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7" r:id="rId3"/>
    <p:sldId id="309" r:id="rId4"/>
    <p:sldId id="273" r:id="rId5"/>
    <p:sldId id="318" r:id="rId6"/>
    <p:sldId id="274" r:id="rId7"/>
    <p:sldId id="262" r:id="rId8"/>
    <p:sldId id="263" r:id="rId9"/>
    <p:sldId id="319" r:id="rId10"/>
    <p:sldId id="311" r:id="rId11"/>
    <p:sldId id="312" r:id="rId12"/>
    <p:sldId id="316" r:id="rId13"/>
    <p:sldId id="320" r:id="rId14"/>
    <p:sldId id="315" r:id="rId15"/>
    <p:sldId id="32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1/13/2025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744D8F-0777-0D3F-3B86-6783E513DA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Bài</a:t>
            </a:r>
            <a:r>
              <a:rPr lang="en-US" altLang="en-US" b="1" dirty="0" smtClean="0"/>
              <a:t> 4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Tin </a:t>
            </a:r>
            <a:r>
              <a:rPr lang="en-US" altLang="en-US" dirty="0" err="1" smtClean="0"/>
              <a:t>cậy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6271-085D-4756-59E6-687ADDF7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81E9-823D-5287-5E29-17445234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Sever-Client</a:t>
            </a:r>
          </a:p>
          <a:p>
            <a:r>
              <a:rPr lang="en-US" sz="2000" dirty="0"/>
              <a:t>D: Server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Client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A: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K</a:t>
            </a:r>
            <a:r>
              <a:rPr lang="en-US" sz="1600" baseline="-25000" dirty="0"/>
              <a:t>D,A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B: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K</a:t>
            </a:r>
            <a:r>
              <a:rPr lang="en-US" sz="1600" baseline="-25000" dirty="0"/>
              <a:t>D,B</a:t>
            </a:r>
            <a:r>
              <a:rPr lang="en-US" sz="16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DFAB8-02AE-564D-B704-6B52A75A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95450"/>
            <a:ext cx="3105150" cy="2781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45194-E8BE-BE15-BD9C-E597E87660DB}"/>
                  </a:ext>
                </a:extLst>
              </p:cNvPr>
              <p:cNvSpPr txBox="1"/>
              <p:nvPr/>
            </p:nvSpPr>
            <p:spPr>
              <a:xfrm>
                <a:off x="895350" y="4419600"/>
                <a:ext cx="7696200" cy="1285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Vé “D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A” </a:t>
                </a:r>
                <a:r>
                  <a:rPr lang="en-US" dirty="0" err="1"/>
                  <a:t>cho</a:t>
                </a:r>
                <a:r>
                  <a:rPr lang="en-US" dirty="0"/>
                  <a:t>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𝑰𝑫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là Mật </a:t>
                </a:r>
                <a:r>
                  <a:rPr lang="en-US" dirty="0" err="1"/>
                  <a:t>mã</a:t>
                </a:r>
                <a:r>
                  <a:rPr lang="en-US" dirty="0"/>
                  <a:t> AES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khóa</a:t>
                </a:r>
                <a:r>
                  <a:rPr lang="en-US" dirty="0"/>
                  <a:t> </a:t>
                </a:r>
                <a:r>
                  <a:rPr lang="en-US" sz="1800" dirty="0"/>
                  <a:t>K</a:t>
                </a:r>
                <a:r>
                  <a:rPr lang="en-US" sz="1800" baseline="-25000" dirty="0"/>
                  <a:t>D,B</a:t>
                </a:r>
                <a:r>
                  <a:rPr lang="en-US" dirty="0"/>
                  <a:t>, </a:t>
                </a:r>
                <a:r>
                  <a:rPr lang="en-US" dirty="0" err="1"/>
                  <a:t>gồm</a:t>
                </a:r>
                <a:r>
                  <a:rPr lang="en-US" dirty="0"/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Khóa</a:t>
                </a:r>
                <a:r>
                  <a:rPr lang="en-US" dirty="0"/>
                  <a:t> </a:t>
                </a:r>
                <a:r>
                  <a:rPr lang="en-US" dirty="0" err="1"/>
                  <a:t>phiên</a:t>
                </a:r>
                <a:r>
                  <a:rPr lang="en-US" dirty="0"/>
                  <a:t> K</a:t>
                </a:r>
                <a:r>
                  <a:rPr lang="en-US" baseline="-25000" dirty="0"/>
                  <a:t>s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ID </a:t>
                </a:r>
                <a:r>
                  <a:rPr lang="en-US" dirty="0" err="1"/>
                  <a:t>của</a:t>
                </a:r>
                <a:r>
                  <a:rPr lang="en-US" dirty="0"/>
                  <a:t> A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545194-E8BE-BE15-BD9C-E597E876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4419600"/>
                <a:ext cx="7696200" cy="1285224"/>
              </a:xfrm>
              <a:prstGeom prst="rect">
                <a:avLst/>
              </a:prstGeom>
              <a:blipFill>
                <a:blip r:embed="rId3"/>
                <a:stretch>
                  <a:fillRect l="-713" t="-2370" b="-6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6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AD82-6551-494F-9EAB-675A4867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/>
              <a:t>X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2C6F8B-22E0-4708-BC46-22DFE1740DD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03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 err="1"/>
                  <a:t>gửi</a:t>
                </a:r>
                <a:r>
                  <a:rPr lang="en-US" sz="2400" dirty="0"/>
                  <a:t> D: </a:t>
                </a:r>
                <a:r>
                  <a:rPr lang="en-US" sz="2400" dirty="0" err="1"/>
                  <a:t>yêu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cầu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B.</a:t>
                </a:r>
              </a:p>
              <a:p>
                <a:r>
                  <a:rPr lang="en-US" sz="2400" dirty="0"/>
                  <a:t>D </a:t>
                </a:r>
                <a:r>
                  <a:rPr lang="en-US" sz="2400" dirty="0" err="1"/>
                  <a:t>gửi</a:t>
                </a:r>
                <a:r>
                  <a:rPr lang="en-US" sz="2400" dirty="0"/>
                  <a:t> 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𝑰𝑫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vé “D </a:t>
                </a:r>
                <a:r>
                  <a:rPr lang="en-US" sz="2000" dirty="0" err="1"/>
                  <a:t>xác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thực</a:t>
                </a:r>
                <a:r>
                  <a:rPr lang="en-US" sz="2000" dirty="0"/>
                  <a:t> A” </a:t>
                </a:r>
                <a:r>
                  <a:rPr lang="en-US" sz="2000" dirty="0" err="1"/>
                  <a:t>cho</a:t>
                </a:r>
                <a:r>
                  <a:rPr lang="en-US" sz="2000" dirty="0"/>
                  <a:t> B, </a:t>
                </a:r>
                <a:r>
                  <a:rPr lang="en-US" sz="2000" dirty="0" err="1"/>
                  <a:t>kèm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Mật </a:t>
                </a:r>
                <a:r>
                  <a:rPr lang="en-US" sz="2000" dirty="0" err="1"/>
                  <a:t>mã</a:t>
                </a:r>
                <a:r>
                  <a:rPr lang="en-US" sz="2000" dirty="0"/>
                  <a:t> AES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Khóa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phiên</a:t>
                </a:r>
                <a:r>
                  <a:rPr lang="en-US" sz="2000" dirty="0"/>
                  <a:t> K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khóa</a:t>
                </a:r>
                <a:r>
                  <a:rPr lang="en-US" sz="2000" dirty="0"/>
                  <a:t> K</a:t>
                </a:r>
                <a:r>
                  <a:rPr lang="en-US" sz="2000" baseline="-25000" dirty="0"/>
                  <a:t>D,A</a:t>
                </a:r>
                <a:r>
                  <a:rPr lang="en-US" sz="2000" dirty="0"/>
                  <a:t>.</a:t>
                </a:r>
                <a:endParaRPr lang="en-US" sz="2000" b="1" dirty="0"/>
              </a:p>
              <a:p>
                <a:r>
                  <a:rPr lang="en-US" sz="2400" dirty="0"/>
                  <a:t>A </a:t>
                </a:r>
                <a:r>
                  <a:rPr lang="en-US" sz="2400" dirty="0" err="1"/>
                  <a:t>gửi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m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B: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 err="1"/>
                  <a:t>giải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mật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khóa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phiên</a:t>
                </a:r>
                <a:r>
                  <a:rPr lang="en-US" sz="2000" dirty="0"/>
                  <a:t> K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 .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 err="1"/>
                  <a:t>tạo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𝑰𝑫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mật </a:t>
                </a:r>
                <a:r>
                  <a:rPr lang="en-US" sz="2000" dirty="0" err="1"/>
                  <a:t>mã</a:t>
                </a:r>
                <a:r>
                  <a:rPr lang="en-US" sz="2000" dirty="0"/>
                  <a:t> AES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m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ID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khóa</a:t>
                </a:r>
                <a:r>
                  <a:rPr lang="en-US" sz="2000" dirty="0"/>
                  <a:t> K</a:t>
                </a:r>
                <a:r>
                  <a:rPr lang="en-US" sz="2000" baseline="-25000" dirty="0"/>
                  <a:t>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 err="1"/>
                  <a:t>Gửi</a:t>
                </a:r>
                <a:r>
                  <a:rPr lang="en-US" sz="2000" dirty="0"/>
                  <a:t> B</a:t>
                </a:r>
                <a:r>
                  <a:rPr lang="en-US" sz="2400" dirty="0"/>
                  <a:t>: </a:t>
                </a:r>
              </a:p>
              <a:p>
                <a:pPr lvl="2"/>
                <a:r>
                  <a:rPr lang="en-US" sz="1600" dirty="0" err="1"/>
                  <a:t>Thư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mật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mã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𝑰𝑫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kèm</a:t>
                </a:r>
              </a:p>
              <a:p>
                <a:pPr lvl="2"/>
                <a:r>
                  <a:rPr lang="en-US" sz="1600" dirty="0"/>
                  <a:t>Vé “D </a:t>
                </a:r>
                <a:r>
                  <a:rPr lang="en-US" sz="1600" dirty="0" err="1"/>
                  <a:t>xác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thực</a:t>
                </a:r>
                <a:r>
                  <a:rPr lang="en-US" sz="1600" dirty="0"/>
                  <a:t> A” </a:t>
                </a:r>
                <a:r>
                  <a:rPr lang="en-US" sz="1600" dirty="0" err="1"/>
                  <a:t>cho</a:t>
                </a:r>
                <a:r>
                  <a:rPr lang="en-US" sz="1600" dirty="0"/>
                  <a:t> B.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2C6F8B-22E0-4708-BC46-22DFE1740D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032322"/>
              </a:xfrm>
              <a:prstGeom prst="rect">
                <a:avLst/>
              </a:prstGeom>
              <a:blipFill>
                <a:blip r:embed="rId2"/>
                <a:stretch>
                  <a:fillRect l="-963" t="-1059" b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0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E50-DEB0-A041-62FD-21253ECC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err="1" smtClean="0"/>
              <a:t>Vé</a:t>
            </a:r>
            <a:r>
              <a:rPr lang="en-US" sz="3600" dirty="0" smtClean="0"/>
              <a:t> </a:t>
            </a:r>
            <a:r>
              <a:rPr lang="en-US" sz="3600" dirty="0" err="1"/>
              <a:t>X</a:t>
            </a:r>
            <a:r>
              <a:rPr lang="en-US" sz="3600" dirty="0" err="1" smtClean="0"/>
              <a:t>ác</a:t>
            </a:r>
            <a:r>
              <a:rPr lang="en-US" sz="3600" dirty="0" smtClean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vụ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7C4C-11A4-BA08-5ED4-19148EC0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6360617" cy="4191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12954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C </a:t>
            </a:r>
            <a:r>
              <a:rPr lang="en-US" b="0" dirty="0" err="1" smtClean="0"/>
              <a:t>muốn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dịch</a:t>
            </a:r>
            <a:r>
              <a:rPr lang="en-US" b="0" dirty="0" smtClean="0"/>
              <a:t> </a:t>
            </a:r>
            <a:r>
              <a:rPr lang="en-US" b="0" dirty="0" err="1" smtClean="0"/>
              <a:t>vụ</a:t>
            </a:r>
            <a:r>
              <a:rPr lang="en-US" b="0" dirty="0" smtClean="0"/>
              <a:t> SS.</a:t>
            </a:r>
          </a:p>
          <a:p>
            <a:r>
              <a:rPr lang="en-US" b="0" dirty="0" smtClean="0"/>
              <a:t>(1) Client C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 </a:t>
            </a:r>
            <a:r>
              <a:rPr lang="en-US" b="0" dirty="0" err="1" smtClean="0"/>
              <a:t>Máy</a:t>
            </a:r>
            <a:r>
              <a:rPr lang="en-US" b="0" dirty="0" smtClean="0"/>
              <a:t> </a:t>
            </a:r>
            <a:r>
              <a:rPr lang="en-US" b="0" dirty="0" err="1" smtClean="0"/>
              <a:t>chủ</a:t>
            </a:r>
            <a:r>
              <a:rPr lang="en-US" b="0" dirty="0" smtClean="0"/>
              <a:t> AS </a:t>
            </a:r>
            <a:r>
              <a:rPr lang="en-US" b="0" dirty="0" err="1" smtClean="0"/>
              <a:t>cấp</a:t>
            </a:r>
            <a:r>
              <a:rPr lang="en-US" b="0" dirty="0" smtClean="0"/>
              <a:t> </a:t>
            </a:r>
            <a:r>
              <a:rPr lang="en-US" b="0" dirty="0" err="1" smtClean="0"/>
              <a:t>Vé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(2) Client C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Vé</a:t>
            </a:r>
            <a:r>
              <a:rPr lang="en-US" b="0" dirty="0" smtClean="0"/>
              <a:t> </a:t>
            </a:r>
            <a:r>
              <a:rPr lang="en-US" b="0" dirty="0" err="1" smtClean="0"/>
              <a:t>Xác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truy</a:t>
            </a:r>
            <a:r>
              <a:rPr lang="en-US" b="0" dirty="0" smtClean="0"/>
              <a:t> </a:t>
            </a:r>
            <a:r>
              <a:rPr lang="en-US" b="0" dirty="0" err="1" smtClean="0"/>
              <a:t>cập</a:t>
            </a:r>
            <a:r>
              <a:rPr lang="en-US" b="0" dirty="0" smtClean="0"/>
              <a:t> </a:t>
            </a:r>
            <a:r>
              <a:rPr lang="en-US" b="0" dirty="0" err="1" smtClean="0"/>
              <a:t>dịch</a:t>
            </a:r>
            <a:r>
              <a:rPr lang="en-US" b="0" dirty="0" smtClean="0"/>
              <a:t> </a:t>
            </a:r>
            <a:r>
              <a:rPr lang="en-US" b="0" dirty="0" err="1" smtClean="0"/>
              <a:t>vụ</a:t>
            </a:r>
            <a:r>
              <a:rPr lang="en-US" b="0" dirty="0" smtClean="0"/>
              <a:t> SS.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0960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237-E746-9F81-0C18-BC63F66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err="1">
                <a:ea typeface="굴림" panose="020B0600000101010101" pitchFamily="34" charset="-127"/>
              </a:rPr>
              <a:t>Mô</a:t>
            </a:r>
            <a:r>
              <a:rPr lang="en-US" altLang="ko-KR" sz="4400" b="1" dirty="0">
                <a:ea typeface="굴림" panose="020B0600000101010101" pitchFamily="34" charset="-127"/>
              </a:rPr>
              <a:t> </a:t>
            </a:r>
            <a:r>
              <a:rPr lang="en-US" altLang="ko-KR" sz="4400" b="1" dirty="0" err="1" smtClean="0">
                <a:ea typeface="굴림" panose="020B0600000101010101" pitchFamily="34" charset="-127"/>
              </a:rPr>
              <a:t>hình</a:t>
            </a:r>
            <a:r>
              <a:rPr lang="en-US" altLang="ko-KR" sz="4400" b="1" dirty="0" smtClean="0">
                <a:ea typeface="굴림" panose="020B0600000101010101" pitchFamily="34" charset="-127"/>
              </a:rPr>
              <a:t> </a:t>
            </a:r>
            <a:r>
              <a:rPr lang="en-US" altLang="ko-KR" sz="4400" b="1" dirty="0">
                <a:ea typeface="굴림" panose="020B0600000101010101" pitchFamily="34" charset="-127"/>
              </a:rPr>
              <a:t>Kerberos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D071-F689-2ECA-07B4-C49AE8C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Kerberos 3 </a:t>
            </a:r>
            <a:r>
              <a:rPr lang="en-US" sz="1800" dirty="0" err="1"/>
              <a:t>đầu</a:t>
            </a:r>
            <a:r>
              <a:rPr lang="en-US" sz="1800" dirty="0"/>
              <a:t>: KDC, TGS </a:t>
            </a:r>
            <a:r>
              <a:rPr lang="en-US" sz="1800" dirty="0" err="1"/>
              <a:t>và</a:t>
            </a:r>
            <a:r>
              <a:rPr lang="en-US" sz="1800" dirty="0"/>
              <a:t> SS.</a:t>
            </a:r>
          </a:p>
          <a:p>
            <a:r>
              <a:rPr lang="en-US" sz="1800" dirty="0"/>
              <a:t>KDC: K</a:t>
            </a:r>
            <a:r>
              <a:rPr lang="en-US" sz="1800" baseline="-25000" dirty="0"/>
              <a:t>C</a:t>
            </a:r>
            <a:r>
              <a:rPr lang="en-US" sz="1800" dirty="0"/>
              <a:t>, K</a:t>
            </a:r>
            <a:r>
              <a:rPr lang="en-US" sz="1800" baseline="-25000" dirty="0"/>
              <a:t>TGS</a:t>
            </a:r>
            <a:r>
              <a:rPr lang="en-US" sz="1800" dirty="0"/>
              <a:t>.</a:t>
            </a:r>
          </a:p>
          <a:p>
            <a:r>
              <a:rPr lang="en-US" sz="1800" dirty="0"/>
              <a:t>TGS: K</a:t>
            </a:r>
            <a:r>
              <a:rPr lang="en-US" sz="1800" baseline="-25000" dirty="0"/>
              <a:t>S</a:t>
            </a:r>
            <a:r>
              <a:rPr lang="en-US" sz="1800" dirty="0"/>
              <a:t>, K</a:t>
            </a:r>
            <a:r>
              <a:rPr lang="en-US" sz="1800" baseline="-25000" dirty="0"/>
              <a:t>TGS</a:t>
            </a:r>
            <a:r>
              <a:rPr lang="en-US" sz="1800" dirty="0"/>
              <a:t>.</a:t>
            </a:r>
          </a:p>
          <a:p>
            <a:r>
              <a:rPr lang="en-US" sz="1800" dirty="0"/>
              <a:t>SS: K</a:t>
            </a:r>
            <a:r>
              <a:rPr lang="en-US" sz="1800" baseline="-25000" dirty="0"/>
              <a:t>S</a:t>
            </a:r>
            <a:r>
              <a:rPr lang="en-US" sz="1800" dirty="0"/>
              <a:t>.</a:t>
            </a:r>
          </a:p>
          <a:p>
            <a:r>
              <a:rPr lang="en-US" sz="1800" dirty="0"/>
              <a:t>C: K</a:t>
            </a:r>
            <a:r>
              <a:rPr lang="en-US" sz="1800" baseline="-25000" dirty="0"/>
              <a:t>C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(1) </a:t>
            </a:r>
            <a:r>
              <a:rPr lang="en-US" sz="1600" dirty="0" err="1"/>
              <a:t>Trao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KDC: KDC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vé “KDC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C” </a:t>
            </a:r>
            <a:r>
              <a:rPr lang="en-US" sz="1600" dirty="0" err="1"/>
              <a:t>cho</a:t>
            </a:r>
            <a:r>
              <a:rPr lang="en-US" sz="1600" dirty="0"/>
              <a:t> TGS.</a:t>
            </a:r>
          </a:p>
          <a:p>
            <a:pPr marL="0" indent="0">
              <a:buNone/>
            </a:pPr>
            <a:r>
              <a:rPr lang="en-US" sz="1600" dirty="0"/>
              <a:t>(2) </a:t>
            </a:r>
            <a:r>
              <a:rPr lang="en-US" sz="1600" dirty="0" err="1"/>
              <a:t>Trao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TGS: TGS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vé “TGS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C” </a:t>
            </a:r>
            <a:r>
              <a:rPr lang="en-US" sz="1600" dirty="0" err="1"/>
              <a:t>cho</a:t>
            </a:r>
            <a:r>
              <a:rPr lang="en-US" sz="1600" dirty="0"/>
              <a:t> SS.</a:t>
            </a:r>
          </a:p>
          <a:p>
            <a:pPr marL="0" indent="0">
              <a:buNone/>
            </a:pPr>
            <a:r>
              <a:rPr lang="en-US" sz="1600" dirty="0"/>
              <a:t>(3) </a:t>
            </a:r>
            <a:r>
              <a:rPr lang="en-US" sz="1600" dirty="0" err="1"/>
              <a:t>Trao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SS: SS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C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C.</a:t>
            </a:r>
          </a:p>
        </p:txBody>
      </p:sp>
      <p:pic>
        <p:nvPicPr>
          <p:cNvPr id="2050" name="Picture 2" descr="Kerberos (protocol) - Wikipedia">
            <a:extLst>
              <a:ext uri="{FF2B5EF4-FFF2-40B4-BE49-F238E27FC236}">
                <a16:creationId xmlns:a16="http://schemas.microsoft.com/office/drawing/2014/main" id="{F0C097A0-6C98-8A9F-8916-3E15DB7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03089"/>
            <a:ext cx="4595812" cy="484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1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8DEF97C-C88A-6418-0147-3C0DDBB0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46125"/>
          </a:xfrm>
        </p:spPr>
        <p:txBody>
          <a:bodyPr/>
          <a:lstStyle/>
          <a:p>
            <a:pPr algn="l"/>
            <a:r>
              <a:rPr lang="en-US" altLang="en-US" sz="3200" dirty="0" err="1"/>
              <a:t>Mô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hình</a:t>
            </a:r>
            <a:r>
              <a:rPr lang="en-US" altLang="en-US" sz="3200" dirty="0"/>
              <a:t> tin </a:t>
            </a:r>
            <a:r>
              <a:rPr lang="en-US" altLang="en-US" sz="3200" dirty="0" err="1"/>
              <a:t>cậy</a:t>
            </a:r>
            <a:r>
              <a:rPr lang="en-US" altLang="en-US" sz="3200" dirty="0"/>
              <a:t> (Trust Models): </a:t>
            </a:r>
            <a:r>
              <a:rPr lang="en-US" altLang="en-US" sz="3200" dirty="0" err="1"/>
              <a:t>Bên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thứ</a:t>
            </a:r>
            <a:r>
              <a:rPr lang="en-US" altLang="en-US" sz="3200" dirty="0"/>
              <a:t> 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F01A00DE-19C0-58B5-51EF-09A22062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8" y="1528763"/>
            <a:ext cx="535361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37F81AA-C6C7-573D-B7B9-E2DDDB96B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55638"/>
          </a:xfrm>
        </p:spPr>
        <p:txBody>
          <a:bodyPr/>
          <a:lstStyle/>
          <a:p>
            <a:pPr eaLnBrk="1" hangingPunct="1"/>
            <a:r>
              <a:rPr lang="en-US" altLang="ko-KR" sz="4000" b="1" dirty="0" err="1">
                <a:ea typeface="굴림" panose="020B0600000101010101" pitchFamily="34" charset="-127"/>
              </a:rPr>
              <a:t>Mô</a:t>
            </a:r>
            <a:r>
              <a:rPr lang="en-US" altLang="ko-KR" sz="4000" b="1" dirty="0">
                <a:ea typeface="굴림" panose="020B0600000101010101" pitchFamily="34" charset="-127"/>
              </a:rPr>
              <a:t> </a:t>
            </a:r>
            <a:r>
              <a:rPr lang="en-US" altLang="ko-KR" sz="4000" b="1" dirty="0" err="1">
                <a:ea typeface="굴림" panose="020B0600000101010101" pitchFamily="34" charset="-127"/>
              </a:rPr>
              <a:t>hình</a:t>
            </a:r>
            <a:r>
              <a:rPr lang="en-US" altLang="ko-KR" sz="4000" b="1" dirty="0">
                <a:ea typeface="굴림" panose="020B0600000101010101" pitchFamily="34" charset="-127"/>
              </a:rPr>
              <a:t> tin </a:t>
            </a:r>
            <a:r>
              <a:rPr lang="en-US" altLang="ko-KR" sz="4000" b="1" dirty="0" err="1">
                <a:ea typeface="굴림" panose="020B0600000101010101" pitchFamily="34" charset="-127"/>
              </a:rPr>
              <a:t>cậy</a:t>
            </a:r>
            <a:r>
              <a:rPr lang="en-US" altLang="ko-KR" sz="4000" b="1" dirty="0">
                <a:ea typeface="굴림" panose="020B0600000101010101" pitchFamily="34" charset="-127"/>
              </a:rPr>
              <a:t> (Trust Models</a:t>
            </a:r>
            <a:r>
              <a:rPr lang="en-US" altLang="ko-KR" sz="4000" dirty="0">
                <a:ea typeface="굴림" panose="020B0600000101010101" pitchFamily="34" charset="-127"/>
              </a:rPr>
              <a:t>) </a:t>
            </a:r>
            <a:endParaRPr lang="en-US" altLang="en-US" sz="4000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A483A9-70A7-242E-A8E6-7BAB066D2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Web tin </a:t>
            </a:r>
            <a:r>
              <a:rPr lang="en-US" altLang="ko-KR" b="1" dirty="0" err="1">
                <a:ea typeface="굴림" panose="020B0600000101010101" pitchFamily="34" charset="-127"/>
              </a:rPr>
              <a:t>cậy</a:t>
            </a:r>
            <a:r>
              <a:rPr lang="en-US" altLang="ko-KR" dirty="0">
                <a:ea typeface="굴림" panose="020B0600000101010101" pitchFamily="34" charset="-127"/>
              </a:rPr>
              <a:t> (Web of Trust) </a:t>
            </a:r>
            <a:r>
              <a:rPr lang="en-US" altLang="ko-KR" dirty="0" err="1">
                <a:ea typeface="굴림" panose="020B0600000101010101" pitchFamily="34" charset="-127"/>
              </a:rPr>
              <a:t>phân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loại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đối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tác</a:t>
            </a:r>
            <a:r>
              <a:rPr lang="en-US" altLang="ko-KR" dirty="0">
                <a:ea typeface="굴림" panose="020B0600000101010101" pitchFamily="34" charset="-127"/>
              </a:rPr>
              <a:t> tin </a:t>
            </a:r>
            <a:r>
              <a:rPr lang="en-US" altLang="ko-KR" dirty="0" err="1">
                <a:ea typeface="굴림" panose="020B0600000101010101" pitchFamily="34" charset="-127"/>
              </a:rPr>
              <a:t>cậy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cho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khách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hàng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từ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kho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lưu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trữ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bộ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khóa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công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khai</a:t>
            </a:r>
            <a:r>
              <a:rPr lang="en-US" altLang="ko-KR" dirty="0">
                <a:ea typeface="굴림" panose="020B0600000101010101" pitchFamily="34" charset="-127"/>
              </a:rPr>
              <a:t>. </a:t>
            </a:r>
          </a:p>
          <a:p>
            <a:pPr eaLnBrk="1" hangingPunct="1"/>
            <a:r>
              <a:rPr lang="en-US" altLang="ko-KR" b="1" dirty="0" err="1" smtClean="0">
                <a:ea typeface="굴림" panose="020B0600000101010101" pitchFamily="34" charset="-127"/>
              </a:rPr>
              <a:t>Vé</a:t>
            </a:r>
            <a:r>
              <a:rPr lang="en-US" altLang="ko-KR" b="1" dirty="0" smtClean="0">
                <a:ea typeface="굴림" panose="020B0600000101010101" pitchFamily="34" charset="-127"/>
              </a:rPr>
              <a:t> </a:t>
            </a:r>
            <a:r>
              <a:rPr lang="en-US" altLang="ko-KR" b="1" dirty="0" err="1" smtClean="0">
                <a:ea typeface="굴림" panose="020B0600000101010101" pitchFamily="34" charset="-127"/>
              </a:rPr>
              <a:t>Xác</a:t>
            </a:r>
            <a:r>
              <a:rPr lang="en-US" altLang="ko-KR" b="1" dirty="0" smtClean="0">
                <a:ea typeface="굴림" panose="020B0600000101010101" pitchFamily="34" charset="-127"/>
              </a:rPr>
              <a:t> </a:t>
            </a:r>
            <a:r>
              <a:rPr lang="en-US" altLang="ko-KR" b="1" dirty="0" err="1" smtClean="0">
                <a:ea typeface="굴림" panose="020B0600000101010101" pitchFamily="34" charset="-127"/>
              </a:rPr>
              <a:t>thực</a:t>
            </a:r>
            <a:r>
              <a:rPr lang="en-US" altLang="ko-KR" b="1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cho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phép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truy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cập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dịch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ea typeface="굴림" panose="020B0600000101010101" pitchFamily="34" charset="-127"/>
              </a:rPr>
              <a:t>vụ</a:t>
            </a:r>
            <a:r>
              <a:rPr lang="en-US" altLang="ko-KR" dirty="0" smtClean="0">
                <a:ea typeface="굴림" panose="020B0600000101010101" pitchFamily="34" charset="-127"/>
              </a:rPr>
              <a:t>.</a:t>
            </a:r>
          </a:p>
          <a:p>
            <a:pPr eaLnBrk="1" hangingPunct="1"/>
            <a:r>
              <a:rPr lang="en-US" altLang="ko-KR" b="1" dirty="0" smtClean="0">
                <a:ea typeface="굴림" panose="020B0600000101010101" pitchFamily="34" charset="-127"/>
              </a:rPr>
              <a:t>Kerberos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là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dịch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vụ</a:t>
            </a:r>
            <a:r>
              <a:rPr lang="en-US" altLang="ko-KR" dirty="0">
                <a:ea typeface="굴림" panose="020B0600000101010101" pitchFamily="34" charset="-127"/>
              </a:rPr>
              <a:t> tin </a:t>
            </a:r>
            <a:r>
              <a:rPr lang="en-US" altLang="ko-KR" dirty="0" err="1">
                <a:ea typeface="굴림" panose="020B0600000101010101" pitchFamily="34" charset="-127"/>
              </a:rPr>
              <a:t>cậy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thông</a:t>
            </a:r>
            <a:r>
              <a:rPr lang="en-US" altLang="ko-KR" dirty="0">
                <a:ea typeface="굴림" panose="020B0600000101010101" pitchFamily="34" charset="-127"/>
              </a:rPr>
              <a:t> qua 2 </a:t>
            </a:r>
            <a:r>
              <a:rPr lang="en-US" altLang="ko-KR" dirty="0" err="1">
                <a:ea typeface="굴림" panose="020B0600000101010101" pitchFamily="34" charset="-127"/>
              </a:rPr>
              <a:t>lần</a:t>
            </a:r>
            <a:r>
              <a:rPr lang="en-US" altLang="ko-KR" dirty="0">
                <a:ea typeface="굴림" panose="020B0600000101010101" pitchFamily="34" charset="-127"/>
              </a:rPr>
              <a:t> vé </a:t>
            </a:r>
            <a:r>
              <a:rPr lang="en-US" altLang="ko-KR" dirty="0" err="1">
                <a:ea typeface="굴림" panose="020B0600000101010101" pitchFamily="34" charset="-127"/>
              </a:rPr>
              <a:t>xác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thực</a:t>
            </a:r>
            <a:r>
              <a:rPr lang="en-US" altLang="ko-KR" dirty="0">
                <a:ea typeface="굴림" panose="020B0600000101010101" pitchFamily="34" charset="-127"/>
              </a:rPr>
              <a:t>. </a:t>
            </a:r>
          </a:p>
          <a:p>
            <a:pPr eaLnBrk="1" hangingPunct="1"/>
            <a:r>
              <a:rPr lang="en-US" altLang="ko-KR" b="1" dirty="0" err="1">
                <a:ea typeface="굴림" panose="020B0600000101010101" pitchFamily="34" charset="-127"/>
              </a:rPr>
              <a:t>Chứng</a:t>
            </a:r>
            <a:r>
              <a:rPr lang="en-US" altLang="ko-KR" b="1" dirty="0">
                <a:ea typeface="굴림" panose="020B0600000101010101" pitchFamily="34" charset="-127"/>
              </a:rPr>
              <a:t> </a:t>
            </a:r>
            <a:r>
              <a:rPr lang="en-US" altLang="ko-KR" b="1" dirty="0" err="1">
                <a:ea typeface="굴림" panose="020B0600000101010101" pitchFamily="34" charset="-127"/>
              </a:rPr>
              <a:t>thư</a:t>
            </a:r>
            <a:r>
              <a:rPr lang="en-US" altLang="ko-KR" b="1" dirty="0">
                <a:ea typeface="굴림" panose="020B0600000101010101" pitchFamily="34" charset="-127"/>
              </a:rPr>
              <a:t> (Certificates) 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cho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phép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bên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thứ</a:t>
            </a:r>
            <a:r>
              <a:rPr lang="en-US" altLang="ko-KR" dirty="0">
                <a:ea typeface="굴림" panose="020B0600000101010101" pitchFamily="34" charset="-127"/>
              </a:rPr>
              <a:t> 3 </a:t>
            </a:r>
            <a:r>
              <a:rPr lang="en-US" altLang="ko-KR" dirty="0" err="1">
                <a:ea typeface="굴림" panose="020B0600000101010101" pitchFamily="34" charset="-127"/>
              </a:rPr>
              <a:t>xác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ea typeface="굴림" panose="020B0600000101010101" pitchFamily="34" charset="-127"/>
              </a:rPr>
              <a:t>thực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Web tin </a:t>
            </a:r>
            <a:r>
              <a:rPr lang="en-US" dirty="0" err="1" smtClean="0"/>
              <a:t>cậy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8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998F329-A3BB-9B7B-2217-8ED6B650C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23" y="304800"/>
            <a:ext cx="8229600" cy="731838"/>
          </a:xfrm>
        </p:spPr>
        <p:txBody>
          <a:bodyPr/>
          <a:lstStyle/>
          <a:p>
            <a:pPr eaLnBrk="1" hangingPunct="1"/>
            <a:r>
              <a:rPr lang="en-US" altLang="ko-KR" sz="4000" b="1" dirty="0" err="1" smtClean="0">
                <a:ea typeface="굴림" panose="020B0600000101010101" pitchFamily="34" charset="-127"/>
              </a:rPr>
              <a:t>Khái</a:t>
            </a:r>
            <a:r>
              <a:rPr lang="en-US" altLang="ko-KR" sz="4000" b="1" dirty="0" smtClean="0">
                <a:ea typeface="굴림" panose="020B0600000101010101" pitchFamily="34" charset="-127"/>
              </a:rPr>
              <a:t> </a:t>
            </a:r>
            <a:r>
              <a:rPr lang="en-US" altLang="ko-KR" sz="4000" b="1" dirty="0" err="1" smtClean="0">
                <a:ea typeface="굴림" panose="020B0600000101010101" pitchFamily="34" charset="-127"/>
              </a:rPr>
              <a:t>niệm</a:t>
            </a:r>
            <a:endParaRPr lang="en-US" altLang="en-US" sz="4000" b="1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4C7470A-0341-B9E9-5337-AC5ED88C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Cộng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N </a:t>
            </a:r>
            <a:r>
              <a:rPr lang="en-US" altLang="en-US" dirty="0" err="1"/>
              <a:t>người</a:t>
            </a:r>
            <a:r>
              <a:rPr lang="en-US" altLang="en-US" dirty="0"/>
              <a:t>, 1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quen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m1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gián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m2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. </a:t>
            </a:r>
          </a:p>
          <a:p>
            <a:pPr lvl="1" eaLnBrk="1" hangingPunct="1"/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 ?</a:t>
            </a:r>
          </a:p>
          <a:p>
            <a:pPr lvl="1" eaLnBrk="1" hangingPunct="1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Web tin </a:t>
            </a:r>
            <a:r>
              <a:rPr lang="en-US" altLang="en-US" dirty="0" err="1"/>
              <a:t>cậy</a:t>
            </a:r>
            <a:r>
              <a:rPr lang="en-US" altLang="en-US" dirty="0"/>
              <a:t> để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mức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endParaRPr lang="en-US" altLang="en-US" dirty="0"/>
          </a:p>
          <a:p>
            <a:pPr eaLnBrk="1" hangingPunct="1"/>
            <a:r>
              <a:rPr lang="en-US" altLang="en-US" dirty="0"/>
              <a:t>Web tin </a:t>
            </a:r>
            <a:r>
              <a:rPr lang="en-US" altLang="en-US" dirty="0" err="1"/>
              <a:t>cậy</a:t>
            </a:r>
            <a:r>
              <a:rPr lang="en-US" altLang="en-US" dirty="0"/>
              <a:t>: </a:t>
            </a:r>
          </a:p>
          <a:p>
            <a:pPr lvl="1" eaLnBrk="1" hangingPunct="1"/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chùm</a:t>
            </a:r>
            <a:r>
              <a:rPr lang="en-US" altLang="en-US" dirty="0"/>
              <a:t> </a:t>
            </a:r>
            <a:r>
              <a:rPr lang="en-US" altLang="en-US" dirty="0" err="1"/>
              <a:t>khóa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khách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tin </a:t>
            </a:r>
            <a:r>
              <a:rPr lang="en-US" altLang="en-US" dirty="0" err="1"/>
              <a:t>cậy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53238"/>
          </a:xfrm>
        </p:spPr>
        <p:txBody>
          <a:bodyPr/>
          <a:lstStyle/>
          <a:p>
            <a:r>
              <a:rPr lang="en-US" altLang="en-US" sz="3200" b="1" dirty="0" err="1" smtClean="0"/>
              <a:t>Chùm</a:t>
            </a:r>
            <a:r>
              <a:rPr lang="en-US" altLang="en-US" sz="3200" b="1" dirty="0" smtClean="0"/>
              <a:t> </a:t>
            </a:r>
            <a:r>
              <a:rPr lang="en-US" altLang="en-US" sz="3200" b="1" dirty="0" err="1"/>
              <a:t>khóa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công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kha</a:t>
            </a:r>
            <a:r>
              <a:rPr lang="en-US" altLang="en-US" sz="3200" dirty="0" err="1"/>
              <a:t>i</a:t>
            </a:r>
            <a:endParaRPr lang="vi-VN" alt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10932"/>
              </p:ext>
            </p:extLst>
          </p:nvPr>
        </p:nvGraphicFramePr>
        <p:xfrm>
          <a:off x="685800" y="1905000"/>
          <a:ext cx="7391400" cy="286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Chùm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khai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Alice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Chữ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ký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trên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Khóa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công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khai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Gián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err="1">
                          <a:effectLst/>
                        </a:rPr>
                        <a:t>Bên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thứ</a:t>
                      </a:r>
                      <a:r>
                        <a:rPr lang="en-US" sz="1800" b="1" baseline="0" dirty="0">
                          <a:effectLst/>
                        </a:rPr>
                        <a:t> 3</a:t>
                      </a:r>
                      <a:r>
                        <a:rPr lang="en-US" sz="1800" b="1" dirty="0">
                          <a:effectLst/>
                        </a:rPr>
                        <a:t>  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Bob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Ed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5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dirty="0" err="1" smtClean="0"/>
              <a:t>Sơ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đồ</a:t>
            </a:r>
            <a:r>
              <a:rPr lang="en-US" altLang="en-US" sz="3600" b="1" dirty="0" smtClean="0"/>
              <a:t> Tin </a:t>
            </a:r>
            <a:r>
              <a:rPr lang="en-US" altLang="en-US" sz="3600" b="1" dirty="0" err="1" smtClean="0"/>
              <a:t>cậy</a:t>
            </a:r>
            <a:endParaRPr lang="vi-VN" altLang="en-US" sz="3600" b="1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315860" cy="347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7CC03D-5DF1-C1B7-2EAE-21F82805A6D9}"/>
              </a:ext>
            </a:extLst>
          </p:cNvPr>
          <p:cNvSpPr txBox="1"/>
          <p:nvPr/>
        </p:nvSpPr>
        <p:spPr>
          <a:xfrm>
            <a:off x="457200" y="1044259"/>
            <a:ext cx="3657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Ba </a:t>
            </a:r>
            <a:r>
              <a:rPr lang="en-US" dirty="0" err="1"/>
              <a:t>loại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:</a:t>
            </a:r>
          </a:p>
          <a:p>
            <a:pPr marL="257175" indent="-257175">
              <a:buFontTx/>
              <a:buAutoNum type="arabicParenBoth"/>
              <a:defRPr/>
            </a:pPr>
            <a:r>
              <a:rPr lang="en-US" b="0" dirty="0"/>
              <a:t>Tin </a:t>
            </a:r>
            <a:r>
              <a:rPr lang="en-US" b="0" dirty="0" err="1"/>
              <a:t>cậy</a:t>
            </a:r>
            <a:r>
              <a:rPr lang="en-US" b="0" dirty="0"/>
              <a:t> </a:t>
            </a:r>
            <a:r>
              <a:rPr lang="en-US" b="0" dirty="0" err="1"/>
              <a:t>trực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: Alice </a:t>
            </a:r>
            <a:r>
              <a:rPr lang="en-US" b="0" dirty="0" err="1"/>
              <a:t>ký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khóa</a:t>
            </a:r>
            <a:r>
              <a:rPr lang="en-US" b="0" dirty="0"/>
              <a:t> </a:t>
            </a:r>
            <a:r>
              <a:rPr lang="en-US" b="0" dirty="0" err="1"/>
              <a:t>công</a:t>
            </a:r>
            <a:r>
              <a:rPr lang="en-US" b="0" dirty="0"/>
              <a:t> </a:t>
            </a:r>
            <a:r>
              <a:rPr lang="en-US" b="0" dirty="0" err="1"/>
              <a:t>khai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mình</a:t>
            </a:r>
            <a:r>
              <a:rPr lang="en-US" b="0" dirty="0"/>
              <a:t>. </a:t>
            </a:r>
          </a:p>
          <a:p>
            <a:pPr marL="257175" indent="-257175">
              <a:buFontTx/>
              <a:buAutoNum type="arabicParenBoth"/>
              <a:defRPr/>
            </a:pPr>
            <a:r>
              <a:rPr lang="en-US" b="0" dirty="0"/>
              <a:t>Tin </a:t>
            </a:r>
            <a:r>
              <a:rPr lang="en-US" b="0" dirty="0" err="1"/>
              <a:t>cậy</a:t>
            </a:r>
            <a:r>
              <a:rPr lang="en-US" b="0" dirty="0"/>
              <a:t> </a:t>
            </a:r>
            <a:r>
              <a:rPr lang="en-US" b="0" dirty="0" err="1"/>
              <a:t>gián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mức</a:t>
            </a:r>
            <a:r>
              <a:rPr lang="en-US" b="0" dirty="0"/>
              <a:t> (Cao, </a:t>
            </a:r>
            <a:r>
              <a:rPr lang="en-US" b="0" dirty="0" err="1"/>
              <a:t>Trung</a:t>
            </a:r>
            <a:r>
              <a:rPr lang="en-US" b="0" dirty="0"/>
              <a:t> </a:t>
            </a:r>
            <a:r>
              <a:rPr lang="en-US" b="0" dirty="0" err="1"/>
              <a:t>bình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Thấp</a:t>
            </a:r>
            <a:r>
              <a:rPr lang="en-US" b="0" dirty="0"/>
              <a:t>). Alice </a:t>
            </a:r>
            <a:r>
              <a:rPr lang="en-US" b="0" dirty="0" err="1"/>
              <a:t>chỉ</a:t>
            </a:r>
            <a:r>
              <a:rPr lang="en-US" b="0" dirty="0"/>
              <a:t> </a:t>
            </a:r>
            <a:r>
              <a:rPr lang="en-US" b="0" dirty="0" err="1"/>
              <a:t>nên</a:t>
            </a:r>
            <a:r>
              <a:rPr lang="en-US" b="0" dirty="0"/>
              <a:t> tin </a:t>
            </a:r>
            <a:r>
              <a:rPr lang="en-US" b="0" dirty="0" err="1"/>
              <a:t>gián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 </a:t>
            </a:r>
            <a:r>
              <a:rPr lang="en-US" b="0" dirty="0" err="1"/>
              <a:t>mức</a:t>
            </a:r>
            <a:r>
              <a:rPr lang="en-US" b="0" dirty="0"/>
              <a:t> </a:t>
            </a:r>
            <a:r>
              <a:rPr lang="en-US" b="0" dirty="0" err="1"/>
              <a:t>cao</a:t>
            </a:r>
            <a:r>
              <a:rPr lang="en-US" b="0" dirty="0"/>
              <a:t>: tin Fred qua Bob.</a:t>
            </a:r>
          </a:p>
          <a:p>
            <a:pPr marL="257175" indent="-257175">
              <a:buFontTx/>
              <a:buAutoNum type="arabicParenBoth"/>
              <a:defRPr/>
            </a:pPr>
            <a:r>
              <a:rPr lang="en-US" b="0" dirty="0"/>
              <a:t>Tin </a:t>
            </a:r>
            <a:r>
              <a:rPr lang="en-US" b="0" dirty="0" err="1"/>
              <a:t>cậy</a:t>
            </a:r>
            <a:r>
              <a:rPr lang="en-US" b="0" dirty="0"/>
              <a:t> </a:t>
            </a:r>
            <a:r>
              <a:rPr lang="en-US" b="0" dirty="0" err="1"/>
              <a:t>nhờ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3: Cath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Alice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3 tin </a:t>
            </a:r>
            <a:r>
              <a:rPr lang="en-US" b="0" dirty="0" err="1"/>
              <a:t>cậy</a:t>
            </a:r>
            <a:r>
              <a:rPr lang="en-US" b="0" dirty="0"/>
              <a:t>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cao</a:t>
            </a:r>
            <a:r>
              <a:rPr lang="en-US" b="0" dirty="0"/>
              <a:t> </a:t>
            </a:r>
            <a:r>
              <a:rPr lang="en-US" b="0" dirty="0" err="1"/>
              <a:t>đối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Alice. Alice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nhờ</a:t>
            </a:r>
            <a:r>
              <a:rPr lang="en-US" b="0" dirty="0"/>
              <a:t> Cath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r>
              <a:rPr lang="en-US" b="0" dirty="0"/>
              <a:t> </a:t>
            </a:r>
            <a:r>
              <a:rPr lang="en-US" b="0" dirty="0" err="1"/>
              <a:t>bè</a:t>
            </a:r>
            <a:r>
              <a:rPr lang="en-US" b="0" dirty="0"/>
              <a:t>.</a:t>
            </a:r>
          </a:p>
          <a:p>
            <a:pPr>
              <a:defRPr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/>
              <a:t>Fred (F)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, Lisa (L)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 err="1"/>
              <a:t>Gauf</a:t>
            </a:r>
            <a:r>
              <a:rPr lang="en-US" b="0" dirty="0"/>
              <a:t> (G) </a:t>
            </a:r>
            <a:r>
              <a:rPr lang="en-US" b="0" dirty="0" err="1"/>
              <a:t>không</a:t>
            </a:r>
            <a:r>
              <a:rPr lang="en-US" b="0" dirty="0"/>
              <a:t>.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 err="1"/>
              <a:t>Nếu</a:t>
            </a:r>
            <a:r>
              <a:rPr lang="en-US" b="0" dirty="0"/>
              <a:t> C </a:t>
            </a:r>
            <a:r>
              <a:rPr lang="en-US" b="0" dirty="0" err="1"/>
              <a:t>giới</a:t>
            </a:r>
            <a:r>
              <a:rPr lang="en-US" b="0" dirty="0"/>
              <a:t> </a:t>
            </a:r>
            <a:r>
              <a:rPr lang="en-US" b="0" dirty="0" err="1"/>
              <a:t>thiệu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OK</a:t>
            </a:r>
            <a:r>
              <a:rPr lang="en-US" sz="1600" b="0" dirty="0"/>
              <a:t>.</a:t>
            </a:r>
          </a:p>
          <a:p>
            <a:pPr>
              <a:defRPr/>
            </a:pPr>
            <a:endParaRPr lang="vi-VN" sz="1600" b="0" dirty="0"/>
          </a:p>
        </p:txBody>
      </p:sp>
    </p:spTree>
    <p:extLst>
      <p:ext uri="{BB962C8B-B14F-4D97-AF65-F5344CB8AC3E}">
        <p14:creationId xmlns:p14="http://schemas.microsoft.com/office/powerpoint/2010/main" val="290216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88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578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굴림</vt:lpstr>
      <vt:lpstr>Times New Roman</vt:lpstr>
      <vt:lpstr>Default Design</vt:lpstr>
      <vt:lpstr>Bài 4 Mô hình Tin cậy</vt:lpstr>
      <vt:lpstr>Khái niệm</vt:lpstr>
      <vt:lpstr>Mô hình tin cậy (Trust Models): Bên thứ 3</vt:lpstr>
      <vt:lpstr>Mô hình tin cậy (Trust Models) </vt:lpstr>
      <vt:lpstr>Web tin cậy</vt:lpstr>
      <vt:lpstr>Khái niệm</vt:lpstr>
      <vt:lpstr>Chùm khóa công khai</vt:lpstr>
      <vt:lpstr>Sơ đồ Tin cậy</vt:lpstr>
      <vt:lpstr>Vé Xác thực</vt:lpstr>
      <vt:lpstr>Vé Xác thực với AES</vt:lpstr>
      <vt:lpstr>Vé Xác thực văn bản</vt:lpstr>
      <vt:lpstr>Vé Xác thực dịch vụ</vt:lpstr>
      <vt:lpstr>Kerberos</vt:lpstr>
      <vt:lpstr>Mô hình Kerberos</vt:lpstr>
      <vt:lpstr>Hết Bài 4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85</cp:revision>
  <dcterms:created xsi:type="dcterms:W3CDTF">2012-09-27T08:34:06Z</dcterms:created>
  <dcterms:modified xsi:type="dcterms:W3CDTF">2025-01-13T02:39:51Z</dcterms:modified>
</cp:coreProperties>
</file>