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8" r:id="rId4"/>
    <p:sldId id="327" r:id="rId5"/>
    <p:sldId id="336" r:id="rId6"/>
    <p:sldId id="328" r:id="rId7"/>
    <p:sldId id="337" r:id="rId8"/>
    <p:sldId id="329" r:id="rId9"/>
    <p:sldId id="330" r:id="rId10"/>
    <p:sldId id="331" r:id="rId11"/>
    <p:sldId id="332" r:id="rId12"/>
    <p:sldId id="333" r:id="rId13"/>
    <p:sldId id="334" r:id="rId14"/>
    <p:sldId id="33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75" d="100"/>
          <a:sy n="75" d="100"/>
        </p:scale>
        <p:origin x="10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930E72-6487-904D-7009-79374381C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8322B-0147-568E-7045-A462C2372B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7AC11B5-23F6-46ED-A6EE-9B0F11A2E89F}" type="datetimeFigureOut">
              <a:rPr lang="en-US"/>
              <a:pPr>
                <a:defRPr/>
              </a:pPr>
              <a:t>2/10/2025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999FDE-DC47-B354-0B79-7AFD30389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26920-7D16-D0AF-8D90-12311AC6E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98756-E796-1C33-2C73-86A21FF718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E6D3-A04B-3870-1D02-4D0D30AFA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BDB2CE-84A6-4EFE-AD03-188600991A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91E7B7-49D6-447D-99F8-51E864519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3F4FB7-33FB-B916-43CF-C0A5BE394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B8F4B-F331-3CBE-7C27-8A0E8ACC4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F1FC2-AC44-42C4-8E5F-77FC84628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7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3953C-60BC-4EF7-94AD-A7E3049D3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755536-CFFE-2F4E-2DE7-127335AFA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5A396-290E-921F-F384-D5A8974C0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6FA62-B3B3-4856-A69D-57D141BF0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476F90-F6DE-B727-96AA-32AD9BA78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524A44-4A76-5C9E-308E-8A9F4C4E7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3B3D4-88DF-60C0-EA8B-E37964FBC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52EC6-00D1-4ECD-8716-B028843C0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85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345E-A226-2A3C-3FAD-676CBCF9D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84343-1A8F-5461-8B6B-62B49F23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84263-84EE-B2C6-DFEF-13E1CA409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B1B95-6204-4205-92A3-F1C6E5559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20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23D47E-154F-8BC7-A1D5-F2AFC47D4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B11924-C317-03A1-44BC-22F22FD44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8E30EC-DBD9-7FAF-55C5-93DFD8545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D9E8-12B5-4C94-8E5C-0C74F777D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73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B5AE56-9D18-A147-0771-70241928E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4AE260-BCD6-25F4-9E20-9923B049E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E6A3D-9B8E-1DAC-BB50-7C0BE7E63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D31A8-9202-4E43-AB7F-6C5161988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9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01098-4E17-B581-E075-B7C5A130C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AA53B9-C0A0-5D4B-8AD9-D425A234E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9B74AE-9801-9339-2168-0BB0EB22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D7352-8572-40F9-9A72-446B9F7F67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4AB1A-D909-413B-84C1-E9DD4D889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6E06F-6B47-70AE-7D3E-02CDED06A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948F3-7637-5E29-3F86-EECEFA201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CDD90-10EB-4D86-8B2E-4475AB768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325041-9586-1009-59D4-2CFB079EA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127980-1264-96A7-44EB-964C29970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38C2C3-7527-573D-9ADD-DBDEFF0E9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8D84F-EAF0-4BAC-BEC2-74E774C1C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976032-F958-4D2F-0FF8-C92DD8045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3C4F9A-2CE4-2FB7-1391-FDE338AE7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5255AC-22D9-7070-8175-F0C2514F7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13E72-A71A-4BA3-B195-7054B07EB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7EF122-BD2B-B621-F8F6-4C976FCA4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311DB9-83B8-2A40-C17D-5C7B01A3F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AC9896-19CD-F0D1-0B1F-807CF6757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A90A2-A7FF-4768-96E1-D2D56E0CB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2F46-6F42-0E0E-53A9-9C54C5426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EB6A8-4219-A73C-57E6-74C2F8162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81F7-7A5C-C7E5-6AC4-041F3DC6E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D64F1-05C6-456F-86EF-47FFB1B98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6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FCDA2-5DCD-3AEA-74B1-CECB3169A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8525-0E02-A428-1137-997BB04B4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1C1F2-721D-5729-74EA-424BAD8F1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76A45-3759-43FC-88DD-22292183D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076C51-FFFE-8C41-5C2E-3D4F6ED6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929831-B704-ADE3-3E5F-3652311C0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FE6863-EDD5-FA81-FCD9-0BA8F09A0A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D3125E-B9CE-D8DB-7B05-4AD1154655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60FD83-02E0-419E-019E-DC2F90D8EB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6D331790-E814-4E68-9D86-BFB59E42C9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6744D8F-0777-0D3F-3B86-6783E513DA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209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 dirty="0" err="1" smtClean="0"/>
              <a:t>Bài</a:t>
            </a:r>
            <a:r>
              <a:rPr lang="en-US" altLang="en-US" b="1" dirty="0" smtClean="0"/>
              <a:t> 5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/>
              <a:t>Chứng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thư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số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4F3964EF-D489-EDBF-67F4-6A6DC3A5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VB </a:t>
            </a:r>
            <a:r>
              <a:rPr lang="en-US" altLang="en-US" sz="4000" dirty="0" err="1"/>
              <a:t>cấp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chứng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thư</a:t>
            </a:r>
            <a:r>
              <a:rPr lang="en-US" altLang="en-US" sz="4000" dirty="0"/>
              <a:t> </a:t>
            </a:r>
            <a:r>
              <a:rPr lang="en-US" altLang="en-US" sz="4000" dirty="0" err="1"/>
              <a:t>nội</a:t>
            </a:r>
            <a:r>
              <a:rPr lang="en-US" altLang="en-US" sz="4000" dirty="0"/>
              <a:t> </a:t>
            </a:r>
            <a:r>
              <a:rPr lang="en-US" altLang="en-US" sz="4000" dirty="0" err="1"/>
              <a:t>bộ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cho</a:t>
            </a:r>
            <a:r>
              <a:rPr lang="en-US" altLang="en-US" sz="4000" dirty="0"/>
              <a:t> CT</a:t>
            </a:r>
            <a:endParaRPr lang="vi-V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79D-A7F8-82AE-8F55-D3C450505B3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963" t="-2291"/>
            </a:stretch>
          </a:blipFill>
        </p:spPr>
        <p:txBody>
          <a:bodyPr/>
          <a:lstStyle/>
          <a:p>
            <a:r>
              <a:rPr lang="vi-VN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976F9BE-3FD2-F9FE-C980-2775CB78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Tin </a:t>
            </a:r>
            <a:r>
              <a:rPr lang="en-US" altLang="en-US" sz="4000" dirty="0" err="1"/>
              <a:t>cậy</a:t>
            </a:r>
            <a:r>
              <a:rPr lang="en-US" altLang="en-US" sz="4000" dirty="0"/>
              <a:t> </a:t>
            </a:r>
            <a:r>
              <a:rPr lang="en-US" altLang="en-US" sz="4000" dirty="0" err="1"/>
              <a:t>giữa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các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ngân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hàng</a:t>
            </a:r>
            <a:endParaRPr lang="vi-VN" altLang="en-US" sz="4000" dirty="0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992FDAC1-9100-6267-350C-D5F953B8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419599"/>
          </a:xfrm>
        </p:spPr>
        <p:txBody>
          <a:bodyPr/>
          <a:lstStyle/>
          <a:p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được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ký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bởi</a:t>
            </a:r>
            <a:r>
              <a:rPr lang="en-US" altLang="en-US" sz="2800" dirty="0"/>
              <a:t> Verisign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chính</a:t>
            </a:r>
            <a:r>
              <a:rPr lang="en-US" altLang="en-US" sz="2800" dirty="0"/>
              <a:t> Verisign. </a:t>
            </a:r>
          </a:p>
          <a:p>
            <a:r>
              <a:rPr lang="en-US" altLang="en-US" sz="2800" dirty="0" err="1"/>
              <a:t>Trường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hợp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nhiều</a:t>
            </a:r>
            <a:r>
              <a:rPr lang="en-US" altLang="en-US" sz="2800" dirty="0"/>
              <a:t> CA </a:t>
            </a:r>
            <a:r>
              <a:rPr lang="en-US" altLang="en-US" sz="2800" dirty="0" err="1"/>
              <a:t>khác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CA </a:t>
            </a:r>
            <a:r>
              <a:rPr lang="en-US" altLang="en-US" sz="2800" dirty="0" err="1"/>
              <a:t>tạo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mạng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CA </a:t>
            </a:r>
            <a:r>
              <a:rPr lang="en-US" altLang="en-US" sz="2800" dirty="0" err="1"/>
              <a:t>uy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tín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tin </a:t>
            </a:r>
            <a:r>
              <a:rPr lang="en-US" altLang="en-US" sz="2800" dirty="0" err="1"/>
              <a:t>cậy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lẫn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chuyển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cho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thực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khóa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r>
              <a:rPr lang="en-US" altLang="en-US" sz="28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44BA9193-4D12-61E3-D951-53CE04BC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err="1"/>
              <a:t>Rút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tiền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tại</a:t>
            </a:r>
            <a:r>
              <a:rPr lang="en-US" altLang="en-US" sz="4000" dirty="0"/>
              <a:t> CT: </a:t>
            </a:r>
            <a:r>
              <a:rPr lang="en-US" altLang="en-US" sz="4000" dirty="0" err="1"/>
              <a:t>Kiểm</a:t>
            </a:r>
            <a:r>
              <a:rPr lang="en-US" altLang="en-US" sz="4000" dirty="0"/>
              <a:t> </a:t>
            </a:r>
            <a:r>
              <a:rPr lang="en-US" altLang="en-US" sz="4000" dirty="0" err="1"/>
              <a:t>tra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và</a:t>
            </a:r>
            <a:r>
              <a:rPr lang="en-US" altLang="en-US" sz="4000" dirty="0"/>
              <a:t> </a:t>
            </a:r>
            <a:r>
              <a:rPr lang="en-US" altLang="en-US" sz="4000" dirty="0" err="1"/>
              <a:t>kết</a:t>
            </a:r>
            <a:r>
              <a:rPr lang="en-US" altLang="en-US" sz="4000" dirty="0"/>
              <a:t> </a:t>
            </a:r>
            <a:r>
              <a:rPr lang="en-US" altLang="en-US" sz="4000" dirty="0" err="1"/>
              <a:t>nối</a:t>
            </a:r>
            <a:endParaRPr lang="vi-V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FE4C-BDB5-E36F-B5B1-2722DD22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00200"/>
            <a:ext cx="8001000" cy="4191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000" dirty="0"/>
              <a:t>CT </a:t>
            </a:r>
            <a:r>
              <a:rPr lang="en-US" sz="3000" dirty="0" err="1"/>
              <a:t>yêu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 </a:t>
            </a:r>
            <a:r>
              <a:rPr lang="en-US" sz="3000" dirty="0" err="1"/>
              <a:t>kết</a:t>
            </a:r>
            <a:r>
              <a:rPr lang="en-US" sz="3000" dirty="0"/>
              <a:t> </a:t>
            </a:r>
            <a:r>
              <a:rPr lang="en-US" sz="3000" dirty="0" err="1"/>
              <a:t>nối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smtClean="0"/>
              <a:t>BA </a:t>
            </a:r>
            <a:r>
              <a:rPr lang="en-US" sz="3000" dirty="0" err="1" smtClean="0"/>
              <a:t>với</a:t>
            </a:r>
            <a:r>
              <a:rPr lang="en-US" sz="3000" dirty="0" smtClean="0"/>
              <a:t> </a:t>
            </a:r>
            <a:r>
              <a:rPr lang="en-US" sz="3000" dirty="0" err="1" smtClean="0"/>
              <a:t>chứng</a:t>
            </a:r>
            <a:r>
              <a:rPr lang="en-US" sz="3000" dirty="0" smtClean="0"/>
              <a:t> </a:t>
            </a:r>
            <a:r>
              <a:rPr lang="en-US" sz="3000" dirty="0" err="1" smtClean="0"/>
              <a:t>thư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CT. </a:t>
            </a:r>
            <a:endParaRPr lang="en-US" sz="3000" dirty="0"/>
          </a:p>
          <a:p>
            <a:pPr>
              <a:defRPr/>
            </a:pPr>
            <a:r>
              <a:rPr lang="en-US" sz="3000" dirty="0"/>
              <a:t>BA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tra</a:t>
            </a:r>
            <a:r>
              <a:rPr lang="en-US" sz="3000" dirty="0"/>
              <a:t> </a:t>
            </a:r>
            <a:r>
              <a:rPr lang="en-US" sz="3000" dirty="0" err="1"/>
              <a:t>chứng</a:t>
            </a:r>
            <a:r>
              <a:rPr lang="en-US" sz="3000" dirty="0"/>
              <a:t> </a:t>
            </a:r>
            <a:r>
              <a:rPr lang="en-US" sz="3000" dirty="0" err="1"/>
              <a:t>thư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CT. </a:t>
            </a:r>
          </a:p>
          <a:p>
            <a:pPr lvl="1">
              <a:defRPr/>
            </a:pPr>
            <a:r>
              <a:rPr lang="en-US" sz="2200" dirty="0"/>
              <a:t>BA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path </a:t>
            </a:r>
            <a:r>
              <a:rPr lang="en-US" sz="2200" dirty="0" err="1"/>
              <a:t>của</a:t>
            </a:r>
            <a:r>
              <a:rPr lang="en-US" sz="2200" dirty="0"/>
              <a:t> CT </a:t>
            </a:r>
            <a:r>
              <a:rPr lang="en-US" sz="2200" dirty="0" err="1"/>
              <a:t>có</a:t>
            </a:r>
            <a:r>
              <a:rPr lang="en-US" sz="2200" dirty="0"/>
              <a:t> VB.</a:t>
            </a:r>
          </a:p>
          <a:p>
            <a:pPr lvl="1">
              <a:defRPr/>
            </a:pPr>
            <a:r>
              <a:rPr lang="en-US" sz="2200" dirty="0"/>
              <a:t>BA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VB qua </a:t>
            </a:r>
            <a:r>
              <a:rPr lang="en-US" sz="2200" dirty="0" err="1"/>
              <a:t>chứng</a:t>
            </a:r>
            <a:r>
              <a:rPr lang="en-US" sz="2200" dirty="0"/>
              <a:t> </a:t>
            </a:r>
            <a:r>
              <a:rPr lang="en-US" sz="2200" dirty="0" err="1"/>
              <a:t>thư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VB.</a:t>
            </a:r>
          </a:p>
          <a:p>
            <a:pPr lvl="1">
              <a:defRPr/>
            </a:pPr>
            <a:r>
              <a:rPr lang="en-US" sz="2200" dirty="0" err="1"/>
              <a:t>Nếu</a:t>
            </a:r>
            <a:r>
              <a:rPr lang="en-US" sz="2200" dirty="0"/>
              <a:t> tin </a:t>
            </a:r>
            <a:r>
              <a:rPr lang="en-US" sz="2200" dirty="0" err="1"/>
              <a:t>cậy</a:t>
            </a:r>
            <a:r>
              <a:rPr lang="en-US" sz="2200" dirty="0"/>
              <a:t>, BA tin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VB. </a:t>
            </a:r>
          </a:p>
          <a:p>
            <a:pPr lvl="1">
              <a:defRPr/>
            </a:pPr>
            <a:r>
              <a:rPr lang="en-US" sz="2200" dirty="0"/>
              <a:t>BA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tra</a:t>
            </a:r>
            <a:r>
              <a:rPr lang="en-US" sz="2200" dirty="0"/>
              <a:t> </a:t>
            </a:r>
            <a:r>
              <a:rPr lang="en-US" sz="2200" dirty="0" err="1"/>
              <a:t>chữ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VB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chứng</a:t>
            </a:r>
            <a:r>
              <a:rPr lang="en-US" sz="2200" dirty="0"/>
              <a:t> </a:t>
            </a:r>
            <a:r>
              <a:rPr lang="en-US" sz="2200" dirty="0" err="1"/>
              <a:t>thư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CT.</a:t>
            </a:r>
          </a:p>
          <a:p>
            <a:pPr>
              <a:defRPr/>
            </a:pPr>
            <a:r>
              <a:rPr lang="en-US" sz="2600" dirty="0"/>
              <a:t>BA </a:t>
            </a:r>
            <a:r>
              <a:rPr lang="en-US" sz="2600" dirty="0" err="1"/>
              <a:t>chấp</a:t>
            </a:r>
            <a:r>
              <a:rPr lang="en-US" sz="2600" dirty="0"/>
              <a:t> </a:t>
            </a:r>
            <a:r>
              <a:rPr lang="en-US" sz="2600" dirty="0" err="1"/>
              <a:t>nhận</a:t>
            </a:r>
            <a:r>
              <a:rPr lang="en-US" sz="2600" dirty="0"/>
              <a:t>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nối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CT, </a:t>
            </a:r>
            <a:r>
              <a:rPr lang="en-US" sz="2600" dirty="0" err="1"/>
              <a:t>nếu</a:t>
            </a:r>
            <a:r>
              <a:rPr lang="en-US" sz="2600" dirty="0"/>
              <a:t> </a:t>
            </a:r>
            <a:r>
              <a:rPr lang="en-US" sz="2600" dirty="0" err="1"/>
              <a:t>chứng</a:t>
            </a:r>
            <a:r>
              <a:rPr lang="en-US" sz="2600" dirty="0"/>
              <a:t> </a:t>
            </a:r>
            <a:r>
              <a:rPr lang="en-US" sz="2600" dirty="0" err="1"/>
              <a:t>thư</a:t>
            </a:r>
            <a:r>
              <a:rPr lang="en-US" sz="2600" dirty="0"/>
              <a:t> CT tin </a:t>
            </a:r>
            <a:r>
              <a:rPr lang="en-US" sz="2600" dirty="0" err="1"/>
              <a:t>cậy</a:t>
            </a:r>
            <a:r>
              <a:rPr lang="en-US" sz="26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F605572B-06F4-BDD6-7584-73FF3B0F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/>
              <a:t>Rút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tiền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tại</a:t>
            </a:r>
            <a:r>
              <a:rPr lang="en-US" altLang="en-US" sz="3600" dirty="0"/>
              <a:t> CT: </a:t>
            </a:r>
            <a:r>
              <a:rPr lang="en-US" altLang="en-US" sz="3600" dirty="0" err="1"/>
              <a:t>Kết</a:t>
            </a:r>
            <a:r>
              <a:rPr lang="en-US" altLang="en-US" sz="3600" dirty="0"/>
              <a:t> </a:t>
            </a:r>
            <a:r>
              <a:rPr lang="en-US" altLang="en-US" sz="3600" dirty="0" err="1"/>
              <a:t>nối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và</a:t>
            </a:r>
            <a:r>
              <a:rPr lang="en-US" altLang="en-US" sz="3600" dirty="0"/>
              <a:t> </a:t>
            </a:r>
            <a:r>
              <a:rPr lang="en-US" altLang="en-US" sz="3600" dirty="0" err="1"/>
              <a:t>chuyển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tiền</a:t>
            </a:r>
            <a:endParaRPr lang="vi-V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5B71-B9A1-D224-D04B-5FD4608B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BA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CT </a:t>
            </a:r>
            <a:r>
              <a:rPr lang="en-US" dirty="0" err="1"/>
              <a:t>bằng</a:t>
            </a:r>
            <a:r>
              <a:rPr lang="en-US" dirty="0"/>
              <a:t> RSA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CT. </a:t>
            </a:r>
          </a:p>
          <a:p>
            <a:pPr>
              <a:defRPr/>
            </a:pPr>
            <a:r>
              <a:rPr lang="en-US" dirty="0"/>
              <a:t>CT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K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BA</a:t>
            </a:r>
          </a:p>
          <a:p>
            <a:pPr lvl="1">
              <a:defRPr/>
            </a:pPr>
            <a:r>
              <a:rPr lang="en-US" dirty="0"/>
              <a:t>“remove 1000USD from Alice’s account and send to VB to replace our cash”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Alice. </a:t>
            </a:r>
          </a:p>
          <a:p>
            <a:pPr>
              <a:defRPr/>
            </a:pPr>
            <a:r>
              <a:rPr lang="en-US" dirty="0"/>
              <a:t>BA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K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BA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1000USD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Alice </a:t>
            </a:r>
            <a:r>
              <a:rPr lang="en-US" dirty="0" err="1"/>
              <a:t>cho</a:t>
            </a:r>
            <a:r>
              <a:rPr lang="en-US" dirty="0"/>
              <a:t> VB (VB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CT). </a:t>
            </a:r>
          </a:p>
          <a:p>
            <a:pPr>
              <a:defRPr/>
            </a:pPr>
            <a:r>
              <a:rPr lang="en-US" dirty="0"/>
              <a:t>CT </a:t>
            </a:r>
            <a:r>
              <a:rPr lang="en-US" dirty="0" err="1"/>
              <a:t>đồng</a:t>
            </a:r>
            <a:r>
              <a:rPr lang="en-US" dirty="0"/>
              <a:t> ý </a:t>
            </a:r>
            <a:r>
              <a:rPr lang="en-US" dirty="0" err="1"/>
              <a:t>cho</a:t>
            </a:r>
            <a:r>
              <a:rPr lang="en-US" dirty="0"/>
              <a:t> Alice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.</a:t>
            </a:r>
            <a:endParaRPr lang="vi-VN" dirty="0"/>
          </a:p>
          <a:p>
            <a:pPr>
              <a:defRPr/>
            </a:pPr>
            <a:endParaRPr lang="vi-V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smtClean="0"/>
              <a:t>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7ED03A4-FAD1-5911-641E-02C9FC9D6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762000"/>
          </a:xfrm>
        </p:spPr>
        <p:txBody>
          <a:bodyPr/>
          <a:lstStyle/>
          <a:p>
            <a:pPr eaLnBrk="1" hangingPunct="1"/>
            <a:r>
              <a:rPr lang="en-US" altLang="en-US" sz="3200" dirty="0" err="1" smtClean="0"/>
              <a:t>Khái</a:t>
            </a:r>
            <a:r>
              <a:rPr lang="en-US" altLang="en-US" sz="3200" dirty="0" smtClean="0"/>
              <a:t> </a:t>
            </a:r>
            <a:r>
              <a:rPr lang="en-US" altLang="en-US" sz="3200" dirty="0" err="1" smtClean="0"/>
              <a:t>niệm</a:t>
            </a:r>
            <a:endParaRPr lang="en-US" altLang="en-US" sz="3200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9EBD997-4C08-32C8-76D2-E18FBEC58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6200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i="1" dirty="0" err="1"/>
              <a:t>Chứng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thư</a:t>
            </a:r>
            <a:r>
              <a:rPr lang="en-US" altLang="en-US" sz="2400" i="1" dirty="0"/>
              <a:t> (Certificate) </a:t>
            </a:r>
            <a:r>
              <a:rPr lang="en-US" altLang="en-US" sz="2400" i="1" dirty="0" err="1"/>
              <a:t>và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Tổ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chức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cấp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chứng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thư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chứng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thư</a:t>
            </a:r>
            <a:r>
              <a:rPr lang="en-US" altLang="en-US" sz="2400" i="1" dirty="0"/>
              <a:t> (Certificate Authorities - CA): </a:t>
            </a:r>
            <a:r>
              <a:rPr lang="en-US" altLang="en-US" sz="2400" i="1" dirty="0" err="1"/>
              <a:t>X</a:t>
            </a:r>
            <a:r>
              <a:rPr lang="en-US" altLang="en-US" sz="2400" dirty="0" err="1"/>
              <a:t>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nhận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cậy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Khóa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phiên</a:t>
            </a:r>
            <a:r>
              <a:rPr lang="en-US" altLang="en-US" sz="2400" dirty="0" smtClean="0"/>
              <a:t>. 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i="1" dirty="0" err="1">
                <a:ea typeface="굴림" panose="020B0600000101010101" pitchFamily="34" charset="-127"/>
              </a:rPr>
              <a:t>Chức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năng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đặc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biệt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của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một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chứng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thư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kỹ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thuật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i="1" dirty="0" err="1">
                <a:ea typeface="굴림" panose="020B0600000101010101" pitchFamily="34" charset="-127"/>
              </a:rPr>
              <a:t>số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endParaRPr lang="en-US" altLang="ko-KR" sz="2400" i="1" dirty="0">
              <a:ea typeface="굴림" panose="020B0600000101010101" pitchFamily="34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i="1" dirty="0" err="1">
                <a:ea typeface="굴림" panose="020B0600000101010101" pitchFamily="34" charset="-127"/>
              </a:rPr>
              <a:t>Thiết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lập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định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danh</a:t>
            </a:r>
            <a:r>
              <a:rPr lang="en-US" altLang="ko-KR" sz="2000" i="1" dirty="0">
                <a:ea typeface="굴림" panose="020B0600000101010101" pitchFamily="34" charset="-127"/>
              </a:rPr>
              <a:t> (Establish Identity):</a:t>
            </a:r>
            <a:r>
              <a:rPr lang="en-US" altLang="ko-KR" sz="2000" dirty="0">
                <a:ea typeface="굴림" panose="020B0600000101010101" pitchFamily="34" charset="-127"/>
              </a:rPr>
              <a:t>  </a:t>
            </a:r>
            <a:r>
              <a:rPr lang="en-US" altLang="ko-KR" sz="2000" dirty="0" err="1">
                <a:ea typeface="굴림" panose="020B0600000101010101" pitchFamily="34" charset="-127"/>
              </a:rPr>
              <a:t>xác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nhận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khóa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công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khai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của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người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có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chứng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thư</a:t>
            </a:r>
            <a:r>
              <a:rPr lang="en-US" altLang="ko-KR" sz="2000" dirty="0">
                <a:ea typeface="굴림" panose="020B0600000101010101" pitchFamily="34" charset="-127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i="1" dirty="0" err="1">
                <a:ea typeface="굴림" panose="020B0600000101010101" pitchFamily="34" charset="-127"/>
              </a:rPr>
              <a:t>Ấn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định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thẩm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quyền</a:t>
            </a:r>
            <a:r>
              <a:rPr lang="en-US" altLang="ko-KR" sz="2000" i="1" dirty="0">
                <a:ea typeface="굴림" panose="020B0600000101010101" pitchFamily="34" charset="-127"/>
              </a:rPr>
              <a:t> (Assign Authority):</a:t>
            </a:r>
            <a:r>
              <a:rPr lang="en-US" altLang="ko-KR" sz="2000" dirty="0">
                <a:ea typeface="굴림" panose="020B0600000101010101" pitchFamily="34" charset="-127"/>
              </a:rPr>
              <a:t> </a:t>
            </a:r>
            <a:r>
              <a:rPr lang="en-US" altLang="ko-KR" sz="2000" dirty="0" err="1">
                <a:ea typeface="굴림" panose="020B0600000101010101" pitchFamily="34" charset="-127"/>
              </a:rPr>
              <a:t>thiết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lập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hoạt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động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được</a:t>
            </a:r>
            <a:r>
              <a:rPr lang="en-US" altLang="ko-KR" sz="2000" dirty="0"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ea typeface="굴림" panose="020B0600000101010101" pitchFamily="34" charset="-127"/>
              </a:rPr>
              <a:t>phép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i="1" dirty="0">
                <a:ea typeface="굴림" panose="020B0600000101010101" pitchFamily="34" charset="-127"/>
              </a:rPr>
              <a:t>An </a:t>
            </a:r>
            <a:r>
              <a:rPr lang="en-US" altLang="ko-KR" sz="2000" i="1" dirty="0" err="1">
                <a:ea typeface="굴림" panose="020B0600000101010101" pitchFamily="34" charset="-127"/>
              </a:rPr>
              <a:t>toàn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thông</a:t>
            </a:r>
            <a:r>
              <a:rPr lang="en-US" altLang="ko-KR" sz="2000" i="1" dirty="0">
                <a:ea typeface="굴림" panose="020B0600000101010101" pitchFamily="34" charset="-127"/>
              </a:rPr>
              <a:t> tin </a:t>
            </a:r>
            <a:r>
              <a:rPr lang="en-US" altLang="ko-KR" sz="2000" i="1" dirty="0" err="1">
                <a:ea typeface="굴림" panose="020B0600000101010101" pitchFamily="34" charset="-127"/>
              </a:rPr>
              <a:t>mật</a:t>
            </a:r>
            <a:r>
              <a:rPr lang="en-US" altLang="ko-KR" sz="2000" i="1" dirty="0">
                <a:ea typeface="굴림" panose="020B0600000101010101" pitchFamily="34" charset="-127"/>
              </a:rPr>
              <a:t> (Secure confidential information): </a:t>
            </a:r>
            <a:r>
              <a:rPr lang="en-US" altLang="ko-KR" sz="2000" i="1" dirty="0" err="1">
                <a:ea typeface="굴림" panose="020B0600000101010101" pitchFamily="34" charset="-127"/>
              </a:rPr>
              <a:t>trao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đổi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khóa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phiên</a:t>
            </a:r>
            <a:r>
              <a:rPr lang="en-US" altLang="ko-KR" sz="2000" i="1" dirty="0">
                <a:ea typeface="굴림" panose="020B0600000101010101" pitchFamily="34" charset="-127"/>
              </a:rPr>
              <a:t> để </a:t>
            </a:r>
            <a:r>
              <a:rPr lang="en-US" altLang="ko-KR" sz="2000" i="1" dirty="0" err="1">
                <a:ea typeface="굴림" panose="020B0600000101010101" pitchFamily="34" charset="-127"/>
              </a:rPr>
              <a:t>đọc</a:t>
            </a:r>
            <a:r>
              <a:rPr lang="en-US" altLang="ko-KR" sz="2000" i="1" dirty="0">
                <a:ea typeface="굴림" panose="020B0600000101010101" pitchFamily="34" charset="-127"/>
              </a:rPr>
              <a:t> </a:t>
            </a:r>
            <a:r>
              <a:rPr lang="en-US" altLang="ko-KR" sz="2000" i="1" dirty="0" err="1">
                <a:ea typeface="굴림" panose="020B0600000101010101" pitchFamily="34" charset="-127"/>
              </a:rPr>
              <a:t>thông</a:t>
            </a:r>
            <a:r>
              <a:rPr lang="en-US" altLang="ko-KR" sz="2000" i="1" dirty="0">
                <a:ea typeface="굴림" panose="020B0600000101010101" pitchFamily="34" charset="-127"/>
              </a:rPr>
              <a:t> tin </a:t>
            </a:r>
            <a:r>
              <a:rPr lang="en-US" altLang="ko-KR" sz="2000" i="1" dirty="0" err="1">
                <a:ea typeface="굴림" panose="020B0600000101010101" pitchFamily="34" charset="-127"/>
              </a:rPr>
              <a:t>mật</a:t>
            </a:r>
            <a:r>
              <a:rPr lang="en-US" altLang="ko-KR" sz="2000" i="1" dirty="0">
                <a:ea typeface="굴림" panose="020B0600000101010101" pitchFamily="34" charset="-127"/>
              </a:rPr>
              <a:t>.</a:t>
            </a:r>
            <a:endParaRPr lang="en-US" altLang="ko-KR" sz="2000" dirty="0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0C8E2D1-A11E-422F-0250-CF425DB60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Chứng thư chuẩn</a:t>
            </a:r>
          </a:p>
        </p:txBody>
      </p:sp>
      <p:graphicFrame>
        <p:nvGraphicFramePr>
          <p:cNvPr id="25628" name="Group 28">
            <a:extLst>
              <a:ext uri="{FF2B5EF4-FFF2-40B4-BE49-F238E27FC236}">
                <a16:creationId xmlns:a16="http://schemas.microsoft.com/office/drawing/2014/main" id="{6A06FDD7-E3EF-AFB7-A61D-97816B6B9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359606"/>
              </p:ext>
            </p:extLst>
          </p:nvPr>
        </p:nvGraphicFramePr>
        <p:xfrm>
          <a:off x="762000" y="1066800"/>
          <a:ext cx="7924800" cy="5137150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Contents of an X.509 V3 Certificate</a:t>
                      </a:r>
                      <a:endParaRPr kumimoji="0" lang="en-US" altLang="ko-K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0">
                <a:tc>
                  <a:txBody>
                    <a:bodyPr/>
                    <a:lstStyle>
                      <a:lvl1pPr marL="533400" indent="-533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914400" indent="-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version number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phiên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X.509)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certificate serial number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issuer's name and unique identifier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Tổ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validity (or operational) period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lực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subject's name and unique identifier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signature algorithm identifier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subject public key information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certification path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Đường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tổ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hash value of items from 1-8 (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băm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 1-8)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Signature of issuer on hash value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0" marB="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80402B77-27AB-7DE7-86E3-41F8D8A7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Tình</a:t>
            </a:r>
            <a:r>
              <a:rPr lang="en-US" altLang="en-US" dirty="0" smtClean="0"/>
              <a:t> </a:t>
            </a:r>
            <a:r>
              <a:rPr lang="en-US" altLang="en-US" dirty="0" err="1"/>
              <a:t>huống</a:t>
            </a:r>
            <a:endParaRPr lang="vi-VN" altLang="en-US" dirty="0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044F37D8-4B8C-2C62-5A12-2E9A8907D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err="1"/>
              <a:t>Chứng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thư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chuẩn</a:t>
            </a:r>
            <a:r>
              <a:rPr lang="en-US" altLang="en-US" sz="2800" dirty="0"/>
              <a:t>: X.509 V3.</a:t>
            </a:r>
          </a:p>
          <a:p>
            <a:r>
              <a:rPr lang="en-US" altLang="en-US" sz="2800" dirty="0" err="1"/>
              <a:t>Tình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huống</a:t>
            </a:r>
            <a:r>
              <a:rPr lang="en-US" altLang="en-US" sz="2800" dirty="0"/>
              <a:t>:</a:t>
            </a:r>
            <a:endParaRPr lang="vi-VN" altLang="en-US" sz="2800" dirty="0"/>
          </a:p>
          <a:p>
            <a:pPr lvl="1"/>
            <a:r>
              <a:rPr lang="en-US" altLang="en-US" sz="2400" dirty="0"/>
              <a:t>Alice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khoản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hàng</a:t>
            </a:r>
            <a:r>
              <a:rPr lang="en-US" altLang="en-US" sz="2400" dirty="0"/>
              <a:t> BA (Bank of America)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thẻ</a:t>
            </a:r>
            <a:r>
              <a:rPr lang="en-US" altLang="en-US" sz="2400" dirty="0"/>
              <a:t> BA. </a:t>
            </a:r>
          </a:p>
          <a:p>
            <a:pPr lvl="1"/>
            <a:r>
              <a:rPr lang="en-US" altLang="en-US" sz="2400" dirty="0"/>
              <a:t>Alice </a:t>
            </a:r>
            <a:r>
              <a:rPr lang="en-US" altLang="en-US" sz="2400" dirty="0" err="1"/>
              <a:t>đi</a:t>
            </a:r>
            <a:r>
              <a:rPr lang="en-US" altLang="en-US" sz="2400" dirty="0"/>
              <a:t> du </a:t>
            </a:r>
            <a:r>
              <a:rPr lang="en-US" altLang="en-US" sz="2400" dirty="0" err="1"/>
              <a:t>lịch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muốn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rút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tiền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ATM chi </a:t>
            </a:r>
            <a:r>
              <a:rPr lang="en-US" altLang="en-US" sz="2400" dirty="0" err="1"/>
              <a:t>nhánh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VietComBank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thơ</a:t>
            </a:r>
            <a:r>
              <a:rPr lang="en-US" altLang="en-US" sz="2400" dirty="0"/>
              <a:t> (CT):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tiền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việt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đương</a:t>
            </a:r>
            <a:r>
              <a:rPr lang="en-US" altLang="en-US" sz="2400" dirty="0"/>
              <a:t> 1000 USD. </a:t>
            </a:r>
          </a:p>
          <a:p>
            <a:pPr lvl="1"/>
            <a:r>
              <a:rPr lang="en-US" altLang="en-US" sz="2400" dirty="0" err="1"/>
              <a:t>Quy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chứng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thư</a:t>
            </a:r>
            <a:r>
              <a:rPr lang="en-US" altLang="en-US" sz="2400" dirty="0" smtClean="0"/>
              <a:t>: CT </a:t>
            </a:r>
            <a:r>
              <a:rPr lang="en-US" altLang="en-US" sz="2400" dirty="0" err="1" smtClean="0"/>
              <a:t>và</a:t>
            </a:r>
            <a:r>
              <a:rPr lang="en-US" altLang="en-US" sz="2400" dirty="0" smtClean="0"/>
              <a:t> BA; </a:t>
            </a:r>
            <a:r>
              <a:rPr lang="en-US" altLang="en-US" sz="2400" dirty="0" err="1" smtClean="0"/>
              <a:t>như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thế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nào</a:t>
            </a:r>
            <a:r>
              <a:rPr lang="en-US" altLang="en-US" sz="2400" dirty="0"/>
              <a:t> để Alice </a:t>
            </a:r>
            <a:r>
              <a:rPr lang="en-US" altLang="en-US" sz="2400" dirty="0" err="1"/>
              <a:t>rút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tiền</a:t>
            </a:r>
            <a:r>
              <a:rPr lang="en-US" altLang="en-US" sz="2400" dirty="0"/>
              <a:t> ? </a:t>
            </a:r>
            <a:endParaRPr lang="vi-V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8D502CE-FAE9-E32E-FA4E-A9A9CAC1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200" dirty="0" err="1" smtClean="0"/>
              <a:t>Hồ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sơ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BA</a:t>
            </a:r>
            <a:endParaRPr lang="vi-V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64D3-A3E9-F95A-9423-BE579DF2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5900"/>
            <a:ext cx="8229600" cy="38861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BA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RSA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BA </a:t>
            </a:r>
            <a:r>
              <a:rPr lang="en-US" sz="2400" dirty="0" err="1"/>
              <a:t>xin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uy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. </a:t>
            </a:r>
          </a:p>
          <a:p>
            <a:pPr>
              <a:defRPr/>
            </a:pP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BA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hồ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tin </a:t>
            </a:r>
            <a:r>
              <a:rPr lang="en-US" sz="2400" dirty="0" err="1"/>
              <a:t>cậy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Verisign</a:t>
            </a:r>
            <a:r>
              <a:rPr lang="en-US" sz="2400" dirty="0"/>
              <a:t>. </a:t>
            </a:r>
          </a:p>
          <a:p>
            <a:pPr>
              <a:defRPr/>
            </a:pPr>
            <a:r>
              <a:rPr lang="en-US" sz="2400" dirty="0"/>
              <a:t>Verisign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X509 V3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BA: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BA </a:t>
            </a:r>
            <a:r>
              <a:rPr lang="en-US" sz="2400" dirty="0" err="1"/>
              <a:t>đáng</a:t>
            </a:r>
            <a:r>
              <a:rPr lang="en-US" sz="2400" dirty="0"/>
              <a:t> tin.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92156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8D502CE-FAE9-E32E-FA4E-A9A9CAC1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200" dirty="0" err="1" smtClean="0"/>
              <a:t>Hồ</a:t>
            </a:r>
            <a:r>
              <a:rPr lang="en-US" altLang="en-US" sz="3200" dirty="0" smtClean="0"/>
              <a:t> </a:t>
            </a:r>
            <a:r>
              <a:rPr lang="en-US" altLang="en-US" sz="3200" dirty="0" err="1"/>
              <a:t>sơ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VB</a:t>
            </a:r>
            <a:endParaRPr lang="vi-V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64D3-A3E9-F95A-9423-BE579DF2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5900"/>
            <a:ext cx="8229600" cy="38861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VB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RSA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VB </a:t>
            </a:r>
            <a:r>
              <a:rPr lang="en-US" sz="2400" dirty="0" err="1"/>
              <a:t>xin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uy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. </a:t>
            </a:r>
          </a:p>
          <a:p>
            <a:pPr>
              <a:defRPr/>
            </a:pP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VB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hồ</a:t>
            </a:r>
            <a:r>
              <a:rPr lang="en-US" sz="2400" dirty="0"/>
              <a:t> </a:t>
            </a:r>
            <a:r>
              <a:rPr lang="en-US" sz="2400" dirty="0" err="1"/>
              <a:t>sơ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tin </a:t>
            </a:r>
            <a:r>
              <a:rPr lang="en-US" sz="2400" dirty="0" err="1"/>
              <a:t>cậy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Verisign. </a:t>
            </a:r>
          </a:p>
          <a:p>
            <a:pPr>
              <a:defRPr/>
            </a:pPr>
            <a:r>
              <a:rPr lang="en-US" sz="2400" dirty="0"/>
              <a:t>Verisign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X509 V3 để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VB: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VB </a:t>
            </a:r>
            <a:r>
              <a:rPr lang="en-US" sz="2400" dirty="0" err="1"/>
              <a:t>đáng</a:t>
            </a:r>
            <a:r>
              <a:rPr lang="en-US" sz="2400" dirty="0"/>
              <a:t> tin. </a:t>
            </a:r>
            <a:endParaRPr lang="vi-V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8D502CE-FAE9-E32E-FA4E-A9A9CAC1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2800" dirty="0" err="1" smtClean="0"/>
              <a:t>Hồ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sơ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chi </a:t>
            </a:r>
            <a:r>
              <a:rPr lang="en-US" altLang="en-US" sz="2800" dirty="0" err="1"/>
              <a:t>nhánh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thơ</a:t>
            </a:r>
            <a:endParaRPr lang="vi-VN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64D3-A3E9-F95A-9423-BE579DF2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5901"/>
            <a:ext cx="8229600" cy="24003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Chi </a:t>
            </a:r>
            <a:r>
              <a:rPr lang="en-US" sz="2400" dirty="0" err="1"/>
              <a:t>nhánh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thơ</a:t>
            </a:r>
            <a:r>
              <a:rPr lang="en-US" sz="2400" dirty="0"/>
              <a:t> (CNCT)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RSA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VB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chứng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X509 V3 để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CT: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CT </a:t>
            </a:r>
            <a:r>
              <a:rPr lang="en-US" sz="2400" dirty="0" err="1"/>
              <a:t>đáng</a:t>
            </a:r>
            <a:r>
              <a:rPr lang="en-US" sz="2400" dirty="0"/>
              <a:t> tin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VB.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32309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073227D-D624-1614-840A-A848F606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Cấp chứng thư cho BA</a:t>
            </a:r>
            <a:endParaRPr lang="vi-V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B06-8DB0-993F-DD3F-86D74DAB7A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963" t="-2291" r="-593"/>
            </a:stretch>
          </a:blipFill>
        </p:spPr>
        <p:txBody>
          <a:bodyPr/>
          <a:lstStyle/>
          <a:p>
            <a:r>
              <a:rPr lang="vi-V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91ECD4DC-50AC-3EC9-9408-2BC2C59B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Cấp chứng thư cho VB</a:t>
            </a:r>
            <a:endParaRPr lang="vi-V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FBB60-3E3D-6D15-7EFA-00C25DDC18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963" t="-2291"/>
            </a:stretch>
          </a:blipFill>
        </p:spPr>
        <p:txBody>
          <a:bodyPr/>
          <a:lstStyle/>
          <a:p>
            <a:r>
              <a:rPr lang="vi-VN">
                <a:noFill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822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Batang</vt:lpstr>
      <vt:lpstr>Calibri</vt:lpstr>
      <vt:lpstr>굴림</vt:lpstr>
      <vt:lpstr>Times New Roman</vt:lpstr>
      <vt:lpstr>Default Design</vt:lpstr>
      <vt:lpstr>Bài 5 Chứng thư số</vt:lpstr>
      <vt:lpstr>Khái niệm</vt:lpstr>
      <vt:lpstr>Chứng thư chuẩn</vt:lpstr>
      <vt:lpstr>Tình huống</vt:lpstr>
      <vt:lpstr>Hồ sơ của BA</vt:lpstr>
      <vt:lpstr>Hồ sơ của VB</vt:lpstr>
      <vt:lpstr>Hồ sơ của chi nhánh Cần thơ</vt:lpstr>
      <vt:lpstr>Cấp chứng thư cho BA</vt:lpstr>
      <vt:lpstr>Cấp chứng thư cho VB</vt:lpstr>
      <vt:lpstr>VB cấp chứng thư nội bộ cho CT</vt:lpstr>
      <vt:lpstr>Tin cậy giữa các ngân hàng</vt:lpstr>
      <vt:lpstr>Rút tiền tại CT: Kiểm tra và kết nối</vt:lpstr>
      <vt:lpstr>Rút tiền tại CT: Kết nối và chuyển tiền</vt:lpstr>
      <vt:lpstr>Hết Bài 5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admin</cp:lastModifiedBy>
  <cp:revision>84</cp:revision>
  <dcterms:created xsi:type="dcterms:W3CDTF">2012-09-27T08:34:06Z</dcterms:created>
  <dcterms:modified xsi:type="dcterms:W3CDTF">2025-02-10T09:04:06Z</dcterms:modified>
</cp:coreProperties>
</file>