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44" r:id="rId3"/>
    <p:sldId id="356" r:id="rId4"/>
    <p:sldId id="357" r:id="rId5"/>
    <p:sldId id="354" r:id="rId6"/>
    <p:sldId id="355" r:id="rId7"/>
    <p:sldId id="346" r:id="rId8"/>
    <p:sldId id="315" r:id="rId9"/>
    <p:sldId id="329" r:id="rId10"/>
    <p:sldId id="330" r:id="rId11"/>
    <p:sldId id="316" r:id="rId12"/>
    <p:sldId id="331" r:id="rId13"/>
    <p:sldId id="332" r:id="rId14"/>
    <p:sldId id="333" r:id="rId15"/>
    <p:sldId id="317" r:id="rId16"/>
    <p:sldId id="319" r:id="rId17"/>
    <p:sldId id="334" r:id="rId18"/>
    <p:sldId id="320" r:id="rId19"/>
    <p:sldId id="321" r:id="rId20"/>
    <p:sldId id="335" r:id="rId21"/>
    <p:sldId id="322" r:id="rId22"/>
    <p:sldId id="324" r:id="rId23"/>
    <p:sldId id="350" r:id="rId24"/>
    <p:sldId id="325" r:id="rId25"/>
    <p:sldId id="337" r:id="rId26"/>
    <p:sldId id="347" r:id="rId27"/>
    <p:sldId id="348" r:id="rId28"/>
    <p:sldId id="349" r:id="rId29"/>
    <p:sldId id="341" r:id="rId30"/>
    <p:sldId id="342" r:id="rId31"/>
    <p:sldId id="352" r:id="rId32"/>
    <p:sldId id="343" r:id="rId33"/>
    <p:sldId id="353" r:id="rId34"/>
    <p:sldId id="35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5" autoAdjust="0"/>
  </p:normalViewPr>
  <p:slideViewPr>
    <p:cSldViewPr>
      <p:cViewPr varScale="1">
        <p:scale>
          <a:sx n="75" d="100"/>
          <a:sy n="75" d="100"/>
        </p:scale>
        <p:origin x="10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E6CAC5-802B-35ED-2D88-8A44734BD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4509E-D6BC-0503-BE25-CCD28B50D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3E4C47-FE42-97F0-0F3B-4378EC7C0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95AFC-87DA-4692-8E59-D777AEA1E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0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4C00E7-09B0-8ACA-38C5-EFACF792C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2AEF8C-C17A-4700-60A3-B233107D83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8D198B-691C-3AF7-2CE0-E26FE9468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784B-B89B-4B22-8C36-47765107A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965274-1C80-4A01-B54D-E27D8E4CF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9A9705-6C9B-4D3D-3579-1F84624DF6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DC2200-987E-ECC0-219E-767CB777D5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ADF2D-8508-4E80-8617-29F620613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89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96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65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312CD8-C2FB-9BB1-C689-A7C32E155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80F519-2E08-B53A-5DCC-C4948A27F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5D9723-D55E-30FF-EDB5-FAC92CD08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76A0-CA5C-4133-9097-692C416E7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86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216A89-59E6-5C4D-805A-366F5C8A1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8A6A81-3D9F-2F83-F8EE-353106606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84D6E7-23B6-A942-F281-989137C912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437D-39F6-4749-B032-063639538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2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8A6D71-9135-8530-3E96-95862713E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F4530-9277-53D0-66B2-FFDB85BDA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BDE5E-271D-E50D-DBEE-41B817B2F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69E3B-CD3C-4E05-B1E8-6CB39A90E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79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E1DD48-1A1F-8121-DC73-B5B5BE1559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DDD095-008C-7CD4-D535-7313B405C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7A2209-E71A-8B61-672A-301412D27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C6153-B14D-421F-A678-A64A64380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FAEC0A4-8A80-B4A6-80F7-963F6DC507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E7A48A-55BE-0806-AA81-6B9792E48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F3B398-1EC2-E1A3-2309-B4878FB09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0CBD-6371-45E3-98EC-B52323725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16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31F465-CD0A-4516-1E04-31D7C70F7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63681F-7C5E-BE74-F7CA-3171124E1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43FC91-D180-2CD1-F373-3237D15A01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17D30-B2D4-41F6-A8AA-CFBABDF4F7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1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965E0-77E2-2ECE-A070-1B476D0E19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DC58C-9EEE-0D37-675F-E1BF137F6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B9456-9BF9-0BEF-EBAA-EC00ED65E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16C8C-D637-4684-B562-1D70E3738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43996-E695-CFCC-48F0-A9892018A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64732-1CB4-2B0D-B59E-4FC1791A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F2201-E5EB-5847-B181-8DD748DCE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57AA-4A94-4F6B-830B-2796E9495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0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D8DC77-BF91-19E1-41F0-AD6496E70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585A8A-9E59-32A8-ABE5-3B32819BC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C9B858-1938-3B74-1FE4-1C1E163880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B32A9B-121C-C3ED-6AC8-ECE693FC19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3735AF-8AC0-3365-6814-4672F290E0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C2C4669-8C8F-43EF-A473-62F2E526F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F:\BaiGiang\CaoHoc\TT&amp;BMTT\crypto\crypto_files\crypto_types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F:\BaiGiang\CaoHoc\TT&amp;BMTT\crypto\crypto_files\crypto_types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13CF-AD6F-CF27-87AF-6EAAA11E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1: </a:t>
            </a:r>
            <a:r>
              <a:rPr lang="en-US" sz="4000" dirty="0" err="1" smtClean="0"/>
              <a:t>Chuyển</a:t>
            </a:r>
            <a:r>
              <a:rPr lang="en-US" sz="4000" dirty="0" smtClean="0"/>
              <a:t> </a:t>
            </a:r>
            <a:r>
              <a:rPr lang="en-US" sz="4000" dirty="0" err="1" smtClean="0"/>
              <a:t>đổi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 smtClean="0"/>
              <a:t> (CĐS)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08CB-8562-A404-269E-B7030B0B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1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Q1: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CĐS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yếu</a:t>
            </a:r>
            <a:r>
              <a:rPr lang="en-US" sz="2400" dirty="0" smtClean="0"/>
              <a:t> ?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thách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CĐS. </a:t>
            </a:r>
          </a:p>
          <a:p>
            <a:pPr marL="0" indent="0">
              <a:buNone/>
            </a:pPr>
            <a:r>
              <a:rPr lang="en-US" sz="2400" dirty="0" smtClean="0"/>
              <a:t>Q2: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5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ATTT</a:t>
            </a:r>
          </a:p>
          <a:p>
            <a:pPr marL="0" indent="0">
              <a:buNone/>
            </a:pPr>
            <a:r>
              <a:rPr lang="en-US" sz="2400" dirty="0" smtClean="0"/>
              <a:t>Q3: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4 </a:t>
            </a:r>
            <a:r>
              <a:rPr lang="en-US" sz="2400" dirty="0" err="1" smtClean="0"/>
              <a:t>lớp</a:t>
            </a:r>
            <a:r>
              <a:rPr lang="en-US" sz="2400" dirty="0" smtClean="0"/>
              <a:t> ANTT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1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BEE2-D57B-4762-8A62-5A8256C4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A6</a:t>
            </a:r>
            <a:endParaRPr lang="en-US" dirty="0"/>
          </a:p>
        </p:txBody>
      </p:sp>
      <p:pic>
        <p:nvPicPr>
          <p:cNvPr id="4" name="Picture 7" descr="F:\BaiGiang\CaoHoc\TT&amp;BMTT\crypto\crypto_files\crypto_types.gif">
            <a:extLst>
              <a:ext uri="{FF2B5EF4-FFF2-40B4-BE49-F238E27FC236}">
                <a16:creationId xmlns:a16="http://schemas.microsoft.com/office/drawing/2014/main" id="{FE43CAF5-190B-8A2B-60FB-F8D8EE66B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426784" cy="319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9DB71-5328-3B57-E3C8-6FF80D2DF279}"/>
              </a:ext>
            </a:extLst>
          </p:cNvPr>
          <p:cNvSpPr txBox="1"/>
          <p:nvPr/>
        </p:nvSpPr>
        <p:spPr>
          <a:xfrm>
            <a:off x="990600" y="50292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SKC: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rõ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.</a:t>
            </a:r>
          </a:p>
          <a:p>
            <a:r>
              <a:rPr lang="en-US" sz="1600" dirty="0"/>
              <a:t>PKC: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rõ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 smtClean="0"/>
              <a:t>mã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nhưng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.</a:t>
            </a:r>
          </a:p>
          <a:p>
            <a:r>
              <a:rPr lang="en-US" sz="1600" dirty="0"/>
              <a:t>Hash (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băm</a:t>
            </a:r>
            <a:r>
              <a:rPr lang="en-US" sz="1600" dirty="0"/>
              <a:t>): </a:t>
            </a:r>
            <a:r>
              <a:rPr lang="en-US" sz="1600" dirty="0" err="1"/>
              <a:t>băm</a:t>
            </a:r>
            <a:r>
              <a:rPr lang="en-US" sz="1600" dirty="0"/>
              <a:t> file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bất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băm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dài</a:t>
            </a:r>
            <a:r>
              <a:rPr lang="en-US" sz="1600" dirty="0"/>
              <a:t> </a:t>
            </a:r>
            <a:r>
              <a:rPr lang="en-US" sz="1600" dirty="0" err="1"/>
              <a:t>quy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trước</a:t>
            </a:r>
            <a:r>
              <a:rPr lang="en-US" sz="1600" dirty="0"/>
              <a:t> (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5786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559-09DC-DAEB-7C70-51DD63B4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3: </a:t>
            </a:r>
            <a:r>
              <a:rPr lang="en-US" sz="4000" dirty="0" err="1"/>
              <a:t>Mật</a:t>
            </a:r>
            <a:r>
              <a:rPr lang="en-US" sz="4000" dirty="0"/>
              <a:t> </a:t>
            </a:r>
            <a:r>
              <a:rPr lang="en-US" sz="4000" dirty="0" err="1"/>
              <a:t>mã</a:t>
            </a:r>
            <a:r>
              <a:rPr lang="en-US" sz="4000" dirty="0"/>
              <a:t>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F841-9A91-C38B-8C82-BDA3A79E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r>
              <a:rPr lang="en-US" sz="2000" dirty="0" smtClean="0"/>
              <a:t>Q7: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AES: </a:t>
            </a:r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,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?</a:t>
            </a:r>
          </a:p>
          <a:p>
            <a:r>
              <a:rPr lang="en-US" sz="2000" dirty="0" smtClean="0"/>
              <a:t>Q8: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?</a:t>
            </a:r>
          </a:p>
          <a:p>
            <a:r>
              <a:rPr lang="en-US" sz="2000" dirty="0" smtClean="0"/>
              <a:t>Q9: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trưng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P: 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File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(Block) B </a:t>
            </a:r>
            <a:r>
              <a:rPr lang="en-US" sz="2000" dirty="0" err="1"/>
              <a:t>thông</a:t>
            </a:r>
            <a:r>
              <a:rPr lang="en-US" sz="2000" dirty="0"/>
              <a:t> qua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P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?</a:t>
            </a:r>
          </a:p>
          <a:p>
            <a:r>
              <a:rPr lang="en-US" sz="2000" dirty="0" smtClean="0"/>
              <a:t>Q10: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 </a:t>
            </a:r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S,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?</a:t>
            </a:r>
          </a:p>
          <a:p>
            <a:r>
              <a:rPr lang="en-US" sz="2000" dirty="0" smtClean="0"/>
              <a:t>Q11: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,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?</a:t>
            </a:r>
          </a:p>
          <a:p>
            <a:r>
              <a:rPr lang="en-US" sz="2000" dirty="0" smtClean="0"/>
              <a:t>Q12: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tóm</a:t>
            </a:r>
            <a:r>
              <a:rPr lang="en-US" sz="2000" dirty="0"/>
              <a:t> </a:t>
            </a:r>
            <a:r>
              <a:rPr lang="en-US" sz="2000" dirty="0" err="1"/>
              <a:t>tắt</a:t>
            </a:r>
            <a:r>
              <a:rPr lang="en-US" sz="2000" dirty="0"/>
              <a:t> AES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7B9D34C-90C3-D250-3EF6-C6B112EB1C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7619"/>
              </p:ext>
            </p:extLst>
          </p:nvPr>
        </p:nvGraphicFramePr>
        <p:xfrm>
          <a:off x="2590800" y="4162941"/>
          <a:ext cx="3350056" cy="170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2710912" imgH="1380056" progId="Word.Document.8">
                  <p:embed/>
                </p:oleObj>
              </mc:Choice>
              <mc:Fallback>
                <p:oleObj name="Document" r:id="rId3" imgW="2710912" imgH="1380056" progId="Word.Documen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87E94FC-81DC-CDBE-2FDA-B68F9E627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62941"/>
                        <a:ext cx="3350056" cy="1704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49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11A6-68B5-9AC4-C1FE-9E6A1114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smtClean="0"/>
              <a:t>Q7-9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209E-52B1-49AA-F5D3-3E2A025A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sz="2400" dirty="0" smtClean="0"/>
              <a:t>A7:</a:t>
            </a:r>
            <a:endParaRPr lang="en-US" sz="2400" dirty="0"/>
          </a:p>
          <a:p>
            <a:pPr lvl="1"/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: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xứng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dẻo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kéo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: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bit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: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: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đoán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</a:p>
          <a:p>
            <a:r>
              <a:rPr lang="en-US" sz="2400" dirty="0" smtClean="0"/>
              <a:t>A8:</a:t>
            </a:r>
            <a:endParaRPr lang="en-US" sz="2400" dirty="0"/>
          </a:p>
          <a:p>
            <a:pPr lvl="1"/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(Data Unit): 1 byte = 8 bit</a:t>
            </a:r>
          </a:p>
          <a:p>
            <a:pPr lvl="1"/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(Code Word): W = 4 byte = 32 bit</a:t>
            </a:r>
          </a:p>
          <a:p>
            <a:r>
              <a:rPr lang="en-US" sz="2400" dirty="0" smtClean="0"/>
              <a:t>A9:</a:t>
            </a:r>
            <a:endParaRPr lang="en-US" sz="2400" dirty="0"/>
          </a:p>
          <a:p>
            <a:pPr lvl="1"/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: P = </a:t>
            </a:r>
            <a:r>
              <a:rPr lang="en-US" sz="2000" dirty="0" err="1"/>
              <a:t>Nb.W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(Block)</a:t>
            </a:r>
          </a:p>
          <a:p>
            <a:pPr lvl="1"/>
            <a:r>
              <a:rPr lang="en-US" sz="2000" dirty="0"/>
              <a:t>Nb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P.</a:t>
            </a:r>
          </a:p>
          <a:p>
            <a:pPr lvl="1"/>
            <a:r>
              <a:rPr lang="en-US" sz="2000" dirty="0"/>
              <a:t>AES </a:t>
            </a:r>
            <a:r>
              <a:rPr lang="en-US" sz="2000" dirty="0" err="1"/>
              <a:t>lấy</a:t>
            </a:r>
            <a:r>
              <a:rPr lang="en-US" sz="2000" dirty="0"/>
              <a:t> Nb = 4, P = b</a:t>
            </a:r>
            <a:r>
              <a:rPr lang="en-US" sz="2000" baseline="-25000" dirty="0"/>
              <a:t>0</a:t>
            </a:r>
            <a:r>
              <a:rPr lang="en-US" sz="2000" dirty="0"/>
              <a:t>b</a:t>
            </a:r>
            <a:r>
              <a:rPr lang="en-US" sz="2000" baseline="-25000" dirty="0"/>
              <a:t>1</a:t>
            </a:r>
            <a:r>
              <a:rPr lang="en-US" sz="2000" dirty="0"/>
              <a:t>…b</a:t>
            </a:r>
            <a:r>
              <a:rPr lang="en-US" sz="2000" baseline="-25000" dirty="0"/>
              <a:t>15 </a:t>
            </a:r>
            <a:r>
              <a:rPr lang="en-US" sz="2000" dirty="0"/>
              <a:t>= 16 byte 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6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09D2-A903-F04F-0390-5506BED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smtClean="0"/>
              <a:t>Q10-11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F16-5AC8-97A8-DB72-3E25F0DD62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26" y="838200"/>
                <a:ext cx="8229600" cy="4953000"/>
              </a:xfrm>
            </p:spPr>
            <p:txBody>
              <a:bodyPr/>
              <a:lstStyle/>
              <a:p>
                <a:r>
                  <a:rPr lang="en-US" sz="2200" dirty="0" smtClean="0"/>
                  <a:t>A10:</a:t>
                </a:r>
                <a:endParaRPr lang="en-US" sz="2200" dirty="0"/>
              </a:p>
              <a:p>
                <a:pPr lvl="1"/>
                <a:r>
                  <a:rPr lang="en-US" sz="1800" dirty="0"/>
                  <a:t>P = b</a:t>
                </a:r>
                <a:r>
                  <a:rPr lang="en-US" sz="1800" baseline="-25000" dirty="0"/>
                  <a:t>0</a:t>
                </a:r>
                <a:r>
                  <a:rPr lang="en-US" sz="1800" dirty="0"/>
                  <a:t>b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…b</a:t>
                </a:r>
                <a:r>
                  <a:rPr lang="en-US" sz="1800" baseline="-25000" dirty="0"/>
                  <a:t>15 </a:t>
                </a:r>
                <a:r>
                  <a:rPr lang="en-US" sz="1800" dirty="0"/>
                  <a:t>= 16 byte  </a:t>
                </a:r>
                <a:r>
                  <a:rPr lang="en-US" sz="1800" dirty="0" err="1"/>
                  <a:t>và</a:t>
                </a:r>
                <a:r>
                  <a:rPr lang="en-US" sz="1800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 err="1"/>
                  <a:t>Vòng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xử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lý</a:t>
                </a:r>
                <a:r>
                  <a:rPr lang="en-US" sz="1800" dirty="0"/>
                  <a:t> (Round): </a:t>
                </a:r>
                <a:r>
                  <a:rPr lang="en-US" sz="1800" dirty="0" err="1"/>
                  <a:t>thay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đổi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thái</a:t>
                </a:r>
                <a:r>
                  <a:rPr lang="en-US" sz="1800" dirty="0"/>
                  <a:t>. </a:t>
                </a:r>
                <a:r>
                  <a:rPr lang="en-US" sz="1800" dirty="0" err="1"/>
                  <a:t>Một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tương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ứng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một</a:t>
                </a:r>
                <a:r>
                  <a:rPr lang="en-US" sz="1800" dirty="0"/>
                  <a:t> </a:t>
                </a:r>
                <a:r>
                  <a:rPr lang="en-US" sz="1800" b="1" dirty="0" err="1"/>
                  <a:t>khóa</a:t>
                </a:r>
                <a:r>
                  <a:rPr lang="en-US" sz="1800" b="1" dirty="0"/>
                  <a:t> </a:t>
                </a:r>
                <a:r>
                  <a:rPr lang="en-US" sz="1800" b="1" dirty="0" err="1"/>
                  <a:t>phụ</a:t>
                </a:r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 err="1"/>
                  <a:t>Biến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đổi</a:t>
                </a:r>
                <a:r>
                  <a:rPr lang="en-US" sz="1800" dirty="0"/>
                  <a:t> ma </a:t>
                </a:r>
                <a:r>
                  <a:rPr lang="en-US" sz="1800" dirty="0" err="1"/>
                  <a:t>trận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trạng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thái</a:t>
                </a:r>
                <a:r>
                  <a:rPr lang="en-US" sz="1800" dirty="0"/>
                  <a:t> qua </a:t>
                </a:r>
                <a:r>
                  <a:rPr lang="en-US" sz="1800" dirty="0" err="1"/>
                  <a:t>nhiều</a:t>
                </a:r>
                <a:r>
                  <a:rPr lang="en-US" sz="1800" dirty="0"/>
                  <a:t> </a:t>
                </a:r>
                <a:r>
                  <a:rPr lang="en-US" sz="1800" dirty="0" err="1" smtClean="0"/>
                  <a:t>vòng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để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đạt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trạng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thái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Ngẫu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nhiên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hoàn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toàn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lvl="1"/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: S = S</a:t>
                </a:r>
                <a:r>
                  <a:rPr lang="en-US" sz="1800" baseline="-25000" dirty="0"/>
                  <a:t>0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Symbol" panose="05050102010706020507" pitchFamily="18" charset="2"/>
                  </a:rPr>
                  <a:t></a:t>
                </a:r>
                <a:r>
                  <a:rPr lang="en-US" sz="1800" dirty="0"/>
                  <a:t> S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Symbol" panose="05050102010706020507" pitchFamily="18" charset="2"/>
                  </a:rPr>
                  <a:t>… 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</a:t>
                </a:r>
                <a:r>
                  <a:rPr lang="en-US" sz="1800" baseline="-25000" dirty="0" err="1"/>
                  <a:t>Nr</a:t>
                </a:r>
                <a:r>
                  <a:rPr lang="en-US" sz="1800" dirty="0"/>
                  <a:t>, Nr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. </a:t>
                </a:r>
              </a:p>
              <a:p>
                <a:r>
                  <a:rPr lang="en-US" sz="2200" dirty="0" smtClean="0"/>
                  <a:t>A11:</a:t>
                </a:r>
                <a:endParaRPr lang="en-US" sz="2200" dirty="0"/>
              </a:p>
              <a:p>
                <a:pPr lvl="1"/>
                <a:r>
                  <a:rPr lang="en-US" sz="1800" dirty="0" err="1"/>
                  <a:t>Khóa</a:t>
                </a:r>
                <a:r>
                  <a:rPr lang="en-US" sz="1800" dirty="0"/>
                  <a:t> K </a:t>
                </a:r>
                <a:r>
                  <a:rPr lang="en-US" sz="1800" dirty="0" err="1"/>
                  <a:t>có</a:t>
                </a:r>
                <a:r>
                  <a:rPr lang="en-US" sz="1800" dirty="0"/>
                  <a:t> </a:t>
                </a:r>
                <a:r>
                  <a:rPr lang="en-US" sz="1800" dirty="0" err="1"/>
                  <a:t>độ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là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Nk</a:t>
                </a:r>
                <a:r>
                  <a:rPr lang="en-US" sz="1800" dirty="0"/>
                  <a:t> byte (</a:t>
                </a:r>
                <a:r>
                  <a:rPr lang="en-US" sz="1800" dirty="0" err="1"/>
                  <a:t>kéo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dài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tùy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phiên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bản</a:t>
                </a:r>
                <a:r>
                  <a:rPr lang="en-US" sz="1800" dirty="0"/>
                  <a:t>).</a:t>
                </a:r>
              </a:p>
              <a:p>
                <a:pPr lvl="1"/>
                <a:r>
                  <a:rPr lang="en-US" sz="1800" dirty="0" err="1"/>
                  <a:t>Mở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rộng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với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byte: 4W.Nr.</a:t>
                </a:r>
              </a:p>
              <a:p>
                <a:pPr lvl="1"/>
                <a:r>
                  <a:rPr lang="en-US" sz="1800" dirty="0"/>
                  <a:t>Chia </a:t>
                </a:r>
                <a:r>
                  <a:rPr lang="en-US" sz="1800" dirty="0" err="1"/>
                  <a:t>đều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mở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rộng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thành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dãy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phụ</a:t>
                </a:r>
                <a:r>
                  <a:rPr lang="en-US" sz="1800" dirty="0"/>
                  <a:t>: K</a:t>
                </a:r>
                <a:r>
                  <a:rPr lang="en-US" sz="1800" baseline="-25000" dirty="0"/>
                  <a:t>0</a:t>
                </a:r>
                <a:r>
                  <a:rPr lang="en-US" sz="1800" dirty="0"/>
                  <a:t>K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..K</a:t>
                </a:r>
                <a:r>
                  <a:rPr lang="en-US" sz="1800" baseline="-25000" dirty="0"/>
                  <a:t>Nr-1</a:t>
                </a:r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dirty="0" err="1"/>
                  <a:t>Tổng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 Nr = </a:t>
                </a:r>
                <a:r>
                  <a:rPr lang="en-US" sz="1800" dirty="0" err="1"/>
                  <a:t>số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phụ</a:t>
                </a:r>
                <a:r>
                  <a:rPr lang="en-US" sz="1800" dirty="0"/>
                  <a:t>, 1 </a:t>
                </a:r>
                <a:r>
                  <a:rPr lang="en-US" sz="1800" dirty="0" err="1"/>
                  <a:t>khóa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phụ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tương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ứng</a:t>
                </a:r>
                <a:r>
                  <a:rPr lang="en-US" sz="1800" dirty="0"/>
                  <a:t> 1 </a:t>
                </a:r>
                <a:r>
                  <a:rPr lang="en-US" sz="1800" dirty="0" err="1"/>
                  <a:t>vòng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xử</a:t>
                </a:r>
                <a:r>
                  <a:rPr lang="en-US" sz="1800" dirty="0"/>
                  <a:t> </a:t>
                </a:r>
                <a:r>
                  <a:rPr lang="en-US" sz="1800" dirty="0" err="1"/>
                  <a:t>lý</a:t>
                </a:r>
                <a:r>
                  <a:rPr lang="en-US" sz="1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5A8F16-5AC8-97A8-DB72-3E25F0DD6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26" y="838200"/>
                <a:ext cx="8229600" cy="4953000"/>
              </a:xfrm>
              <a:blipFill>
                <a:blip r:embed="rId2"/>
                <a:stretch>
                  <a:fillRect l="-889" t="-739" r="-74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01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DABB-BCEA-083F-C943-A8A29BD7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smtClean="0"/>
              <a:t>Q12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3C0A-35D9-3F63-839D-E6F2EC0B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724400" cy="3733799"/>
          </a:xfrm>
        </p:spPr>
        <p:txBody>
          <a:bodyPr/>
          <a:lstStyle/>
          <a:p>
            <a:r>
              <a:rPr lang="en-US" sz="2800" dirty="0" smtClean="0"/>
              <a:t>A12:</a:t>
            </a:r>
            <a:endParaRPr lang="en-US" sz="2800" dirty="0"/>
          </a:p>
          <a:p>
            <a:pPr lvl="1"/>
            <a:r>
              <a:rPr lang="en-US" sz="1800" dirty="0" err="1"/>
              <a:t>Cột</a:t>
            </a:r>
            <a:r>
              <a:rPr lang="en-US" sz="1800" dirty="0"/>
              <a:t> Variant :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AES.</a:t>
            </a:r>
          </a:p>
          <a:p>
            <a:pPr lvl="1"/>
            <a:r>
              <a:rPr lang="en-US" sz="1800" dirty="0" err="1"/>
              <a:t>Cột</a:t>
            </a:r>
            <a:r>
              <a:rPr lang="en-US" sz="1800" dirty="0"/>
              <a:t> NB: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cỡ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(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)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endParaRPr lang="en-US" sz="1800" dirty="0"/>
          </a:p>
          <a:p>
            <a:pPr lvl="1"/>
            <a:r>
              <a:rPr lang="en-US" sz="1800" dirty="0" err="1"/>
              <a:t>Cột</a:t>
            </a:r>
            <a:r>
              <a:rPr lang="en-US" sz="1800" dirty="0"/>
              <a:t> </a:t>
            </a:r>
            <a:r>
              <a:rPr lang="en-US" sz="1800" dirty="0" err="1"/>
              <a:t>Nk</a:t>
            </a:r>
            <a:r>
              <a:rPr lang="en-US" sz="1800" dirty="0"/>
              <a:t>: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mỗi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endParaRPr lang="en-US" sz="1800" dirty="0"/>
          </a:p>
          <a:p>
            <a:pPr lvl="1"/>
            <a:r>
              <a:rPr lang="en-US" sz="1800" dirty="0" err="1"/>
              <a:t>Cột</a:t>
            </a:r>
            <a:r>
              <a:rPr lang="en-US" sz="1800" dirty="0"/>
              <a:t> Nr: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chung</a:t>
            </a:r>
            <a:r>
              <a:rPr lang="en-US" sz="1800" dirty="0"/>
              <a:t>: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phù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,.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càng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càng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vòng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càng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A060DB-3EBD-4C6A-FABA-DB27ADBF1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65457"/>
              </p:ext>
            </p:extLst>
          </p:nvPr>
        </p:nvGraphicFramePr>
        <p:xfrm>
          <a:off x="5181600" y="2133600"/>
          <a:ext cx="3350056" cy="170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2710912" imgH="1380056" progId="Word.Document.8">
                  <p:embed/>
                </p:oleObj>
              </mc:Choice>
              <mc:Fallback>
                <p:oleObj name="Document" r:id="rId3" imgW="2710912" imgH="1380056" progId="Word.Documen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7B9D34C-90C3-D250-3EF6-C6B112EB1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3350056" cy="1704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71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8522-261E-4ED7-78EA-49D94B4F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4: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8FF12-632C-C4CC-FE96-68EDD32DB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417638"/>
            <a:ext cx="7620000" cy="48307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Q13: </a:t>
            </a:r>
            <a:r>
              <a:rPr lang="en-US" sz="2800" dirty="0" err="1"/>
              <a:t>Đố</a:t>
            </a:r>
            <a:r>
              <a:rPr lang="en-US" sz="2800" dirty="0"/>
              <a:t> </a:t>
            </a:r>
            <a:r>
              <a:rPr lang="en-US" sz="2800" dirty="0" err="1"/>
              <a:t>vui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Nhà</a:t>
            </a:r>
            <a:r>
              <a:rPr lang="en-US" sz="2800" dirty="0" smtClean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endParaRPr lang="en-US" sz="2800" dirty="0"/>
          </a:p>
          <a:p>
            <a:pPr lvl="1"/>
            <a:r>
              <a:rPr lang="en-US" sz="2000" dirty="0"/>
              <a:t>Theo </a:t>
            </a:r>
            <a:r>
              <a:rPr lang="en-US" sz="2000" dirty="0" err="1"/>
              <a:t>luật</a:t>
            </a:r>
            <a:r>
              <a:rPr lang="en-US" sz="2000" dirty="0"/>
              <a:t> Moore: </a:t>
            </a:r>
            <a:r>
              <a:rPr lang="en-US" sz="2000" dirty="0" err="1"/>
              <a:t>Cứ</a:t>
            </a:r>
            <a:r>
              <a:rPr lang="en-US" sz="2000" dirty="0"/>
              <a:t> 18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gấp</a:t>
            </a:r>
            <a:r>
              <a:rPr lang="en-US" sz="2000" dirty="0"/>
              <a:t> 2 </a:t>
            </a:r>
            <a:r>
              <a:rPr lang="en-US" sz="2000" dirty="0" err="1"/>
              <a:t>lần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Năm</a:t>
            </a:r>
            <a:r>
              <a:rPr lang="en-US" sz="2000" dirty="0"/>
              <a:t> 2000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DES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56 bit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bẻ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Do đó </a:t>
            </a:r>
            <a:r>
              <a:rPr lang="en-US" sz="2000" dirty="0" err="1"/>
              <a:t>đến</a:t>
            </a:r>
            <a:r>
              <a:rPr lang="en-US" sz="2000" dirty="0"/>
              <a:t> 2020, </a:t>
            </a:r>
            <a:r>
              <a:rPr lang="en-US" sz="2000" dirty="0" err="1"/>
              <a:t>sau</a:t>
            </a:r>
            <a:r>
              <a:rPr lang="en-US" sz="2000" dirty="0"/>
              <a:t> 21 </a:t>
            </a:r>
            <a:r>
              <a:rPr lang="en-US" sz="2000" dirty="0" err="1"/>
              <a:t>năm</a:t>
            </a:r>
            <a:r>
              <a:rPr lang="en-US" sz="2000" dirty="0"/>
              <a:t> 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56</a:t>
            </a:r>
            <a:r>
              <a:rPr lang="en-US" sz="2000" dirty="0">
                <a:sym typeface="Symbol" panose="05050102010706020507" pitchFamily="18" charset="2"/>
              </a:rPr>
              <a:t>4</a:t>
            </a:r>
            <a:r>
              <a:rPr lang="en-US" sz="2000" baseline="30000" dirty="0">
                <a:sym typeface="Symbol" panose="05050102010706020507" pitchFamily="18" charset="2"/>
              </a:rPr>
              <a:t>7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/>
              <a:t> = 917.504 (bit) = 114 </a:t>
            </a:r>
            <a:r>
              <a:rPr lang="en-US" sz="2000" dirty="0" err="1"/>
              <a:t>Kb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r>
              <a:rPr lang="en-US" sz="2000" dirty="0"/>
              <a:t>: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Internet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không</a:t>
            </a:r>
            <a:r>
              <a:rPr lang="en-US" sz="2000" dirty="0"/>
              <a:t> tin </a:t>
            </a:r>
            <a:r>
              <a:rPr lang="en-US" sz="2000" dirty="0" err="1"/>
              <a:t>cậy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: AES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128 bit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tin </a:t>
            </a:r>
            <a:r>
              <a:rPr lang="en-US" sz="2400" dirty="0" err="1"/>
              <a:t>cậy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19223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A1E6-B8DB-A885-7997-C4FA9363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5: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7244-4207-52C0-5EC8-2EF2D76D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r>
              <a:rPr lang="en-US" dirty="0" smtClean="0"/>
              <a:t>Q14: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?</a:t>
            </a:r>
          </a:p>
        </p:txBody>
      </p:sp>
      <p:pic>
        <p:nvPicPr>
          <p:cNvPr id="4" name="Picture 4" descr="&#10;Picture 18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29DF9E99-AB12-E0A9-D37D-0BAF3AFE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6274"/>
            <a:ext cx="3855429" cy="219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&#10;Picture 19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1C4EA543-107A-1EDE-D280-5F3F04D6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06" y="2512501"/>
            <a:ext cx="3826294" cy="219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31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C0FA-E39B-2ABB-4707-57AEF85F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 err="1"/>
              <a:t>Trả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smtClean="0"/>
              <a:t>Q13-14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E370-0F35-2E6E-A1C6-B982CC9F3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2361"/>
            <a:ext cx="8229600" cy="2479040"/>
          </a:xfrm>
        </p:spPr>
        <p:txBody>
          <a:bodyPr/>
          <a:lstStyle/>
          <a:p>
            <a:r>
              <a:rPr lang="en-US" sz="2400" dirty="0" smtClean="0"/>
              <a:t>A13: </a:t>
            </a:r>
            <a:r>
              <a:rPr lang="en-US" sz="2400" i="1" dirty="0" err="1"/>
              <a:t>đã</a:t>
            </a:r>
            <a:r>
              <a:rPr lang="en-US" sz="2400" i="1" dirty="0"/>
              <a:t> </a:t>
            </a:r>
            <a:r>
              <a:rPr lang="en-US" sz="2400" i="1" dirty="0" err="1"/>
              <a:t>giải</a:t>
            </a:r>
            <a:r>
              <a:rPr lang="en-US" sz="2400" i="1" dirty="0"/>
              <a:t> </a:t>
            </a:r>
            <a:r>
              <a:rPr lang="en-US" sz="2400" i="1" dirty="0" err="1"/>
              <a:t>trên</a:t>
            </a:r>
            <a:r>
              <a:rPr lang="en-US" sz="2400" i="1" dirty="0"/>
              <a:t> </a:t>
            </a:r>
            <a:r>
              <a:rPr lang="en-US" sz="2400" i="1" dirty="0" err="1"/>
              <a:t>lớp</a:t>
            </a:r>
            <a:r>
              <a:rPr lang="en-US" sz="2400" i="1" dirty="0"/>
              <a:t>.</a:t>
            </a:r>
          </a:p>
          <a:p>
            <a:r>
              <a:rPr lang="en-US" sz="2400" dirty="0" smtClean="0"/>
              <a:t>A14: </a:t>
            </a:r>
            <a:endParaRPr lang="en-US" sz="2400" dirty="0"/>
          </a:p>
          <a:p>
            <a:pPr lvl="1"/>
            <a:r>
              <a:rPr lang="en-US" sz="1800" dirty="0" err="1"/>
              <a:t>Sơ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1: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(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 err="1"/>
              <a:t>Sơ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2: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khóa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(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nhưng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sở</a:t>
            </a:r>
            <a:r>
              <a:rPr lang="en-US" sz="1800" dirty="0"/>
              <a:t> </a:t>
            </a:r>
            <a:r>
              <a:rPr lang="en-US" sz="1800" dirty="0" err="1"/>
              <a:t>hữu</a:t>
            </a:r>
            <a:r>
              <a:rPr lang="en-US" sz="1800" dirty="0"/>
              <a:t>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chống</a:t>
            </a:r>
            <a:r>
              <a:rPr lang="en-US" sz="1800" dirty="0"/>
              <a:t> </a:t>
            </a:r>
            <a:r>
              <a:rPr lang="en-US" sz="1800" dirty="0" err="1"/>
              <a:t>thoái</a:t>
            </a:r>
            <a:r>
              <a:rPr lang="en-US" sz="1800" dirty="0"/>
              <a:t> </a:t>
            </a:r>
            <a:r>
              <a:rPr lang="en-US" sz="1800" dirty="0" err="1"/>
              <a:t>thác</a:t>
            </a:r>
            <a:r>
              <a:rPr lang="en-US" sz="1800" dirty="0"/>
              <a:t>).</a:t>
            </a:r>
          </a:p>
        </p:txBody>
      </p:sp>
      <p:pic>
        <p:nvPicPr>
          <p:cNvPr id="4" name="Picture 4" descr="&#10;Picture 18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8E7C4C95-68E6-DBE9-0DF3-EA6B3ACB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9" y="3733800"/>
            <a:ext cx="3855429" cy="219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&#10;Picture 19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CFF348EF-8DB1-2349-1A00-B5238F4A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67" y="3698240"/>
            <a:ext cx="3826294" cy="219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5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AB24-071D-CDCE-4F1B-BC8FA500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 err="1"/>
              <a:t>Vấn</a:t>
            </a:r>
            <a:r>
              <a:rPr lang="en-US" sz="3600" dirty="0"/>
              <a:t> </a:t>
            </a:r>
            <a:r>
              <a:rPr lang="en-US" sz="3600" dirty="0" err="1" smtClean="0"/>
              <a:t>đề</a:t>
            </a:r>
            <a:r>
              <a:rPr lang="en-US" sz="3600" dirty="0" smtClean="0"/>
              <a:t> 6: </a:t>
            </a:r>
            <a:r>
              <a:rPr lang="en-US" sz="3600" dirty="0"/>
              <a:t>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8D9E-7DB2-7B12-2BAB-CA790307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Q15: </a:t>
            </a:r>
            <a:r>
              <a:rPr lang="en-US" altLang="en-US" sz="2000" dirty="0"/>
              <a:t>M (Message)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rõ</a:t>
            </a:r>
            <a:r>
              <a:rPr lang="en-US" altLang="en-US" sz="2000" dirty="0"/>
              <a:t>, C </a:t>
            </a:r>
            <a:r>
              <a:rPr lang="en-US" altLang="en-US" sz="2000" dirty="0" err="1"/>
              <a:t>là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nguyên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RSA ?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Q16: </a:t>
            </a:r>
            <a:r>
              <a:rPr lang="en-US" altLang="en-US" sz="2000" dirty="0" err="1"/>
              <a:t>Giải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thích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sơ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đồ</a:t>
            </a:r>
            <a:r>
              <a:rPr lang="en-US" altLang="en-US" sz="2000" dirty="0"/>
              <a:t> RSA (</a:t>
            </a:r>
            <a:r>
              <a:rPr lang="en-US" altLang="en-US" sz="2000" dirty="0" err="1"/>
              <a:t>đã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giải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lớp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ym typeface="Symbol" panose="05050102010706020507" pitchFamily="18" charset="2"/>
              </a:rPr>
              <a:t>Q17: </a:t>
            </a:r>
            <a:r>
              <a:rPr lang="en-US" sz="2000" dirty="0">
                <a:sym typeface="Symbol" panose="05050102010706020507" pitchFamily="18" charset="2"/>
              </a:rPr>
              <a:t>p=7, q=11, </a:t>
            </a:r>
            <a:r>
              <a:rPr lang="en-US" sz="2000" dirty="0" err="1">
                <a:sym typeface="Symbol" panose="05050102010706020507" pitchFamily="18" charset="2"/>
              </a:rPr>
              <a:t>thì</a:t>
            </a:r>
            <a:r>
              <a:rPr lang="en-US" sz="2000" dirty="0">
                <a:sym typeface="Symbol" panose="05050102010706020507" pitchFamily="18" charset="2"/>
              </a:rPr>
              <a:t> e = ? </a:t>
            </a:r>
            <a:r>
              <a:rPr lang="en-US" sz="2000" dirty="0" err="1">
                <a:sym typeface="Symbol" panose="05050102010706020507" pitchFamily="18" charset="2"/>
              </a:rPr>
              <a:t>và</a:t>
            </a:r>
            <a:r>
              <a:rPr lang="en-US" sz="2000" dirty="0">
                <a:sym typeface="Symbol" panose="05050102010706020507" pitchFamily="18" charset="2"/>
              </a:rPr>
              <a:t> d = ? (</a:t>
            </a:r>
            <a:r>
              <a:rPr lang="en-US" sz="2000" dirty="0" err="1">
                <a:sym typeface="Symbol" panose="05050102010706020507" pitchFamily="18" charset="2"/>
              </a:rPr>
              <a:t>đã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giải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trên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err="1">
                <a:sym typeface="Symbol" panose="05050102010706020507" pitchFamily="18" charset="2"/>
              </a:rPr>
              <a:t>lớp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230CA7C-89B9-F6BD-EEBD-18A9CBE6B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26559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19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19DD-24C6-6283-8B38-C8D8077E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433"/>
          </a:xfrm>
        </p:spPr>
        <p:txBody>
          <a:bodyPr/>
          <a:lstStyle/>
          <a:p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7: </a:t>
            </a:r>
            <a:r>
              <a:rPr lang="en-US" sz="4000" dirty="0" err="1"/>
              <a:t>Hàm</a:t>
            </a:r>
            <a:r>
              <a:rPr lang="en-US" sz="4000" dirty="0"/>
              <a:t> </a:t>
            </a:r>
            <a:r>
              <a:rPr lang="en-US" sz="4000" dirty="0" err="1"/>
              <a:t>băm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C82E-0427-2CB0-C4DC-F08B8970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Q18: </a:t>
            </a:r>
            <a:r>
              <a:rPr lang="en-GB" altLang="en-US" sz="2000" dirty="0" err="1"/>
              <a:t>Giả</a:t>
            </a:r>
            <a:r>
              <a:rPr lang="en-GB" altLang="en-US" sz="2000" dirty="0"/>
              <a:t> </a:t>
            </a:r>
            <a:r>
              <a:rPr lang="en-GB" altLang="en-US" sz="2000" dirty="0" err="1"/>
              <a:t>sử</a:t>
            </a:r>
            <a:r>
              <a:rPr lang="en-GB" altLang="en-US" sz="2000" dirty="0"/>
              <a:t> file </a:t>
            </a:r>
            <a:r>
              <a:rPr lang="en-GB" altLang="en-US" sz="2000" dirty="0" err="1"/>
              <a:t>gốc</a:t>
            </a:r>
            <a:r>
              <a:rPr lang="en-GB" altLang="en-US" sz="2000" dirty="0"/>
              <a:t> x </a:t>
            </a:r>
            <a:r>
              <a:rPr lang="en-GB" altLang="en-US" sz="2000" dirty="0" err="1"/>
              <a:t>và</a:t>
            </a:r>
            <a:r>
              <a:rPr lang="en-GB" altLang="en-US" sz="2000" dirty="0"/>
              <a:t> </a:t>
            </a:r>
            <a:r>
              <a:rPr lang="en-GB" altLang="en-US" sz="2000" dirty="0" err="1"/>
              <a:t>giá</a:t>
            </a:r>
            <a:r>
              <a:rPr lang="en-GB" altLang="en-US" sz="2000" dirty="0"/>
              <a:t> </a:t>
            </a:r>
            <a:r>
              <a:rPr lang="en-GB" altLang="en-US" sz="2000" dirty="0" err="1"/>
              <a:t>trị</a:t>
            </a:r>
            <a:r>
              <a:rPr lang="en-GB" altLang="en-US" sz="2000" dirty="0"/>
              <a:t> </a:t>
            </a:r>
            <a:r>
              <a:rPr lang="en-GB" altLang="en-US" sz="2000" dirty="0" err="1"/>
              <a:t>hàm</a:t>
            </a:r>
            <a:r>
              <a:rPr lang="en-GB" altLang="en-US" sz="2000" dirty="0"/>
              <a:t> </a:t>
            </a:r>
            <a:r>
              <a:rPr lang="en-GB" altLang="en-US" sz="2000" dirty="0" err="1"/>
              <a:t>băm</a:t>
            </a:r>
            <a:r>
              <a:rPr lang="en-GB" altLang="en-US" sz="2000" dirty="0"/>
              <a:t> h=H(x), </a:t>
            </a:r>
            <a:r>
              <a:rPr lang="en-GB" altLang="en-US" sz="2000" dirty="0" err="1"/>
              <a:t>khi</a:t>
            </a:r>
            <a:r>
              <a:rPr lang="en-GB" altLang="en-US" sz="2000" dirty="0"/>
              <a:t> </a:t>
            </a:r>
            <a:r>
              <a:rPr lang="en-GB" altLang="en-US" sz="2000" dirty="0" err="1"/>
              <a:t>đó</a:t>
            </a:r>
            <a:r>
              <a:rPr lang="en-GB" altLang="en-US" sz="2000" dirty="0"/>
              <a:t>: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600" dirty="0"/>
              <a:t>x </a:t>
            </a:r>
            <a:r>
              <a:rPr lang="en-GB" altLang="en-US" sz="1600" dirty="0" err="1"/>
              <a:t>có</a:t>
            </a:r>
            <a:r>
              <a:rPr lang="en-GB" altLang="en-US" sz="1600" dirty="0"/>
              <a:t> </a:t>
            </a:r>
            <a:r>
              <a:rPr lang="en-GB" altLang="en-US" sz="1600" dirty="0" err="1"/>
              <a:t>độ</a:t>
            </a:r>
            <a:r>
              <a:rPr lang="en-GB" altLang="en-US" sz="1600" dirty="0"/>
              <a:t> </a:t>
            </a:r>
            <a:r>
              <a:rPr lang="en-GB" altLang="en-US" sz="1600" dirty="0" err="1"/>
              <a:t>dài</a:t>
            </a:r>
            <a:r>
              <a:rPr lang="en-GB" altLang="en-US" sz="1600" dirty="0"/>
              <a:t> </a:t>
            </a:r>
            <a:r>
              <a:rPr lang="en-GB" altLang="en-US" sz="1600" dirty="0" err="1"/>
              <a:t>bất</a:t>
            </a:r>
            <a:r>
              <a:rPr lang="en-GB" altLang="en-US" sz="1600" dirty="0"/>
              <a:t> </a:t>
            </a:r>
            <a:r>
              <a:rPr lang="en-GB" altLang="en-US" sz="1600" dirty="0" err="1"/>
              <a:t>kỳ</a:t>
            </a:r>
            <a:r>
              <a:rPr lang="en-GB" altLang="en-US" sz="1600" dirty="0"/>
              <a:t> </a:t>
            </a:r>
            <a:r>
              <a:rPr lang="en-GB" altLang="en-US" sz="1600" dirty="0" err="1"/>
              <a:t>và</a:t>
            </a:r>
            <a:r>
              <a:rPr lang="en-GB" altLang="en-US" sz="1600" dirty="0"/>
              <a:t> H(x) </a:t>
            </a:r>
            <a:r>
              <a:rPr lang="en-GB" altLang="en-US" sz="1600" dirty="0" err="1"/>
              <a:t>có</a:t>
            </a:r>
            <a:r>
              <a:rPr lang="en-GB" altLang="en-US" sz="1600" dirty="0"/>
              <a:t> </a:t>
            </a:r>
            <a:r>
              <a:rPr lang="en-GB" altLang="en-US" sz="1600" dirty="0" err="1"/>
              <a:t>độ</a:t>
            </a:r>
            <a:r>
              <a:rPr lang="en-GB" altLang="en-US" sz="1600" dirty="0"/>
              <a:t> </a:t>
            </a:r>
            <a:r>
              <a:rPr lang="en-GB" altLang="en-US" sz="1600" dirty="0" err="1"/>
              <a:t>dài</a:t>
            </a:r>
            <a:r>
              <a:rPr lang="en-GB" altLang="en-US" sz="1600" dirty="0"/>
              <a:t> </a:t>
            </a:r>
            <a:r>
              <a:rPr lang="en-GB" altLang="en-US" sz="1600" dirty="0" err="1"/>
              <a:t>như</a:t>
            </a:r>
            <a:r>
              <a:rPr lang="en-GB" altLang="en-US" sz="1600" dirty="0"/>
              <a:t> </a:t>
            </a:r>
            <a:r>
              <a:rPr lang="en-GB" altLang="en-US" sz="1600" dirty="0" err="1"/>
              <a:t>thế</a:t>
            </a:r>
            <a:r>
              <a:rPr lang="en-GB" altLang="en-US" sz="1600" dirty="0"/>
              <a:t> </a:t>
            </a:r>
            <a:r>
              <a:rPr lang="en-GB" altLang="en-US" sz="1600" dirty="0" err="1"/>
              <a:t>nào</a:t>
            </a:r>
            <a:r>
              <a:rPr lang="en-GB" altLang="en-US" sz="1600" dirty="0"/>
              <a:t> 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600" dirty="0"/>
              <a:t>Cho </a:t>
            </a:r>
            <a:r>
              <a:rPr lang="en-GB" altLang="en-US" sz="1600" dirty="0" err="1"/>
              <a:t>trước</a:t>
            </a:r>
            <a:r>
              <a:rPr lang="en-GB" altLang="en-US" sz="1600" dirty="0"/>
              <a:t> h: </a:t>
            </a:r>
            <a:r>
              <a:rPr lang="en-GB" altLang="en-US" sz="1600" dirty="0" err="1"/>
              <a:t>liệu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có</a:t>
            </a:r>
            <a:r>
              <a:rPr lang="en-GB" altLang="en-US" sz="1600" dirty="0"/>
              <a:t> </a:t>
            </a:r>
            <a:r>
              <a:rPr lang="en-GB" altLang="en-US" sz="1600" dirty="0" err="1"/>
              <a:t>tìm</a:t>
            </a:r>
            <a:r>
              <a:rPr lang="en-GB" altLang="en-US" sz="1600" dirty="0"/>
              <a:t> </a:t>
            </a:r>
            <a:r>
              <a:rPr lang="en-GB" altLang="en-US" sz="1600" dirty="0" err="1"/>
              <a:t>được</a:t>
            </a:r>
            <a:r>
              <a:rPr lang="en-GB" altLang="en-US" sz="1600" dirty="0"/>
              <a:t> x, </a:t>
            </a:r>
            <a:r>
              <a:rPr lang="en-GB" altLang="en-US" sz="1600" dirty="0" err="1"/>
              <a:t>sao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cho</a:t>
            </a:r>
            <a:r>
              <a:rPr lang="en-GB" altLang="en-US" sz="1600" dirty="0"/>
              <a:t>: H(x) = h 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600" dirty="0" err="1"/>
              <a:t>Đối</a:t>
            </a:r>
            <a:r>
              <a:rPr lang="en-GB" altLang="en-US" sz="1600" dirty="0"/>
              <a:t> </a:t>
            </a:r>
            <a:r>
              <a:rPr lang="en-GB" altLang="en-US" sz="1600" dirty="0" err="1"/>
              <a:t>với</a:t>
            </a:r>
            <a:r>
              <a:rPr lang="en-GB" altLang="en-US" sz="1600" dirty="0"/>
              <a:t> x </a:t>
            </a:r>
            <a:r>
              <a:rPr lang="en-GB" altLang="en-US" sz="1600" dirty="0" err="1"/>
              <a:t>cho</a:t>
            </a:r>
            <a:r>
              <a:rPr lang="en-GB" altLang="en-US" sz="1600" dirty="0"/>
              <a:t> </a:t>
            </a:r>
            <a:r>
              <a:rPr lang="en-GB" altLang="en-US" sz="1600" dirty="0" err="1"/>
              <a:t>trước</a:t>
            </a:r>
            <a:r>
              <a:rPr lang="en-GB" altLang="en-US" sz="1600" dirty="0"/>
              <a:t>, </a:t>
            </a:r>
            <a:r>
              <a:rPr lang="en-GB" altLang="en-US" sz="1600" dirty="0" err="1"/>
              <a:t>liệu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có</a:t>
            </a:r>
            <a:r>
              <a:rPr lang="en-GB" altLang="en-US" sz="1600" dirty="0"/>
              <a:t> </a:t>
            </a:r>
            <a:r>
              <a:rPr lang="en-GB" altLang="en-US" sz="1600" dirty="0" err="1"/>
              <a:t>tìm</a:t>
            </a:r>
            <a:r>
              <a:rPr lang="en-GB" altLang="en-US" sz="1600" dirty="0"/>
              <a:t> </a:t>
            </a:r>
            <a:r>
              <a:rPr lang="en-GB" altLang="en-US" sz="1600" dirty="0" err="1"/>
              <a:t>được</a:t>
            </a:r>
            <a:r>
              <a:rPr lang="en-GB" altLang="en-US" sz="1600" dirty="0"/>
              <a:t> y (file y), </a:t>
            </a:r>
            <a:r>
              <a:rPr lang="en-GB" altLang="en-US" sz="1600" dirty="0" err="1"/>
              <a:t>sao</a:t>
            </a:r>
            <a:r>
              <a:rPr lang="en-GB" altLang="en-US" sz="1600" dirty="0"/>
              <a:t> </a:t>
            </a:r>
            <a:r>
              <a:rPr lang="en-GB" altLang="en-US" sz="1600" dirty="0" err="1"/>
              <a:t>cho</a:t>
            </a:r>
            <a:r>
              <a:rPr lang="en-GB" altLang="en-US" sz="1600" dirty="0"/>
              <a:t>: </a:t>
            </a:r>
          </a:p>
          <a:p>
            <a:pPr marL="457200" lvl="1" indent="0" eaLnBrk="1" hangingPunct="1">
              <a:buNone/>
            </a:pPr>
            <a:r>
              <a:rPr lang="en-GB" altLang="en-US" sz="1600" dirty="0"/>
              <a:t>			H(y) = H(x), y ≠ x ?</a:t>
            </a:r>
          </a:p>
          <a:p>
            <a:pPr marL="0" indent="0">
              <a:buNone/>
            </a:pPr>
            <a:r>
              <a:rPr lang="en-US" sz="2000" dirty="0" smtClean="0"/>
              <a:t>Q19: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 descr="&#10;Picture 14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2ABEDAF1-27BB-237E-1347-1EFC85AE2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400800" cy="33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4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3BDA-89E1-88F3-E115-DDA4D24C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A1 (CĐS</a:t>
            </a:r>
            <a:r>
              <a:rPr lang="en-US" sz="3200" dirty="0"/>
              <a:t>: </a:t>
            </a:r>
            <a:r>
              <a:rPr lang="en-US" sz="3200" dirty="0" err="1"/>
              <a:t>Tất</a:t>
            </a:r>
            <a:r>
              <a:rPr lang="en-US" sz="3200" dirty="0"/>
              <a:t> </a:t>
            </a:r>
            <a:r>
              <a:rPr lang="en-US" sz="3200" dirty="0" err="1"/>
              <a:t>yếu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 </a:t>
            </a:r>
            <a:r>
              <a:rPr lang="en-US" sz="3200" dirty="0" err="1"/>
              <a:t>Thách</a:t>
            </a:r>
            <a:r>
              <a:rPr lang="en-US" sz="3200" dirty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5279-0BD6-36C8-A537-9A7B21A0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r>
              <a:rPr lang="en-US" sz="2800" dirty="0"/>
              <a:t>Xu </a:t>
            </a:r>
            <a:r>
              <a:rPr lang="en-US" sz="2800" dirty="0" err="1"/>
              <a:t>thế</a:t>
            </a:r>
            <a:r>
              <a:rPr lang="en-US" sz="2800" dirty="0"/>
              <a:t> CĐS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: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,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suy</a:t>
            </a:r>
            <a:r>
              <a:rPr lang="en-US" sz="2800" dirty="0"/>
              <a:t> </a:t>
            </a:r>
            <a:r>
              <a:rPr lang="en-US" sz="2800" dirty="0" err="1"/>
              <a:t>nghĩ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Thách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: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lộ</a:t>
            </a:r>
            <a:r>
              <a:rPr lang="en-US" sz="2800" dirty="0"/>
              <a:t> </a:t>
            </a:r>
            <a:r>
              <a:rPr lang="en-US" sz="2800" dirty="0" err="1"/>
              <a:t>lọt</a:t>
            </a:r>
            <a:r>
              <a:rPr lang="en-US" sz="2800" dirty="0"/>
              <a:t> 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cá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endParaRPr lang="en-US" sz="2800" dirty="0"/>
          </a:p>
          <a:p>
            <a:pPr marL="385763" indent="-385763">
              <a:buFont typeface="+mj-lt"/>
              <a:buAutoNum type="arabicPeriod"/>
            </a:pP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lừa</a:t>
            </a:r>
            <a:r>
              <a:rPr lang="en-US" sz="2800" dirty="0"/>
              <a:t> </a:t>
            </a:r>
            <a:r>
              <a:rPr lang="en-US" sz="2800" dirty="0" err="1"/>
              <a:t>đảo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endParaRPr lang="en-US" sz="2800" dirty="0"/>
          </a:p>
          <a:p>
            <a:pPr marL="385763" indent="-385763">
              <a:buFont typeface="+mj-lt"/>
              <a:buAutoNum type="arabicPeriod"/>
            </a:pP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nhiễm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nghe</a:t>
            </a:r>
            <a:r>
              <a:rPr lang="en-US" sz="2800" dirty="0"/>
              <a:t> </a:t>
            </a:r>
            <a:r>
              <a:rPr lang="en-US" sz="2800" dirty="0" err="1"/>
              <a:t>lén</a:t>
            </a:r>
            <a:endParaRPr lang="en-US" sz="2800" dirty="0"/>
          </a:p>
          <a:p>
            <a:pPr marL="385763" indent="-385763">
              <a:buFont typeface="+mj-lt"/>
              <a:buAutoNum type="arabicPeriod"/>
            </a:pP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tin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khủng</a:t>
            </a:r>
            <a:r>
              <a:rPr lang="en-US" sz="2800" dirty="0"/>
              <a:t> </a:t>
            </a:r>
            <a:r>
              <a:rPr lang="en-US" sz="2800" dirty="0" err="1"/>
              <a:t>bố</a:t>
            </a:r>
            <a:r>
              <a:rPr lang="en-US" sz="2800" dirty="0"/>
              <a:t> </a:t>
            </a:r>
            <a:r>
              <a:rPr lang="en-US" sz="2800" dirty="0" err="1" smtClean="0"/>
              <a:t>mạng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2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D770-26BC-CF88-7A0C-6859FFDE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smtClean="0"/>
              <a:t>Q15-19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881F-1B2E-501A-F7A5-51466202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A15: </a:t>
            </a:r>
            <a:r>
              <a:rPr lang="en-US" altLang="en-US" sz="2000" dirty="0" err="1"/>
              <a:t>Nguyên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tạo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mật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mã</a:t>
            </a:r>
            <a:r>
              <a:rPr lang="en-US" altLang="en-US" sz="2000" dirty="0" smtClean="0"/>
              <a:t> RSA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M: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latin typeface="Arial Narrow" panose="020B0606020202030204" pitchFamily="34" charset="0"/>
              </a:rPr>
              <a:t>Tạo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bản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mật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với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khóa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công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khai</a:t>
            </a:r>
            <a:r>
              <a:rPr lang="en-US" altLang="en-US" sz="2000" dirty="0">
                <a:latin typeface="Arial Narrow" panose="020B0606020202030204" pitchFamily="34" charset="0"/>
              </a:rPr>
              <a:t> (</a:t>
            </a:r>
            <a:r>
              <a:rPr lang="en-US" altLang="en-US" sz="2000" dirty="0" err="1">
                <a:latin typeface="Arial Narrow" panose="020B0606020202030204" pitchFamily="34" charset="0"/>
              </a:rPr>
              <a:t>n,e</a:t>
            </a:r>
            <a:r>
              <a:rPr lang="en-US" altLang="en-US" sz="2000" dirty="0">
                <a:latin typeface="Arial Narrow" panose="020B0606020202030204" pitchFamily="34" charset="0"/>
              </a:rPr>
              <a:t>): C = M</a:t>
            </a:r>
            <a:r>
              <a:rPr lang="en-US" altLang="en-US" sz="2000" baseline="30000" dirty="0">
                <a:latin typeface="Arial Narrow" panose="020B0606020202030204" pitchFamily="34" charset="0"/>
              </a:rPr>
              <a:t>e</a:t>
            </a:r>
            <a:r>
              <a:rPr lang="en-US" altLang="en-US" sz="2000" dirty="0">
                <a:latin typeface="Arial Narrow" panose="020B0606020202030204" pitchFamily="34" charset="0"/>
              </a:rPr>
              <a:t>  mod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latin typeface="Arial Narrow" panose="020B0606020202030204" pitchFamily="34" charset="0"/>
              </a:rPr>
              <a:t>Giải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mật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mã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với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khóa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cá</a:t>
            </a:r>
            <a:r>
              <a:rPr lang="en-US" altLang="en-US" sz="2000" dirty="0">
                <a:latin typeface="Arial Narrow" panose="020B0606020202030204" pitchFamily="34" charset="0"/>
              </a:rPr>
              <a:t> </a:t>
            </a:r>
            <a:r>
              <a:rPr lang="en-US" altLang="en-US" sz="2000" dirty="0" err="1">
                <a:latin typeface="Arial Narrow" panose="020B0606020202030204" pitchFamily="34" charset="0"/>
              </a:rPr>
              <a:t>nhân</a:t>
            </a:r>
            <a:r>
              <a:rPr lang="en-US" altLang="en-US" sz="2000" dirty="0">
                <a:latin typeface="Arial Narrow" panose="020B0606020202030204" pitchFamily="34" charset="0"/>
              </a:rPr>
              <a:t> (</a:t>
            </a:r>
            <a:r>
              <a:rPr lang="en-US" altLang="en-US" sz="2000" dirty="0" err="1">
                <a:latin typeface="Arial Narrow" panose="020B0606020202030204" pitchFamily="34" charset="0"/>
              </a:rPr>
              <a:t>n,d</a:t>
            </a:r>
            <a:r>
              <a:rPr lang="en-US" altLang="en-US" sz="2000" dirty="0">
                <a:latin typeface="Arial Narrow" panose="020B0606020202030204" pitchFamily="34" charset="0"/>
              </a:rPr>
              <a:t>): M = C</a:t>
            </a:r>
            <a:r>
              <a:rPr lang="en-US" altLang="en-US" sz="2000" baseline="30000" dirty="0">
                <a:latin typeface="Arial Narrow" panose="020B0606020202030204" pitchFamily="34" charset="0"/>
              </a:rPr>
              <a:t>d</a:t>
            </a:r>
            <a:r>
              <a:rPr lang="en-US" altLang="en-US" sz="2000" dirty="0">
                <a:latin typeface="Arial Narrow" panose="020B0606020202030204" pitchFamily="34" charset="0"/>
              </a:rPr>
              <a:t> mod 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A16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A17: </a:t>
            </a:r>
            <a:endParaRPr lang="en-US" altLang="en-US" sz="2400" dirty="0"/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800" dirty="0"/>
              <a:t>x </a:t>
            </a:r>
            <a:r>
              <a:rPr lang="en-GB" altLang="en-US" sz="1800" dirty="0" err="1"/>
              <a:t>có</a:t>
            </a:r>
            <a:r>
              <a:rPr lang="en-GB" altLang="en-US" sz="1800" dirty="0"/>
              <a:t> </a:t>
            </a:r>
            <a:r>
              <a:rPr lang="en-GB" altLang="en-US" sz="1800" dirty="0" err="1"/>
              <a:t>độ</a:t>
            </a:r>
            <a:r>
              <a:rPr lang="en-GB" altLang="en-US" sz="1800" dirty="0"/>
              <a:t> </a:t>
            </a:r>
            <a:r>
              <a:rPr lang="en-GB" altLang="en-US" sz="1800" dirty="0" err="1"/>
              <a:t>dài</a:t>
            </a:r>
            <a:r>
              <a:rPr lang="en-GB" altLang="en-US" sz="1800" dirty="0"/>
              <a:t> </a:t>
            </a:r>
            <a:r>
              <a:rPr lang="en-GB" altLang="en-US" sz="1800" dirty="0" err="1"/>
              <a:t>bất</a:t>
            </a:r>
            <a:r>
              <a:rPr lang="en-GB" altLang="en-US" sz="1800" dirty="0"/>
              <a:t> </a:t>
            </a:r>
            <a:r>
              <a:rPr lang="en-GB" altLang="en-US" sz="1800" dirty="0" err="1"/>
              <a:t>kỳ</a:t>
            </a:r>
            <a:r>
              <a:rPr lang="en-GB" altLang="en-US" sz="1800" dirty="0"/>
              <a:t> </a:t>
            </a:r>
            <a:r>
              <a:rPr lang="en-GB" altLang="en-US" sz="1800" dirty="0" err="1"/>
              <a:t>và</a:t>
            </a:r>
            <a:r>
              <a:rPr lang="en-GB" altLang="en-US" sz="1800" dirty="0"/>
              <a:t> </a:t>
            </a:r>
            <a:r>
              <a:rPr lang="en-GB" altLang="en-US" sz="1800" i="1" dirty="0"/>
              <a:t>h=H(x) </a:t>
            </a:r>
            <a:r>
              <a:rPr lang="en-GB" altLang="en-US" sz="1800" i="1" dirty="0" err="1"/>
              <a:t>có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độ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dài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quy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định</a:t>
            </a:r>
            <a:r>
              <a:rPr lang="en-GB" altLang="en-US" sz="1800" i="1" dirty="0"/>
              <a:t> (</a:t>
            </a:r>
            <a:r>
              <a:rPr lang="en-GB" altLang="en-US" sz="1800" i="1" dirty="0" err="1"/>
              <a:t>không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đổi</a:t>
            </a:r>
            <a:r>
              <a:rPr lang="en-GB" altLang="en-US" sz="1800" i="1" dirty="0"/>
              <a:t>).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800" dirty="0"/>
              <a:t>Cho </a:t>
            </a:r>
            <a:r>
              <a:rPr lang="en-GB" altLang="en-US" sz="1800" dirty="0" err="1"/>
              <a:t>trước</a:t>
            </a:r>
            <a:r>
              <a:rPr lang="en-GB" altLang="en-US" sz="1800" dirty="0"/>
              <a:t> h: </a:t>
            </a:r>
            <a:r>
              <a:rPr lang="en-GB" altLang="en-US" sz="1800" i="1" dirty="0" err="1"/>
              <a:t>Trên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lý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thuyết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có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thể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tìm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được</a:t>
            </a:r>
            <a:r>
              <a:rPr lang="en-GB" altLang="en-US" sz="1800" i="1" dirty="0"/>
              <a:t> x, </a:t>
            </a:r>
            <a:r>
              <a:rPr lang="en-GB" altLang="en-US" sz="1800" i="1" dirty="0" err="1"/>
              <a:t>nhưng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rất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khó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trên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thực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tế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để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tìm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được</a:t>
            </a:r>
            <a:r>
              <a:rPr lang="en-GB" altLang="en-US" sz="1800" i="1" dirty="0"/>
              <a:t> x, </a:t>
            </a:r>
            <a:r>
              <a:rPr lang="en-GB" altLang="en-US" sz="1800" i="1" dirty="0" err="1"/>
              <a:t>sao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cho</a:t>
            </a:r>
            <a:r>
              <a:rPr lang="en-GB" altLang="en-US" sz="1800" i="1" dirty="0"/>
              <a:t>: H(x) = h. </a:t>
            </a:r>
            <a:r>
              <a:rPr lang="en-GB" altLang="en-US" sz="1800" i="1" dirty="0" err="1"/>
              <a:t>Một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khi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đã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tìm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được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xem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như</a:t>
            </a:r>
            <a:r>
              <a:rPr lang="en-GB" altLang="en-US" sz="1800" i="1" dirty="0"/>
              <a:t> h=H(x) </a:t>
            </a:r>
            <a:r>
              <a:rPr lang="en-GB" altLang="en-US" sz="1800" i="1" dirty="0" err="1"/>
              <a:t>đã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bị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bẻ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khóa</a:t>
            </a:r>
            <a:r>
              <a:rPr lang="en-GB" altLang="en-US" sz="1800" i="1" dirty="0"/>
              <a:t>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altLang="en-US" sz="1800" dirty="0" err="1"/>
              <a:t>Đối</a:t>
            </a:r>
            <a:r>
              <a:rPr lang="en-GB" altLang="en-US" sz="1800" dirty="0"/>
              <a:t> </a:t>
            </a:r>
            <a:r>
              <a:rPr lang="en-GB" altLang="en-US" sz="1800" dirty="0" err="1"/>
              <a:t>với</a:t>
            </a:r>
            <a:r>
              <a:rPr lang="en-GB" altLang="en-US" sz="1800" dirty="0"/>
              <a:t> x </a:t>
            </a:r>
            <a:r>
              <a:rPr lang="en-GB" altLang="en-US" sz="1800" dirty="0" err="1"/>
              <a:t>cho</a:t>
            </a:r>
            <a:r>
              <a:rPr lang="en-GB" altLang="en-US" sz="1800" dirty="0"/>
              <a:t> </a:t>
            </a:r>
            <a:r>
              <a:rPr lang="en-GB" altLang="en-US" sz="1800" dirty="0" err="1"/>
              <a:t>trước</a:t>
            </a:r>
            <a:r>
              <a:rPr lang="en-GB" altLang="en-US" sz="1800" dirty="0"/>
              <a:t>, </a:t>
            </a:r>
            <a:r>
              <a:rPr lang="en-GB" altLang="en-US" sz="1800" dirty="0" err="1"/>
              <a:t>liệu</a:t>
            </a:r>
            <a:r>
              <a:rPr lang="en-GB" altLang="en-US" sz="1800" dirty="0"/>
              <a:t> </a:t>
            </a:r>
            <a:r>
              <a:rPr lang="en-GB" altLang="en-US" sz="1800" dirty="0" err="1"/>
              <a:t>có</a:t>
            </a:r>
            <a:r>
              <a:rPr lang="en-GB" altLang="en-US" sz="1800" dirty="0"/>
              <a:t> </a:t>
            </a:r>
            <a:r>
              <a:rPr lang="en-GB" altLang="en-US" sz="1800" dirty="0" err="1"/>
              <a:t>tìm</a:t>
            </a:r>
            <a:r>
              <a:rPr lang="en-GB" altLang="en-US" sz="1800" dirty="0"/>
              <a:t> </a:t>
            </a:r>
            <a:r>
              <a:rPr lang="en-GB" altLang="en-US" sz="1800" dirty="0" err="1"/>
              <a:t>được</a:t>
            </a:r>
            <a:r>
              <a:rPr lang="en-GB" altLang="en-US" sz="1800" dirty="0"/>
              <a:t> y (file y), </a:t>
            </a:r>
            <a:r>
              <a:rPr lang="en-GB" altLang="en-US" sz="1800" dirty="0" err="1"/>
              <a:t>sao</a:t>
            </a:r>
            <a:r>
              <a:rPr lang="en-GB" altLang="en-US" sz="1800" dirty="0"/>
              <a:t> </a:t>
            </a:r>
            <a:r>
              <a:rPr lang="en-GB" altLang="en-US" sz="1800" dirty="0" err="1"/>
              <a:t>cho</a:t>
            </a:r>
            <a:r>
              <a:rPr lang="en-GB" altLang="en-US" sz="1800" dirty="0"/>
              <a:t>: </a:t>
            </a:r>
          </a:p>
          <a:p>
            <a:pPr marL="457200" lvl="1" indent="0" eaLnBrk="1" hangingPunct="1">
              <a:buNone/>
            </a:pPr>
            <a:r>
              <a:rPr lang="en-GB" altLang="en-US" sz="1800" dirty="0"/>
              <a:t>			H(y) = H(x), y ≠ x ? </a:t>
            </a:r>
            <a:r>
              <a:rPr lang="en-GB" altLang="en-US" sz="1800" i="1" dirty="0"/>
              <a:t>(</a:t>
            </a:r>
            <a:r>
              <a:rPr lang="en-GB" altLang="en-US" sz="1800" i="1" dirty="0" err="1"/>
              <a:t>tương</a:t>
            </a:r>
            <a:r>
              <a:rPr lang="en-GB" altLang="en-US" sz="1800" i="1" dirty="0"/>
              <a:t> </a:t>
            </a:r>
            <a:r>
              <a:rPr lang="en-GB" altLang="en-US" sz="1800" i="1" dirty="0" err="1"/>
              <a:t>tự</a:t>
            </a:r>
            <a:r>
              <a:rPr lang="en-GB" altLang="en-US" sz="1800" i="1" dirty="0"/>
              <a:t> ý 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A18-19</a:t>
            </a:r>
            <a:r>
              <a:rPr lang="en-US" altLang="en-US" sz="2400" dirty="0" smtClean="0">
                <a:latin typeface="Arial Narrow" panose="020B0606020202030204" pitchFamily="34" charset="0"/>
              </a:rPr>
              <a:t>: </a:t>
            </a:r>
            <a:r>
              <a:rPr lang="en-US" altLang="en-US" sz="2400" i="1" dirty="0" err="1"/>
              <a:t>đã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giải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thích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trên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lớp</a:t>
            </a:r>
            <a:r>
              <a:rPr lang="en-US" alt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8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4E88-53E4-8468-0CEC-479CAA65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800" dirty="0" err="1"/>
              <a:t>Vấn</a:t>
            </a:r>
            <a:r>
              <a:rPr lang="en-US" sz="3800" dirty="0"/>
              <a:t> </a:t>
            </a:r>
            <a:r>
              <a:rPr lang="en-US" sz="3800" dirty="0" err="1" smtClean="0"/>
              <a:t>đề</a:t>
            </a:r>
            <a:r>
              <a:rPr lang="en-US" sz="3800" dirty="0" smtClean="0"/>
              <a:t> 8: </a:t>
            </a:r>
            <a:r>
              <a:rPr lang="en-US" sz="3800" dirty="0" err="1"/>
              <a:t>Chữ</a:t>
            </a:r>
            <a:r>
              <a:rPr lang="en-US" sz="3800" dirty="0"/>
              <a:t> </a:t>
            </a:r>
            <a:r>
              <a:rPr lang="en-US" sz="3800" dirty="0" err="1"/>
              <a:t>ký</a:t>
            </a:r>
            <a:r>
              <a:rPr lang="en-US" sz="3800" dirty="0"/>
              <a:t> </a:t>
            </a:r>
            <a:r>
              <a:rPr lang="en-US" sz="3800" dirty="0" err="1"/>
              <a:t>số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D040-D82B-EE9D-8C49-F6E740E4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Q20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Q21: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endParaRPr lang="en-US" sz="2000" dirty="0"/>
          </a:p>
        </p:txBody>
      </p:sp>
      <p:pic>
        <p:nvPicPr>
          <p:cNvPr id="4" name="Picture 4" descr=" Picture 4                                                      00000002JAC-HG4                        ABA78158:">
            <a:extLst>
              <a:ext uri="{FF2B5EF4-FFF2-40B4-BE49-F238E27FC236}">
                <a16:creationId xmlns:a16="http://schemas.microsoft.com/office/drawing/2014/main" id="{A5B248F2-CC95-23F3-5AB0-F1306DFA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67" y="1371600"/>
            <a:ext cx="3748853" cy="249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213F521-00E8-2DDE-C447-AF07BDDE4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3997111"/>
            <a:ext cx="3612721" cy="253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262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0FB2-C20F-AE55-9C63-E3B3BCEE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smtClean="0"/>
              <a:t>9: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D003-26B6-04DC-1BC1-C224CCA3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87279"/>
            <a:ext cx="8229600" cy="64484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Q22: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/>
              <a:t>vé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97C4C-11A4-BA08-5ED4-19148EC0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70756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47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Q20-222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A20-22: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0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D594-7108-D57B-579A-27C90BDB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4EA2-6DFE-55FA-393B-FBA5292A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Q23: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ý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3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F22DA9-6B15-706B-96F1-93AC4E1BC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503226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646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673A-84F9-2AF6-D4D0-B51CB899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smtClean="0"/>
              <a:t>Q23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F7C8-F7AD-186B-5F3D-E4654087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 smtClean="0"/>
              <a:t>A23:</a:t>
            </a:r>
            <a:endParaRPr lang="en-US" dirty="0"/>
          </a:p>
          <a:p>
            <a:pPr lvl="1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3: </a:t>
            </a:r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,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3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đó.</a:t>
            </a:r>
          </a:p>
        </p:txBody>
      </p:sp>
    </p:spTree>
    <p:extLst>
      <p:ext uri="{BB962C8B-B14F-4D97-AF65-F5344CB8AC3E}">
        <p14:creationId xmlns:p14="http://schemas.microsoft.com/office/powerpoint/2010/main" val="3927597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7ED03A4-FAD1-5911-641E-02C9FC9D6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/>
              <a:t>Khái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niệm</a:t>
            </a:r>
            <a:endParaRPr lang="en-US" altLang="en-US" sz="3200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9EBD997-4C08-32C8-76D2-E18FBEC58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6200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dirty="0" err="1"/>
              <a:t>Chứng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thư</a:t>
            </a:r>
            <a:r>
              <a:rPr lang="en-US" altLang="en-US" sz="2400" i="1" dirty="0"/>
              <a:t> (Certificate) </a:t>
            </a:r>
            <a:r>
              <a:rPr lang="en-US" altLang="en-US" sz="2400" i="1" dirty="0" err="1"/>
              <a:t>và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Tổ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chức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cấp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chứng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thư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chứng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thư</a:t>
            </a:r>
            <a:r>
              <a:rPr lang="en-US" altLang="en-US" sz="2400" i="1" dirty="0"/>
              <a:t> (Certificate Authorities - CA): </a:t>
            </a:r>
            <a:r>
              <a:rPr lang="en-US" altLang="en-US" sz="2400" i="1" dirty="0" err="1"/>
              <a:t>X</a:t>
            </a:r>
            <a:r>
              <a:rPr lang="en-US" altLang="en-US" sz="2400" dirty="0" err="1"/>
              <a:t>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cậy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i="1" dirty="0" err="1">
                <a:ea typeface="굴림" panose="020B0600000101010101" pitchFamily="34" charset="-127"/>
              </a:rPr>
              <a:t>Chức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năng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đặc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biệt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của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một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chứng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thư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kỹ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thuật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số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endParaRPr lang="en-US" altLang="ko-KR" sz="2400" i="1" dirty="0">
              <a:ea typeface="굴림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dirty="0" err="1">
                <a:ea typeface="굴림" panose="020B0600000101010101" pitchFamily="34" charset="-127"/>
              </a:rPr>
              <a:t>Thiết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lập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định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danh</a:t>
            </a:r>
            <a:r>
              <a:rPr lang="en-US" altLang="ko-KR" sz="2000" i="1" dirty="0">
                <a:ea typeface="굴림" panose="020B0600000101010101" pitchFamily="34" charset="-127"/>
              </a:rPr>
              <a:t> (Establish Identity):</a:t>
            </a:r>
            <a:r>
              <a:rPr lang="en-US" altLang="ko-KR" sz="2000" dirty="0">
                <a:ea typeface="굴림" panose="020B0600000101010101" pitchFamily="34" charset="-127"/>
              </a:rPr>
              <a:t>  </a:t>
            </a:r>
            <a:r>
              <a:rPr lang="en-US" altLang="ko-KR" sz="2000" dirty="0" err="1">
                <a:ea typeface="굴림" panose="020B0600000101010101" pitchFamily="34" charset="-127"/>
              </a:rPr>
              <a:t>xác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nhận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khóa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công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khai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của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người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có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chứng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thư</a:t>
            </a:r>
            <a:r>
              <a:rPr lang="en-US" altLang="ko-KR" sz="2000" dirty="0">
                <a:ea typeface="굴림" panose="020B0600000101010101" pitchFamily="34" charset="-127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dirty="0" err="1">
                <a:ea typeface="굴림" panose="020B0600000101010101" pitchFamily="34" charset="-127"/>
              </a:rPr>
              <a:t>Ấn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định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thẩm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quyền</a:t>
            </a:r>
            <a:r>
              <a:rPr lang="en-US" altLang="ko-KR" sz="2000" i="1" dirty="0">
                <a:ea typeface="굴림" panose="020B0600000101010101" pitchFamily="34" charset="-127"/>
              </a:rPr>
              <a:t> (Assign Authority):</a:t>
            </a:r>
            <a:r>
              <a:rPr lang="en-US" altLang="ko-KR" sz="2000" dirty="0">
                <a:ea typeface="굴림" panose="020B0600000101010101" pitchFamily="34" charset="-127"/>
              </a:rPr>
              <a:t> </a:t>
            </a:r>
            <a:r>
              <a:rPr lang="en-US" altLang="ko-KR" sz="2000" dirty="0" err="1">
                <a:ea typeface="굴림" panose="020B0600000101010101" pitchFamily="34" charset="-127"/>
              </a:rPr>
              <a:t>thiết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lập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hoạt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động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được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phép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dirty="0">
                <a:ea typeface="굴림" panose="020B0600000101010101" pitchFamily="34" charset="-127"/>
              </a:rPr>
              <a:t>An </a:t>
            </a:r>
            <a:r>
              <a:rPr lang="en-US" altLang="ko-KR" sz="2000" i="1" dirty="0" err="1">
                <a:ea typeface="굴림" panose="020B0600000101010101" pitchFamily="34" charset="-127"/>
              </a:rPr>
              <a:t>toàn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thông</a:t>
            </a:r>
            <a:r>
              <a:rPr lang="en-US" altLang="ko-KR" sz="2000" i="1" dirty="0">
                <a:ea typeface="굴림" panose="020B0600000101010101" pitchFamily="34" charset="-127"/>
              </a:rPr>
              <a:t> tin </a:t>
            </a:r>
            <a:r>
              <a:rPr lang="en-US" altLang="ko-KR" sz="2000" i="1" dirty="0" err="1">
                <a:ea typeface="굴림" panose="020B0600000101010101" pitchFamily="34" charset="-127"/>
              </a:rPr>
              <a:t>mật</a:t>
            </a:r>
            <a:r>
              <a:rPr lang="en-US" altLang="ko-KR" sz="2000" i="1" dirty="0">
                <a:ea typeface="굴림" panose="020B0600000101010101" pitchFamily="34" charset="-127"/>
              </a:rPr>
              <a:t> (Secure confidential information): </a:t>
            </a:r>
            <a:r>
              <a:rPr lang="en-US" altLang="ko-KR" sz="2000" i="1" dirty="0" err="1">
                <a:ea typeface="굴림" panose="020B0600000101010101" pitchFamily="34" charset="-127"/>
              </a:rPr>
              <a:t>trao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đổi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khóa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phiên</a:t>
            </a:r>
            <a:r>
              <a:rPr lang="en-US" altLang="ko-KR" sz="2000" i="1" dirty="0">
                <a:ea typeface="굴림" panose="020B0600000101010101" pitchFamily="34" charset="-127"/>
              </a:rPr>
              <a:t> để </a:t>
            </a:r>
            <a:r>
              <a:rPr lang="en-US" altLang="ko-KR" sz="2000" i="1" dirty="0" err="1">
                <a:ea typeface="굴림" panose="020B0600000101010101" pitchFamily="34" charset="-127"/>
              </a:rPr>
              <a:t>đọc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thông</a:t>
            </a:r>
            <a:r>
              <a:rPr lang="en-US" altLang="ko-KR" sz="2000" i="1" dirty="0">
                <a:ea typeface="굴림" panose="020B0600000101010101" pitchFamily="34" charset="-127"/>
              </a:rPr>
              <a:t> tin </a:t>
            </a:r>
            <a:r>
              <a:rPr lang="en-US" altLang="ko-KR" sz="2000" i="1" dirty="0" err="1">
                <a:ea typeface="굴림" panose="020B0600000101010101" pitchFamily="34" charset="-127"/>
              </a:rPr>
              <a:t>mật</a:t>
            </a:r>
            <a:r>
              <a:rPr lang="en-US" altLang="ko-KR" sz="2000" i="1" dirty="0">
                <a:ea typeface="굴림" panose="020B0600000101010101" pitchFamily="34" charset="-127"/>
              </a:rPr>
              <a:t>.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876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0C8E2D1-A11E-422F-0250-CF425DB60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Chứng thư chuẩn</a:t>
            </a:r>
          </a:p>
        </p:txBody>
      </p:sp>
      <p:graphicFrame>
        <p:nvGraphicFramePr>
          <p:cNvPr id="25628" name="Group 28">
            <a:extLst>
              <a:ext uri="{FF2B5EF4-FFF2-40B4-BE49-F238E27FC236}">
                <a16:creationId xmlns:a16="http://schemas.microsoft.com/office/drawing/2014/main" id="{6A06FDD7-E3EF-AFB7-A61D-97816B6B90C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62000" y="1066800"/>
          <a:ext cx="7924800" cy="513715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Contents of an X.509 V3 Certificate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0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version number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phiên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X.509)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certificate serial number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issuer's name and unique identifier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validity (or operational) period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lực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subject's name and unique identifier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signature algorithm identifier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subject public key information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certification path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Đường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hash value of items from 1-8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băm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1-8)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Signature of issuer on hash value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06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80402B77-27AB-7DE7-86E3-41F8D8A7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Tình</a:t>
            </a:r>
            <a:r>
              <a:rPr lang="en-US" altLang="en-US" dirty="0" smtClean="0"/>
              <a:t> </a:t>
            </a:r>
            <a:r>
              <a:rPr lang="en-US" altLang="en-US" dirty="0" err="1"/>
              <a:t>huống</a:t>
            </a:r>
            <a:endParaRPr lang="vi-VN" altLang="en-US" dirty="0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044F37D8-4B8C-2C62-5A12-2E9A8907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Chứng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: X.509 V3.</a:t>
            </a:r>
          </a:p>
          <a:p>
            <a:r>
              <a:rPr lang="en-US" altLang="en-US" sz="2800" dirty="0" err="1"/>
              <a:t>Tình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huống</a:t>
            </a:r>
            <a:r>
              <a:rPr lang="en-US" altLang="en-US" sz="2800" dirty="0"/>
              <a:t>:</a:t>
            </a:r>
            <a:endParaRPr lang="vi-VN" altLang="en-US" sz="2800" dirty="0"/>
          </a:p>
          <a:p>
            <a:pPr lvl="1"/>
            <a:r>
              <a:rPr lang="en-US" altLang="en-US" sz="2400" dirty="0"/>
              <a:t>Alice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khoản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hàng</a:t>
            </a:r>
            <a:r>
              <a:rPr lang="en-US" altLang="en-US" sz="2400" dirty="0"/>
              <a:t> BA (Bank of America)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thẻ</a:t>
            </a:r>
            <a:r>
              <a:rPr lang="en-US" altLang="en-US" sz="2400" dirty="0"/>
              <a:t> BA. </a:t>
            </a:r>
          </a:p>
          <a:p>
            <a:pPr lvl="1"/>
            <a:r>
              <a:rPr lang="en-US" altLang="en-US" sz="2400" dirty="0"/>
              <a:t>Alice </a:t>
            </a:r>
            <a:r>
              <a:rPr lang="en-US" altLang="en-US" sz="2400" dirty="0" err="1"/>
              <a:t>đi</a:t>
            </a:r>
            <a:r>
              <a:rPr lang="en-US" altLang="en-US" sz="2400" dirty="0"/>
              <a:t> du </a:t>
            </a:r>
            <a:r>
              <a:rPr lang="en-US" altLang="en-US" sz="2400" dirty="0" err="1"/>
              <a:t>lịch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muốn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rút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tiền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ATM chi </a:t>
            </a:r>
            <a:r>
              <a:rPr lang="en-US" altLang="en-US" sz="2400" dirty="0" err="1"/>
              <a:t>nhánh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VietComBank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thơ</a:t>
            </a:r>
            <a:r>
              <a:rPr lang="en-US" altLang="en-US" sz="2400" dirty="0"/>
              <a:t> (CT):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tiền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đương</a:t>
            </a:r>
            <a:r>
              <a:rPr lang="en-US" altLang="en-US" sz="2400" dirty="0"/>
              <a:t> 1000 USD. </a:t>
            </a:r>
          </a:p>
          <a:p>
            <a:pPr lvl="1"/>
            <a:r>
              <a:rPr lang="en-US" altLang="en-US" sz="2400" dirty="0" err="1"/>
              <a:t>Quy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thế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nào</a:t>
            </a:r>
            <a:r>
              <a:rPr lang="en-US" altLang="en-US" sz="2400" dirty="0"/>
              <a:t> để Alice </a:t>
            </a:r>
            <a:r>
              <a:rPr lang="en-US" altLang="en-US" sz="2400" dirty="0" err="1"/>
              <a:t>rút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tiền</a:t>
            </a:r>
            <a:r>
              <a:rPr lang="en-US" altLang="en-US" sz="2400" dirty="0"/>
              <a:t> ? </a:t>
            </a:r>
            <a:endParaRPr lang="vi-V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0833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8D502CE-FAE9-E32E-FA4E-A9A9CAC1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45" y="990600"/>
            <a:ext cx="8229600" cy="715962"/>
          </a:xfrm>
        </p:spPr>
        <p:txBody>
          <a:bodyPr/>
          <a:lstStyle/>
          <a:p>
            <a:r>
              <a:rPr lang="en-US" altLang="en-US" sz="3200" dirty="0" err="1"/>
              <a:t>Giả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sử</a:t>
            </a:r>
            <a:r>
              <a:rPr lang="en-US" altLang="en-US" sz="3200" dirty="0"/>
              <a:t> VB </a:t>
            </a:r>
            <a:r>
              <a:rPr lang="en-US" altLang="en-US" sz="3200" dirty="0" err="1"/>
              <a:t>xin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chứng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thư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từ</a:t>
            </a:r>
            <a:r>
              <a:rPr lang="en-US" altLang="en-US" sz="3200" dirty="0"/>
              <a:t> VS</a:t>
            </a:r>
            <a:endParaRPr lang="vi-V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64D3-A3E9-F95A-9423-BE579DF2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66950"/>
            <a:ext cx="8229600" cy="2324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smtClean="0"/>
              <a:t>Q24: </a:t>
            </a:r>
            <a:r>
              <a:rPr lang="en-US" sz="2000" dirty="0"/>
              <a:t>Ai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VB ?</a:t>
            </a:r>
          </a:p>
          <a:p>
            <a:pPr>
              <a:defRPr/>
            </a:pPr>
            <a:r>
              <a:rPr lang="en-US" sz="2000" dirty="0" smtClean="0"/>
              <a:t>Q25: </a:t>
            </a:r>
            <a:r>
              <a:rPr lang="en-US" sz="2000" dirty="0"/>
              <a:t>VB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để </a:t>
            </a:r>
            <a:r>
              <a:rPr lang="en-US" sz="2000" dirty="0" err="1"/>
              <a:t>xin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? </a:t>
            </a:r>
          </a:p>
          <a:p>
            <a:pPr>
              <a:defRPr/>
            </a:pPr>
            <a:r>
              <a:rPr lang="en-US" sz="2000" dirty="0" smtClean="0"/>
              <a:t>Q26: </a:t>
            </a:r>
            <a:r>
              <a:rPr lang="en-US" sz="2000" dirty="0"/>
              <a:t>Ai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sư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Verisign ?  </a:t>
            </a:r>
          </a:p>
          <a:p>
            <a:pPr>
              <a:defRPr/>
            </a:pPr>
            <a:r>
              <a:rPr lang="en-US" sz="2000" dirty="0" smtClean="0"/>
              <a:t>Q27: </a:t>
            </a:r>
            <a:r>
              <a:rPr lang="en-US" sz="2000" dirty="0"/>
              <a:t>Verisign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chứng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X509 V3 để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? 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292156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45C4-4BB7-7F30-62E8-B6DA5932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 (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 C1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C2)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B677-DA7B-2ECD-9363-5DF3F6F0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hoại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ở 5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1 (C1):</a:t>
            </a:r>
          </a:p>
          <a:p>
            <a:pPr lvl="1"/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hưng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(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, </a:t>
            </a:r>
            <a:r>
              <a:rPr lang="en-US" dirty="0" err="1"/>
              <a:t>trật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,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).</a:t>
            </a:r>
          </a:p>
          <a:p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2 (C2): </a:t>
            </a:r>
          </a:p>
          <a:p>
            <a:pPr lvl="1"/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nghiêm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/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tổn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59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8D502CE-FAE9-E32E-FA4E-A9A9CAC1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715962"/>
          </a:xfrm>
        </p:spPr>
        <p:txBody>
          <a:bodyPr/>
          <a:lstStyle/>
          <a:p>
            <a:r>
              <a:rPr lang="en-US" altLang="en-US" sz="2800" dirty="0" err="1"/>
              <a:t>Chứng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nội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bộ</a:t>
            </a:r>
            <a:r>
              <a:rPr lang="en-US" altLang="en-US" sz="2800" dirty="0"/>
              <a:t>: chi </a:t>
            </a:r>
            <a:r>
              <a:rPr lang="en-US" altLang="en-US" sz="2800" dirty="0" err="1"/>
              <a:t>nhánh</a:t>
            </a:r>
            <a:r>
              <a:rPr lang="en-US" altLang="en-US" sz="2800" dirty="0"/>
              <a:t> VB </a:t>
            </a:r>
            <a:r>
              <a:rPr lang="en-US" altLang="en-US" sz="2800" dirty="0" err="1"/>
              <a:t>Cần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thơ</a:t>
            </a:r>
            <a:endParaRPr lang="vi-V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64D3-A3E9-F95A-9423-BE579DF2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17144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Q28: </a:t>
            </a:r>
            <a:r>
              <a:rPr lang="en-US" sz="2400" dirty="0"/>
              <a:t>Ai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(CT </a:t>
            </a:r>
            <a:r>
              <a:rPr lang="en-US" sz="2400" dirty="0" err="1"/>
              <a:t>là</a:t>
            </a:r>
            <a:r>
              <a:rPr lang="en-US" sz="2400" dirty="0"/>
              <a:t> chi </a:t>
            </a:r>
            <a:r>
              <a:rPr lang="en-US" sz="2400" dirty="0" err="1"/>
              <a:t>nhánh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VB) ?</a:t>
            </a:r>
          </a:p>
          <a:p>
            <a:pPr>
              <a:defRPr/>
            </a:pPr>
            <a:r>
              <a:rPr lang="en-US" sz="2400" dirty="0" smtClean="0"/>
              <a:t>Q29: </a:t>
            </a:r>
            <a:r>
              <a:rPr lang="en-US" sz="2400" dirty="0"/>
              <a:t>Ai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X509 V3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(CT </a:t>
            </a:r>
            <a:r>
              <a:rPr lang="en-US" sz="2400" dirty="0" err="1"/>
              <a:t>là</a:t>
            </a:r>
            <a:r>
              <a:rPr lang="en-US" sz="2400" dirty="0"/>
              <a:t> chi </a:t>
            </a:r>
            <a:r>
              <a:rPr lang="en-US" sz="2400" dirty="0" err="1"/>
              <a:t>nhánh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VB) ?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323094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Q24-29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A24-29: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85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6836-FE7A-E283-654E-21AE939A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qua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8F9E-B6A5-CC24-D238-5AE33238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Q30: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 smtClean="0"/>
              <a:t>muốn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qua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do C </a:t>
            </a:r>
            <a:r>
              <a:rPr lang="en-US" dirty="0" err="1" smtClean="0"/>
              <a:t>cấp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và</a:t>
            </a:r>
            <a:r>
              <a:rPr lang="en-US" dirty="0" smtClean="0"/>
              <a:t> B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qua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Q31: </a:t>
            </a:r>
            <a:r>
              <a:rPr lang="en-US" dirty="0"/>
              <a:t>A1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do A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A1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B: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  <a:p>
            <a:pPr marL="5715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434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Q30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A30: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bới</a:t>
            </a:r>
            <a:r>
              <a:rPr lang="en-US" dirty="0" smtClean="0"/>
              <a:t> C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BA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Verisign.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và</a:t>
            </a:r>
            <a:r>
              <a:rPr lang="en-US" dirty="0" smtClean="0"/>
              <a:t> B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và</a:t>
            </a:r>
            <a:r>
              <a:rPr lang="en-US" dirty="0" smtClean="0"/>
              <a:t> B tin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39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Q30-31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" y="1295400"/>
            <a:ext cx="8229600" cy="4876800"/>
          </a:xfrm>
        </p:spPr>
        <p:txBody>
          <a:bodyPr/>
          <a:lstStyle/>
          <a:p>
            <a:r>
              <a:rPr lang="en-US" dirty="0" smtClean="0"/>
              <a:t>A31: </a:t>
            </a:r>
          </a:p>
          <a:p>
            <a:pPr lvl="1"/>
            <a:r>
              <a:rPr lang="en-US" dirty="0" smtClean="0"/>
              <a:t>A1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 do A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A1, A, C.</a:t>
            </a:r>
          </a:p>
          <a:p>
            <a:pPr lvl="1"/>
            <a:r>
              <a:rPr lang="en-US" dirty="0" smtClean="0"/>
              <a:t>A1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B.</a:t>
            </a:r>
          </a:p>
          <a:p>
            <a:pPr lvl="1"/>
            <a:r>
              <a:rPr lang="en-US" dirty="0" smtClean="0"/>
              <a:t>B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C.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(tin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do C </a:t>
            </a:r>
            <a:r>
              <a:rPr lang="en-US" dirty="0" err="1" smtClean="0"/>
              <a:t>ký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B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A1 </a:t>
            </a:r>
            <a:r>
              <a:rPr lang="en-US" dirty="0" err="1" smtClean="0"/>
              <a:t>và</a:t>
            </a:r>
            <a:r>
              <a:rPr lang="en-US" dirty="0" smtClean="0"/>
              <a:t> tin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A2 (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 C3, C4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smtClean="0"/>
              <a:t>C5)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3 (C3): </a:t>
            </a:r>
            <a:endParaRPr lang="en-US" sz="2800" dirty="0" smtClean="0"/>
          </a:p>
          <a:p>
            <a:pPr lvl="1"/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r>
              <a:rPr lang="en-US" sz="2400" dirty="0" err="1"/>
              <a:t>nghiêm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,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, </a:t>
            </a:r>
            <a:r>
              <a:rPr lang="en-US" sz="2400" dirty="0" err="1"/>
              <a:t>trật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xã</a:t>
            </a:r>
            <a:r>
              <a:rPr lang="en-US" sz="2400" dirty="0"/>
              <a:t> </a:t>
            </a:r>
            <a:r>
              <a:rPr lang="en-US" sz="2400" dirty="0" err="1" smtClean="0"/>
              <a:t>hội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tổn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, An </a:t>
            </a:r>
            <a:r>
              <a:rPr lang="en-US" sz="2400" dirty="0" err="1"/>
              <a:t>ninh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4 (C4): </a:t>
            </a:r>
            <a:endParaRPr lang="en-US" sz="2800" dirty="0" smtClean="0"/>
          </a:p>
          <a:p>
            <a:pPr lvl="1"/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nghiêm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 smtClean="0"/>
              <a:t>lợi</a:t>
            </a:r>
            <a:r>
              <a:rPr lang="en-US" sz="2400" dirty="0" smtClean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 smtClean="0"/>
              <a:t>cộng</a:t>
            </a:r>
            <a:endParaRPr lang="en-US" sz="2400" dirty="0" smtClean="0"/>
          </a:p>
          <a:p>
            <a:pPr lvl="1"/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/>
              <a:t>nghiêm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An </a:t>
            </a:r>
            <a:r>
              <a:rPr lang="en-US" sz="2400" dirty="0" err="1"/>
              <a:t>ninh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5 (C5): </a:t>
            </a:r>
            <a:endParaRPr lang="en-US" sz="2800" dirty="0" smtClean="0"/>
          </a:p>
          <a:p>
            <a:pPr lvl="1"/>
            <a:r>
              <a:rPr lang="en-US" sz="2400" dirty="0" err="1" smtClean="0"/>
              <a:t>Tổn</a:t>
            </a:r>
            <a:r>
              <a:rPr lang="en-US" sz="2400" dirty="0" smtClean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nghiêm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phòng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An </a:t>
            </a:r>
            <a:r>
              <a:rPr lang="en-US" sz="2400" dirty="0" err="1"/>
              <a:t>ninh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91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A2: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tin:</a:t>
            </a:r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1 (L1):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/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2 (L2):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/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/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3 (L3):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1 (M1):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endParaRPr lang="en-US" dirty="0" smtClean="0"/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2 (M2):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3 (M3):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5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A2: 5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/>
              <a:t>(L1+ M1) </a:t>
            </a:r>
            <a:r>
              <a:rPr lang="en-US" dirty="0" smtClean="0">
                <a:sym typeface="Symbol" panose="05050102010706020507" pitchFamily="18" charset="2"/>
              </a:rPr>
              <a:t> C1.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(L1+M2) </a:t>
            </a:r>
            <a:r>
              <a:rPr lang="en-US" dirty="0" err="1" smtClean="0">
                <a:sym typeface="Symbol" panose="05050102010706020507" pitchFamily="18" charset="2"/>
              </a:rPr>
              <a:t>và</a:t>
            </a:r>
            <a:r>
              <a:rPr lang="en-US" dirty="0" smtClean="0">
                <a:sym typeface="Symbol" panose="05050102010706020507" pitchFamily="18" charset="2"/>
              </a:rPr>
              <a:t> (L2+M1)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C2.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(L2+M2) </a:t>
            </a:r>
            <a:r>
              <a:rPr lang="en-US" dirty="0" err="1" smtClean="0">
                <a:sym typeface="Symbol" panose="05050102010706020507" pitchFamily="18" charset="2"/>
              </a:rPr>
              <a:t>và</a:t>
            </a:r>
            <a:r>
              <a:rPr lang="en-US" dirty="0" smtClean="0">
                <a:sym typeface="Symbol" panose="05050102010706020507" pitchFamily="18" charset="2"/>
              </a:rPr>
              <a:t> (L3+M1)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C3.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(L2+M3) </a:t>
            </a:r>
            <a:r>
              <a:rPr lang="en-US" dirty="0" err="1" smtClean="0">
                <a:sym typeface="Symbol" panose="05050102010706020507" pitchFamily="18" charset="2"/>
              </a:rPr>
              <a:t>và</a:t>
            </a:r>
            <a:r>
              <a:rPr lang="en-US" dirty="0" smtClean="0">
                <a:sym typeface="Symbol" panose="05050102010706020507" pitchFamily="18" charset="2"/>
              </a:rPr>
              <a:t> (L3+M2)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C4.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(L3+M3)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C5.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3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A1DA-F6A4-6A9B-74B7-2BF3A9E5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A3: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4  </a:t>
            </a:r>
            <a:r>
              <a:rPr lang="en-US" dirty="0" err="1" smtClean="0"/>
              <a:t>lớp</a:t>
            </a:r>
            <a:r>
              <a:rPr lang="en-US" dirty="0" smtClean="0"/>
              <a:t> ANTT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E9A9-0C55-4EEF-2487-1CC6CAEC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417638"/>
            <a:ext cx="8229600" cy="4983162"/>
          </a:xfrm>
        </p:spPr>
        <p:txBody>
          <a:bodyPr/>
          <a:lstStyle/>
          <a:p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: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4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An </a:t>
            </a:r>
            <a:r>
              <a:rPr lang="en-US" sz="2800" dirty="0" err="1" smtClean="0"/>
              <a:t>ninh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 smtClean="0"/>
              <a:t>bảo</a:t>
            </a:r>
            <a:r>
              <a:rPr lang="en-US" sz="2800" dirty="0" smtClean="0"/>
              <a:t> </a:t>
            </a:r>
            <a:r>
              <a:rPr lang="en-US" sz="2800" dirty="0" err="1"/>
              <a:t>đảm</a:t>
            </a:r>
            <a:r>
              <a:rPr lang="en-US" sz="2800" dirty="0"/>
              <a:t> an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HTTT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: an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phủ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 smtClean="0"/>
              <a:t>tử</a:t>
            </a:r>
            <a:r>
              <a:rPr lang="en-US" sz="2800" dirty="0"/>
              <a:t> </a:t>
            </a:r>
            <a:r>
              <a:rPr lang="en-US" sz="2800" dirty="0" smtClean="0"/>
              <a:t>&amp;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quyền</a:t>
            </a:r>
            <a:r>
              <a:rPr lang="en-US" sz="2800" dirty="0"/>
              <a:t> </a:t>
            </a:r>
            <a:r>
              <a:rPr lang="en-US" sz="2800" dirty="0" err="1"/>
              <a:t>điện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Lớp</a:t>
            </a:r>
            <a:r>
              <a:rPr lang="en-US" sz="2400" dirty="0"/>
              <a:t> 1: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chỗ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Lớp</a:t>
            </a:r>
            <a:r>
              <a:rPr lang="en-US" sz="2400" dirty="0"/>
              <a:t> 2: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vệ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Lớp</a:t>
            </a:r>
            <a:r>
              <a:rPr lang="en-US" sz="2400" dirty="0"/>
              <a:t> 3: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(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 err="1"/>
              <a:t>Lớp</a:t>
            </a:r>
            <a:r>
              <a:rPr lang="en-US" sz="2400" dirty="0"/>
              <a:t> 4: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(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7658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8B08-34C7-FF3E-04F5-3C9D21D5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2: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A9FE-27CB-1858-3FDD-48F076D2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352799"/>
          </a:xfrm>
        </p:spPr>
        <p:txBody>
          <a:bodyPr/>
          <a:lstStyle/>
          <a:p>
            <a:r>
              <a:rPr lang="en-US" sz="2400" dirty="0" smtClean="0"/>
              <a:t>Q4: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smtClean="0"/>
              <a:t>4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chí</a:t>
            </a:r>
            <a:r>
              <a:rPr lang="en-US" sz="2400" dirty="0" smtClean="0"/>
              <a:t> ATTT ?</a:t>
            </a:r>
            <a:endParaRPr lang="en-US" sz="2400" dirty="0"/>
          </a:p>
          <a:p>
            <a:pPr eaLnBrk="1" hangingPunct="1"/>
            <a:r>
              <a:rPr lang="en-US" altLang="en-US" sz="2400" dirty="0" smtClean="0"/>
              <a:t>Q5: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khái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niệm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cơ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bản</a:t>
            </a:r>
            <a:r>
              <a:rPr lang="en-US" altLang="en-US" sz="2400" dirty="0" smtClean="0"/>
              <a:t>: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rõ</a:t>
            </a:r>
            <a:r>
              <a:rPr lang="en-US" altLang="en-US" sz="2400" dirty="0"/>
              <a:t> (Plaintext),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(Ciphertext)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(Decrypted) ? </a:t>
            </a:r>
          </a:p>
          <a:p>
            <a:pPr eaLnBrk="1" hangingPunct="1"/>
            <a:r>
              <a:rPr lang="en-US" altLang="en-US" sz="2400" dirty="0" smtClean="0"/>
              <a:t>Q6: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theo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dưới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đây</a:t>
            </a:r>
            <a:r>
              <a:rPr lang="en-US" altLang="en-US" sz="2400" dirty="0"/>
              <a:t>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endParaRPr lang="en-US" dirty="0"/>
          </a:p>
        </p:txBody>
      </p:sp>
      <p:pic>
        <p:nvPicPr>
          <p:cNvPr id="4" name="Picture 7" descr="F:\BaiGiang\CaoHoc\TT&amp;BMTT\crypto\crypto_files\crypto_types.gif">
            <a:extLst>
              <a:ext uri="{FF2B5EF4-FFF2-40B4-BE49-F238E27FC236}">
                <a16:creationId xmlns:a16="http://schemas.microsoft.com/office/drawing/2014/main" id="{2F2CA04A-C374-DAC6-8C46-67813E17D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24200"/>
            <a:ext cx="4495800" cy="285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57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7E99-1724-7D1F-B605-19919D5E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A4-A5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4A7C-04B7-11DA-9C9B-9BDD3B30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A4: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tế</a:t>
            </a:r>
            <a:endParaRPr lang="en-US" sz="2400" dirty="0"/>
          </a:p>
          <a:p>
            <a:pPr marL="914400" lvl="1" indent="-514350" eaLnBrk="1" hangingPunct="1">
              <a:buFontTx/>
              <a:buAutoNum type="arabicPeriod"/>
            </a:pPr>
            <a:r>
              <a:rPr lang="en-US" altLang="ko-KR" sz="1800" dirty="0" err="1">
                <a:ea typeface="굴림" panose="020B0600000101010101" pitchFamily="34" charset="-127"/>
              </a:rPr>
              <a:t>Thông</a:t>
            </a:r>
            <a:r>
              <a:rPr lang="en-US" altLang="ko-KR" sz="1800" dirty="0">
                <a:ea typeface="굴림" panose="020B0600000101010101" pitchFamily="34" charset="-127"/>
              </a:rPr>
              <a:t> tin </a:t>
            </a:r>
            <a:r>
              <a:rPr lang="en-US" altLang="ko-KR" sz="1800" dirty="0" err="1">
                <a:ea typeface="굴림" panose="020B0600000101010101" pitchFamily="34" charset="-127"/>
              </a:rPr>
              <a:t>tin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cậy</a:t>
            </a:r>
            <a:endParaRPr lang="en-US" altLang="ko-KR" sz="1800" dirty="0">
              <a:ea typeface="굴림" panose="020B0600000101010101" pitchFamily="34" charset="-127"/>
            </a:endParaRPr>
          </a:p>
          <a:p>
            <a:pPr lvl="2" eaLnBrk="1" hangingPunct="1"/>
            <a:r>
              <a:rPr lang="en-US" altLang="ko-KR" sz="1800" dirty="0" err="1">
                <a:ea typeface="굴림" panose="020B0600000101010101" pitchFamily="34" charset="-127"/>
              </a:rPr>
              <a:t>Bí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mật</a:t>
            </a:r>
            <a:r>
              <a:rPr lang="en-US" altLang="ko-KR" sz="1800" dirty="0">
                <a:ea typeface="굴림" panose="020B0600000101010101" pitchFamily="34" charset="-127"/>
              </a:rPr>
              <a:t> (Privacy/confidentiality).</a:t>
            </a:r>
          </a:p>
          <a:p>
            <a:pPr lvl="2" eaLnBrk="1" hangingPunct="1"/>
            <a:r>
              <a:rPr lang="en-US" altLang="ko-KR" sz="1800" dirty="0" err="1">
                <a:ea typeface="굴림" panose="020B0600000101010101" pitchFamily="34" charset="-127"/>
              </a:rPr>
              <a:t>Toàn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vẹn</a:t>
            </a:r>
            <a:r>
              <a:rPr lang="en-US" altLang="ko-KR" sz="1800" dirty="0">
                <a:ea typeface="굴림" panose="020B0600000101010101" pitchFamily="34" charset="-127"/>
              </a:rPr>
              <a:t> (Integrity).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altLang="ko-KR" sz="1800" dirty="0" err="1">
                <a:ea typeface="굴림" panose="020B0600000101010101" pitchFamily="34" charset="-127"/>
              </a:rPr>
              <a:t>Đối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tác</a:t>
            </a:r>
            <a:r>
              <a:rPr lang="en-US" altLang="ko-KR" sz="1800" dirty="0">
                <a:ea typeface="굴림" panose="020B0600000101010101" pitchFamily="34" charset="-127"/>
              </a:rPr>
              <a:t> tin </a:t>
            </a:r>
            <a:r>
              <a:rPr lang="en-US" altLang="ko-KR" sz="1800" dirty="0" err="1">
                <a:ea typeface="굴림" panose="020B0600000101010101" pitchFamily="34" charset="-127"/>
              </a:rPr>
              <a:t>cậy</a:t>
            </a:r>
            <a:endParaRPr lang="en-US" altLang="ko-KR" sz="1800" dirty="0">
              <a:ea typeface="굴림" panose="020B0600000101010101" pitchFamily="34" charset="-127"/>
            </a:endParaRPr>
          </a:p>
          <a:p>
            <a:pPr lvl="2" eaLnBrk="1" hangingPunct="1"/>
            <a:r>
              <a:rPr lang="en-US" altLang="ko-KR" sz="1800" dirty="0" err="1">
                <a:ea typeface="굴림" panose="020B0600000101010101" pitchFamily="34" charset="-127"/>
              </a:rPr>
              <a:t>Chứng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thực</a:t>
            </a:r>
            <a:r>
              <a:rPr lang="en-US" altLang="ko-KR" sz="1800" dirty="0">
                <a:ea typeface="굴림" panose="020B0600000101010101" pitchFamily="34" charset="-127"/>
              </a:rPr>
              <a:t> (Authentication).</a:t>
            </a:r>
          </a:p>
          <a:p>
            <a:pPr lvl="2" eaLnBrk="1" hangingPunct="1"/>
            <a:r>
              <a:rPr lang="en-US" altLang="ko-KR" sz="1800" dirty="0" err="1">
                <a:ea typeface="굴림" panose="020B0600000101010101" pitchFamily="34" charset="-127"/>
              </a:rPr>
              <a:t>Không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thoái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</a:rPr>
              <a:t>thác</a:t>
            </a:r>
            <a:r>
              <a:rPr lang="en-US" altLang="ko-KR" sz="1800" dirty="0">
                <a:ea typeface="굴림" panose="020B0600000101010101" pitchFamily="34" charset="-127"/>
              </a:rPr>
              <a:t> (Non-repudiation).</a:t>
            </a:r>
          </a:p>
          <a:p>
            <a:r>
              <a:rPr lang="en-US" sz="2400" dirty="0"/>
              <a:t>A5: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niệm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</a:t>
            </a:r>
            <a:endParaRPr lang="en-US" sz="2400" dirty="0"/>
          </a:p>
          <a:p>
            <a:pPr lvl="1" eaLnBrk="1" hangingPunct="1"/>
            <a:r>
              <a:rPr lang="en-US" altLang="en-US" sz="1800" dirty="0" err="1" smtClean="0"/>
              <a:t>Dữ</a:t>
            </a:r>
            <a:r>
              <a:rPr lang="en-US" altLang="en-US" sz="1800" dirty="0" smtClean="0"/>
              <a:t> </a:t>
            </a:r>
            <a:r>
              <a:rPr lang="en-US" altLang="en-US" sz="1800" dirty="0" err="1"/>
              <a:t>liệu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rõ</a:t>
            </a:r>
            <a:r>
              <a:rPr lang="en-US" altLang="en-US" sz="1800" dirty="0"/>
              <a:t> ban </a:t>
            </a:r>
            <a:r>
              <a:rPr lang="en-US" altLang="en-US" sz="1800" dirty="0" err="1"/>
              <a:t>đầu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gọi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rõ</a:t>
            </a:r>
            <a:r>
              <a:rPr lang="en-US" altLang="en-US" sz="1800" dirty="0"/>
              <a:t> (Plaintext), </a:t>
            </a:r>
          </a:p>
          <a:p>
            <a:pPr lvl="1" eaLnBrk="1" hangingPunct="1"/>
            <a:r>
              <a:rPr lang="en-US" altLang="en-US" sz="1800" dirty="0" err="1"/>
              <a:t>Dữ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liệu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mật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mã</a:t>
            </a:r>
            <a:r>
              <a:rPr lang="en-US" altLang="en-US" sz="1800" dirty="0"/>
              <a:t> </a:t>
            </a:r>
            <a:r>
              <a:rPr lang="en-US" altLang="en-US" sz="1800" dirty="0" err="1"/>
              <a:t>hóa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còn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gọi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là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mật</a:t>
            </a:r>
            <a:r>
              <a:rPr lang="en-US" altLang="en-US" sz="1800" dirty="0"/>
              <a:t> (Ciphertext) </a:t>
            </a:r>
            <a:r>
              <a:rPr lang="en-US" altLang="en-US" sz="1800" dirty="0" err="1"/>
              <a:t>và</a:t>
            </a:r>
            <a:r>
              <a:rPr lang="en-US" altLang="en-US" sz="1800" dirty="0"/>
              <a:t> </a:t>
            </a:r>
          </a:p>
          <a:p>
            <a:pPr lvl="1" eaLnBrk="1" hangingPunct="1"/>
            <a:r>
              <a:rPr lang="en-US" altLang="en-US" sz="1800" dirty="0" err="1"/>
              <a:t>Bản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mật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sẽ</a:t>
            </a:r>
            <a:r>
              <a:rPr lang="en-US" altLang="en-US" sz="1800" dirty="0"/>
              <a:t> </a:t>
            </a:r>
            <a:r>
              <a:rPr lang="en-US" altLang="en-US" sz="1800" dirty="0" err="1"/>
              <a:t>được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giải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mật</a:t>
            </a:r>
            <a:r>
              <a:rPr lang="en-US" altLang="en-US" sz="1800" dirty="0"/>
              <a:t> (Decrypted) </a:t>
            </a:r>
            <a:r>
              <a:rPr lang="en-US" altLang="en-US" sz="1800" dirty="0" err="1"/>
              <a:t>trở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về</a:t>
            </a:r>
            <a:r>
              <a:rPr lang="en-US" altLang="en-US" sz="1800" dirty="0"/>
              <a:t> </a:t>
            </a:r>
            <a:r>
              <a:rPr lang="en-US" altLang="en-US" sz="1800" dirty="0" err="1"/>
              <a:t>bản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rõ</a:t>
            </a:r>
            <a:r>
              <a:rPr lang="en-US" altLang="en-US" sz="1800" dirty="0"/>
              <a:t> ban </a:t>
            </a:r>
            <a:r>
              <a:rPr lang="en-US" altLang="en-US" sz="1800" dirty="0" err="1"/>
              <a:t>đầu</a:t>
            </a:r>
            <a:r>
              <a:rPr lang="en-US" altLang="en-US" sz="18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57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2362</Words>
  <Application>Microsoft Office PowerPoint</Application>
  <PresentationFormat>On-screen Show (4:3)</PresentationFormat>
  <Paragraphs>233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Narrow</vt:lpstr>
      <vt:lpstr>Batang</vt:lpstr>
      <vt:lpstr>Cambria Math</vt:lpstr>
      <vt:lpstr>굴림</vt:lpstr>
      <vt:lpstr>Symbol</vt:lpstr>
      <vt:lpstr>Times New Roman</vt:lpstr>
      <vt:lpstr>Default Design</vt:lpstr>
      <vt:lpstr>Document</vt:lpstr>
      <vt:lpstr>Vấn đề 1: Chuyển đổi số (CĐS)</vt:lpstr>
      <vt:lpstr>A1 (CĐS: Tất yếu và  Thách thức)</vt:lpstr>
      <vt:lpstr>A2 (Năm cấp độ: C1 và C2)</vt:lpstr>
      <vt:lpstr>A2 (Năm cấp độ: C3, C4 và C5)</vt:lpstr>
      <vt:lpstr>A2: Loại thông tin và Tổn hại</vt:lpstr>
      <vt:lpstr>A2: 5 cấp độ kết hợp</vt:lpstr>
      <vt:lpstr>A3: Mô hình 4  lớp ANTT</vt:lpstr>
      <vt:lpstr>Vấn đề 2: Khái niệm Mật mã</vt:lpstr>
      <vt:lpstr>A4-A5</vt:lpstr>
      <vt:lpstr>A6</vt:lpstr>
      <vt:lpstr>Vấn đề 3: Mật mã AES</vt:lpstr>
      <vt:lpstr>Trả lời Q7-9</vt:lpstr>
      <vt:lpstr>Trả lời Q10-11</vt:lpstr>
      <vt:lpstr>Trả lời Q12</vt:lpstr>
      <vt:lpstr>Vấn đề 4: Độ dài khóa</vt:lpstr>
      <vt:lpstr>Vấn đề 5: Mật mã Bất đối xứng</vt:lpstr>
      <vt:lpstr>Trả lời Q13-14</vt:lpstr>
      <vt:lpstr>Vấn đề 6: RSA</vt:lpstr>
      <vt:lpstr>Vấn đề 7: Hàm băm</vt:lpstr>
      <vt:lpstr>Trả lời Q15-19</vt:lpstr>
      <vt:lpstr>Vấn đề 8: Chữ ký số</vt:lpstr>
      <vt:lpstr>Vấn đề 9: Vé xác thực</vt:lpstr>
      <vt:lpstr>Trả lời Q20-222</vt:lpstr>
      <vt:lpstr>Vấn đề Bên thứ 3</vt:lpstr>
      <vt:lpstr>Trả lời Q23</vt:lpstr>
      <vt:lpstr>Khái niệm</vt:lpstr>
      <vt:lpstr>Chứng thư chuẩn</vt:lpstr>
      <vt:lpstr>Tình huống</vt:lpstr>
      <vt:lpstr>Giả sử VB xin chứng thư từ VS</vt:lpstr>
      <vt:lpstr>Chứng thư nội bộ: chi nhánh VB Cần thơ</vt:lpstr>
      <vt:lpstr>Trả lời Q24-29</vt:lpstr>
      <vt:lpstr>Kết nối qua chứng thư</vt:lpstr>
      <vt:lpstr>Trả lời Q30</vt:lpstr>
      <vt:lpstr>Trả lời Q30-31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119</cp:revision>
  <dcterms:created xsi:type="dcterms:W3CDTF">2012-09-27T08:34:06Z</dcterms:created>
  <dcterms:modified xsi:type="dcterms:W3CDTF">2025-03-10T02:03:58Z</dcterms:modified>
</cp:coreProperties>
</file>