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3" r:id="rId2"/>
    <p:sldId id="324" r:id="rId3"/>
    <p:sldId id="266" r:id="rId4"/>
    <p:sldId id="332" r:id="rId5"/>
    <p:sldId id="330" r:id="rId6"/>
    <p:sldId id="284" r:id="rId7"/>
    <p:sldId id="325" r:id="rId8"/>
    <p:sldId id="301" r:id="rId9"/>
    <p:sldId id="329" r:id="rId10"/>
    <p:sldId id="313" r:id="rId11"/>
    <p:sldId id="32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63" d="100"/>
          <a:sy n="63" d="100"/>
        </p:scale>
        <p:origin x="13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41AF6F4-B5FD-22D9-C06E-CE5E6479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600" dirty="0" err="1"/>
              <a:t>Câu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hỏi</a:t>
            </a:r>
            <a:r>
              <a:rPr lang="en-US" altLang="en-US" sz="3600" dirty="0"/>
              <a:t> 1: </a:t>
            </a:r>
            <a:r>
              <a:rPr lang="en-US" altLang="en-US" sz="3600" dirty="0" err="1"/>
              <a:t>Giải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thích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đồ</a:t>
            </a:r>
            <a:endParaRPr lang="en-US" altLang="en-US" sz="3600" dirty="0"/>
          </a:p>
        </p:txBody>
      </p:sp>
      <p:pic>
        <p:nvPicPr>
          <p:cNvPr id="19459" name="Picture 4" descr="&#10;Picture 18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2AF28CED-BB07-13A7-6142-8176F6D2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4252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24B0622-C437-87CF-8FB4-02DB5C973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z="3200" dirty="0"/>
              <a:t>Câu hỏi 9: Giải thích tạo mật mã và giải mật mã với RSA</a:t>
            </a:r>
            <a:endParaRPr lang="en-US" altLang="en-US" sz="3200" dirty="0"/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48A18579-6AFA-B6ED-AE3C-F2A0CD75A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/>
              <a:t>Các thông số: p = 7, q = 17, n = p.q=119, </a:t>
            </a:r>
            <a:r>
              <a:rPr lang="en-US" altLang="en-US" sz="2400" b="0">
                <a:sym typeface="Symbol" panose="05050102010706020507" pitchFamily="18" charset="2"/>
              </a:rPr>
              <a:t>(n) = 96, e = 5, d = 77: e.d = 1 Mod 96.</a:t>
            </a:r>
            <a:r>
              <a:rPr lang="en-US" altLang="en-US" sz="2400" b="0"/>
              <a:t> 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2E64C097-8F8A-A3C1-FF62-9E7793DC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562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5ECB-F077-4752-920A-07D334BC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F16E-9B22-98A6-D40A-6C2CA3B7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D-H: q=11, </a:t>
            </a:r>
            <a:r>
              <a:rPr lang="en-US" dirty="0">
                <a:sym typeface="Symbol" panose="05050102010706020507" pitchFamily="18" charset="2"/>
              </a:rPr>
              <a:t> = 3,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: K = ?</a:t>
            </a:r>
          </a:p>
          <a:p>
            <a:r>
              <a:rPr lang="en-US" dirty="0" err="1">
                <a:sym typeface="Symbol" panose="05050102010706020507" pitchFamily="18" charset="2"/>
              </a:rPr>
              <a:t>Mật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mã</a:t>
            </a:r>
            <a:r>
              <a:rPr lang="en-US" dirty="0">
                <a:sym typeface="Symbol" panose="05050102010706020507" pitchFamily="18" charset="2"/>
              </a:rPr>
              <a:t> RSA: p=7, q=11, </a:t>
            </a:r>
            <a:r>
              <a:rPr lang="en-US" dirty="0" err="1">
                <a:sym typeface="Symbol" panose="05050102010706020507" pitchFamily="18" charset="2"/>
              </a:rPr>
              <a:t>thì</a:t>
            </a:r>
            <a:r>
              <a:rPr lang="en-US" dirty="0">
                <a:sym typeface="Symbol" panose="05050102010706020507" pitchFamily="18" charset="2"/>
              </a:rPr>
              <a:t> e = ?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d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1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EC87025-4ABE-A695-F9EB-13096AC0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 err="1"/>
              <a:t>Câu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hỏi</a:t>
            </a:r>
            <a:r>
              <a:rPr lang="en-US" altLang="en-US" sz="3600" dirty="0"/>
              <a:t> 2: </a:t>
            </a:r>
            <a:r>
              <a:rPr lang="en-US" altLang="en-US" sz="3600" dirty="0" err="1"/>
              <a:t>Giải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thích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đồ</a:t>
            </a:r>
            <a:endParaRPr lang="en-US" altLang="en-US" sz="3600" dirty="0"/>
          </a:p>
        </p:txBody>
      </p:sp>
      <p:pic>
        <p:nvPicPr>
          <p:cNvPr id="20483" name="Picture 4" descr="&#10;Picture 19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6767824E-1CAA-A749-C4EC-AE33CC33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740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8F0B3B5-50EA-DB94-5203-8B23F5A1D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Câu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hỏi</a:t>
            </a:r>
            <a:r>
              <a:rPr lang="en-US" altLang="en-US" sz="3600" dirty="0"/>
              <a:t> 3: </a:t>
            </a:r>
            <a:r>
              <a:rPr lang="en-US" altLang="en-US" sz="3600" dirty="0" err="1"/>
              <a:t>Bài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toán</a:t>
            </a:r>
            <a:r>
              <a:rPr lang="en-US" altLang="en-US" sz="3600" dirty="0"/>
              <a:t> Logarithm </a:t>
            </a:r>
            <a:r>
              <a:rPr lang="en-US" altLang="en-US" sz="3600" dirty="0" err="1"/>
              <a:t>rời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rạc</a:t>
            </a:r>
            <a:r>
              <a:rPr lang="en-US" altLang="en-US" sz="3600" dirty="0"/>
              <a:t> ?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FBA0C56-ACDA-2ACC-3752-17DE27D8A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806" y="1981200"/>
            <a:ext cx="7418388" cy="175895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ko-KR" i="1" dirty="0" err="1">
                <a:ea typeface="굴림" panose="020B0600000101010101" pitchFamily="34" charset="-127"/>
              </a:rPr>
              <a:t>Hàm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ngược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Phép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lũy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thừa</a:t>
            </a:r>
            <a:r>
              <a:rPr lang="en-US" altLang="ko-KR" i="1" dirty="0">
                <a:ea typeface="굴림" panose="020B0600000101010101" pitchFamily="34" charset="-127"/>
              </a:rPr>
              <a:t> modulo (</a:t>
            </a:r>
            <a:r>
              <a:rPr lang="en-US" altLang="ko-KR" i="1" dirty="0" err="1">
                <a:ea typeface="굴림" panose="020B0600000101010101" pitchFamily="34" charset="-127"/>
              </a:rPr>
              <a:t>Bài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toán</a:t>
            </a:r>
            <a:r>
              <a:rPr lang="en-US" altLang="ko-KR" i="1" dirty="0">
                <a:ea typeface="굴림" panose="020B0600000101010101" pitchFamily="34" charset="-127"/>
              </a:rPr>
              <a:t> Logarithm </a:t>
            </a:r>
            <a:r>
              <a:rPr lang="en-US" altLang="ko-KR" i="1" dirty="0" err="1">
                <a:ea typeface="굴림" panose="020B0600000101010101" pitchFamily="34" charset="-127"/>
              </a:rPr>
              <a:t>rời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rạc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có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thời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gian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tính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là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lũy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</a:rPr>
              <a:t>thừa</a:t>
            </a:r>
            <a:r>
              <a:rPr lang="en-US" altLang="ko-KR" i="1" dirty="0">
                <a:ea typeface="굴림" panose="020B0600000101010101" pitchFamily="34" charset="-127"/>
              </a:rPr>
              <a:t>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86A-88E1-771B-BB3D-B9E036C2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9189-95B2-C008-1C15-A8D1E423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i="1" dirty="0" err="1">
                <a:ea typeface="굴림" panose="020B0600000101010101" pitchFamily="34" charset="-127"/>
              </a:rPr>
              <a:t>Hàm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ngược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của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Phép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nhân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với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các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thừa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số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nguyên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tố</a:t>
            </a:r>
            <a:r>
              <a:rPr lang="en-US" altLang="ko-KR" sz="3200" i="1" dirty="0">
                <a:ea typeface="굴림" panose="020B0600000101010101" pitchFamily="34" charset="-127"/>
              </a:rPr>
              <a:t> (</a:t>
            </a:r>
            <a:r>
              <a:rPr lang="en-US" altLang="ko-KR" sz="3200" i="1" dirty="0" err="1">
                <a:ea typeface="굴림" panose="020B0600000101010101" pitchFamily="34" charset="-127"/>
              </a:rPr>
              <a:t>Bài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toán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Trung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hóa</a:t>
            </a:r>
            <a:r>
              <a:rPr lang="en-US" altLang="ko-KR" sz="3200" i="1" dirty="0">
                <a:ea typeface="굴림" panose="020B0600000101010101" pitchFamily="34" charset="-127"/>
              </a:rPr>
              <a:t>: </a:t>
            </a:r>
            <a:r>
              <a:rPr lang="en-US" altLang="ko-KR" sz="3200" i="1" dirty="0" err="1">
                <a:ea typeface="굴림" panose="020B0600000101010101" pitchFamily="34" charset="-127"/>
              </a:rPr>
              <a:t>thời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gian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tính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toán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là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lũy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thừa</a:t>
            </a:r>
            <a:r>
              <a:rPr lang="en-US" altLang="ko-KR" sz="3200" i="1" dirty="0">
                <a:ea typeface="굴림" panose="020B0600000101010101" pitchFamily="34" charset="-127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5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59B4-E249-1774-25F8-BDC44901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 dirty="0"/>
              <a:t> 5: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thích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D-H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EE47BE-6E78-559F-621E-DE56C4F2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45347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517EB-9F61-75D5-DB16-460CA19F5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7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Câu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hỏi</a:t>
            </a:r>
            <a:r>
              <a:rPr lang="en-US" altLang="en-US" sz="3600" dirty="0"/>
              <a:t> 6: </a:t>
            </a:r>
            <a:r>
              <a:rPr lang="en-US" altLang="en-US" sz="3600" dirty="0" err="1"/>
              <a:t>Bài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toán</a:t>
            </a:r>
            <a:r>
              <a:rPr lang="en-US" altLang="en-US" sz="3600" dirty="0"/>
              <a:t> D-H</a:t>
            </a:r>
          </a:p>
        </p:txBody>
      </p:sp>
      <p:graphicFrame>
        <p:nvGraphicFramePr>
          <p:cNvPr id="32798" name="Group 30">
            <a:extLst>
              <a:ext uri="{FF2B5EF4-FFF2-40B4-BE49-F238E27FC236}">
                <a16:creationId xmlns:a16="http://schemas.microsoft.com/office/drawing/2014/main" id="{5224518A-D950-654A-EC4F-170DE1B0EB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4471226"/>
              </p:ext>
            </p:extLst>
          </p:nvPr>
        </p:nvGraphicFramePr>
        <p:xfrm>
          <a:off x="876300" y="2057400"/>
          <a:ext cx="7391400" cy="314007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00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Alice...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Bob: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(Y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q).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 = 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q=7,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=3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Bob.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X =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Bob: 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q=2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 = 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 = 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Bob...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X’.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Alice: 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q).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 = 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 q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q=7,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=3 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X’ =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Alice: 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q=6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­"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=Y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 q=1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ADF1-CF74-0FD1-7754-9D7CEDC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Câu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hỏi</a:t>
            </a:r>
            <a:r>
              <a:rPr lang="en-US" altLang="en-US" sz="3600" dirty="0"/>
              <a:t> 7: </a:t>
            </a:r>
            <a:r>
              <a:rPr lang="en-US" altLang="en-US" sz="3600" dirty="0" err="1"/>
              <a:t>Giải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thích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Kỹ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thuật</a:t>
            </a:r>
            <a:r>
              <a:rPr lang="en-US" altLang="en-US" sz="3600" dirty="0"/>
              <a:t> RSA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7C9F-912C-B745-DE7F-525027E4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752600"/>
            <a:ext cx="73914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rõ</a:t>
            </a:r>
            <a:r>
              <a:rPr lang="en-US" altLang="en-US" sz="2400" dirty="0"/>
              <a:t> P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M (Message)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Nguyên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latin typeface="Arial Narrow" panose="020B0606020202030204" pitchFamily="34" charset="0"/>
              </a:rPr>
              <a:t>Tạo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bản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mật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với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khóa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công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khai</a:t>
            </a:r>
            <a:r>
              <a:rPr lang="en-US" altLang="en-US" sz="2000" dirty="0">
                <a:latin typeface="Arial Narrow" panose="020B0606020202030204" pitchFamily="34" charset="0"/>
              </a:rPr>
              <a:t> (</a:t>
            </a:r>
            <a:r>
              <a:rPr lang="en-US" altLang="en-US" sz="2000" dirty="0" err="1">
                <a:latin typeface="Arial Narrow" panose="020B0606020202030204" pitchFamily="34" charset="0"/>
              </a:rPr>
              <a:t>n,e</a:t>
            </a:r>
            <a:r>
              <a:rPr lang="en-US" altLang="en-US" sz="2000" dirty="0">
                <a:latin typeface="Arial Narrow" panose="020B0606020202030204" pitchFamily="34" charset="0"/>
              </a:rPr>
              <a:t>): C = M</a:t>
            </a:r>
            <a:r>
              <a:rPr lang="en-US" altLang="en-US" sz="2000" baseline="30000" dirty="0">
                <a:latin typeface="Arial Narrow" panose="020B0606020202030204" pitchFamily="34" charset="0"/>
              </a:rPr>
              <a:t>e</a:t>
            </a:r>
            <a:r>
              <a:rPr lang="en-US" altLang="en-US" sz="2000" dirty="0">
                <a:latin typeface="Arial Narrow" panose="020B0606020202030204" pitchFamily="34" charset="0"/>
              </a:rPr>
              <a:t>  mod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latin typeface="Arial Narrow" panose="020B0606020202030204" pitchFamily="34" charset="0"/>
              </a:rPr>
              <a:t>Giải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mật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mã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với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khóa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cá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nhân</a:t>
            </a:r>
            <a:r>
              <a:rPr lang="en-US" altLang="en-US" sz="2000" dirty="0">
                <a:latin typeface="Arial Narrow" panose="020B0606020202030204" pitchFamily="34" charset="0"/>
              </a:rPr>
              <a:t> (</a:t>
            </a:r>
            <a:r>
              <a:rPr lang="en-US" altLang="en-US" sz="2000" dirty="0" err="1">
                <a:latin typeface="Arial Narrow" panose="020B0606020202030204" pitchFamily="34" charset="0"/>
              </a:rPr>
              <a:t>n,d</a:t>
            </a:r>
            <a:r>
              <a:rPr lang="en-US" altLang="en-US" sz="2000" dirty="0">
                <a:latin typeface="Arial Narrow" panose="020B0606020202030204" pitchFamily="34" charset="0"/>
              </a:rPr>
              <a:t>): M = C</a:t>
            </a:r>
            <a:r>
              <a:rPr lang="en-US" altLang="en-US" sz="2000" baseline="30000" dirty="0">
                <a:latin typeface="Arial Narrow" panose="020B0606020202030204" pitchFamily="34" charset="0"/>
              </a:rPr>
              <a:t>d</a:t>
            </a:r>
            <a:r>
              <a:rPr lang="en-US" altLang="en-US" sz="2000" dirty="0">
                <a:latin typeface="Arial Narrow" panose="020B0606020202030204" pitchFamily="34" charset="0"/>
              </a:rPr>
              <a:t> mod n.</a:t>
            </a:r>
          </a:p>
          <a:p>
            <a:r>
              <a:rPr lang="en-US" sz="2400" dirty="0" err="1"/>
              <a:t>Chú</a:t>
            </a:r>
            <a:r>
              <a:rPr lang="en-US" sz="2400" dirty="0"/>
              <a:t> ý:</a:t>
            </a:r>
          </a:p>
          <a:p>
            <a:pPr lvl="1"/>
            <a:r>
              <a:rPr lang="en-US" sz="2000" dirty="0"/>
              <a:t>M = P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bit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&lt; n.</a:t>
            </a:r>
          </a:p>
        </p:txBody>
      </p:sp>
    </p:spTree>
    <p:extLst>
      <p:ext uri="{BB962C8B-B14F-4D97-AF65-F5344CB8AC3E}">
        <p14:creationId xmlns:p14="http://schemas.microsoft.com/office/powerpoint/2010/main" val="3599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45D26C0-F944-13C1-1A43-9F72DE2AB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85800"/>
          </a:xfrm>
        </p:spPr>
        <p:txBody>
          <a:bodyPr/>
          <a:lstStyle/>
          <a:p>
            <a:pPr eaLnBrk="1" hangingPunct="1"/>
            <a:r>
              <a:rPr lang="sv-SE" altLang="en-US" sz="3600" dirty="0"/>
              <a:t>Câu hỏi 8: Bài toán Sinh khóa RSA</a:t>
            </a:r>
            <a:endParaRPr lang="en-GB" altLang="en-US" sz="3600" dirty="0"/>
          </a:p>
        </p:txBody>
      </p:sp>
      <p:sp>
        <p:nvSpPr>
          <p:cNvPr id="24579" name="Content Placeholder 7">
            <a:extLst>
              <a:ext uri="{FF2B5EF4-FFF2-40B4-BE49-F238E27FC236}">
                <a16:creationId xmlns:a16="http://schemas.microsoft.com/office/drawing/2014/main" id="{0BC01BCC-7A54-1623-ED0C-A3B4E04F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B1-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p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q: </a:t>
            </a:r>
            <a:r>
              <a:rPr lang="en-US" altLang="en-US" sz="2000" dirty="0" err="1"/>
              <a:t>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tố</a:t>
            </a:r>
            <a:r>
              <a:rPr lang="en-US" altLang="en-US" sz="2000" dirty="0"/>
              <a:t> (</a:t>
            </a:r>
            <a:r>
              <a:rPr lang="en-US" altLang="en-US" sz="2000" i="1" dirty="0" err="1"/>
              <a:t>trong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ứng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dụng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đây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là</a:t>
            </a:r>
            <a:r>
              <a:rPr lang="en-US" altLang="en-US" sz="2000" i="1" dirty="0"/>
              <a:t> 2 </a:t>
            </a:r>
            <a:r>
              <a:rPr lang="en-US" altLang="en-US" sz="2000" i="1" dirty="0" err="1"/>
              <a:t>số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rất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lớn</a:t>
            </a:r>
            <a:r>
              <a:rPr lang="en-US" altLang="en-US" sz="2000" dirty="0"/>
              <a:t>).</a:t>
            </a:r>
          </a:p>
          <a:p>
            <a:pPr>
              <a:buFontTx/>
              <a:buNone/>
            </a:pPr>
            <a:r>
              <a:rPr lang="en-US" altLang="en-US" sz="2000" dirty="0"/>
              <a:t>B2- </a:t>
            </a:r>
            <a:r>
              <a:rPr lang="en-US" altLang="en-US" sz="2000" dirty="0" err="1"/>
              <a:t>Tinh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n = </a:t>
            </a:r>
            <a:r>
              <a:rPr lang="en-US" altLang="en-US" sz="2000" dirty="0" err="1"/>
              <a:t>p.q</a:t>
            </a:r>
            <a:r>
              <a:rPr lang="en-US" altLang="en-US" sz="2000" dirty="0"/>
              <a:t> </a:t>
            </a:r>
          </a:p>
          <a:p>
            <a:pPr>
              <a:buFontTx/>
              <a:buNone/>
            </a:pPr>
            <a:r>
              <a:rPr lang="en-US" altLang="en-US" sz="2000" dirty="0"/>
              <a:t>	(</a:t>
            </a:r>
            <a:r>
              <a:rPr lang="en-US" altLang="en-US" sz="2000" dirty="0" err="1"/>
              <a:t>Bài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hoa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tìm</a:t>
            </a:r>
            <a:r>
              <a:rPr lang="en-US" altLang="en-US" sz="2000" dirty="0"/>
              <a:t> p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q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)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B3- </a:t>
            </a:r>
            <a:r>
              <a:rPr lang="en-US" altLang="en-US" sz="2000" dirty="0" err="1"/>
              <a:t>Tinh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phi-Euler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n: 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 = (p-1)(q-1).</a:t>
            </a:r>
          </a:p>
          <a:p>
            <a:pPr>
              <a:buFontTx/>
              <a:buNone/>
            </a:pPr>
            <a:r>
              <a:rPr lang="en-US" altLang="en-US" sz="2000" dirty="0"/>
              <a:t>     (phi-Euler: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lượng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với</a:t>
            </a:r>
            <a:r>
              <a:rPr lang="en-US" altLang="en-US" sz="2000" dirty="0"/>
              <a:t> n).</a:t>
            </a:r>
          </a:p>
          <a:p>
            <a:pPr>
              <a:buFontTx/>
              <a:buNone/>
            </a:pPr>
            <a:r>
              <a:rPr lang="en-US" altLang="en-US" sz="2000" dirty="0"/>
              <a:t>B4-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e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dãy</a:t>
            </a:r>
            <a:r>
              <a:rPr lang="en-US" altLang="en-US" sz="2000" dirty="0"/>
              <a:t>: [1,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(n)], </a:t>
            </a:r>
            <a:r>
              <a:rPr lang="en-US" altLang="en-US" sz="2000" dirty="0" err="1"/>
              <a:t>sao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: (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(n), e) 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nhau</a:t>
            </a:r>
            <a:r>
              <a:rPr lang="en-US" altLang="en-US" sz="2000" dirty="0"/>
              <a:t>, hay: </a:t>
            </a:r>
            <a:r>
              <a:rPr lang="en-US" altLang="en-US" sz="2000" dirty="0" err="1"/>
              <a:t>gcd</a:t>
            </a:r>
            <a:r>
              <a:rPr lang="en-US" altLang="en-US" sz="2000" dirty="0"/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(n),e) = 1 (</a:t>
            </a:r>
            <a:r>
              <a:rPr lang="en-US" altLang="en-US" sz="2000" i="1" dirty="0" err="1"/>
              <a:t>gcd</a:t>
            </a:r>
            <a:r>
              <a:rPr lang="en-US" altLang="en-US" sz="2000" i="1" dirty="0"/>
              <a:t>: </a:t>
            </a:r>
            <a:r>
              <a:rPr lang="en-US" altLang="en-US" sz="2000" i="1" dirty="0" err="1"/>
              <a:t>ước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số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chung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lớn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nhất</a:t>
            </a:r>
            <a:r>
              <a:rPr lang="en-US" altLang="en-US" sz="2000" dirty="0"/>
              <a:t>). </a:t>
            </a:r>
          </a:p>
          <a:p>
            <a:pPr>
              <a:buFontTx/>
              <a:buNone/>
            </a:pPr>
            <a:r>
              <a:rPr lang="en-US" altLang="en-US" sz="2000" dirty="0"/>
              <a:t>B5-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d: </a:t>
            </a:r>
            <a:r>
              <a:rPr lang="en-US" altLang="en-US" sz="2000" dirty="0" err="1"/>
              <a:t>d.e</a:t>
            </a:r>
            <a:r>
              <a:rPr lang="en-US" altLang="en-US" sz="2000" dirty="0"/>
              <a:t> = 1 mod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 (hay: d = e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 mod </a:t>
            </a:r>
            <a:r>
              <a:rPr lang="en-US" altLang="en-US" sz="2000" dirty="0">
                <a:sym typeface="Symbol" panose="05050102010706020507" pitchFamily="18" charset="2"/>
              </a:rPr>
              <a:t></a:t>
            </a:r>
            <a:r>
              <a:rPr lang="en-US" altLang="en-US" sz="2000" dirty="0"/>
              <a:t>(n) ).</a:t>
            </a:r>
          </a:p>
          <a:p>
            <a:pPr>
              <a:buFontTx/>
              <a:buNone/>
            </a:pPr>
            <a:r>
              <a:rPr lang="en-US" altLang="en-US" sz="2000" dirty="0"/>
              <a:t>B6- </a:t>
            </a:r>
            <a:r>
              <a:rPr lang="en-US" altLang="en-US" sz="2000" dirty="0" err="1"/>
              <a:t>Sinh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khai</a:t>
            </a:r>
            <a:r>
              <a:rPr lang="en-US" altLang="en-US" sz="2000" dirty="0"/>
              <a:t> (Public Key): </a:t>
            </a:r>
            <a:r>
              <a:rPr lang="en-US" altLang="en-US" sz="2000" dirty="0" err="1"/>
              <a:t>cặp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Ku = {</a:t>
            </a:r>
            <a:r>
              <a:rPr lang="en-US" altLang="en-US" sz="2000" dirty="0" err="1"/>
              <a:t>e,n</a:t>
            </a:r>
            <a:r>
              <a:rPr lang="en-US" altLang="en-US" sz="2000" dirty="0"/>
              <a:t>}.</a:t>
            </a:r>
          </a:p>
          <a:p>
            <a:pPr>
              <a:buFontTx/>
              <a:buNone/>
            </a:pPr>
            <a:r>
              <a:rPr lang="en-US" altLang="en-US" sz="2000" dirty="0"/>
              <a:t>B7- </a:t>
            </a:r>
            <a:r>
              <a:rPr lang="en-US" altLang="en-US" sz="2000" dirty="0" err="1"/>
              <a:t>Sinh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nhân</a:t>
            </a:r>
            <a:r>
              <a:rPr lang="en-US" altLang="en-US" sz="2000" dirty="0"/>
              <a:t> (Private Key):  </a:t>
            </a:r>
            <a:r>
              <a:rPr lang="en-US" altLang="en-US" sz="2000" dirty="0" err="1"/>
              <a:t>cặp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Kr = {</a:t>
            </a:r>
            <a:r>
              <a:rPr lang="en-US" altLang="en-US" sz="2000" dirty="0" err="1"/>
              <a:t>d,n</a:t>
            </a:r>
            <a:r>
              <a:rPr lang="en-US" altLang="en-US" sz="2000" dirty="0"/>
              <a:t>}.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AC61-66C7-E58E-297D-9205B1E5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Euclide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9F59E7-3247-8C44-33B9-A406D0A07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97640"/>
              </p:ext>
            </p:extLst>
          </p:nvPr>
        </p:nvGraphicFramePr>
        <p:xfrm>
          <a:off x="1447800" y="1752600"/>
          <a:ext cx="5943599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480">
                  <a:extLst>
                    <a:ext uri="{9D8B030D-6E8A-4147-A177-3AD203B41FA5}">
                      <a16:colId xmlns:a16="http://schemas.microsoft.com/office/drawing/2014/main" val="64290023"/>
                    </a:ext>
                  </a:extLst>
                </a:gridCol>
                <a:gridCol w="587205">
                  <a:extLst>
                    <a:ext uri="{9D8B030D-6E8A-4147-A177-3AD203B41FA5}">
                      <a16:colId xmlns:a16="http://schemas.microsoft.com/office/drawing/2014/main" val="1036102158"/>
                    </a:ext>
                  </a:extLst>
                </a:gridCol>
                <a:gridCol w="1425573">
                  <a:extLst>
                    <a:ext uri="{9D8B030D-6E8A-4147-A177-3AD203B41FA5}">
                      <a16:colId xmlns:a16="http://schemas.microsoft.com/office/drawing/2014/main" val="1864729207"/>
                    </a:ext>
                  </a:extLst>
                </a:gridCol>
                <a:gridCol w="353786">
                  <a:extLst>
                    <a:ext uri="{9D8B030D-6E8A-4147-A177-3AD203B41FA5}">
                      <a16:colId xmlns:a16="http://schemas.microsoft.com/office/drawing/2014/main" val="296827416"/>
                    </a:ext>
                  </a:extLst>
                </a:gridCol>
                <a:gridCol w="212271">
                  <a:extLst>
                    <a:ext uri="{9D8B030D-6E8A-4147-A177-3AD203B41FA5}">
                      <a16:colId xmlns:a16="http://schemas.microsoft.com/office/drawing/2014/main" val="828862487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2564738085"/>
                    </a:ext>
                  </a:extLst>
                </a:gridCol>
                <a:gridCol w="375558">
                  <a:extLst>
                    <a:ext uri="{9D8B030D-6E8A-4147-A177-3AD203B41FA5}">
                      <a16:colId xmlns:a16="http://schemas.microsoft.com/office/drawing/2014/main" val="186018688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46279422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771237510"/>
                    </a:ext>
                  </a:extLst>
                </a:gridCol>
                <a:gridCol w="919841">
                  <a:extLst>
                    <a:ext uri="{9D8B030D-6E8A-4147-A177-3AD203B41FA5}">
                      <a16:colId xmlns:a16="http://schemas.microsoft.com/office/drawing/2014/main" val="174922851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Symbol" panose="05050102010706020507" pitchFamily="18" charset="2"/>
                        </a:rPr>
                        <a:t>F</a:t>
                      </a:r>
                      <a:r>
                        <a:rPr lang="en-US" sz="2000" b="1" u="none" strike="noStrike" dirty="0">
                          <a:effectLst/>
                          <a:latin typeface="+mn-lt"/>
                        </a:rPr>
                        <a:t>=a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e=b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r=mod(</a:t>
                      </a:r>
                      <a:r>
                        <a:rPr lang="en-US" sz="2000" b="1" u="none" strike="noStrike" dirty="0" err="1">
                          <a:effectLst/>
                        </a:rPr>
                        <a:t>a,b</a:t>
                      </a:r>
                      <a:r>
                        <a:rPr lang="en-US" sz="2000" b="1" u="none" strike="noStrike" dirty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y=d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4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190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17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270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EE97F7-8D0E-B439-9858-BD47574D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90807"/>
              </p:ext>
            </p:extLst>
          </p:nvPr>
        </p:nvGraphicFramePr>
        <p:xfrm>
          <a:off x="1452716" y="3733800"/>
          <a:ext cx="59436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077">
                  <a:extLst>
                    <a:ext uri="{9D8B030D-6E8A-4147-A177-3AD203B41FA5}">
                      <a16:colId xmlns:a16="http://schemas.microsoft.com/office/drawing/2014/main" val="3951895212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4242367364"/>
                    </a:ext>
                  </a:extLst>
                </a:gridCol>
                <a:gridCol w="1361995">
                  <a:extLst>
                    <a:ext uri="{9D8B030D-6E8A-4147-A177-3AD203B41FA5}">
                      <a16:colId xmlns:a16="http://schemas.microsoft.com/office/drawing/2014/main" val="26270462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3101603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70780324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22294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14270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3734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038567"/>
                    </a:ext>
                  </a:extLst>
                </a:gridCol>
                <a:gridCol w="485873">
                  <a:extLst>
                    <a:ext uri="{9D8B030D-6E8A-4147-A177-3AD203B41FA5}">
                      <a16:colId xmlns:a16="http://schemas.microsoft.com/office/drawing/2014/main" val="204408617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Symbol" panose="05050102010706020507" pitchFamily="18" charset="2"/>
                        </a:rPr>
                        <a:t>F</a:t>
                      </a:r>
                      <a:r>
                        <a:rPr lang="en-US" sz="2000" b="1" u="none" strike="noStrike" dirty="0">
                          <a:effectLst/>
                          <a:latin typeface="+mn-lt"/>
                        </a:rPr>
                        <a:t>=a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e=b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r=mod(</a:t>
                      </a:r>
                      <a:r>
                        <a:rPr lang="en-US" sz="2000" b="1" u="none" strike="noStrike" dirty="0" err="1">
                          <a:effectLst/>
                        </a:rPr>
                        <a:t>a,b</a:t>
                      </a:r>
                      <a:r>
                        <a:rPr lang="en-US" sz="2000" b="1" u="none" strike="noStrike" dirty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y=d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0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</a:t>
                      </a:r>
                      <a:r>
                        <a:rPr lang="en-US" sz="2000" b="1" u="none" strike="noStrike" baseline="-25000" dirty="0">
                          <a:effectLst/>
                        </a:rPr>
                        <a:t>1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0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05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21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40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239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0702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412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굴림</vt:lpstr>
      <vt:lpstr>Symbol</vt:lpstr>
      <vt:lpstr>Times New Roman</vt:lpstr>
      <vt:lpstr>Default Design</vt:lpstr>
      <vt:lpstr>Câu hỏi 1: Giải thích sơ đồ</vt:lpstr>
      <vt:lpstr>Câu hỏi 2: Giải thích sơ đồ</vt:lpstr>
      <vt:lpstr>Câu hỏi 3: Bài toán Logarithm rời rạc ? </vt:lpstr>
      <vt:lpstr>Câu hỏi 4: Bài toán Trung hoa ?</vt:lpstr>
      <vt:lpstr>Câu hỏi 5: Giải thích Giải thuật D-H</vt:lpstr>
      <vt:lpstr>Câu hỏi 6: Bài toán D-H</vt:lpstr>
      <vt:lpstr>Câu hỏi 7: Giải thích Kỹ thuật RSA</vt:lpstr>
      <vt:lpstr>Câu hỏi 8: Bài toán Sinh khóa RSA</vt:lpstr>
      <vt:lpstr>Ví dụ: Euclide mở rộng</vt:lpstr>
      <vt:lpstr>Câu hỏi 9: Giải thích tạo mật mã và giải mật mã với RSA</vt:lpstr>
      <vt:lpstr>Bài tập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81</cp:revision>
  <dcterms:created xsi:type="dcterms:W3CDTF">2012-09-27T08:34:06Z</dcterms:created>
  <dcterms:modified xsi:type="dcterms:W3CDTF">2024-01-17T13:07:56Z</dcterms:modified>
</cp:coreProperties>
</file>