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339" r:id="rId3"/>
    <p:sldId id="336" r:id="rId4"/>
    <p:sldId id="340" r:id="rId5"/>
    <p:sldId id="337" r:id="rId6"/>
    <p:sldId id="341" r:id="rId7"/>
    <p:sldId id="338" r:id="rId8"/>
    <p:sldId id="342" r:id="rId9"/>
    <p:sldId id="34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5" d="100"/>
          <a:sy n="75" d="100"/>
        </p:scale>
        <p:origin x="10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7ED03A4-FAD1-5911-641E-02C9FC9D6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" y="228600"/>
            <a:ext cx="8496300" cy="762000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Chứng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thư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số</a:t>
            </a:r>
            <a:r>
              <a:rPr lang="en-US" altLang="en-US" sz="3200" dirty="0"/>
              <a:t>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EBD997-4C08-32C8-76D2-E18FBEC58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200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i="1" dirty="0" err="1">
                <a:ea typeface="굴림" panose="020B0600000101010101" pitchFamily="34" charset="-127"/>
              </a:rPr>
              <a:t>Câu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hỏi</a:t>
            </a:r>
            <a:r>
              <a:rPr lang="en-US" altLang="ko-KR" sz="2400" i="1" dirty="0">
                <a:ea typeface="굴림" panose="020B0600000101010101" pitchFamily="34" charset="-127"/>
              </a:rPr>
              <a:t> 1: </a:t>
            </a:r>
            <a:r>
              <a:rPr lang="en-US" altLang="ko-KR" sz="2400" i="1" dirty="0" err="1">
                <a:ea typeface="굴림" panose="020B0600000101010101" pitchFamily="34" charset="-127"/>
              </a:rPr>
              <a:t>Chứng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thư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số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có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ba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chức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năng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gì</a:t>
            </a:r>
            <a:r>
              <a:rPr lang="en-US" altLang="ko-KR" sz="2400" i="1" dirty="0">
                <a:ea typeface="굴림" panose="020B0600000101010101" pitchFamily="34" charset="-127"/>
              </a:rPr>
              <a:t>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46C7-37C9-4C76-8E19-843E1063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0C56-A5C7-3573-58B6-DAF615DA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z="3200" i="1" dirty="0" err="1">
                <a:ea typeface="굴림" panose="020B0600000101010101" pitchFamily="34" charset="-127"/>
              </a:rPr>
              <a:t>Thiết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lập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định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danh</a:t>
            </a:r>
            <a:r>
              <a:rPr lang="en-US" altLang="ko-KR" sz="3200" i="1" dirty="0">
                <a:ea typeface="굴림" panose="020B0600000101010101" pitchFamily="34" charset="-127"/>
              </a:rPr>
              <a:t> (Establish Identity):</a:t>
            </a:r>
            <a:r>
              <a:rPr lang="en-US" altLang="ko-KR" sz="3200" dirty="0">
                <a:ea typeface="굴림" panose="020B0600000101010101" pitchFamily="34" charset="-127"/>
              </a:rPr>
              <a:t>  </a:t>
            </a:r>
            <a:r>
              <a:rPr lang="en-US" altLang="ko-KR" sz="3200" dirty="0" err="1">
                <a:ea typeface="굴림" panose="020B0600000101010101" pitchFamily="34" charset="-127"/>
              </a:rPr>
              <a:t>xác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nhận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khóa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công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khai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của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người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có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chứng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thư</a:t>
            </a:r>
            <a:r>
              <a:rPr lang="en-US" altLang="ko-KR" sz="3200" dirty="0">
                <a:ea typeface="굴림" panose="020B0600000101010101" pitchFamily="34" charset="-127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3200" i="1" dirty="0" err="1">
                <a:ea typeface="굴림" panose="020B0600000101010101" pitchFamily="34" charset="-127"/>
              </a:rPr>
              <a:t>Ấn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định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thẩm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quyền</a:t>
            </a:r>
            <a:r>
              <a:rPr lang="en-US" altLang="ko-KR" sz="3200" i="1" dirty="0">
                <a:ea typeface="굴림" panose="020B0600000101010101" pitchFamily="34" charset="-127"/>
              </a:rPr>
              <a:t> (Assign Authority):</a:t>
            </a:r>
            <a:r>
              <a:rPr lang="en-US" altLang="ko-KR" sz="3200" dirty="0">
                <a:ea typeface="굴림" panose="020B0600000101010101" pitchFamily="34" charset="-127"/>
              </a:rPr>
              <a:t> </a:t>
            </a:r>
            <a:r>
              <a:rPr lang="en-US" altLang="ko-KR" sz="3200" dirty="0" err="1">
                <a:ea typeface="굴림" panose="020B0600000101010101" pitchFamily="34" charset="-127"/>
              </a:rPr>
              <a:t>thiết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lập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hoạt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động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được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phép</a:t>
            </a:r>
            <a:endParaRPr lang="en-US" altLang="ko-KR" sz="3200" dirty="0">
              <a:ea typeface="굴림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3200" i="1" dirty="0">
                <a:ea typeface="굴림" panose="020B0600000101010101" pitchFamily="34" charset="-127"/>
              </a:rPr>
              <a:t>An </a:t>
            </a:r>
            <a:r>
              <a:rPr lang="en-US" altLang="ko-KR" sz="3200" i="1" dirty="0" err="1">
                <a:ea typeface="굴림" panose="020B0600000101010101" pitchFamily="34" charset="-127"/>
              </a:rPr>
              <a:t>toàn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thông</a:t>
            </a:r>
            <a:r>
              <a:rPr lang="en-US" altLang="ko-KR" sz="3200" i="1" dirty="0">
                <a:ea typeface="굴림" panose="020B0600000101010101" pitchFamily="34" charset="-127"/>
              </a:rPr>
              <a:t> tin </a:t>
            </a:r>
            <a:r>
              <a:rPr lang="en-US" altLang="ko-KR" sz="3200" i="1" dirty="0" err="1">
                <a:ea typeface="굴림" panose="020B0600000101010101" pitchFamily="34" charset="-127"/>
              </a:rPr>
              <a:t>mật</a:t>
            </a:r>
            <a:r>
              <a:rPr lang="en-US" altLang="ko-KR" sz="3200" i="1" dirty="0">
                <a:ea typeface="굴림" panose="020B0600000101010101" pitchFamily="34" charset="-127"/>
              </a:rPr>
              <a:t> (Secure confidential information): </a:t>
            </a:r>
            <a:r>
              <a:rPr lang="en-US" altLang="ko-KR" sz="3200" i="1" dirty="0" err="1">
                <a:ea typeface="굴림" panose="020B0600000101010101" pitchFamily="34" charset="-127"/>
              </a:rPr>
              <a:t>trao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đổi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khóa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phiên</a:t>
            </a:r>
            <a:r>
              <a:rPr lang="en-US" altLang="ko-KR" sz="3200" i="1" dirty="0">
                <a:ea typeface="굴림" panose="020B0600000101010101" pitchFamily="34" charset="-127"/>
              </a:rPr>
              <a:t> để </a:t>
            </a:r>
            <a:r>
              <a:rPr lang="en-US" altLang="ko-KR" sz="3200" i="1" dirty="0" err="1">
                <a:ea typeface="굴림" panose="020B0600000101010101" pitchFamily="34" charset="-127"/>
              </a:rPr>
              <a:t>đọc</a:t>
            </a:r>
            <a:r>
              <a:rPr lang="en-US" altLang="ko-KR" sz="3200" i="1" dirty="0">
                <a:ea typeface="굴림" panose="020B0600000101010101" pitchFamily="34" charset="-127"/>
              </a:rPr>
              <a:t> </a:t>
            </a:r>
            <a:r>
              <a:rPr lang="en-US" altLang="ko-KR" sz="3200" i="1" dirty="0" err="1">
                <a:ea typeface="굴림" panose="020B0600000101010101" pitchFamily="34" charset="-127"/>
              </a:rPr>
              <a:t>thông</a:t>
            </a:r>
            <a:r>
              <a:rPr lang="en-US" altLang="ko-KR" sz="3200" i="1" dirty="0">
                <a:ea typeface="굴림" panose="020B0600000101010101" pitchFamily="34" charset="-127"/>
              </a:rPr>
              <a:t> tin </a:t>
            </a:r>
            <a:r>
              <a:rPr lang="en-US" altLang="ko-KR" sz="3200" i="1" dirty="0" err="1">
                <a:ea typeface="굴림" panose="020B0600000101010101" pitchFamily="34" charset="-127"/>
              </a:rPr>
              <a:t>mật</a:t>
            </a:r>
            <a:r>
              <a:rPr lang="en-US" altLang="ko-KR" sz="3200" i="1" dirty="0">
                <a:ea typeface="굴림" panose="020B0600000101010101" pitchFamily="34" charset="-127"/>
              </a:rPr>
              <a:t>.</a:t>
            </a:r>
            <a:endParaRPr lang="en-US" altLang="ko-KR" sz="3200" dirty="0">
              <a:ea typeface="굴림" panose="020B0600000101010101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4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8D502CE-FAE9-E32E-FA4E-A9A9CAC1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5" y="990600"/>
            <a:ext cx="8229600" cy="715962"/>
          </a:xfrm>
        </p:spPr>
        <p:txBody>
          <a:bodyPr/>
          <a:lstStyle/>
          <a:p>
            <a:r>
              <a:rPr lang="en-US" altLang="en-US" sz="3200" dirty="0" err="1"/>
              <a:t>Giả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sử</a:t>
            </a:r>
            <a:r>
              <a:rPr lang="en-US" altLang="en-US" sz="3200" dirty="0"/>
              <a:t> VB </a:t>
            </a:r>
            <a:r>
              <a:rPr lang="en-US" altLang="en-US" sz="3200" dirty="0" err="1"/>
              <a:t>xin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chứng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thư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từ</a:t>
            </a:r>
            <a:r>
              <a:rPr lang="en-US" altLang="en-US" sz="3200" dirty="0"/>
              <a:t> VS</a:t>
            </a:r>
            <a:endParaRPr lang="vi-V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64D3-A3E9-F95A-9423-BE579DF2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66950"/>
            <a:ext cx="8229600" cy="2324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2: Ai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VB ?</a:t>
            </a:r>
          </a:p>
          <a:p>
            <a:pPr>
              <a:defRPr/>
            </a:pP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3: VB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để </a:t>
            </a:r>
            <a:r>
              <a:rPr lang="en-US" sz="2000" dirty="0" err="1"/>
              <a:t>xin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? </a:t>
            </a:r>
          </a:p>
          <a:p>
            <a:pPr>
              <a:defRPr/>
            </a:pP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4: Ai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sư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smtClean="0"/>
              <a:t>VS </a:t>
            </a:r>
            <a:r>
              <a:rPr lang="en-US" sz="2000" dirty="0"/>
              <a:t>?  </a:t>
            </a:r>
          </a:p>
          <a:p>
            <a:pPr>
              <a:defRPr/>
            </a:pP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5: VS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X509 V3 để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? 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92156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A9B1-133E-A025-2457-27F7FAA2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2- 5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350-936B-C2E7-4447-F5EF69D3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2: VB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r>
              <a:rPr lang="en-US" dirty="0" err="1"/>
              <a:t>Câu</a:t>
            </a:r>
            <a:r>
              <a:rPr lang="en-US" dirty="0"/>
              <a:t> 3: VB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.</a:t>
            </a:r>
          </a:p>
          <a:p>
            <a:r>
              <a:rPr lang="en-US" dirty="0" err="1"/>
              <a:t>Câu</a:t>
            </a:r>
            <a:r>
              <a:rPr lang="en-US" dirty="0"/>
              <a:t> 4: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Câu</a:t>
            </a:r>
            <a:r>
              <a:rPr lang="en-US" dirty="0"/>
              <a:t> 5: VS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9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8D502CE-FAE9-E32E-FA4E-A9A9CAC1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15962"/>
          </a:xfrm>
        </p:spPr>
        <p:txBody>
          <a:bodyPr/>
          <a:lstStyle/>
          <a:p>
            <a:r>
              <a:rPr lang="en-US" altLang="en-US" sz="2800" dirty="0" err="1"/>
              <a:t>Chứng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nội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bộ</a:t>
            </a:r>
            <a:r>
              <a:rPr lang="en-US" altLang="en-US" sz="2800" dirty="0"/>
              <a:t>: chi </a:t>
            </a:r>
            <a:r>
              <a:rPr lang="en-US" altLang="en-US" sz="2800" dirty="0" err="1"/>
              <a:t>nhánh</a:t>
            </a:r>
            <a:r>
              <a:rPr lang="en-US" altLang="en-US" sz="2800" dirty="0"/>
              <a:t> VB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thơ</a:t>
            </a:r>
            <a:endParaRPr lang="vi-V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64D3-A3E9-F95A-9423-BE579DF2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7144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6: Ai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(CT </a:t>
            </a:r>
            <a:r>
              <a:rPr lang="en-US" sz="2400" dirty="0" err="1"/>
              <a:t>là</a:t>
            </a:r>
            <a:r>
              <a:rPr lang="en-US" sz="2400" dirty="0"/>
              <a:t> chi </a:t>
            </a:r>
            <a:r>
              <a:rPr lang="en-US" sz="2400" dirty="0" err="1"/>
              <a:t>nhánh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VB) ?</a:t>
            </a:r>
          </a:p>
          <a:p>
            <a:pPr>
              <a:defRPr/>
            </a:pP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7: Ai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X509 V3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(CT </a:t>
            </a:r>
            <a:r>
              <a:rPr lang="en-US" sz="2400" dirty="0" err="1"/>
              <a:t>là</a:t>
            </a:r>
            <a:r>
              <a:rPr lang="en-US" sz="2400" dirty="0"/>
              <a:t> chi </a:t>
            </a:r>
            <a:r>
              <a:rPr lang="en-US" sz="2400" dirty="0" err="1"/>
              <a:t>nhánh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VB) ?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3230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5FE1-FA21-6B12-AFB3-A310DA9F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6-7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62FE-10CC-3BD7-2799-0129B286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6: CT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r>
              <a:rPr lang="en-US" dirty="0" err="1"/>
              <a:t>Câu</a:t>
            </a:r>
            <a:r>
              <a:rPr lang="en-US" dirty="0"/>
              <a:t> 7: VB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CT.</a:t>
            </a:r>
          </a:p>
        </p:txBody>
      </p:sp>
    </p:spTree>
    <p:extLst>
      <p:ext uri="{BB962C8B-B14F-4D97-AF65-F5344CB8AC3E}">
        <p14:creationId xmlns:p14="http://schemas.microsoft.com/office/powerpoint/2010/main" val="107776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6836-FE7A-E283-654E-21AE939A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qua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8F9E-B6A5-CC24-D238-5AE33238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8: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do C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: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9: A1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do A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A1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B: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pPr marL="5715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43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B3C2-56C1-0F8A-1C6A-1595E8F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: </a:t>
            </a:r>
            <a:r>
              <a:rPr lang="en-US" dirty="0" err="1"/>
              <a:t>Câu</a:t>
            </a:r>
            <a:r>
              <a:rPr lang="en-US" dirty="0"/>
              <a:t>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0D5B-3AE2-E1B1-DAA0-3A5230AD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gửi</a:t>
            </a:r>
            <a:r>
              <a:rPr lang="en-US" dirty="0"/>
              <a:t> B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A.</a:t>
            </a:r>
          </a:p>
          <a:p>
            <a:r>
              <a:rPr lang="en-US" dirty="0"/>
              <a:t>B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, tin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4E29-B6D8-6E87-28F9-9BFF81E8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9AE7-5858-B5AD-A825-32D203A6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A1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cho</a:t>
            </a:r>
            <a:r>
              <a:rPr lang="en-US" dirty="0"/>
              <a:t> B.</a:t>
            </a:r>
          </a:p>
          <a:p>
            <a:r>
              <a:rPr lang="en-US" dirty="0"/>
              <a:t>B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tin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A.</a:t>
            </a:r>
          </a:p>
          <a:p>
            <a:r>
              <a:rPr lang="en-US" dirty="0"/>
              <a:t>B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A1,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tin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4658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424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굴림</vt:lpstr>
      <vt:lpstr>Default Design</vt:lpstr>
      <vt:lpstr>Chứng thư số </vt:lpstr>
      <vt:lpstr>Trả lời Câu 1</vt:lpstr>
      <vt:lpstr>Giả sử VB xin chứng thư từ VS</vt:lpstr>
      <vt:lpstr>Trả lời Câu 2- 5</vt:lpstr>
      <vt:lpstr>Chứng thư nội bộ: chi nhánh VB Cần thơ</vt:lpstr>
      <vt:lpstr>Trả lời Câu 6-7</vt:lpstr>
      <vt:lpstr>Kết nối qua chứng thư</vt:lpstr>
      <vt:lpstr>Trả lời: Câu 8</vt:lpstr>
      <vt:lpstr>Trả lời Câu 9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77</cp:revision>
  <dcterms:created xsi:type="dcterms:W3CDTF">2012-09-27T08:34:06Z</dcterms:created>
  <dcterms:modified xsi:type="dcterms:W3CDTF">2025-03-03T08:42:20Z</dcterms:modified>
</cp:coreProperties>
</file>