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364" r:id="rId4"/>
    <p:sldId id="395" r:id="rId5"/>
    <p:sldId id="404" r:id="rId6"/>
    <p:sldId id="405" r:id="rId7"/>
    <p:sldId id="406" r:id="rId8"/>
    <p:sldId id="414" r:id="rId9"/>
    <p:sldId id="415" r:id="rId10"/>
    <p:sldId id="367" r:id="rId11"/>
    <p:sldId id="416" r:id="rId12"/>
    <p:sldId id="418" r:id="rId13"/>
    <p:sldId id="425" r:id="rId14"/>
    <p:sldId id="419" r:id="rId15"/>
    <p:sldId id="426" r:id="rId16"/>
    <p:sldId id="427" r:id="rId17"/>
    <p:sldId id="428" r:id="rId18"/>
    <p:sldId id="429" r:id="rId19"/>
    <p:sldId id="430" r:id="rId21"/>
    <p:sldId id="431" r:id="rId22"/>
    <p:sldId id="432" r:id="rId23"/>
    <p:sldId id="433" r:id="rId24"/>
    <p:sldId id="434" r:id="rId25"/>
    <p:sldId id="435" r:id="rId26"/>
    <p:sldId id="442" r:id="rId27"/>
    <p:sldId id="443" r:id="rId28"/>
    <p:sldId id="444" r:id="rId29"/>
    <p:sldId id="445" r:id="rId30"/>
    <p:sldId id="446" r:id="rId31"/>
    <p:sldId id="447" r:id="rId32"/>
    <p:sldId id="449" r:id="rId33"/>
    <p:sldId id="450" r:id="rId34"/>
    <p:sldId id="451" r:id="rId35"/>
    <p:sldId id="452" r:id="rId36"/>
    <p:sldId id="453" r:id="rId37"/>
    <p:sldId id="454" r:id="rId38"/>
    <p:sldId id="455" r:id="rId39"/>
    <p:sldId id="456" r:id="rId40"/>
    <p:sldId id="397" r:id="rId41"/>
    <p:sldId id="369" r:id="rId42"/>
    <p:sldId id="457" r:id="rId43"/>
    <p:sldId id="373" r:id="rId44"/>
    <p:sldId id="392" r:id="rId45"/>
    <p:sldId id="262"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howGuides="1">
      <p:cViewPr varScale="1">
        <p:scale>
          <a:sx n="83" d="100"/>
          <a:sy n="83" d="100"/>
        </p:scale>
        <p:origin x="1253" y="72"/>
      </p:cViewPr>
      <p:guideLst>
        <p:guide orient="horz" pos="2160"/>
        <p:guide pos="30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endParaRPr lang="en-US" alt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endParaRPr lang="en-US" altLang="en-US" noProof="0"/>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fld>
            <a:endParaRPr lang="en-US"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fld>
            <a:endParaRPr lang="en-US"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fld>
            <a:endParaRPr lang="en-US"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06FFC55-A7E0-43C6-B48A-D297196E04B7}" type="slidenum">
              <a:rPr lang="en-US" altLang="en-US"/>
            </a:fld>
            <a:endParaRPr lang="en-US"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fld>
            <a:endParaRPr lang="en-US"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fld>
            <a:endParaRPr lang="en-US"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fld>
            <a:endParaRPr lang="en-US"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fld>
            <a:endParaRPr lang="en-US"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fld>
            <a:endParaRPr lang="en-US"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fld>
            <a:endParaRPr lang="en-US"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fld>
            <a:endParaRPr lang="en-US"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fld>
            <a:endParaRPr lang="en-US"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35" y="2362200"/>
            <a:ext cx="9143365" cy="2072005"/>
          </a:xfrm>
        </p:spPr>
        <p:txBody>
          <a:bodyPr/>
          <a:lstStyle/>
          <a:p>
            <a:pPr algn="ctr"/>
            <a:r>
              <a:rPr lang="en-US" altLang="en-US" sz="3700" dirty="0" smtClean="0">
                <a:solidFill>
                  <a:srgbClr val="996633"/>
                </a:solidFill>
                <a:latin typeface="Times New Roman" panose="02020603050405020304" pitchFamily="18" charset="0"/>
                <a:cs typeface="Times New Roman" panose="02020603050405020304" pitchFamily="18" charset="0"/>
              </a:rPr>
              <a:t>PHÂN TÍCH TẬP DỮ LIỆU</a:t>
            </a:r>
            <a:br>
              <a:rPr lang="en-US" altLang="en-US" sz="3700" dirty="0" smtClean="0">
                <a:solidFill>
                  <a:srgbClr val="996633"/>
                </a:solidFill>
                <a:latin typeface="Times New Roman" panose="02020603050405020304" pitchFamily="18" charset="0"/>
                <a:cs typeface="Times New Roman" panose="02020603050405020304" pitchFamily="18" charset="0"/>
              </a:rPr>
            </a:br>
            <a:r>
              <a:rPr lang="en-US" altLang="en-US" sz="3700" dirty="0" smtClean="0">
                <a:solidFill>
                  <a:srgbClr val="996633"/>
                </a:solidFill>
                <a:latin typeface="Times New Roman" panose="02020603050405020304" pitchFamily="18" charset="0"/>
                <a:cs typeface="Times New Roman" panose="02020603050405020304" pitchFamily="18" charset="0"/>
              </a:rPr>
              <a:t>GẠO CAMMEO VÀ OSCIKMAN  </a:t>
            </a:r>
            <a:endParaRPr lang="en-US" altLang="en-US" sz="3700" dirty="0" smtClean="0">
              <a:solidFill>
                <a:srgbClr val="996633"/>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1752600" y="1049655"/>
            <a:ext cx="5626735" cy="1106805"/>
          </a:xfrm>
          <a:prstGeom prst="rect">
            <a:avLst/>
          </a:prstGeom>
          <a:noFill/>
        </p:spPr>
        <p:txBody>
          <a:bodyPr wrap="square" rtlCol="0" anchor="ctr" anchorCtr="0">
            <a:spAutoFit/>
          </a:bodyPr>
          <a:lstStyle/>
          <a:p>
            <a:pPr algn="ctr"/>
            <a:r>
              <a:rPr lang="en-US" sz="2200" b="1">
                <a:latin typeface="Times New Roman" panose="02020603050405020304" pitchFamily="18" charset="0"/>
                <a:cs typeface="Times New Roman" panose="02020603050405020304" pitchFamily="18" charset="0"/>
              </a:rPr>
              <a:t>BÁO CÁO MÔN HỌC </a:t>
            </a:r>
            <a:endParaRPr lang="en-US" sz="2200" b="1">
              <a:latin typeface="Times New Roman" panose="02020603050405020304" pitchFamily="18" charset="0"/>
              <a:cs typeface="Times New Roman" panose="02020603050405020304" pitchFamily="18" charset="0"/>
            </a:endParaRPr>
          </a:p>
          <a:p>
            <a:pPr algn="ctr"/>
            <a:r>
              <a:rPr lang="en-US" sz="2200" b="1">
                <a:latin typeface="Times New Roman" panose="02020603050405020304" pitchFamily="18" charset="0"/>
                <a:cs typeface="Times New Roman" panose="02020603050405020304" pitchFamily="18" charset="0"/>
              </a:rPr>
              <a:t>HỌC PHẦN: KHAI KHOÁNG DỮ LIỆU</a:t>
            </a:r>
            <a:endParaRPr lang="en-US" sz="2200" b="1">
              <a:latin typeface="Times New Roman" panose="02020603050405020304" pitchFamily="18" charset="0"/>
              <a:cs typeface="Times New Roman" panose="02020603050405020304" pitchFamily="18" charset="0"/>
            </a:endParaRPr>
          </a:p>
          <a:p>
            <a:pPr algn="ctr"/>
            <a:r>
              <a:rPr lang="en-US" sz="2200" b="1">
                <a:latin typeface="Times New Roman" panose="02020603050405020304" pitchFamily="18" charset="0"/>
                <a:cs typeface="Times New Roman" panose="02020603050405020304" pitchFamily="18" charset="0"/>
              </a:rPr>
              <a:t>MÃ HỌC PHẦN: CT312</a:t>
            </a:r>
            <a:endParaRPr lang="en-US" sz="2200" b="1">
              <a:latin typeface="Times New Roman" panose="02020603050405020304" pitchFamily="18" charset="0"/>
              <a:cs typeface="Times New Roman" panose="02020603050405020304" pitchFamily="18" charset="0"/>
            </a:endParaRPr>
          </a:p>
        </p:txBody>
      </p:sp>
      <p:sp>
        <p:nvSpPr>
          <p:cNvPr id="3" name="Text Box 2"/>
          <p:cNvSpPr txBox="1"/>
          <p:nvPr/>
        </p:nvSpPr>
        <p:spPr>
          <a:xfrm>
            <a:off x="2133600" y="-152400"/>
            <a:ext cx="4891405" cy="1234440"/>
          </a:xfrm>
          <a:prstGeom prst="rect">
            <a:avLst/>
          </a:prstGeom>
          <a:noFill/>
        </p:spPr>
        <p:txBody>
          <a:bodyPr wrap="square" rtlCol="0" anchor="ctr" anchorCtr="0">
            <a:noAutofit/>
          </a:bodyPr>
          <a:lstStyle/>
          <a:p>
            <a:pPr algn="ctr"/>
            <a:r>
              <a:rPr lang="en-US" sz="2300" b="1">
                <a:latin typeface="Times New Roman" panose="02020603050405020304" pitchFamily="18" charset="0"/>
                <a:cs typeface="Times New Roman" panose="02020603050405020304" pitchFamily="18" charset="0"/>
              </a:rPr>
              <a:t>TRƯỜNG ĐẠI HỌC CẦN THƠ</a:t>
            </a:r>
            <a:endParaRPr lang="en-US" sz="2300" b="1">
              <a:latin typeface="Times New Roman" panose="02020603050405020304" pitchFamily="18" charset="0"/>
              <a:cs typeface="Times New Roman" panose="02020603050405020304" pitchFamily="18" charset="0"/>
            </a:endParaRPr>
          </a:p>
          <a:p>
            <a:pPr algn="ctr"/>
            <a:r>
              <a:rPr lang="en-US" sz="2300" b="1">
                <a:latin typeface="Times New Roman" panose="02020603050405020304" pitchFamily="18" charset="0"/>
                <a:cs typeface="Times New Roman" panose="02020603050405020304" pitchFamily="18" charset="0"/>
              </a:rPr>
              <a:t>TRƯỜNG CNTT &amp; TT</a:t>
            </a:r>
            <a:endParaRPr lang="en-US" sz="2300" b="1">
              <a:latin typeface="Times New Roman" panose="02020603050405020304" pitchFamily="18" charset="0"/>
              <a:cs typeface="Times New Roman" panose="02020603050405020304" pitchFamily="18" charset="0"/>
            </a:endParaRPr>
          </a:p>
        </p:txBody>
      </p:sp>
      <p:sp>
        <p:nvSpPr>
          <p:cNvPr id="4" name="Text Box 3"/>
          <p:cNvSpPr txBox="1"/>
          <p:nvPr/>
        </p:nvSpPr>
        <p:spPr>
          <a:xfrm>
            <a:off x="609600" y="4776788"/>
            <a:ext cx="3204210" cy="675640"/>
          </a:xfrm>
          <a:prstGeom prst="rect">
            <a:avLst/>
          </a:prstGeom>
          <a:noFill/>
        </p:spPr>
        <p:txBody>
          <a:bodyPr wrap="square" rtlCol="0" anchor="ctr" anchorCtr="0">
            <a:spAutoFit/>
          </a:bodyPr>
          <a:lstStyle/>
          <a:p>
            <a:pPr algn="l"/>
            <a:r>
              <a:rPr lang="en-US" sz="1900" b="1" i="1" u="sng">
                <a:latin typeface="Times New Roman" panose="02020603050405020304" pitchFamily="18" charset="0"/>
                <a:cs typeface="Times New Roman" panose="02020603050405020304" pitchFamily="18" charset="0"/>
              </a:rPr>
              <a:t>Giảng viên hướng dẫn:</a:t>
            </a:r>
            <a:endParaRPr lang="en-US" sz="1900" b="1" i="1" u="sng">
              <a:latin typeface="Times New Roman" panose="02020603050405020304" pitchFamily="18" charset="0"/>
              <a:cs typeface="Times New Roman" panose="02020603050405020304" pitchFamily="18" charset="0"/>
            </a:endParaRPr>
          </a:p>
          <a:p>
            <a:pPr algn="l"/>
            <a:r>
              <a:rPr lang="en-US" sz="1900" b="1">
                <a:latin typeface="Times New Roman" panose="02020603050405020304" pitchFamily="18" charset="0"/>
                <a:cs typeface="Times New Roman" panose="02020603050405020304" pitchFamily="18" charset="0"/>
              </a:rPr>
              <a:t>TS. Lưu Tiến Đạo</a:t>
            </a:r>
            <a:endParaRPr lang="en-US" sz="1900" b="1">
              <a:latin typeface="Times New Roman" panose="02020603050405020304" pitchFamily="18" charset="0"/>
              <a:cs typeface="Times New Roman" panose="02020603050405020304" pitchFamily="18" charset="0"/>
            </a:endParaRPr>
          </a:p>
        </p:txBody>
      </p:sp>
      <p:sp>
        <p:nvSpPr>
          <p:cNvPr id="6" name="Text Box 5"/>
          <p:cNvSpPr txBox="1"/>
          <p:nvPr/>
        </p:nvSpPr>
        <p:spPr>
          <a:xfrm>
            <a:off x="4824730" y="4513580"/>
            <a:ext cx="4191000" cy="1717675"/>
          </a:xfrm>
          <a:prstGeom prst="rect">
            <a:avLst/>
          </a:prstGeom>
          <a:noFill/>
        </p:spPr>
        <p:txBody>
          <a:bodyPr wrap="square" rtlCol="0" anchor="ctr" anchorCtr="0">
            <a:noAutofit/>
          </a:bodyPr>
          <a:lstStyle/>
          <a:p>
            <a:pPr algn="l"/>
            <a:r>
              <a:rPr lang="en-US" sz="1900" b="1" i="1" u="sng">
                <a:latin typeface="Times New Roman" panose="02020603050405020304" pitchFamily="18" charset="0"/>
                <a:cs typeface="Times New Roman" panose="02020603050405020304" pitchFamily="18" charset="0"/>
              </a:rPr>
              <a:t>Sinh viên thực hiện:</a:t>
            </a:r>
            <a:endParaRPr lang="en-US" sz="1900" b="1" i="1">
              <a:latin typeface="Times New Roman" panose="02020603050405020304" pitchFamily="18" charset="0"/>
              <a:cs typeface="Times New Roman" panose="02020603050405020304" pitchFamily="18" charset="0"/>
            </a:endParaRPr>
          </a:p>
          <a:p>
            <a:pPr algn="l"/>
            <a:r>
              <a:rPr lang="en-US" sz="1900" b="1">
                <a:latin typeface="Times New Roman" panose="02020603050405020304" pitchFamily="18" charset="0"/>
                <a:cs typeface="Times New Roman" panose="02020603050405020304" pitchFamily="18" charset="0"/>
              </a:rPr>
              <a:t>B2113328	Lê Tuấn Đạt</a:t>
            </a:r>
            <a:endParaRPr lang="en-US" sz="1900" b="1">
              <a:latin typeface="Times New Roman" panose="02020603050405020304" pitchFamily="18" charset="0"/>
              <a:cs typeface="Times New Roman" panose="02020603050405020304" pitchFamily="18" charset="0"/>
            </a:endParaRPr>
          </a:p>
          <a:p>
            <a:pPr algn="l"/>
            <a:r>
              <a:rPr lang="en-US" sz="1900" b="1">
                <a:latin typeface="Times New Roman" panose="02020603050405020304" pitchFamily="18" charset="0"/>
                <a:cs typeface="Times New Roman" panose="02020603050405020304" pitchFamily="18" charset="0"/>
              </a:rPr>
              <a:t>B2113329	Nguyễn Hoàng Điển</a:t>
            </a:r>
            <a:endParaRPr lang="en-US" sz="1900" b="1">
              <a:latin typeface="Times New Roman" panose="02020603050405020304" pitchFamily="18" charset="0"/>
              <a:cs typeface="Times New Roman" panose="02020603050405020304" pitchFamily="18" charset="0"/>
            </a:endParaRPr>
          </a:p>
          <a:p>
            <a:pPr algn="l"/>
            <a:r>
              <a:rPr lang="en-US" sz="1900" b="1">
                <a:latin typeface="Times New Roman" panose="02020603050405020304" pitchFamily="18" charset="0"/>
                <a:cs typeface="Times New Roman" panose="02020603050405020304" pitchFamily="18" charset="0"/>
              </a:rPr>
              <a:t>B2113341	Phan Minh Tài</a:t>
            </a:r>
            <a:endParaRPr lang="en-US" sz="1900" b="1">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195955" y="990600"/>
            <a:ext cx="3030220" cy="0"/>
          </a:xfrm>
          <a:prstGeom prst="line">
            <a:avLst/>
          </a:prstGeom>
        </p:spPr>
        <p:style>
          <a:lnRef idx="3">
            <a:prstClr val="black"/>
          </a:lnRef>
          <a:fillRef idx="0">
            <a:srgbClr val="FFFFFF"/>
          </a:fillRef>
          <a:effectRef idx="0">
            <a:srgbClr val="FFFFFF"/>
          </a:effectRef>
          <a:fontRef idx="minor">
            <a:schemeClr val="tx1"/>
          </a:fontRef>
        </p:style>
      </p:cxnSp>
      <p:sp>
        <p:nvSpPr>
          <p:cNvPr id="8" name="Slide Number Placeholder 7"/>
          <p:cNvSpPr>
            <a:spLocks noGrp="1"/>
          </p:cNvSpPr>
          <p:nvPr>
            <p:ph type="sldNum" sz="quarter" idx="4"/>
          </p:nvPr>
        </p:nvSpPr>
        <p:spPr/>
        <p:txBody>
          <a:bodyPr/>
          <a:p>
            <a:fld id="{A15EAB53-327E-4220-A7C8-79A6407182B7}" type="slidenum">
              <a:rPr lang="en-US" altLang="en-US"/>
            </a:fld>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3" name="Text Box 2"/>
          <p:cNvSpPr txBox="1"/>
          <p:nvPr/>
        </p:nvSpPr>
        <p:spPr>
          <a:xfrm>
            <a:off x="716915" y="1676400"/>
            <a:ext cx="7292340" cy="4473575"/>
          </a:xfrm>
          <a:prstGeom prst="rect">
            <a:avLst/>
          </a:prstGeom>
          <a:noFill/>
        </p:spPr>
        <p:txBody>
          <a:bodyPr wrap="square" rtlCol="0">
            <a:noAutofit/>
          </a:bodyPr>
          <a:p>
            <a:pPr marL="914400" lvl="1" indent="-457200">
              <a:lnSpc>
                <a:spcPct val="150000"/>
              </a:lnSpc>
              <a:buFont typeface="Wingdings" panose="05000000000000000000" charset="0"/>
              <a:buAutoNum type="arabicPeriod"/>
            </a:pPr>
            <a:r>
              <a:rPr lang="en-US" sz="2550" b="1">
                <a:latin typeface="Times New Roman" panose="02020603050405020304" pitchFamily="18" charset="0"/>
                <a:cs typeface="Times New Roman" panose="02020603050405020304" pitchFamily="18" charset="0"/>
              </a:rPr>
              <a:t>MÔ TẢ CHI TIẾT BÀI TOÁN</a:t>
            </a:r>
            <a:endParaRPr lang="en-US" sz="2550" b="1">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charset="0"/>
              <a:buAutoNum type="arabicPeriod"/>
            </a:pPr>
            <a:r>
              <a:rPr lang="en-US" sz="2550" b="1">
                <a:latin typeface="Times New Roman" panose="02020603050405020304" pitchFamily="18" charset="0"/>
                <a:cs typeface="Times New Roman" panose="02020603050405020304" pitchFamily="18" charset="0"/>
              </a:rPr>
              <a:t>TỔNG QUAN VỀ TẬP DỮ LIỆU</a:t>
            </a:r>
            <a:endParaRPr lang="en-US" sz="2550" b="1">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charset="0"/>
              <a:buAutoNum type="arabicPeriod"/>
            </a:pPr>
            <a:r>
              <a:rPr lang="en-US" sz="2550" b="1">
                <a:latin typeface="Times New Roman" panose="02020603050405020304" pitchFamily="18" charset="0"/>
                <a:cs typeface="Times New Roman" panose="02020603050405020304" pitchFamily="18" charset="0"/>
              </a:rPr>
              <a:t>TIỀN XỬ LÝ DỮ LIỆU</a:t>
            </a:r>
            <a:endParaRPr lang="en-US" sz="2550" b="1">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charset="0"/>
              <a:buAutoNum type="arabicPeriod"/>
            </a:pPr>
            <a:r>
              <a:rPr lang="en-US" sz="2550" b="1">
                <a:latin typeface="Times New Roman" panose="02020603050405020304" pitchFamily="18" charset="0"/>
                <a:cs typeface="Times New Roman" panose="02020603050405020304" pitchFamily="18" charset="0"/>
              </a:rPr>
              <a:t>TRỰC QUAN HÓA TẬP DỮ LIỆU</a:t>
            </a:r>
            <a:endParaRPr lang="en-US" sz="2550" b="1">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charset="0"/>
              <a:buAutoNum type="arabicPeriod"/>
            </a:pPr>
            <a:r>
              <a:rPr lang="en-US" sz="2550" b="1">
                <a:latin typeface="Times New Roman" panose="02020603050405020304" pitchFamily="18" charset="0"/>
                <a:cs typeface="Times New Roman" panose="02020603050405020304" pitchFamily="18" charset="0"/>
              </a:rPr>
              <a:t>TƯƠNG QUAN GIỮA CÁC THUỘC TÍNH</a:t>
            </a:r>
            <a:endParaRPr lang="en-US" sz="2550" b="1">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charset="0"/>
              <a:buAutoNum type="arabicPeriod"/>
            </a:pPr>
            <a:r>
              <a:rPr lang="en-US" sz="2550" b="1">
                <a:latin typeface="Times New Roman" panose="02020603050405020304" pitchFamily="18" charset="0"/>
                <a:cs typeface="Times New Roman" panose="02020603050405020304" pitchFamily="18" charset="0"/>
              </a:rPr>
              <a:t>XÂY DỰNG MÔ HÌNH</a:t>
            </a:r>
            <a:endParaRPr lang="en-US" sz="2550" b="1">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charset="0"/>
              <a:buAutoNum type="arabicPeriod"/>
            </a:pPr>
            <a:r>
              <a:rPr lang="en-US" sz="2550" b="1">
                <a:latin typeface="Times New Roman" panose="02020603050405020304" pitchFamily="18" charset="0"/>
                <a:cs typeface="Times New Roman" panose="02020603050405020304" pitchFamily="18" charset="0"/>
              </a:rPr>
              <a:t>ĐÁNH GIÁ MÔ HÌNH</a:t>
            </a:r>
            <a:endParaRPr lang="en-US" sz="255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MÔ TẢ CHI TIẾT BÀI TOÁN</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228600" y="1543050"/>
            <a:ext cx="8529955" cy="4355465"/>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Mục tiêu: Làm sạch dữ liệu, xây dựng mô hình và xây dựng giao diện có khả năng dự đoán kết quả.</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Sử dụng ba mô hình máy học phổ biến: Decision Tree, Random Forest và Naive Bayes.</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Quy trình phát triển mô hình: Bắt đầu với các bước tiền xử lý dữ liệu, sau đó thử nghiệm với các mô hình khác nhau để tìm mô hình có độ chính xác cao nhất. Sau đó, mô hình được chọn sẽ được sử dụng để triển khai trên giao diện.</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TỔNG QUAN VỀ TẬP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228600" y="1543050"/>
            <a:ext cx="8529955" cy="4355465"/>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Tập dữ liệu được xây dựng với mục tiêu phân loại hai giống gạo: Cammeo và Osmancik.</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Tổng cộng có 3.810 hình ảnh</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hạt gạo chụp cho hai loại.</a:t>
            </a:r>
            <a:endParaRPr lang="en-US" sz="2200">
              <a:latin typeface="Times New Roman" panose="02020603050405020304" pitchFamily="18" charset="0"/>
              <a:cs typeface="Times New Roman" panose="02020603050405020304" pitchFamily="18" charset="0"/>
            </a:endParaRPr>
          </a:p>
        </p:txBody>
      </p:sp>
      <p:pic>
        <p:nvPicPr>
          <p:cNvPr id="5" name="Content Placeholder 4" descr="abe7237e-3730-46df-8eef-9c2e9bd05791"/>
          <p:cNvPicPr>
            <a:picLocks noChangeAspect="1"/>
          </p:cNvPicPr>
          <p:nvPr>
            <p:ph idx="1"/>
          </p:nvPr>
        </p:nvPicPr>
        <p:blipFill>
          <a:blip r:embed="rId1"/>
          <a:stretch>
            <a:fillRect/>
          </a:stretch>
        </p:blipFill>
        <p:spPr>
          <a:xfrm>
            <a:off x="5029200" y="2209800"/>
            <a:ext cx="3671570" cy="36715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a:xfrm>
            <a:off x="6705600" y="6172200"/>
            <a:ext cx="2133600" cy="554038"/>
          </a:xfrm>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TỔNG QUAN VỀ TẬP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1" name="Text Box 30"/>
          <p:cNvSpPr txBox="1"/>
          <p:nvPr/>
        </p:nvSpPr>
        <p:spPr>
          <a:xfrm>
            <a:off x="3628390" y="3542665"/>
            <a:ext cx="1837055" cy="89154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Tập dữ liệu</a:t>
            </a:r>
            <a:endParaRPr lang="en-US" sz="2600">
              <a:latin typeface="Times New Roman" panose="02020603050405020304" pitchFamily="18" charset="0"/>
              <a:cs typeface="Times New Roman" panose="02020603050405020304" pitchFamily="18" charset="0"/>
            </a:endParaRPr>
          </a:p>
          <a:p>
            <a:pPr algn="ctr"/>
            <a:r>
              <a:rPr lang="en-US" sz="2600">
                <a:latin typeface="Times New Roman" panose="02020603050405020304" pitchFamily="18" charset="0"/>
                <a:cs typeface="Times New Roman" panose="02020603050405020304" pitchFamily="18" charset="0"/>
              </a:rPr>
              <a:t>Rice 2024</a:t>
            </a:r>
            <a:endParaRPr lang="en-US" sz="2600">
              <a:latin typeface="Times New Roman" panose="02020603050405020304" pitchFamily="18" charset="0"/>
              <a:cs typeface="Times New Roman" panose="02020603050405020304" pitchFamily="18" charset="0"/>
            </a:endParaRPr>
          </a:p>
        </p:txBody>
      </p:sp>
      <p:cxnSp>
        <p:nvCxnSpPr>
          <p:cNvPr id="32" name="Straight Connector 31"/>
          <p:cNvCxnSpPr>
            <a:stCxn id="47" idx="3"/>
          </p:cNvCxnSpPr>
          <p:nvPr/>
        </p:nvCxnSpPr>
        <p:spPr>
          <a:xfrm>
            <a:off x="4865370" y="4928870"/>
            <a:ext cx="697230" cy="1014730"/>
          </a:xfrm>
          <a:prstGeom prst="line">
            <a:avLst/>
          </a:prstGeom>
        </p:spPr>
        <p:style>
          <a:lnRef idx="3">
            <a:prstClr val="black"/>
          </a:lnRef>
          <a:fillRef idx="0">
            <a:srgbClr val="FFFFFF"/>
          </a:fillRef>
          <a:effectRef idx="0">
            <a:srgbClr val="FFFFFF"/>
          </a:effectRef>
          <a:fontRef idx="minor">
            <a:schemeClr val="tx1"/>
          </a:fontRef>
        </p:style>
      </p:cxnSp>
      <p:sp>
        <p:nvSpPr>
          <p:cNvPr id="33" name="Text Box 32"/>
          <p:cNvSpPr txBox="1"/>
          <p:nvPr/>
        </p:nvSpPr>
        <p:spPr>
          <a:xfrm>
            <a:off x="6553200" y="4972050"/>
            <a:ext cx="183705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Area</a:t>
            </a:r>
            <a:endParaRPr lang="en-US" sz="2600">
              <a:latin typeface="Times New Roman" panose="02020603050405020304" pitchFamily="18" charset="0"/>
              <a:cs typeface="Times New Roman" panose="02020603050405020304" pitchFamily="18" charset="0"/>
            </a:endParaRPr>
          </a:p>
        </p:txBody>
      </p:sp>
      <p:sp>
        <p:nvSpPr>
          <p:cNvPr id="34" name="Text Box 33"/>
          <p:cNvSpPr txBox="1"/>
          <p:nvPr/>
        </p:nvSpPr>
        <p:spPr>
          <a:xfrm>
            <a:off x="501015" y="4953000"/>
            <a:ext cx="183705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Perimeter</a:t>
            </a:r>
            <a:endParaRPr lang="en-US" sz="2600">
              <a:latin typeface="Times New Roman" panose="02020603050405020304" pitchFamily="18" charset="0"/>
              <a:cs typeface="Times New Roman" panose="02020603050405020304" pitchFamily="18" charset="0"/>
            </a:endParaRPr>
          </a:p>
        </p:txBody>
      </p:sp>
      <p:cxnSp>
        <p:nvCxnSpPr>
          <p:cNvPr id="35" name="Straight Connector 34"/>
          <p:cNvCxnSpPr>
            <a:stCxn id="47" idx="4"/>
          </p:cNvCxnSpPr>
          <p:nvPr/>
        </p:nvCxnSpPr>
        <p:spPr>
          <a:xfrm flipH="1">
            <a:off x="3581400" y="4928870"/>
            <a:ext cx="647065" cy="938530"/>
          </a:xfrm>
          <a:prstGeom prst="line">
            <a:avLst/>
          </a:prstGeom>
        </p:spPr>
        <p:style>
          <a:lnRef idx="3">
            <a:prstClr val="black"/>
          </a:lnRef>
          <a:fillRef idx="0">
            <a:srgbClr val="FFFFFF"/>
          </a:fillRef>
          <a:effectRef idx="0">
            <a:srgbClr val="FFFFFF"/>
          </a:effectRef>
          <a:fontRef idx="minor">
            <a:schemeClr val="tx1"/>
          </a:fontRef>
        </p:style>
      </p:cxnSp>
      <p:cxnSp>
        <p:nvCxnSpPr>
          <p:cNvPr id="36" name="Straight Connector 35"/>
          <p:cNvCxnSpPr>
            <a:stCxn id="47" idx="5"/>
            <a:endCxn id="55" idx="3"/>
          </p:cNvCxnSpPr>
          <p:nvPr/>
        </p:nvCxnSpPr>
        <p:spPr>
          <a:xfrm flipH="1">
            <a:off x="2155190" y="4569460"/>
            <a:ext cx="1557655" cy="674370"/>
          </a:xfrm>
          <a:prstGeom prst="line">
            <a:avLst/>
          </a:prstGeom>
        </p:spPr>
        <p:style>
          <a:lnRef idx="3">
            <a:prstClr val="black"/>
          </a:lnRef>
          <a:fillRef idx="0">
            <a:srgbClr val="FFFFFF"/>
          </a:fillRef>
          <a:effectRef idx="0">
            <a:srgbClr val="FFFFFF"/>
          </a:effectRef>
          <a:fontRef idx="minor">
            <a:schemeClr val="tx1"/>
          </a:fontRef>
        </p:style>
      </p:cxnSp>
      <p:cxnSp>
        <p:nvCxnSpPr>
          <p:cNvPr id="37" name="Straight Connector 36"/>
          <p:cNvCxnSpPr>
            <a:stCxn id="47" idx="6"/>
            <a:endCxn id="58" idx="3"/>
          </p:cNvCxnSpPr>
          <p:nvPr/>
        </p:nvCxnSpPr>
        <p:spPr>
          <a:xfrm flipH="1">
            <a:off x="2286000" y="3988435"/>
            <a:ext cx="1229995" cy="153670"/>
          </a:xfrm>
          <a:prstGeom prst="line">
            <a:avLst/>
          </a:prstGeom>
        </p:spPr>
        <p:style>
          <a:lnRef idx="3">
            <a:prstClr val="black"/>
          </a:lnRef>
          <a:fillRef idx="0">
            <a:srgbClr val="FFFFFF"/>
          </a:fillRef>
          <a:effectRef idx="0">
            <a:srgbClr val="FFFFFF"/>
          </a:effectRef>
          <a:fontRef idx="minor">
            <a:schemeClr val="tx1"/>
          </a:fontRef>
        </p:style>
      </p:cxnSp>
      <p:cxnSp>
        <p:nvCxnSpPr>
          <p:cNvPr id="38" name="Straight Connector 37"/>
          <p:cNvCxnSpPr>
            <a:stCxn id="47" idx="8"/>
          </p:cNvCxnSpPr>
          <p:nvPr/>
        </p:nvCxnSpPr>
        <p:spPr>
          <a:xfrm flipH="1" flipV="1">
            <a:off x="3962400" y="2209800"/>
            <a:ext cx="266065" cy="838200"/>
          </a:xfrm>
          <a:prstGeom prst="line">
            <a:avLst/>
          </a:prstGeom>
        </p:spPr>
        <p:style>
          <a:lnRef idx="3">
            <a:prstClr val="black"/>
          </a:lnRef>
          <a:fillRef idx="0">
            <a:srgbClr val="FFFFFF"/>
          </a:fillRef>
          <a:effectRef idx="0">
            <a:srgbClr val="FFFFFF"/>
          </a:effectRef>
          <a:fontRef idx="minor">
            <a:schemeClr val="tx1"/>
          </a:fontRef>
        </p:style>
      </p:cxnSp>
      <p:cxnSp>
        <p:nvCxnSpPr>
          <p:cNvPr id="39" name="Straight Connector 38"/>
          <p:cNvCxnSpPr>
            <a:stCxn id="47" idx="7"/>
            <a:endCxn id="45" idx="3"/>
          </p:cNvCxnSpPr>
          <p:nvPr/>
        </p:nvCxnSpPr>
        <p:spPr>
          <a:xfrm flipH="1" flipV="1">
            <a:off x="2535555" y="2836545"/>
            <a:ext cx="1177290" cy="570865"/>
          </a:xfrm>
          <a:prstGeom prst="line">
            <a:avLst/>
          </a:prstGeom>
        </p:spPr>
        <p:style>
          <a:lnRef idx="3">
            <a:prstClr val="black"/>
          </a:lnRef>
          <a:fillRef idx="0">
            <a:srgbClr val="FFFFFF"/>
          </a:fillRef>
          <a:effectRef idx="0">
            <a:srgbClr val="FFFFFF"/>
          </a:effectRef>
          <a:fontRef idx="minor">
            <a:schemeClr val="tx1"/>
          </a:fontRef>
        </p:style>
      </p:cxnSp>
      <p:cxnSp>
        <p:nvCxnSpPr>
          <p:cNvPr id="40" name="Straight Connector 39"/>
          <p:cNvCxnSpPr>
            <a:stCxn id="47" idx="2"/>
            <a:endCxn id="68" idx="1"/>
          </p:cNvCxnSpPr>
          <p:nvPr/>
        </p:nvCxnSpPr>
        <p:spPr>
          <a:xfrm>
            <a:off x="5380990" y="4569460"/>
            <a:ext cx="1477010" cy="684530"/>
          </a:xfrm>
          <a:prstGeom prst="line">
            <a:avLst/>
          </a:prstGeom>
        </p:spPr>
        <p:style>
          <a:lnRef idx="3">
            <a:prstClr val="black"/>
          </a:lnRef>
          <a:fillRef idx="0">
            <a:srgbClr val="FFFFFF"/>
          </a:fillRef>
          <a:effectRef idx="0">
            <a:srgbClr val="FFFFFF"/>
          </a:effectRef>
          <a:fontRef idx="minor">
            <a:schemeClr val="tx1"/>
          </a:fontRef>
        </p:style>
      </p:cxnSp>
      <p:sp>
        <p:nvSpPr>
          <p:cNvPr id="41" name="Text Box 40"/>
          <p:cNvSpPr txBox="1"/>
          <p:nvPr/>
        </p:nvSpPr>
        <p:spPr>
          <a:xfrm>
            <a:off x="1295400" y="5943600"/>
            <a:ext cx="277431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Major Axis Length</a:t>
            </a:r>
            <a:endParaRPr lang="en-US" sz="2600">
              <a:latin typeface="Times New Roman" panose="02020603050405020304" pitchFamily="18" charset="0"/>
              <a:cs typeface="Times New Roman" panose="02020603050405020304" pitchFamily="18" charset="0"/>
            </a:endParaRPr>
          </a:p>
        </p:txBody>
      </p:sp>
      <p:sp>
        <p:nvSpPr>
          <p:cNvPr id="42" name="Text Box 41"/>
          <p:cNvSpPr txBox="1"/>
          <p:nvPr/>
        </p:nvSpPr>
        <p:spPr>
          <a:xfrm>
            <a:off x="5257800" y="5943600"/>
            <a:ext cx="287337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Minor Axis Length</a:t>
            </a:r>
            <a:endParaRPr lang="en-US" sz="2600">
              <a:latin typeface="Times New Roman" panose="02020603050405020304" pitchFamily="18" charset="0"/>
              <a:cs typeface="Times New Roman" panose="02020603050405020304" pitchFamily="18" charset="0"/>
            </a:endParaRPr>
          </a:p>
        </p:txBody>
      </p:sp>
      <p:sp>
        <p:nvSpPr>
          <p:cNvPr id="43" name="Text Box 42"/>
          <p:cNvSpPr txBox="1"/>
          <p:nvPr/>
        </p:nvSpPr>
        <p:spPr>
          <a:xfrm>
            <a:off x="381000" y="3810000"/>
            <a:ext cx="204279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Eccentricity</a:t>
            </a:r>
            <a:endParaRPr lang="en-US" sz="2600">
              <a:latin typeface="Times New Roman" panose="02020603050405020304" pitchFamily="18" charset="0"/>
              <a:cs typeface="Times New Roman" panose="02020603050405020304" pitchFamily="18" charset="0"/>
            </a:endParaRPr>
          </a:p>
        </p:txBody>
      </p:sp>
      <p:sp>
        <p:nvSpPr>
          <p:cNvPr id="44" name="Text Box 43"/>
          <p:cNvSpPr txBox="1"/>
          <p:nvPr/>
        </p:nvSpPr>
        <p:spPr>
          <a:xfrm>
            <a:off x="2479040" y="1677035"/>
            <a:ext cx="183705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Extent</a:t>
            </a:r>
            <a:endParaRPr lang="en-US" sz="2600">
              <a:latin typeface="Times New Roman" panose="02020603050405020304" pitchFamily="18" charset="0"/>
              <a:cs typeface="Times New Roman" panose="02020603050405020304" pitchFamily="18" charset="0"/>
            </a:endParaRPr>
          </a:p>
        </p:txBody>
      </p:sp>
      <p:sp>
        <p:nvSpPr>
          <p:cNvPr id="45" name="Text Box 44"/>
          <p:cNvSpPr txBox="1"/>
          <p:nvPr/>
        </p:nvSpPr>
        <p:spPr>
          <a:xfrm>
            <a:off x="457200" y="2590800"/>
            <a:ext cx="207835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Convex Area</a:t>
            </a:r>
            <a:endParaRPr lang="en-US" sz="2600">
              <a:latin typeface="Times New Roman" panose="02020603050405020304" pitchFamily="18" charset="0"/>
              <a:cs typeface="Times New Roman" panose="02020603050405020304" pitchFamily="18" charset="0"/>
            </a:endParaRPr>
          </a:p>
        </p:txBody>
      </p:sp>
      <p:sp>
        <p:nvSpPr>
          <p:cNvPr id="47" name="Decagon 46"/>
          <p:cNvSpPr/>
          <p:nvPr/>
        </p:nvSpPr>
        <p:spPr>
          <a:xfrm>
            <a:off x="3515995" y="3048000"/>
            <a:ext cx="2061845" cy="1880870"/>
          </a:xfrm>
          <a:prstGeom prst="decagon">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cxnSp>
        <p:nvCxnSpPr>
          <p:cNvPr id="48" name="Straight Connector 47"/>
          <p:cNvCxnSpPr>
            <a:stCxn id="47" idx="9"/>
          </p:cNvCxnSpPr>
          <p:nvPr/>
        </p:nvCxnSpPr>
        <p:spPr>
          <a:xfrm flipV="1">
            <a:off x="4865370" y="2209800"/>
            <a:ext cx="544830" cy="838200"/>
          </a:xfrm>
          <a:prstGeom prst="line">
            <a:avLst/>
          </a:prstGeom>
        </p:spPr>
        <p:style>
          <a:lnRef idx="3">
            <a:prstClr val="black"/>
          </a:lnRef>
          <a:fillRef idx="0">
            <a:srgbClr val="FFFFFF"/>
          </a:fillRef>
          <a:effectRef idx="0">
            <a:srgbClr val="FFFFFF"/>
          </a:effectRef>
          <a:fontRef idx="minor">
            <a:schemeClr val="tx1"/>
          </a:fontRef>
        </p:style>
      </p:cxnSp>
      <p:cxnSp>
        <p:nvCxnSpPr>
          <p:cNvPr id="49" name="Straight Connector 48"/>
          <p:cNvCxnSpPr>
            <a:stCxn id="47" idx="0"/>
            <a:endCxn id="63" idx="1"/>
          </p:cNvCxnSpPr>
          <p:nvPr/>
        </p:nvCxnSpPr>
        <p:spPr>
          <a:xfrm flipV="1">
            <a:off x="5380990" y="2990850"/>
            <a:ext cx="1328420" cy="416560"/>
          </a:xfrm>
          <a:prstGeom prst="line">
            <a:avLst/>
          </a:prstGeom>
        </p:spPr>
        <p:style>
          <a:lnRef idx="3">
            <a:prstClr val="black"/>
          </a:lnRef>
          <a:fillRef idx="0">
            <a:srgbClr val="FFFFFF"/>
          </a:fillRef>
          <a:effectRef idx="0">
            <a:srgbClr val="FFFFFF"/>
          </a:effectRef>
          <a:fontRef idx="minor">
            <a:schemeClr val="tx1"/>
          </a:fontRef>
        </p:style>
      </p:cxnSp>
      <p:cxnSp>
        <p:nvCxnSpPr>
          <p:cNvPr id="50" name="Straight Connector 49"/>
          <p:cNvCxnSpPr>
            <a:stCxn id="47" idx="1"/>
          </p:cNvCxnSpPr>
          <p:nvPr/>
        </p:nvCxnSpPr>
        <p:spPr>
          <a:xfrm>
            <a:off x="5577840" y="3988435"/>
            <a:ext cx="1508760" cy="202565"/>
          </a:xfrm>
          <a:prstGeom prst="line">
            <a:avLst/>
          </a:prstGeom>
        </p:spPr>
        <p:style>
          <a:lnRef idx="3">
            <a:prstClr val="black"/>
          </a:lnRef>
          <a:fillRef idx="0">
            <a:srgbClr val="FFFFFF"/>
          </a:fillRef>
          <a:effectRef idx="0">
            <a:srgbClr val="FFFFFF"/>
          </a:effectRef>
          <a:fontRef idx="minor">
            <a:schemeClr val="tx1"/>
          </a:fontRef>
        </p:style>
      </p:cxnSp>
      <p:sp>
        <p:nvSpPr>
          <p:cNvPr id="51" name="Text Box 50"/>
          <p:cNvSpPr txBox="1"/>
          <p:nvPr/>
        </p:nvSpPr>
        <p:spPr>
          <a:xfrm>
            <a:off x="4907280" y="1728470"/>
            <a:ext cx="183705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ID</a:t>
            </a:r>
            <a:endParaRPr lang="en-US" sz="2600">
              <a:latin typeface="Times New Roman" panose="02020603050405020304" pitchFamily="18" charset="0"/>
              <a:cs typeface="Times New Roman" panose="02020603050405020304" pitchFamily="18" charset="0"/>
            </a:endParaRPr>
          </a:p>
        </p:txBody>
      </p:sp>
      <p:sp>
        <p:nvSpPr>
          <p:cNvPr id="52" name="Text Box 51"/>
          <p:cNvSpPr txBox="1"/>
          <p:nvPr/>
        </p:nvSpPr>
        <p:spPr>
          <a:xfrm>
            <a:off x="6621145" y="2726690"/>
            <a:ext cx="183705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Nickname</a:t>
            </a:r>
            <a:endParaRPr lang="en-US" sz="2600">
              <a:latin typeface="Times New Roman" panose="02020603050405020304" pitchFamily="18" charset="0"/>
              <a:cs typeface="Times New Roman" panose="02020603050405020304" pitchFamily="18" charset="0"/>
            </a:endParaRPr>
          </a:p>
        </p:txBody>
      </p:sp>
      <p:sp>
        <p:nvSpPr>
          <p:cNvPr id="53" name="Text Box 52"/>
          <p:cNvSpPr txBox="1"/>
          <p:nvPr/>
        </p:nvSpPr>
        <p:spPr>
          <a:xfrm>
            <a:off x="6925945" y="3924300"/>
            <a:ext cx="1837055" cy="491490"/>
          </a:xfrm>
          <a:prstGeom prst="rect">
            <a:avLst/>
          </a:prstGeom>
          <a:noFill/>
        </p:spPr>
        <p:txBody>
          <a:bodyPr wrap="square" rtlCol="0">
            <a:spAutoFit/>
          </a:bodyPr>
          <a:p>
            <a:pPr algn="ctr"/>
            <a:r>
              <a:rPr lang="en-US" sz="2600">
                <a:latin typeface="Times New Roman" panose="02020603050405020304" pitchFamily="18" charset="0"/>
                <a:cs typeface="Times New Roman" panose="02020603050405020304" pitchFamily="18" charset="0"/>
              </a:rPr>
              <a:t>Class</a:t>
            </a:r>
            <a:endParaRPr lang="en-US" sz="2600">
              <a:latin typeface="Times New Roman" panose="02020603050405020304" pitchFamily="18" charset="0"/>
              <a:cs typeface="Times New Roman" panose="02020603050405020304" pitchFamily="18" charset="0"/>
            </a:endParaRPr>
          </a:p>
        </p:txBody>
      </p:sp>
      <p:sp>
        <p:nvSpPr>
          <p:cNvPr id="55" name="Rounded Rectangle 54"/>
          <p:cNvSpPr/>
          <p:nvPr/>
        </p:nvSpPr>
        <p:spPr>
          <a:xfrm>
            <a:off x="685800" y="4942840"/>
            <a:ext cx="1469390" cy="601345"/>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56" name="Rounded Rectangle 55"/>
          <p:cNvSpPr/>
          <p:nvPr/>
        </p:nvSpPr>
        <p:spPr>
          <a:xfrm>
            <a:off x="1295400" y="5905500"/>
            <a:ext cx="2796540" cy="64389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57" name="Rounded Rectangle 56"/>
          <p:cNvSpPr/>
          <p:nvPr/>
        </p:nvSpPr>
        <p:spPr>
          <a:xfrm>
            <a:off x="5259070" y="5959475"/>
            <a:ext cx="2796540" cy="50546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58" name="Rounded Rectangle 57"/>
          <p:cNvSpPr/>
          <p:nvPr/>
        </p:nvSpPr>
        <p:spPr>
          <a:xfrm>
            <a:off x="501015" y="3858895"/>
            <a:ext cx="1784985" cy="56642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59" name="Rounded Rectangle 58"/>
          <p:cNvSpPr/>
          <p:nvPr/>
        </p:nvSpPr>
        <p:spPr>
          <a:xfrm>
            <a:off x="533400" y="2637155"/>
            <a:ext cx="2002155" cy="542925"/>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60" name="Rounded Rectangle 59"/>
          <p:cNvSpPr/>
          <p:nvPr/>
        </p:nvSpPr>
        <p:spPr>
          <a:xfrm>
            <a:off x="2839720" y="1701165"/>
            <a:ext cx="1153160" cy="523875"/>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61" name="Rounded Rectangle 60"/>
          <p:cNvSpPr/>
          <p:nvPr/>
        </p:nvSpPr>
        <p:spPr>
          <a:xfrm>
            <a:off x="5410200" y="1680845"/>
            <a:ext cx="813435" cy="58420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63" name="Rounded Rectangle 62"/>
          <p:cNvSpPr/>
          <p:nvPr/>
        </p:nvSpPr>
        <p:spPr>
          <a:xfrm>
            <a:off x="6709410" y="2724150"/>
            <a:ext cx="1619250" cy="532765"/>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67" name="Rounded Rectangle 66"/>
          <p:cNvSpPr/>
          <p:nvPr/>
        </p:nvSpPr>
        <p:spPr>
          <a:xfrm>
            <a:off x="7086600" y="3959225"/>
            <a:ext cx="1501140" cy="528955"/>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68" name="Rounded Rectangle 67"/>
          <p:cNvSpPr/>
          <p:nvPr/>
        </p:nvSpPr>
        <p:spPr>
          <a:xfrm>
            <a:off x="6858000" y="4987290"/>
            <a:ext cx="1197610" cy="532765"/>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3D79D017-4D2B-4917-98EC-EFDC1350D1A8}"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TIỀN XỬ LÝ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9" name="Group 8"/>
          <p:cNvGrpSpPr/>
          <p:nvPr/>
        </p:nvGrpSpPr>
        <p:grpSpPr>
          <a:xfrm>
            <a:off x="795020" y="1600200"/>
            <a:ext cx="2867025" cy="781050"/>
            <a:chOff x="-788" y="3000"/>
            <a:chExt cx="4515" cy="1230"/>
          </a:xfrm>
        </p:grpSpPr>
        <p:sp>
          <p:nvSpPr>
            <p:cNvPr id="7" name="Rounded Rectangle 6"/>
            <p:cNvSpPr/>
            <p:nvPr/>
          </p:nvSpPr>
          <p:spPr>
            <a:xfrm>
              <a:off x="-788" y="3000"/>
              <a:ext cx="4357" cy="123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8" name="Text Box 7"/>
            <p:cNvSpPr txBox="1"/>
            <p:nvPr/>
          </p:nvSpPr>
          <p:spPr>
            <a:xfrm>
              <a:off x="-570" y="3240"/>
              <a:ext cx="4297" cy="701"/>
            </a:xfrm>
            <a:prstGeom prst="rect">
              <a:avLst/>
            </a:prstGeom>
            <a:noFill/>
          </p:spPr>
          <p:txBody>
            <a:bodyPr wrap="square" rtlCol="0">
              <a:spAutoFit/>
            </a:bodyPr>
            <a:p>
              <a:r>
                <a:rPr lang="en-US" sz="2300">
                  <a:latin typeface="Times New Roman" panose="02020603050405020304" pitchFamily="18" charset="0"/>
                  <a:cs typeface="Times New Roman" panose="02020603050405020304" pitchFamily="18" charset="0"/>
                </a:rPr>
                <a:t>Xóa thuộc tính thừa</a:t>
              </a:r>
              <a:endParaRPr lang="en-US" sz="2300">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5319395" y="1585595"/>
            <a:ext cx="3434715" cy="953135"/>
            <a:chOff x="240" y="3000"/>
            <a:chExt cx="3329" cy="1483"/>
          </a:xfrm>
        </p:grpSpPr>
        <p:sp>
          <p:nvSpPr>
            <p:cNvPr id="11" name="Rounded Rectangle 10"/>
            <p:cNvSpPr/>
            <p:nvPr/>
          </p:nvSpPr>
          <p:spPr>
            <a:xfrm>
              <a:off x="240" y="3000"/>
              <a:ext cx="3329" cy="123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12" name="Text Box 11"/>
            <p:cNvSpPr txBox="1"/>
            <p:nvPr/>
          </p:nvSpPr>
          <p:spPr>
            <a:xfrm>
              <a:off x="263" y="3240"/>
              <a:ext cx="3306" cy="1243"/>
            </a:xfrm>
            <a:prstGeom prst="rect">
              <a:avLst/>
            </a:prstGeom>
            <a:noFill/>
          </p:spPr>
          <p:txBody>
            <a:bodyPr wrap="square" rtlCol="0">
              <a:spAutoFit/>
            </a:bodyPr>
            <a:p>
              <a:r>
                <a:rPr lang="en-US" sz="2300">
                  <a:latin typeface="Times New Roman" panose="02020603050405020304" pitchFamily="18" charset="0"/>
                  <a:cs typeface="Times New Roman" panose="02020603050405020304" pitchFamily="18" charset="0"/>
                </a:rPr>
                <a:t>Xử lý dữ liệu sai định dạng</a:t>
              </a:r>
              <a:endParaRPr lang="en-US" sz="2300">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5657850" y="3317240"/>
            <a:ext cx="2796540" cy="951230"/>
            <a:chOff x="240" y="3000"/>
            <a:chExt cx="3329" cy="1498"/>
          </a:xfrm>
        </p:grpSpPr>
        <p:sp>
          <p:nvSpPr>
            <p:cNvPr id="17" name="Rounded Rectangle 16"/>
            <p:cNvSpPr/>
            <p:nvPr/>
          </p:nvSpPr>
          <p:spPr>
            <a:xfrm>
              <a:off x="240" y="3000"/>
              <a:ext cx="3329" cy="123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18" name="Text Box 17"/>
            <p:cNvSpPr txBox="1"/>
            <p:nvPr/>
          </p:nvSpPr>
          <p:spPr>
            <a:xfrm>
              <a:off x="263" y="3240"/>
              <a:ext cx="3306" cy="1258"/>
            </a:xfrm>
            <a:prstGeom prst="rect">
              <a:avLst/>
            </a:prstGeom>
            <a:noFill/>
          </p:spPr>
          <p:txBody>
            <a:bodyPr wrap="square" rtlCol="0">
              <a:spAutoFit/>
            </a:bodyPr>
            <a:p>
              <a:pPr algn="ctr"/>
              <a:r>
                <a:rPr lang="en-US" sz="2300">
                  <a:latin typeface="Times New Roman" panose="02020603050405020304" pitchFamily="18" charset="0"/>
                  <a:cs typeface="Times New Roman" panose="02020603050405020304" pitchFamily="18" charset="0"/>
                </a:rPr>
                <a:t>Xử lý dữ liệu bị thiếu</a:t>
              </a:r>
              <a:endParaRPr lang="en-US" sz="2300">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914400" y="3376295"/>
            <a:ext cx="2796540" cy="781050"/>
            <a:chOff x="240" y="3000"/>
            <a:chExt cx="3329" cy="1230"/>
          </a:xfrm>
        </p:grpSpPr>
        <p:sp>
          <p:nvSpPr>
            <p:cNvPr id="20" name="Rounded Rectangle 19"/>
            <p:cNvSpPr/>
            <p:nvPr/>
          </p:nvSpPr>
          <p:spPr>
            <a:xfrm>
              <a:off x="240" y="3000"/>
              <a:ext cx="3329" cy="123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21" name="Text Box 20"/>
            <p:cNvSpPr txBox="1"/>
            <p:nvPr/>
          </p:nvSpPr>
          <p:spPr>
            <a:xfrm>
              <a:off x="263" y="3240"/>
              <a:ext cx="3306" cy="701"/>
            </a:xfrm>
            <a:prstGeom prst="rect">
              <a:avLst/>
            </a:prstGeom>
            <a:noFill/>
          </p:spPr>
          <p:txBody>
            <a:bodyPr wrap="square" rtlCol="0">
              <a:spAutoFit/>
            </a:bodyPr>
            <a:p>
              <a:pPr algn="ctr"/>
              <a:r>
                <a:rPr lang="en-US" sz="2300">
                  <a:latin typeface="Times New Roman" panose="02020603050405020304" pitchFamily="18" charset="0"/>
                  <a:cs typeface="Times New Roman" panose="02020603050405020304" pitchFamily="18" charset="0"/>
                </a:rPr>
                <a:t>Xử lý dữ liệu nhiễu</a:t>
              </a:r>
              <a:endParaRPr lang="en-US" sz="2300">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990600" y="5029200"/>
            <a:ext cx="2796540" cy="781050"/>
            <a:chOff x="240" y="3000"/>
            <a:chExt cx="3329" cy="1230"/>
          </a:xfrm>
        </p:grpSpPr>
        <p:sp>
          <p:nvSpPr>
            <p:cNvPr id="23" name="Rounded Rectangle 22"/>
            <p:cNvSpPr/>
            <p:nvPr/>
          </p:nvSpPr>
          <p:spPr>
            <a:xfrm>
              <a:off x="240" y="3000"/>
              <a:ext cx="3329" cy="123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24" name="Text Box 23"/>
            <p:cNvSpPr txBox="1"/>
            <p:nvPr/>
          </p:nvSpPr>
          <p:spPr>
            <a:xfrm>
              <a:off x="263" y="3240"/>
              <a:ext cx="3306" cy="701"/>
            </a:xfrm>
            <a:prstGeom prst="rect">
              <a:avLst/>
            </a:prstGeom>
            <a:noFill/>
          </p:spPr>
          <p:txBody>
            <a:bodyPr wrap="square" rtlCol="0">
              <a:spAutoFit/>
            </a:bodyPr>
            <a:p>
              <a:pPr algn="ctr"/>
              <a:r>
                <a:rPr lang="en-US" sz="2300">
                  <a:latin typeface="Times New Roman" panose="02020603050405020304" pitchFamily="18" charset="0"/>
                  <a:cs typeface="Times New Roman" panose="02020603050405020304" pitchFamily="18" charset="0"/>
                </a:rPr>
                <a:t>Chuẩn hóa dữ liệu</a:t>
              </a:r>
              <a:endParaRPr lang="en-US" sz="2300">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a:off x="5622290" y="5005070"/>
            <a:ext cx="2796540" cy="781050"/>
            <a:chOff x="240" y="3000"/>
            <a:chExt cx="3329" cy="1230"/>
          </a:xfrm>
        </p:grpSpPr>
        <p:sp>
          <p:nvSpPr>
            <p:cNvPr id="26" name="Rounded Rectangle 25"/>
            <p:cNvSpPr/>
            <p:nvPr/>
          </p:nvSpPr>
          <p:spPr>
            <a:xfrm>
              <a:off x="240" y="3000"/>
              <a:ext cx="3329" cy="123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27" name="Text Box 26"/>
            <p:cNvSpPr txBox="1"/>
            <p:nvPr/>
          </p:nvSpPr>
          <p:spPr>
            <a:xfrm>
              <a:off x="263" y="3240"/>
              <a:ext cx="3306" cy="701"/>
            </a:xfrm>
            <a:prstGeom prst="rect">
              <a:avLst/>
            </a:prstGeom>
            <a:noFill/>
          </p:spPr>
          <p:txBody>
            <a:bodyPr wrap="square" rtlCol="0">
              <a:spAutoFit/>
            </a:bodyPr>
            <a:p>
              <a:pPr algn="ctr"/>
              <a:r>
                <a:rPr lang="en-US" sz="2300">
                  <a:latin typeface="Times New Roman" panose="02020603050405020304" pitchFamily="18" charset="0"/>
                  <a:cs typeface="Times New Roman" panose="02020603050405020304" pitchFamily="18" charset="0"/>
                </a:rPr>
                <a:t>Giảm chiều dữ liệu</a:t>
              </a:r>
              <a:endParaRPr lang="en-US" sz="2300">
                <a:latin typeface="Times New Roman" panose="02020603050405020304" pitchFamily="18" charset="0"/>
                <a:cs typeface="Times New Roman" panose="02020603050405020304" pitchFamily="18" charset="0"/>
              </a:endParaRPr>
            </a:p>
          </p:txBody>
        </p:sp>
      </p:grpSp>
      <p:cxnSp>
        <p:nvCxnSpPr>
          <p:cNvPr id="28" name="Straight Arrow Connector 27"/>
          <p:cNvCxnSpPr/>
          <p:nvPr/>
        </p:nvCxnSpPr>
        <p:spPr>
          <a:xfrm>
            <a:off x="3570605" y="1975485"/>
            <a:ext cx="1748155"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30" name="Straight Arrow Connector 29"/>
          <p:cNvCxnSpPr>
            <a:endCxn id="17" idx="0"/>
          </p:cNvCxnSpPr>
          <p:nvPr/>
        </p:nvCxnSpPr>
        <p:spPr>
          <a:xfrm>
            <a:off x="7046595" y="2362200"/>
            <a:ext cx="9525" cy="95504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33" name="Straight Arrow Connector 32"/>
          <p:cNvCxnSpPr>
            <a:endCxn id="21" idx="3"/>
          </p:cNvCxnSpPr>
          <p:nvPr/>
        </p:nvCxnSpPr>
        <p:spPr>
          <a:xfrm flipH="1">
            <a:off x="3710940" y="3733800"/>
            <a:ext cx="1927860" cy="1778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34" name="Straight Arrow Connector 33"/>
          <p:cNvCxnSpPr/>
          <p:nvPr/>
        </p:nvCxnSpPr>
        <p:spPr>
          <a:xfrm flipH="1">
            <a:off x="2645410" y="4140200"/>
            <a:ext cx="8890" cy="87503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35" name="Straight Arrow Connector 34"/>
          <p:cNvCxnSpPr>
            <a:stCxn id="24" idx="3"/>
            <a:endCxn id="27" idx="1"/>
          </p:cNvCxnSpPr>
          <p:nvPr/>
        </p:nvCxnSpPr>
        <p:spPr>
          <a:xfrm flipV="1">
            <a:off x="3787140" y="5380355"/>
            <a:ext cx="1854200" cy="2413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3D79D017-4D2B-4917-98EC-EFDC1350D1A8}"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3.1. XÓA THUỘC TÍNH THỪA</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543050"/>
            <a:ext cx="8744585" cy="4487545"/>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Thuộc tính </a:t>
            </a:r>
            <a:r>
              <a:rPr lang="en-US" sz="2200" b="1">
                <a:latin typeface="Times New Roman" panose="02020603050405020304" pitchFamily="18" charset="0"/>
                <a:cs typeface="Times New Roman" panose="02020603050405020304" pitchFamily="18" charset="0"/>
              </a:rPr>
              <a:t>ID</a:t>
            </a:r>
            <a:r>
              <a:rPr lang="en-US" sz="2200">
                <a:latin typeface="Times New Roman" panose="02020603050405020304" pitchFamily="18" charset="0"/>
                <a:cs typeface="Times New Roman" panose="02020603050405020304" pitchFamily="18" charset="0"/>
              </a:rPr>
              <a:t> và </a:t>
            </a:r>
            <a:r>
              <a:rPr lang="en-US" sz="2200" b="1">
                <a:latin typeface="Times New Roman" panose="02020603050405020304" pitchFamily="18" charset="0"/>
                <a:cs typeface="Times New Roman" panose="02020603050405020304" pitchFamily="18" charset="0"/>
              </a:rPr>
              <a:t>Nickname</a:t>
            </a:r>
            <a:r>
              <a:rPr lang="en-US" sz="2200">
                <a:latin typeface="Times New Roman" panose="02020603050405020304" pitchFamily="18" charset="0"/>
                <a:cs typeface="Times New Roman" panose="02020603050405020304" pitchFamily="18" charset="0"/>
              </a:rPr>
              <a:t> mô tả về chỉ số và tên của hàng dữ liệu.</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Do hai thuộc tính là không cần thiết nên sẽ bị xóa</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3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3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3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gn="ctr">
              <a:lnSpc>
                <a:spcPct val="130000"/>
              </a:lnSpc>
              <a:buFont typeface="Wingdings" panose="05000000000000000000" charset="0"/>
              <a:buNone/>
            </a:pPr>
            <a:endParaRPr lang="en-US" sz="1900" i="1">
              <a:latin typeface="Times New Roman" panose="02020603050405020304" pitchFamily="18" charset="0"/>
              <a:cs typeface="Times New Roman" panose="02020603050405020304" pitchFamily="18" charset="0"/>
            </a:endParaRPr>
          </a:p>
          <a:p>
            <a:pPr lvl="1" indent="0" algn="ctr">
              <a:lnSpc>
                <a:spcPct val="130000"/>
              </a:lnSpc>
              <a:buFont typeface="Wingdings" panose="05000000000000000000" charset="0"/>
              <a:buNone/>
            </a:pPr>
            <a:r>
              <a:rPr lang="en-US" sz="1600" i="1">
                <a:latin typeface="Times New Roman" panose="02020603050405020304" pitchFamily="18" charset="0"/>
                <a:cs typeface="Times New Roman" panose="02020603050405020304" pitchFamily="18" charset="0"/>
              </a:rPr>
              <a:t>Hình. Bộ dữ liệu ban đầu</a:t>
            </a:r>
            <a:endParaRPr lang="en-US" sz="18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1800">
              <a:latin typeface="Times New Roman" panose="02020603050405020304" pitchFamily="18" charset="0"/>
              <a:cs typeface="Times New Roman" panose="02020603050405020304" pitchFamily="18" charset="0"/>
            </a:endParaRPr>
          </a:p>
        </p:txBody>
      </p:sp>
      <p:pic>
        <p:nvPicPr>
          <p:cNvPr id="1061884490" name="Picture 1" descr="A screenshot of a computer&#10;&#10;Description automatically generated"/>
          <p:cNvPicPr>
            <a:picLocks noChangeAspect="1"/>
          </p:cNvPicPr>
          <p:nvPr>
            <p:ph idx="1"/>
          </p:nvPr>
        </p:nvPicPr>
        <p:blipFill>
          <a:blip r:embed="rId1"/>
          <a:stretch>
            <a:fillRect/>
          </a:stretch>
        </p:blipFill>
        <p:spPr>
          <a:xfrm>
            <a:off x="246380" y="3048000"/>
            <a:ext cx="8689975" cy="2228850"/>
          </a:xfrm>
          <a:prstGeom prst="rect">
            <a:avLst/>
          </a:prstGeom>
          <a:ln w="6350">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3.2. XỬ LÝ DỮ LIỆU SAI ĐỊNH DẠNG </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543050"/>
            <a:ext cx="8744585" cy="4487545"/>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Một hàng dữ liệu có giá trị ở thuộc tính </a:t>
            </a:r>
            <a:r>
              <a:rPr lang="en-US" sz="2200" b="1">
                <a:latin typeface="Times New Roman" panose="02020603050405020304" pitchFamily="18" charset="0"/>
                <a:cs typeface="Times New Roman" panose="02020603050405020304" pitchFamily="18" charset="0"/>
              </a:rPr>
              <a:t>Perimeter</a:t>
            </a:r>
            <a:r>
              <a:rPr lang="en-US" sz="2200">
                <a:latin typeface="Times New Roman" panose="02020603050405020304" pitchFamily="18" charset="0"/>
                <a:cs typeface="Times New Roman" panose="02020603050405020304" pitchFamily="18" charset="0"/>
              </a:rPr>
              <a:t> bị sai định dạng, nên hàng này sẽ bị loại bỏ ra khỏi tập dữ liệu.</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gn="ctr">
              <a:lnSpc>
                <a:spcPct val="50000"/>
              </a:lnSpc>
              <a:buFont typeface="Wingdings" panose="05000000000000000000" charset="0"/>
              <a:buNone/>
            </a:pPr>
            <a:r>
              <a:rPr lang="en-US" sz="1600" i="1">
                <a:latin typeface="Times New Roman" panose="02020603050405020304" pitchFamily="18" charset="0"/>
                <a:cs typeface="Times New Roman" panose="02020603050405020304" pitchFamily="18" charset="0"/>
              </a:rPr>
              <a:t>Hình. Hàng dữ liệu chứa giá trị sai định dạng</a:t>
            </a:r>
            <a:endParaRPr lang="en-US" sz="1600" i="1">
              <a:latin typeface="Times New Roman" panose="02020603050405020304" pitchFamily="18" charset="0"/>
              <a:cs typeface="Times New Roman" panose="02020603050405020304" pitchFamily="18" charset="0"/>
            </a:endParaRPr>
          </a:p>
        </p:txBody>
      </p:sp>
      <p:pic>
        <p:nvPicPr>
          <p:cNvPr id="8" name="Content Placeholder 7"/>
          <p:cNvPicPr>
            <a:picLocks noChangeAspect="1"/>
          </p:cNvPicPr>
          <p:nvPr>
            <p:ph idx="1"/>
          </p:nvPr>
        </p:nvPicPr>
        <p:blipFill>
          <a:blip r:embed="rId1"/>
          <a:stretch>
            <a:fillRect/>
          </a:stretch>
        </p:blipFill>
        <p:spPr>
          <a:xfrm>
            <a:off x="-635" y="3260090"/>
            <a:ext cx="9145270" cy="631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3.3. XỬ LÝ DỮ LIỆU BỊ THIẾU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543050"/>
            <a:ext cx="8744585" cy="5003800"/>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Những hàng bị thiếu nhiều thuộc tính sẽ bị xóa. Những hàng chỉ thiếu một giá trị sẽ được điền giá trị trung bình bằng giải thuật </a:t>
            </a:r>
            <a:r>
              <a:rPr lang="en-US" sz="2200" b="1">
                <a:latin typeface="Times New Roman" panose="02020603050405020304" pitchFamily="18" charset="0"/>
                <a:cs typeface="Times New Roman" panose="02020603050405020304" pitchFamily="18" charset="0"/>
              </a:rPr>
              <a:t>Rolling</a:t>
            </a:r>
            <a:r>
              <a:rPr lang="en-US" sz="2200">
                <a:latin typeface="Times New Roman" panose="02020603050405020304" pitchFamily="18" charset="0"/>
                <a:cs typeface="Times New Roman" panose="02020603050405020304" pitchFamily="18" charset="0"/>
              </a:rPr>
              <a:t>.</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a:t>
            </a:r>
            <a:endParaRPr lang="en-US" sz="2200">
              <a:latin typeface="Times New Roman" panose="02020603050405020304" pitchFamily="18" charset="0"/>
              <a:cs typeface="Times New Roman" panose="02020603050405020304" pitchFamily="18" charset="0"/>
            </a:endParaRPr>
          </a:p>
          <a:p>
            <a:pPr lvl="1" indent="0" algn="ctr">
              <a:lnSpc>
                <a:spcPct val="8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Số lượng dữ liệu thiếu ở các thuộc tính</a:t>
            </a:r>
            <a:endParaRPr lang="en-US" sz="1600" i="1">
              <a:latin typeface="Times New Roman" panose="02020603050405020304" pitchFamily="18" charset="0"/>
              <a:cs typeface="Times New Roman" panose="02020603050405020304" pitchFamily="18" charset="0"/>
              <a:sym typeface="+mn-ea"/>
            </a:endParaRPr>
          </a:p>
        </p:txBody>
      </p:sp>
      <p:pic>
        <p:nvPicPr>
          <p:cNvPr id="347027797" name="Picture 1" descr="A graph with blue bars&#10;&#10;Description automatically generated"/>
          <p:cNvPicPr>
            <a:picLocks noChangeAspect="1"/>
          </p:cNvPicPr>
          <p:nvPr>
            <p:ph idx="1"/>
          </p:nvPr>
        </p:nvPicPr>
        <p:blipFill>
          <a:blip r:embed="rId1"/>
          <a:stretch>
            <a:fillRect/>
          </a:stretch>
        </p:blipFill>
        <p:spPr>
          <a:xfrm>
            <a:off x="2286000" y="2667000"/>
            <a:ext cx="4366895" cy="3330575"/>
          </a:xfrm>
          <a:prstGeom prst="rect">
            <a:avLst/>
          </a:prstGeom>
          <a:ln w="6350">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3.4. XỬ LÝ DỮ LIỆU NHIỄU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543050"/>
            <a:ext cx="8744585" cy="5068570"/>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Dữ liệu nhiễu là những dữ liệu không chính xác, không liên quan hoặc bị lỗi trong tập dữ liệu.</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Các điểm dữ liệu</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nhiễu sẽ được phát hiện </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bằng giải thuật Z-score.</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Hình. Kiểm tra dữ liệu nhiễu ở các thuộc tính</a:t>
            </a:r>
            <a:endParaRPr lang="en-US" sz="1600" i="1">
              <a:latin typeface="Times New Roman" panose="02020603050405020304" pitchFamily="18" charset="0"/>
              <a:cs typeface="Times New Roman" panose="02020603050405020304" pitchFamily="18" charset="0"/>
              <a:sym typeface="+mn-ea"/>
            </a:endParaRPr>
          </a:p>
        </p:txBody>
      </p:sp>
      <p:pic>
        <p:nvPicPr>
          <p:cNvPr id="156571487" name="Picture 1" descr="A white rectangular object with black text&#10;&#10;Description automatically generated"/>
          <p:cNvPicPr>
            <a:picLocks noChangeAspect="1"/>
          </p:cNvPicPr>
          <p:nvPr>
            <p:ph idx="1"/>
          </p:nvPr>
        </p:nvPicPr>
        <p:blipFill>
          <a:blip r:embed="rId1"/>
          <a:stretch>
            <a:fillRect/>
          </a:stretch>
        </p:blipFill>
        <p:spPr>
          <a:xfrm>
            <a:off x="3834765" y="2658110"/>
            <a:ext cx="5053330" cy="3353435"/>
          </a:xfrm>
          <a:prstGeom prst="rect">
            <a:avLst/>
          </a:prstGeom>
          <a:ln w="6350">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752600" y="533400"/>
            <a:ext cx="7259320" cy="445135"/>
          </a:xfrm>
          <a:prstGeom prst="rect">
            <a:avLst/>
          </a:prstGeom>
          <a:noFill/>
        </p:spPr>
        <p:txBody>
          <a:bodyPr wrap="square" rtlCol="0">
            <a:spAutoFit/>
          </a:bodyPr>
          <a:p>
            <a:r>
              <a:rPr lang="en-US" sz="23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3.4.1. XỬ LÝ NHIỄU Ở CỘT MAJOR_AXIS_LENGTH</a:t>
            </a:r>
            <a:endParaRPr lang="en-US" sz="23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543050"/>
            <a:ext cx="8744585" cy="5068570"/>
          </a:xfrm>
          <a:prstGeom prst="rect">
            <a:avLst/>
          </a:prstGeom>
          <a:noFill/>
        </p:spPr>
        <p:txBody>
          <a:bodyPr wrap="square" rtlCol="0">
            <a:noAutofit/>
          </a:bodyPr>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p:txBody>
      </p:sp>
      <p:pic>
        <p:nvPicPr>
          <p:cNvPr id="1973818607" name="Picture 1" descr="A white rectangular object with black text&#10;&#10;Description automatically generated"/>
          <p:cNvPicPr>
            <a:picLocks noChangeAspect="1"/>
          </p:cNvPicPr>
          <p:nvPr>
            <p:ph sz="half" idx="1"/>
          </p:nvPr>
        </p:nvPicPr>
        <p:blipFill>
          <a:blip r:embed="rId1"/>
          <a:stretch>
            <a:fillRect/>
          </a:stretch>
        </p:blipFill>
        <p:spPr>
          <a:xfrm>
            <a:off x="152400" y="2128520"/>
            <a:ext cx="4290060" cy="3345180"/>
          </a:xfrm>
          <a:prstGeom prst="rect">
            <a:avLst/>
          </a:prstGeom>
          <a:ln w="6350">
            <a:solidFill>
              <a:schemeClr val="tx1"/>
            </a:solidFill>
          </a:ln>
        </p:spPr>
      </p:pic>
      <p:pic>
        <p:nvPicPr>
          <p:cNvPr id="1741178754" name="Picture 1" descr="A blue rectangular object with black lines&#10;&#10;Description automatically generated"/>
          <p:cNvPicPr>
            <a:picLocks noChangeAspect="1"/>
          </p:cNvPicPr>
          <p:nvPr>
            <p:ph sz="half" idx="2"/>
          </p:nvPr>
        </p:nvPicPr>
        <p:blipFill>
          <a:blip r:embed="rId2"/>
          <a:stretch>
            <a:fillRect/>
          </a:stretch>
        </p:blipFill>
        <p:spPr>
          <a:xfrm>
            <a:off x="4704080" y="2133600"/>
            <a:ext cx="4307840" cy="3340100"/>
          </a:xfrm>
          <a:prstGeom prst="rect">
            <a:avLst/>
          </a:prstGeom>
          <a:ln w="6350">
            <a:solidFill>
              <a:schemeClr val="tx1"/>
            </a:solidFill>
          </a:ln>
        </p:spPr>
      </p:pic>
      <p:sp>
        <p:nvSpPr>
          <p:cNvPr id="10" name="Text Box 9"/>
          <p:cNvSpPr txBox="1"/>
          <p:nvPr/>
        </p:nvSpPr>
        <p:spPr>
          <a:xfrm>
            <a:off x="-152400" y="5562600"/>
            <a:ext cx="4313555" cy="1141730"/>
          </a:xfrm>
          <a:prstGeom prst="rect">
            <a:avLst/>
          </a:prstGeom>
          <a:noFill/>
        </p:spPr>
        <p:txBody>
          <a:bodyPr wrap="square" rtlCol="0">
            <a:noAutofit/>
          </a:bodyPr>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Giá trị ở cột Major_Axis_Length</a:t>
            </a:r>
            <a:endParaRPr lang="en-US" sz="16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trước khi xử lý</a:t>
            </a:r>
            <a:endParaRPr lang="en-US" sz="1600" i="1">
              <a:latin typeface="Times New Roman" panose="02020603050405020304" pitchFamily="18" charset="0"/>
              <a:cs typeface="Times New Roman" panose="02020603050405020304" pitchFamily="18" charset="0"/>
              <a:sym typeface="+mn-ea"/>
            </a:endParaRPr>
          </a:p>
        </p:txBody>
      </p:sp>
      <p:sp>
        <p:nvSpPr>
          <p:cNvPr id="11" name="Text Box 10"/>
          <p:cNvSpPr txBox="1"/>
          <p:nvPr/>
        </p:nvSpPr>
        <p:spPr>
          <a:xfrm>
            <a:off x="4698365" y="5562600"/>
            <a:ext cx="4313555" cy="1141730"/>
          </a:xfrm>
          <a:prstGeom prst="rect">
            <a:avLst/>
          </a:prstGeom>
          <a:noFill/>
        </p:spPr>
        <p:txBody>
          <a:bodyPr wrap="square" rtlCol="0">
            <a:noAutofit/>
          </a:bodyPr>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Giá trị ở cột Major_Axis_Length</a:t>
            </a:r>
            <a:endParaRPr lang="en-US" sz="16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sau khi xử lý</a:t>
            </a:r>
            <a:endParaRPr lang="en-US" sz="1600" i="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p:sp>
        <p:nvSpPr>
          <p:cNvPr id="2" name="Title 1"/>
          <p:cNvSpPr>
            <a:spLocks noGrp="1"/>
          </p:cNvSpPr>
          <p:nvPr/>
        </p:nvSpPr>
        <p:spPr>
          <a:xfrm>
            <a:off x="3581400" y="350520"/>
            <a:ext cx="2572385" cy="944880"/>
          </a:xfrm>
          <a:prstGeom prst="rect">
            <a:avLst/>
          </a:prstGeom>
          <a:noFill/>
          <a:ln>
            <a:noFill/>
          </a:ln>
          <a:effectLst/>
        </p:spPr>
        <p:txBody>
          <a:bodyPr vert="horz" wrap="square" lIns="91440" tIns="45720" rIns="91440" bIns="45720" numCol="1" anchor="ctr" anchorCtr="0" compatLnSpc="1"/>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sz="3400" dirty="0" err="1" smtClean="0">
                <a:latin typeface="Times New Roman" panose="02020603050405020304" pitchFamily="18" charset="0"/>
                <a:cs typeface="Times New Roman" panose="02020603050405020304" pitchFamily="18" charset="0"/>
              </a:rPr>
              <a:t>NỘI DUNG</a:t>
            </a:r>
            <a:endParaRPr lang="en-US" sz="3400" dirty="0">
              <a:latin typeface="Times New Roman" panose="02020603050405020304" pitchFamily="18" charset="0"/>
              <a:cs typeface="Times New Roman" panose="02020603050405020304" pitchFamily="18" charset="0"/>
            </a:endParaRPr>
          </a:p>
        </p:txBody>
      </p:sp>
      <p:sp>
        <p:nvSpPr>
          <p:cNvPr id="39" name="Slide Number Placeholder 38"/>
          <p:cNvSpPr>
            <a:spLocks noGrp="1"/>
          </p:cNvSpPr>
          <p:nvPr>
            <p:ph type="sldNum" sz="quarter" idx="4"/>
          </p:nvPr>
        </p:nvSpPr>
        <p:spPr/>
        <p:txBody>
          <a:bodyPr/>
          <a:p>
            <a:fld id="{A15EAB53-327E-4220-A7C8-79A6407182B7}" type="slidenum">
              <a:rPr lang="en-US" altLang="en-US"/>
            </a:fld>
            <a:endParaRPr lang="en-US" altLang="en-US"/>
          </a:p>
        </p:txBody>
      </p:sp>
      <p:sp>
        <p:nvSpPr>
          <p:cNvPr id="19" name="Block Arc 18"/>
          <p:cNvSpPr/>
          <p:nvPr/>
        </p:nvSpPr>
        <p:spPr>
          <a:xfrm rot="5400000">
            <a:off x="-1535430" y="2907030"/>
            <a:ext cx="4267200" cy="2567940"/>
          </a:xfrm>
          <a:prstGeom prst="blockArc">
            <a:avLst>
              <a:gd name="adj1" fmla="val 10835472"/>
              <a:gd name="adj2" fmla="val 54972"/>
              <a:gd name="adj3" fmla="val 115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4" name="Straight Connector 3"/>
          <p:cNvCxnSpPr/>
          <p:nvPr/>
        </p:nvCxnSpPr>
        <p:spPr>
          <a:xfrm flipV="1">
            <a:off x="1371600" y="2133600"/>
            <a:ext cx="2156460" cy="384810"/>
          </a:xfrm>
          <a:prstGeom prst="line">
            <a:avLst/>
          </a:prstGeom>
        </p:spPr>
        <p:style>
          <a:lnRef idx="2">
            <a:prstClr val="black"/>
          </a:lnRef>
          <a:fillRef idx="0">
            <a:srgbClr val="FFFFFF"/>
          </a:fillRef>
          <a:effectRef idx="0">
            <a:srgbClr val="FFFFFF"/>
          </a:effectRef>
          <a:fontRef idx="minor">
            <a:schemeClr val="tx1"/>
          </a:fontRef>
        </p:style>
      </p:cxnSp>
      <p:cxnSp>
        <p:nvCxnSpPr>
          <p:cNvPr id="5" name="Straight Connector 4"/>
          <p:cNvCxnSpPr>
            <a:endCxn id="12" idx="1"/>
          </p:cNvCxnSpPr>
          <p:nvPr/>
        </p:nvCxnSpPr>
        <p:spPr>
          <a:xfrm flipV="1">
            <a:off x="1882140" y="3733800"/>
            <a:ext cx="2385060" cy="289560"/>
          </a:xfrm>
          <a:prstGeom prst="line">
            <a:avLst/>
          </a:prstGeom>
        </p:spPr>
        <p:style>
          <a:lnRef idx="2">
            <a:prstClr val="black"/>
          </a:lnRef>
          <a:fillRef idx="0">
            <a:srgbClr val="FFFFFF"/>
          </a:fillRef>
          <a:effectRef idx="0">
            <a:srgbClr val="FFFFFF"/>
          </a:effectRef>
          <a:fontRef idx="minor">
            <a:schemeClr val="tx1"/>
          </a:fontRef>
        </p:style>
      </p:cxnSp>
      <p:cxnSp>
        <p:nvCxnSpPr>
          <p:cNvPr id="7" name="Straight Connector 6"/>
          <p:cNvCxnSpPr>
            <a:endCxn id="18" idx="1"/>
          </p:cNvCxnSpPr>
          <p:nvPr/>
        </p:nvCxnSpPr>
        <p:spPr>
          <a:xfrm>
            <a:off x="1704340" y="5201920"/>
            <a:ext cx="2103120" cy="274320"/>
          </a:xfrm>
          <a:prstGeom prst="line">
            <a:avLst/>
          </a:prstGeom>
        </p:spPr>
        <p:style>
          <a:lnRef idx="2">
            <a:prstClr val="black"/>
          </a:lnRef>
          <a:fillRef idx="0">
            <a:srgbClr val="FFFFFF"/>
          </a:fillRef>
          <a:effectRef idx="0">
            <a:srgbClr val="FFFFFF"/>
          </a:effectRef>
          <a:fontRef idx="minor">
            <a:schemeClr val="tx1"/>
          </a:fontRef>
        </p:style>
      </p:cxnSp>
      <p:grpSp>
        <p:nvGrpSpPr>
          <p:cNvPr id="8" name="Group 7"/>
          <p:cNvGrpSpPr/>
          <p:nvPr/>
        </p:nvGrpSpPr>
        <p:grpSpPr>
          <a:xfrm>
            <a:off x="3528060" y="1828800"/>
            <a:ext cx="4705350" cy="609600"/>
            <a:chOff x="5556" y="2880"/>
            <a:chExt cx="7410" cy="960"/>
          </a:xfrm>
        </p:grpSpPr>
        <p:sp>
          <p:nvSpPr>
            <p:cNvPr id="9" name="Rounded Rectangle 8"/>
            <p:cNvSpPr/>
            <p:nvPr/>
          </p:nvSpPr>
          <p:spPr>
            <a:xfrm>
              <a:off x="5556" y="2880"/>
              <a:ext cx="7162" cy="96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10" name="Text Box 9"/>
            <p:cNvSpPr txBox="1"/>
            <p:nvPr/>
          </p:nvSpPr>
          <p:spPr>
            <a:xfrm>
              <a:off x="5760" y="2972"/>
              <a:ext cx="7206" cy="749"/>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GIỚI THIỆU ĐỀ TÀI</a:t>
              </a:r>
              <a:endParaRPr lang="en-US" sz="2500" b="1">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4267200" y="3429000"/>
            <a:ext cx="3482340" cy="922020"/>
            <a:chOff x="7116" y="4350"/>
            <a:chExt cx="6968" cy="1452"/>
          </a:xfrm>
        </p:grpSpPr>
        <p:sp>
          <p:nvSpPr>
            <p:cNvPr id="12" name="Rounded Rectangle 11"/>
            <p:cNvSpPr/>
            <p:nvPr/>
          </p:nvSpPr>
          <p:spPr>
            <a:xfrm>
              <a:off x="7116" y="4350"/>
              <a:ext cx="6968" cy="96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13" name="Text Box 12"/>
            <p:cNvSpPr txBox="1"/>
            <p:nvPr/>
          </p:nvSpPr>
          <p:spPr>
            <a:xfrm>
              <a:off x="7201" y="4447"/>
              <a:ext cx="6610" cy="1355"/>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NỘI DUNG</a:t>
              </a:r>
              <a:endParaRPr lang="en-US" sz="2500" b="1">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3807460" y="4964430"/>
            <a:ext cx="4124325" cy="1023620"/>
            <a:chOff x="6000" y="8174"/>
            <a:chExt cx="6298" cy="1612"/>
          </a:xfrm>
        </p:grpSpPr>
        <p:sp>
          <p:nvSpPr>
            <p:cNvPr id="18" name="Rounded Rectangle 17"/>
            <p:cNvSpPr/>
            <p:nvPr/>
          </p:nvSpPr>
          <p:spPr>
            <a:xfrm>
              <a:off x="6000" y="8174"/>
              <a:ext cx="6162" cy="1612"/>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28" name="Text Box 27"/>
            <p:cNvSpPr txBox="1"/>
            <p:nvPr/>
          </p:nvSpPr>
          <p:spPr>
            <a:xfrm>
              <a:off x="6120" y="8276"/>
              <a:ext cx="6178" cy="1355"/>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III.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KẾT LUẬN VÀ </a:t>
              </a:r>
              <a:endParaRPr lang="en-US" sz="2500" b="1">
                <a:latin typeface="Times New Roman" panose="02020603050405020304" pitchFamily="18" charset="0"/>
                <a:cs typeface="Times New Roman" panose="02020603050405020304" pitchFamily="18" charset="0"/>
              </a:endParaRPr>
            </a:p>
            <a:p>
              <a:r>
                <a:rPr lang="en-US" sz="2500" b="1">
                  <a:latin typeface="Times New Roman" panose="02020603050405020304" pitchFamily="18" charset="0"/>
                  <a:cs typeface="Times New Roman" panose="02020603050405020304" pitchFamily="18" charset="0"/>
                </a:rPr>
                <a:t>HƯỚNG PHÁT TRIỂN</a:t>
              </a:r>
              <a:endParaRPr lang="en-US" sz="2500" b="1">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752600" y="533400"/>
            <a:ext cx="7259320" cy="445135"/>
          </a:xfrm>
          <a:prstGeom prst="rect">
            <a:avLst/>
          </a:prstGeom>
          <a:noFill/>
        </p:spPr>
        <p:txBody>
          <a:bodyPr wrap="square" rtlCol="0">
            <a:spAutoFit/>
          </a:bodyPr>
          <a:p>
            <a:r>
              <a:rPr lang="en-US" sz="23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3.4.2. XỬ LÝ NHIỄU Ở CỘT MINOR_AXIS_LENGTH</a:t>
            </a:r>
            <a:endParaRPr lang="en-US" sz="23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543050"/>
            <a:ext cx="8744585" cy="5068570"/>
          </a:xfrm>
          <a:prstGeom prst="rect">
            <a:avLst/>
          </a:prstGeom>
          <a:noFill/>
        </p:spPr>
        <p:txBody>
          <a:bodyPr wrap="square" rtlCol="0">
            <a:noAutofit/>
          </a:bodyPr>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p:txBody>
      </p:sp>
      <p:sp>
        <p:nvSpPr>
          <p:cNvPr id="10" name="Text Box 9"/>
          <p:cNvSpPr txBox="1"/>
          <p:nvPr/>
        </p:nvSpPr>
        <p:spPr>
          <a:xfrm>
            <a:off x="-152400" y="5562600"/>
            <a:ext cx="4313555" cy="1141730"/>
          </a:xfrm>
          <a:prstGeom prst="rect">
            <a:avLst/>
          </a:prstGeom>
          <a:noFill/>
        </p:spPr>
        <p:txBody>
          <a:bodyPr wrap="square" rtlCol="0">
            <a:noAutofit/>
          </a:bodyPr>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Giá trị ở cột Minor_Axis_Length</a:t>
            </a:r>
            <a:endParaRPr lang="en-US" sz="16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trước khi xử lý</a:t>
            </a:r>
            <a:endParaRPr lang="en-US" sz="1600" i="1">
              <a:latin typeface="Times New Roman" panose="02020603050405020304" pitchFamily="18" charset="0"/>
              <a:cs typeface="Times New Roman" panose="02020603050405020304" pitchFamily="18" charset="0"/>
              <a:sym typeface="+mn-ea"/>
            </a:endParaRPr>
          </a:p>
        </p:txBody>
      </p:sp>
      <p:sp>
        <p:nvSpPr>
          <p:cNvPr id="11" name="Text Box 10"/>
          <p:cNvSpPr txBox="1"/>
          <p:nvPr/>
        </p:nvSpPr>
        <p:spPr>
          <a:xfrm>
            <a:off x="4698365" y="5562600"/>
            <a:ext cx="4313555" cy="1141730"/>
          </a:xfrm>
          <a:prstGeom prst="rect">
            <a:avLst/>
          </a:prstGeom>
          <a:noFill/>
        </p:spPr>
        <p:txBody>
          <a:bodyPr wrap="square" rtlCol="0">
            <a:noAutofit/>
          </a:bodyPr>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Giá trị ở cột Minor_Axis_Length</a:t>
            </a:r>
            <a:endParaRPr lang="en-US" sz="16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sau khi xử lý</a:t>
            </a:r>
            <a:endParaRPr lang="en-US" sz="1600" i="1">
              <a:latin typeface="Times New Roman" panose="02020603050405020304" pitchFamily="18" charset="0"/>
              <a:cs typeface="Times New Roman" panose="02020603050405020304" pitchFamily="18" charset="0"/>
              <a:sym typeface="+mn-ea"/>
            </a:endParaRPr>
          </a:p>
        </p:txBody>
      </p:sp>
      <p:pic>
        <p:nvPicPr>
          <p:cNvPr id="969234170" name="Picture 1" descr="A white rectangular object with black text&#10;&#10;Description automatically generated"/>
          <p:cNvPicPr>
            <a:picLocks noChangeAspect="1"/>
          </p:cNvPicPr>
          <p:nvPr>
            <p:ph sz="half" idx="1"/>
          </p:nvPr>
        </p:nvPicPr>
        <p:blipFill>
          <a:blip r:embed="rId1"/>
          <a:stretch>
            <a:fillRect/>
          </a:stretch>
        </p:blipFill>
        <p:spPr>
          <a:xfrm>
            <a:off x="112395" y="2133600"/>
            <a:ext cx="4254500" cy="3340100"/>
          </a:xfrm>
          <a:prstGeom prst="rect">
            <a:avLst/>
          </a:prstGeom>
          <a:ln w="6350">
            <a:solidFill>
              <a:schemeClr val="tx1"/>
            </a:solidFill>
          </a:ln>
        </p:spPr>
      </p:pic>
      <p:pic>
        <p:nvPicPr>
          <p:cNvPr id="2032536875" name="Picture 1" descr="A blue rectangular object with black text&#10;&#10;Description automatically generated"/>
          <p:cNvPicPr>
            <a:picLocks noChangeAspect="1"/>
          </p:cNvPicPr>
          <p:nvPr>
            <p:ph sz="half" idx="2"/>
          </p:nvPr>
        </p:nvPicPr>
        <p:blipFill>
          <a:blip r:embed="rId2"/>
          <a:stretch>
            <a:fillRect/>
          </a:stretch>
        </p:blipFill>
        <p:spPr>
          <a:xfrm>
            <a:off x="4724400" y="2133600"/>
            <a:ext cx="4307840" cy="3340100"/>
          </a:xfrm>
          <a:prstGeom prst="rect">
            <a:avLst/>
          </a:prstGeom>
          <a:ln w="6350">
            <a:solidFill>
              <a:schemeClr val="tx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3D79D017-4D2B-4917-98EC-EFDC1350D1A8}"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3.5. CHUẨN HÓA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Oval 6"/>
          <p:cNvSpPr/>
          <p:nvPr/>
        </p:nvSpPr>
        <p:spPr>
          <a:xfrm>
            <a:off x="838200" y="3276600"/>
            <a:ext cx="1524000" cy="1219200"/>
          </a:xfrm>
          <a:prstGeom prst="ellipse">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cxnSp>
        <p:nvCxnSpPr>
          <p:cNvPr id="9" name="Straight Connector 8"/>
          <p:cNvCxnSpPr/>
          <p:nvPr/>
        </p:nvCxnSpPr>
        <p:spPr>
          <a:xfrm flipV="1">
            <a:off x="2139315" y="2590800"/>
            <a:ext cx="2127885" cy="864235"/>
          </a:xfrm>
          <a:prstGeom prst="line">
            <a:avLst/>
          </a:prstGeom>
        </p:spPr>
        <p:style>
          <a:lnRef idx="2">
            <a:prstClr val="black"/>
          </a:lnRef>
          <a:fillRef idx="0">
            <a:srgbClr val="FFFFFF"/>
          </a:fillRef>
          <a:effectRef idx="0">
            <a:srgbClr val="FFFFFF"/>
          </a:effectRef>
          <a:fontRef idx="minor">
            <a:schemeClr val="tx1"/>
          </a:fontRef>
        </p:style>
      </p:cxnSp>
      <p:cxnSp>
        <p:nvCxnSpPr>
          <p:cNvPr id="10" name="Straight Connector 9"/>
          <p:cNvCxnSpPr>
            <a:stCxn id="7" idx="5"/>
          </p:cNvCxnSpPr>
          <p:nvPr/>
        </p:nvCxnSpPr>
        <p:spPr>
          <a:xfrm>
            <a:off x="2139315" y="4317365"/>
            <a:ext cx="2127885" cy="1016635"/>
          </a:xfrm>
          <a:prstGeom prst="line">
            <a:avLst/>
          </a:prstGeom>
        </p:spPr>
        <p:style>
          <a:lnRef idx="2">
            <a:prstClr val="black"/>
          </a:lnRef>
          <a:fillRef idx="0">
            <a:srgbClr val="FFFFFF"/>
          </a:fillRef>
          <a:effectRef idx="0">
            <a:srgbClr val="FFFFFF"/>
          </a:effectRef>
          <a:fontRef idx="minor">
            <a:schemeClr val="tx1"/>
          </a:fontRef>
        </p:style>
      </p:cxnSp>
      <p:grpSp>
        <p:nvGrpSpPr>
          <p:cNvPr id="19" name="Group 18"/>
          <p:cNvGrpSpPr/>
          <p:nvPr/>
        </p:nvGrpSpPr>
        <p:grpSpPr>
          <a:xfrm>
            <a:off x="4267200" y="2209800"/>
            <a:ext cx="3668395" cy="781050"/>
            <a:chOff x="240" y="3000"/>
            <a:chExt cx="3329" cy="1230"/>
          </a:xfrm>
        </p:grpSpPr>
        <p:sp>
          <p:nvSpPr>
            <p:cNvPr id="20" name="Rounded Rectangle 19"/>
            <p:cNvSpPr/>
            <p:nvPr/>
          </p:nvSpPr>
          <p:spPr>
            <a:xfrm>
              <a:off x="240" y="3000"/>
              <a:ext cx="3329" cy="123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21" name="Text Box 20"/>
            <p:cNvSpPr txBox="1"/>
            <p:nvPr/>
          </p:nvSpPr>
          <p:spPr>
            <a:xfrm>
              <a:off x="263" y="3240"/>
              <a:ext cx="3306" cy="701"/>
            </a:xfrm>
            <a:prstGeom prst="rect">
              <a:avLst/>
            </a:prstGeom>
            <a:noFill/>
          </p:spPr>
          <p:txBody>
            <a:bodyPr wrap="square" rtlCol="0">
              <a:spAutoFit/>
            </a:bodyPr>
            <a:p>
              <a:pPr algn="ctr"/>
              <a:r>
                <a:rPr lang="en-US" sz="2300">
                  <a:latin typeface="Times New Roman" panose="02020603050405020304" pitchFamily="18" charset="0"/>
                  <a:cs typeface="Times New Roman" panose="02020603050405020304" pitchFamily="18" charset="0"/>
                </a:rPr>
                <a:t>Chuẩn hóa ở cột nhãn</a:t>
              </a:r>
              <a:endParaRPr lang="en-US" sz="230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4267200" y="4953000"/>
            <a:ext cx="3668395" cy="781050"/>
            <a:chOff x="240" y="3000"/>
            <a:chExt cx="3329" cy="1230"/>
          </a:xfrm>
        </p:grpSpPr>
        <p:sp>
          <p:nvSpPr>
            <p:cNvPr id="14" name="Rounded Rectangle 13"/>
            <p:cNvSpPr/>
            <p:nvPr/>
          </p:nvSpPr>
          <p:spPr>
            <a:xfrm>
              <a:off x="240" y="3000"/>
              <a:ext cx="3329" cy="1230"/>
            </a:xfrm>
            <a:prstGeom prst="roundRect">
              <a:avLst/>
            </a:prstGeom>
          </p:spPr>
          <p:style>
            <a:lnRef idx="3">
              <a:prstClr val="black"/>
            </a:lnRef>
            <a:fillRef idx="0">
              <a:srgbClr val="FFFFFF"/>
            </a:fillRef>
            <a:effectRef idx="0">
              <a:srgbClr val="FFFFFF"/>
            </a:effectRef>
            <a:fontRef idx="minor">
              <a:schemeClr val="tx1"/>
            </a:fontRef>
          </p:style>
          <p:txBody>
            <a:bodyPr rtlCol="0" anchor="ctr"/>
            <a:p>
              <a:pPr algn="ctr"/>
              <a:endParaRPr lang="en-US"/>
            </a:p>
          </p:txBody>
        </p:sp>
        <p:sp>
          <p:nvSpPr>
            <p:cNvPr id="15" name="Text Box 14"/>
            <p:cNvSpPr txBox="1"/>
            <p:nvPr/>
          </p:nvSpPr>
          <p:spPr>
            <a:xfrm>
              <a:off x="263" y="3240"/>
              <a:ext cx="3306" cy="701"/>
            </a:xfrm>
            <a:prstGeom prst="rect">
              <a:avLst/>
            </a:prstGeom>
            <a:noFill/>
          </p:spPr>
          <p:txBody>
            <a:bodyPr wrap="square" rtlCol="0">
              <a:spAutoFit/>
            </a:bodyPr>
            <a:p>
              <a:pPr algn="ctr"/>
              <a:r>
                <a:rPr lang="en-US" sz="2300">
                  <a:latin typeface="Times New Roman" panose="02020603050405020304" pitchFamily="18" charset="0"/>
                  <a:cs typeface="Times New Roman" panose="02020603050405020304" pitchFamily="18" charset="0"/>
                </a:rPr>
                <a:t>Chuẩn hóa các thuộc tính</a:t>
              </a:r>
              <a:endParaRPr lang="en-US" sz="230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3D79D017-4D2B-4917-98EC-EFDC1350D1A8}"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3.5.1. CHUẨN HÓA Ở CỘT NHÃN</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6271602" name="Picture 1" descr="A graph of a bar chart&#10;&#10;Description automatically generated with medium confidence"/>
          <p:cNvPicPr>
            <a:picLocks noChangeAspect="1"/>
          </p:cNvPicPr>
          <p:nvPr>
            <p:ph idx="1"/>
          </p:nvPr>
        </p:nvPicPr>
        <p:blipFill>
          <a:blip r:embed="rId1"/>
          <a:stretch>
            <a:fillRect/>
          </a:stretch>
        </p:blipFill>
        <p:spPr>
          <a:xfrm>
            <a:off x="4110990" y="1752600"/>
            <a:ext cx="4728210" cy="3674110"/>
          </a:xfrm>
          <a:prstGeom prst="rect">
            <a:avLst/>
          </a:prstGeom>
          <a:ln w="6350">
            <a:solidFill>
              <a:schemeClr val="tx1"/>
            </a:solidFill>
          </a:ln>
        </p:spPr>
      </p:pic>
      <p:sp>
        <p:nvSpPr>
          <p:cNvPr id="8" name="Text Box 7"/>
          <p:cNvSpPr txBox="1"/>
          <p:nvPr/>
        </p:nvSpPr>
        <p:spPr>
          <a:xfrm>
            <a:off x="-60325" y="2286000"/>
            <a:ext cx="4022090" cy="2505075"/>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Dữ liệu cột </a:t>
            </a:r>
            <a:r>
              <a:rPr lang="en-US" sz="2200" b="1">
                <a:latin typeface="Times New Roman" panose="02020603050405020304" pitchFamily="18" charset="0"/>
                <a:cs typeface="Times New Roman" panose="02020603050405020304" pitchFamily="18" charset="0"/>
              </a:rPr>
              <a:t>Class </a:t>
            </a:r>
            <a:r>
              <a:rPr lang="en-US" sz="2200">
                <a:latin typeface="Times New Roman" panose="02020603050405020304" pitchFamily="18" charset="0"/>
                <a:cs typeface="Times New Roman" panose="02020603050405020304" pitchFamily="18" charset="0"/>
              </a:rPr>
              <a:t>chỉ có hai loại, nhưng chưa được đồng bộ. Các dữ liệu này sẽ được đổi về cùng tên.</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a:t>
            </a:r>
            <a:endParaRPr lang="en-US" sz="1600" i="1">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4419600" y="5334000"/>
            <a:ext cx="4022090" cy="539750"/>
          </a:xfrm>
          <a:prstGeom prst="rect">
            <a:avLst/>
          </a:prstGeom>
          <a:noFill/>
        </p:spPr>
        <p:txBody>
          <a:bodyPr wrap="square" rtlCol="0">
            <a:noAutofit/>
          </a:bodyPr>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rPr>
              <a:t>Hình. Các lớp của cột nhãn</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a:t>
            </a:r>
            <a:endParaRPr lang="en-US" sz="1600" i="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3.5.1. CHUẨN HÓA Ở CỘT NHÃN</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228600" y="2590800"/>
            <a:ext cx="4158615" cy="1492885"/>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Sau khi chuyển về cùng tên, dữ liệu sẽ được đưa về dạng số.</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a:t>
            </a:r>
            <a:endParaRPr lang="en-US" sz="1600" i="1">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4419600" y="5867400"/>
            <a:ext cx="4022090" cy="539750"/>
          </a:xfrm>
          <a:prstGeom prst="rect">
            <a:avLst/>
          </a:prstGeom>
          <a:noFill/>
        </p:spPr>
        <p:txBody>
          <a:bodyPr wrap="square" rtlCol="0">
            <a:noAutofit/>
          </a:bodyPr>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rPr>
              <a:t>Hình. Các lớp của cột nhãn</a:t>
            </a: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a:t>
            </a:r>
            <a:endParaRPr lang="en-US" sz="1600" i="1">
              <a:latin typeface="Times New Roman" panose="02020603050405020304" pitchFamily="18" charset="0"/>
              <a:cs typeface="Times New Roman" panose="02020603050405020304" pitchFamily="18" charset="0"/>
              <a:sym typeface="+mn-ea"/>
            </a:endParaRPr>
          </a:p>
        </p:txBody>
      </p:sp>
      <p:pic>
        <p:nvPicPr>
          <p:cNvPr id="571264563" name="Picture 1" descr="A graph of a bar chart&#10;&#10;Description automatically generated with medium confidence"/>
          <p:cNvPicPr>
            <a:picLocks noChangeAspect="1"/>
          </p:cNvPicPr>
          <p:nvPr>
            <p:ph idx="1"/>
          </p:nvPr>
        </p:nvPicPr>
        <p:blipFill>
          <a:blip r:embed="rId1"/>
          <a:stretch>
            <a:fillRect/>
          </a:stretch>
        </p:blipFill>
        <p:spPr>
          <a:xfrm>
            <a:off x="4113530" y="1705610"/>
            <a:ext cx="4822825" cy="4239260"/>
          </a:xfrm>
          <a:prstGeom prst="rect">
            <a:avLst/>
          </a:prstGeom>
          <a:ln w="6350">
            <a:solidFill>
              <a:schemeClr val="tx1"/>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3.5.2. CHUẨN HÓA CÁC THUỘC TÍNH</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543050"/>
            <a:ext cx="8930005" cy="5068570"/>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Khi các thuộc tính có khoảng giá trị quá khác nhau, mô hình sẽ tập trung vào một số thuộc tính nhất định, làm giảm độ chính xác mô hình.</a:t>
            </a:r>
            <a:endParaRPr lang="en-US" sz="2200">
              <a:latin typeface="Times New Roman" panose="02020603050405020304" pitchFamily="18" charset="0"/>
              <a:cs typeface="Times New Roman" panose="02020603050405020304" pitchFamily="18" charset="0"/>
            </a:endParaRPr>
          </a:p>
          <a:p>
            <a:pPr lvl="1" indent="0">
              <a:lnSpc>
                <a:spcPct val="140000"/>
              </a:lnSpc>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Sử dụng phương pháp MinMaxScaler để đưa dữ liệu về khoảng [0,1].</a:t>
            </a:r>
            <a:endParaRPr lang="en-US" sz="2200">
              <a:latin typeface="Times New Roman" panose="02020603050405020304" pitchFamily="18" charset="0"/>
              <a:cs typeface="Times New Roman" panose="02020603050405020304" pitchFamily="18" charset="0"/>
            </a:endParaRPr>
          </a:p>
          <a:p>
            <a:pPr marL="0"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Dữ liệu sau khi sử dụng MinMaxScaler</a:t>
            </a:r>
            <a:endParaRPr lang="en-US" sz="16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16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                                                                          </a:t>
            </a:r>
            <a:endParaRPr lang="en-US" sz="1600" i="1">
              <a:latin typeface="Times New Roman" panose="02020603050405020304" pitchFamily="18" charset="0"/>
              <a:cs typeface="Times New Roman" panose="02020603050405020304" pitchFamily="18" charset="0"/>
              <a:sym typeface="+mn-ea"/>
            </a:endParaRPr>
          </a:p>
        </p:txBody>
      </p:sp>
      <p:pic>
        <p:nvPicPr>
          <p:cNvPr id="1868921721" name="Picture 1" descr="A screenshot of a computer screen&#10;&#10;Description automatically generated"/>
          <p:cNvPicPr>
            <a:picLocks noChangeAspect="1"/>
          </p:cNvPicPr>
          <p:nvPr>
            <p:ph idx="1"/>
          </p:nvPr>
        </p:nvPicPr>
        <p:blipFill>
          <a:blip r:embed="rId1"/>
          <a:stretch>
            <a:fillRect/>
          </a:stretch>
        </p:blipFill>
        <p:spPr>
          <a:xfrm>
            <a:off x="808990" y="3702685"/>
            <a:ext cx="7883525" cy="2523490"/>
          </a:xfrm>
          <a:prstGeom prst="rect">
            <a:avLst/>
          </a:prstGeom>
          <a:ln w="6350">
            <a:solidFill>
              <a:schemeClr val="tx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3.6. GIẢM CHIỀU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752600"/>
            <a:ext cx="4000500" cy="2974340"/>
          </a:xfrm>
          <a:prstGeom prst="rect">
            <a:avLst/>
          </a:prstGeom>
          <a:noFill/>
        </p:spPr>
        <p:txBody>
          <a:bodyPr wrap="square" rtlCol="0">
            <a:noAutofit/>
          </a:bodyPr>
          <a:p>
            <a:pPr marL="0" lvl="1" indent="0">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Khi tồn tại trong dữ liệu các thuộc tính có sự tương đồng với nhau, cần loại bỏ một trong các cột tương đồng để giảm độ phức tạp dữ liệu.</a:t>
            </a:r>
            <a:endParaRPr lang="en-US" sz="2300" i="1">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endParaRPr lang="en-US" sz="2300" i="1">
              <a:latin typeface="Times New Roman" panose="02020603050405020304" pitchFamily="18" charset="0"/>
              <a:cs typeface="Times New Roman" panose="02020603050405020304" pitchFamily="18" charset="0"/>
              <a:sym typeface="+mn-ea"/>
            </a:endParaRPr>
          </a:p>
          <a:p>
            <a:pPr marL="0" lvl="1" indent="0" algn="ctr">
              <a:lnSpc>
                <a:spcPct val="150000"/>
              </a:lnSpc>
              <a:buFont typeface="Wingdings" panose="05000000000000000000" charset="0"/>
              <a:buNone/>
            </a:pPr>
            <a:endParaRPr lang="en-US" sz="23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3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2300" i="1">
                <a:latin typeface="Times New Roman" panose="02020603050405020304" pitchFamily="18" charset="0"/>
                <a:cs typeface="Times New Roman" panose="02020603050405020304" pitchFamily="18" charset="0"/>
                <a:sym typeface="+mn-ea"/>
              </a:rPr>
              <a:t>                                                                          </a:t>
            </a:r>
            <a:endParaRPr lang="en-US" sz="2300" i="1">
              <a:latin typeface="Times New Roman" panose="02020603050405020304" pitchFamily="18" charset="0"/>
              <a:cs typeface="Times New Roman" panose="02020603050405020304" pitchFamily="18" charset="0"/>
              <a:sym typeface="+mn-ea"/>
            </a:endParaRPr>
          </a:p>
        </p:txBody>
      </p:sp>
      <p:pic>
        <p:nvPicPr>
          <p:cNvPr id="319509866" name="Picture 1"/>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112895" y="1600200"/>
            <a:ext cx="4986655" cy="4420235"/>
          </a:xfrm>
          <a:prstGeom prst="rect">
            <a:avLst/>
          </a:prstGeom>
          <a:noFill/>
          <a:ln w="6350">
            <a:solidFill>
              <a:schemeClr val="tx1"/>
            </a:solidFill>
          </a:ln>
        </p:spPr>
      </p:pic>
      <p:sp>
        <p:nvSpPr>
          <p:cNvPr id="5" name="Text Box 4"/>
          <p:cNvSpPr txBox="1"/>
          <p:nvPr/>
        </p:nvSpPr>
        <p:spPr>
          <a:xfrm>
            <a:off x="4495800" y="5943600"/>
            <a:ext cx="400050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Ma trận tương quan</a:t>
            </a:r>
            <a:endParaRPr lang="en-US" sz="1600" i="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TRỰC QUAN HÓA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895600" y="5867400"/>
            <a:ext cx="400050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Hình.Phân phối giá trị cột diện tích</a:t>
            </a:r>
            <a:endParaRPr lang="en-US" sz="1600" i="1">
              <a:latin typeface="Times New Roman" panose="02020603050405020304" pitchFamily="18" charset="0"/>
              <a:cs typeface="Times New Roman" panose="02020603050405020304" pitchFamily="18" charset="0"/>
              <a:sym typeface="+mn-ea"/>
            </a:endParaRPr>
          </a:p>
        </p:txBody>
      </p:sp>
      <p:pic>
        <p:nvPicPr>
          <p:cNvPr id="917329840" name="Picture 1" descr="A graph of a graph&#10;&#10;Description automatically generated"/>
          <p:cNvPicPr>
            <a:picLocks noChangeAspect="1"/>
          </p:cNvPicPr>
          <p:nvPr>
            <p:ph idx="1"/>
          </p:nvPr>
        </p:nvPicPr>
        <p:blipFill>
          <a:blip r:embed="rId1"/>
          <a:stretch>
            <a:fillRect/>
          </a:stretch>
        </p:blipFill>
        <p:spPr>
          <a:xfrm>
            <a:off x="1905000" y="1600200"/>
            <a:ext cx="5438775" cy="4343400"/>
          </a:xfrm>
          <a:prstGeom prst="rect">
            <a:avLst/>
          </a:prstGeom>
          <a:ln w="6350">
            <a:solidFill>
              <a:schemeClr val="tx1"/>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TRỰC QUAN HÓA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761615" y="5867400"/>
            <a:ext cx="416941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Hình.Phân phối giá trị cột Major_Axis_Length</a:t>
            </a:r>
            <a:endParaRPr lang="en-US" sz="1600" i="1">
              <a:latin typeface="Times New Roman" panose="02020603050405020304" pitchFamily="18" charset="0"/>
              <a:cs typeface="Times New Roman" panose="02020603050405020304" pitchFamily="18" charset="0"/>
              <a:sym typeface="+mn-ea"/>
            </a:endParaRPr>
          </a:p>
        </p:txBody>
      </p:sp>
      <p:pic>
        <p:nvPicPr>
          <p:cNvPr id="666343214" name="Picture 1" descr="A graph of a number of columns&#10;&#10;Description automatically generated"/>
          <p:cNvPicPr>
            <a:picLocks noChangeAspect="1"/>
          </p:cNvPicPr>
          <p:nvPr>
            <p:ph idx="1"/>
          </p:nvPr>
        </p:nvPicPr>
        <p:blipFill>
          <a:blip r:embed="rId1"/>
          <a:stretch>
            <a:fillRect/>
          </a:stretch>
        </p:blipFill>
        <p:spPr>
          <a:xfrm>
            <a:off x="2004695" y="1600200"/>
            <a:ext cx="5438775" cy="4343400"/>
          </a:xfrm>
          <a:prstGeom prst="rect">
            <a:avLst/>
          </a:prstGeom>
          <a:ln w="6350">
            <a:solidFill>
              <a:schemeClr val="tx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TRỰC QUAN HÓA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761615" y="5867400"/>
            <a:ext cx="416941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Hình.Phân phối giá trị cột Minor_Axis_Length</a:t>
            </a:r>
            <a:endParaRPr lang="en-US" sz="1600" i="1">
              <a:latin typeface="Times New Roman" panose="02020603050405020304" pitchFamily="18" charset="0"/>
              <a:cs typeface="Times New Roman" panose="02020603050405020304" pitchFamily="18" charset="0"/>
              <a:sym typeface="+mn-ea"/>
            </a:endParaRPr>
          </a:p>
        </p:txBody>
      </p:sp>
      <p:pic>
        <p:nvPicPr>
          <p:cNvPr id="711529918" name="Picture 1" descr="A graph showing a number of dots&#10;&#10;Description automatically generated with medium confidence"/>
          <p:cNvPicPr>
            <a:picLocks noChangeAspect="1"/>
          </p:cNvPicPr>
          <p:nvPr>
            <p:ph idx="1"/>
          </p:nvPr>
        </p:nvPicPr>
        <p:blipFill>
          <a:blip r:embed="rId1"/>
          <a:stretch>
            <a:fillRect/>
          </a:stretch>
        </p:blipFill>
        <p:spPr>
          <a:xfrm>
            <a:off x="2004695" y="1879600"/>
            <a:ext cx="5438775" cy="4114800"/>
          </a:xfrm>
          <a:prstGeom prst="rect">
            <a:avLst/>
          </a:prstGeom>
          <a:ln w="6350">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TRỰC QUAN HÓA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761615" y="5867400"/>
            <a:ext cx="416941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Hình.Phân phối giá trị cột độ lệch tâm</a:t>
            </a:r>
            <a:endParaRPr lang="en-US" sz="1600" i="1">
              <a:latin typeface="Times New Roman" panose="02020603050405020304" pitchFamily="18" charset="0"/>
              <a:cs typeface="Times New Roman" panose="02020603050405020304" pitchFamily="18" charset="0"/>
              <a:sym typeface="+mn-ea"/>
            </a:endParaRPr>
          </a:p>
        </p:txBody>
      </p:sp>
      <p:pic>
        <p:nvPicPr>
          <p:cNvPr id="1771705381" name="Picture 1" descr="A graph of a number of objects&#10;&#10;Description automatically generated with medium confidence"/>
          <p:cNvPicPr>
            <a:picLocks noChangeAspect="1"/>
          </p:cNvPicPr>
          <p:nvPr>
            <p:ph idx="1"/>
          </p:nvPr>
        </p:nvPicPr>
        <p:blipFill>
          <a:blip r:embed="rId1"/>
          <a:stretch>
            <a:fillRect/>
          </a:stretch>
        </p:blipFill>
        <p:spPr>
          <a:xfrm>
            <a:off x="2057400" y="1600200"/>
            <a:ext cx="5486400" cy="4352925"/>
          </a:xfrm>
          <a:prstGeom prst="rect">
            <a:avLst/>
          </a:prstGeom>
          <a:ln w="6350">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33830" y="3114040"/>
            <a:ext cx="6276340" cy="629920"/>
          </a:xfrm>
          <a:prstGeom prst="rect">
            <a:avLst/>
          </a:prstGeom>
          <a:noFill/>
        </p:spPr>
        <p:txBody>
          <a:bodyPr wrap="square" rtlCol="0">
            <a:spAutoFit/>
          </a:bodyPr>
          <a:p>
            <a:r>
              <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 I. GIỚI THIỆU ĐỀ TÀI</a:t>
            </a:r>
            <a:endPar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TRỰC QUAN HÓA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761615" y="5867400"/>
            <a:ext cx="416941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Hình.Phân phối giá trị cột tỷ lệ mở rộng</a:t>
            </a:r>
            <a:endParaRPr lang="en-US" sz="1600" i="1">
              <a:latin typeface="Times New Roman" panose="02020603050405020304" pitchFamily="18" charset="0"/>
              <a:cs typeface="Times New Roman" panose="02020603050405020304" pitchFamily="18" charset="0"/>
              <a:sym typeface="+mn-ea"/>
            </a:endParaRPr>
          </a:p>
        </p:txBody>
      </p:sp>
      <p:pic>
        <p:nvPicPr>
          <p:cNvPr id="207109838" name="Picture 1" descr="A blue line with white text&#10;&#10;Description automatically generated"/>
          <p:cNvPicPr>
            <a:picLocks noChangeAspect="1"/>
          </p:cNvPicPr>
          <p:nvPr>
            <p:ph idx="1"/>
          </p:nvPr>
        </p:nvPicPr>
        <p:blipFill>
          <a:blip r:embed="rId1"/>
          <a:stretch>
            <a:fillRect/>
          </a:stretch>
        </p:blipFill>
        <p:spPr>
          <a:xfrm>
            <a:off x="2369820" y="1600200"/>
            <a:ext cx="4953000" cy="4352925"/>
          </a:xfrm>
          <a:prstGeom prst="rect">
            <a:avLst/>
          </a:prstGeom>
          <a:ln w="6350">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TRỰC QUAN HÓA DỮ LIỆU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743200" y="5943600"/>
            <a:ext cx="416941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Hình.Phân phối giá trị cột nhãn</a:t>
            </a:r>
            <a:endParaRPr lang="en-US" sz="1600" i="1">
              <a:latin typeface="Times New Roman" panose="02020603050405020304" pitchFamily="18" charset="0"/>
              <a:cs typeface="Times New Roman" panose="02020603050405020304" pitchFamily="18" charset="0"/>
              <a:sym typeface="+mn-ea"/>
            </a:endParaRPr>
          </a:p>
        </p:txBody>
      </p:sp>
      <p:pic>
        <p:nvPicPr>
          <p:cNvPr id="7" name="Picture 1" descr="A graph of a number of squares&#10;&#10;Description automatically generated with medium confidence"/>
          <p:cNvPicPr>
            <a:picLocks noChangeAspect="1"/>
          </p:cNvPicPr>
          <p:nvPr>
            <p:ph idx="1"/>
          </p:nvPr>
        </p:nvPicPr>
        <p:blipFill>
          <a:blip r:embed="rId1"/>
          <a:stretch>
            <a:fillRect/>
          </a:stretch>
        </p:blipFill>
        <p:spPr>
          <a:xfrm>
            <a:off x="1752600" y="1524000"/>
            <a:ext cx="6033135" cy="4499610"/>
          </a:xfrm>
          <a:prstGeom prst="rect">
            <a:avLst/>
          </a:prstGeom>
          <a:ln w="6350">
            <a:solidFill>
              <a:schemeClr val="tx1"/>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TƯƠNG QUAN GIỮA CÁC THUỘC TÍNH</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752600"/>
            <a:ext cx="4000500" cy="4694555"/>
          </a:xfrm>
          <a:prstGeom prst="rect">
            <a:avLst/>
          </a:prstGeom>
          <a:noFill/>
        </p:spPr>
        <p:txBody>
          <a:bodyPr wrap="square" rtlCol="0">
            <a:noAutofit/>
          </a:bodyPr>
          <a:p>
            <a:pPr marL="0" lvl="1" indent="0">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Chiều dài trục phụ tăng thì diện tích hạt gạo tăng.</a:t>
            </a:r>
            <a:endParaRPr lang="en-US" sz="2300">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Có sự phân biệt khá rõ ràng giữa hai lớp Cammeo (C) và Osmancik (O).</a:t>
            </a:r>
            <a:endParaRPr lang="en-US" sz="2300" i="1">
              <a:latin typeface="Times New Roman" panose="02020603050405020304" pitchFamily="18" charset="0"/>
              <a:cs typeface="Times New Roman" panose="02020603050405020304" pitchFamily="18" charset="0"/>
              <a:sym typeface="+mn-ea"/>
            </a:endParaRPr>
          </a:p>
          <a:p>
            <a:pPr marL="0" lvl="1" indent="0" algn="ctr">
              <a:lnSpc>
                <a:spcPct val="150000"/>
              </a:lnSpc>
              <a:buFont typeface="Wingdings" panose="05000000000000000000" charset="0"/>
              <a:buNone/>
            </a:pPr>
            <a:endParaRPr lang="en-US" sz="23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3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2300" i="1">
                <a:latin typeface="Times New Roman" panose="02020603050405020304" pitchFamily="18" charset="0"/>
                <a:cs typeface="Times New Roman" panose="02020603050405020304" pitchFamily="18" charset="0"/>
                <a:sym typeface="+mn-ea"/>
              </a:rPr>
              <a:t>                                                                          </a:t>
            </a:r>
            <a:endParaRPr lang="en-US" sz="2300" i="1">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4800600" y="5791200"/>
            <a:ext cx="400050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Tương quan giữa Minor_Axis_Length</a:t>
            </a:r>
            <a:endParaRPr lang="en-US" sz="1600" i="1">
              <a:latin typeface="Times New Roman" panose="02020603050405020304" pitchFamily="18" charset="0"/>
              <a:cs typeface="Times New Roman" panose="02020603050405020304" pitchFamily="18" charset="0"/>
              <a:sym typeface="+mn-ea"/>
            </a:endParaRPr>
          </a:p>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và Area</a:t>
            </a:r>
            <a:endParaRPr lang="en-US" sz="1600" i="1">
              <a:latin typeface="Times New Roman" panose="02020603050405020304" pitchFamily="18" charset="0"/>
              <a:cs typeface="Times New Roman" panose="02020603050405020304" pitchFamily="18" charset="0"/>
              <a:sym typeface="+mn-ea"/>
            </a:endParaRPr>
          </a:p>
        </p:txBody>
      </p:sp>
      <p:pic>
        <p:nvPicPr>
          <p:cNvPr id="1705260537" name="Picture 1" descr="A diagram of a graph&#10;&#10;Description automatically generated with medium confidence"/>
          <p:cNvPicPr>
            <a:picLocks noChangeAspect="1"/>
          </p:cNvPicPr>
          <p:nvPr>
            <p:ph idx="1"/>
          </p:nvPr>
        </p:nvPicPr>
        <p:blipFill>
          <a:blip r:embed="rId1"/>
          <a:stretch>
            <a:fillRect/>
          </a:stretch>
        </p:blipFill>
        <p:spPr>
          <a:xfrm>
            <a:off x="4078605" y="1600200"/>
            <a:ext cx="5006975" cy="4186555"/>
          </a:xfrm>
          <a:prstGeom prst="rect">
            <a:avLst/>
          </a:prstGeom>
          <a:ln w="6350">
            <a:solidFill>
              <a:schemeClr val="tx1"/>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TƯƠNG QUAN GIỮA CÁC THUỘC TÍNH</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895600" y="5847080"/>
            <a:ext cx="400050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Tương quan giữa Major_Axis_Length</a:t>
            </a:r>
            <a:endParaRPr lang="en-US" sz="1600" i="1">
              <a:latin typeface="Times New Roman" panose="02020603050405020304" pitchFamily="18" charset="0"/>
              <a:cs typeface="Times New Roman" panose="02020603050405020304" pitchFamily="18" charset="0"/>
              <a:sym typeface="+mn-ea"/>
            </a:endParaRPr>
          </a:p>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và Eccentricity</a:t>
            </a:r>
            <a:endParaRPr lang="en-US" sz="1600" i="1">
              <a:latin typeface="Times New Roman" panose="02020603050405020304" pitchFamily="18" charset="0"/>
              <a:cs typeface="Times New Roman" panose="02020603050405020304" pitchFamily="18" charset="0"/>
              <a:sym typeface="+mn-ea"/>
            </a:endParaRPr>
          </a:p>
        </p:txBody>
      </p:sp>
      <p:pic>
        <p:nvPicPr>
          <p:cNvPr id="8" name="Picture 1" descr="A diagram of a scatter plot&#10;&#10;Description automatically generated"/>
          <p:cNvPicPr>
            <a:picLocks noChangeAspect="1"/>
          </p:cNvPicPr>
          <p:nvPr>
            <p:ph idx="1"/>
          </p:nvPr>
        </p:nvPicPr>
        <p:blipFill>
          <a:blip r:embed="rId1"/>
          <a:stretch>
            <a:fillRect/>
          </a:stretch>
        </p:blipFill>
        <p:spPr>
          <a:xfrm>
            <a:off x="1981200" y="1524000"/>
            <a:ext cx="5634355" cy="4435475"/>
          </a:xfrm>
          <a:prstGeom prst="rect">
            <a:avLst/>
          </a:prstGeom>
          <a:ln w="6350">
            <a:solidFill>
              <a:schemeClr val="tx1"/>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TƯƠNG QUAN GIỮA CÁC THUỘC TÍNH</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12395" y="1752600"/>
            <a:ext cx="4000500" cy="4694555"/>
          </a:xfrm>
          <a:prstGeom prst="rect">
            <a:avLst/>
          </a:prstGeom>
          <a:noFill/>
        </p:spPr>
        <p:txBody>
          <a:bodyPr wrap="square" rtlCol="0">
            <a:noAutofit/>
          </a:bodyPr>
          <a:p>
            <a:pPr marL="0" lvl="1" indent="0">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Chiều dài trục chính tăng thì diện tích hạt gạo tăng.</a:t>
            </a:r>
            <a:endParaRPr lang="en-US" sz="2300">
              <a:latin typeface="Times New Roman" panose="02020603050405020304" pitchFamily="18" charset="0"/>
              <a:cs typeface="Times New Roman" panose="02020603050405020304" pitchFamily="18" charset="0"/>
              <a:sym typeface="+mn-ea"/>
            </a:endParaRPr>
          </a:p>
          <a:p>
            <a:pPr marL="0" lvl="1" indent="0">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Có sự phân biệt khá rõ ràng giữa hai lớp Cammeo (C) và Osmancik (O).</a:t>
            </a:r>
            <a:endParaRPr lang="en-US" sz="2300" i="1">
              <a:latin typeface="Times New Roman" panose="02020603050405020304" pitchFamily="18" charset="0"/>
              <a:cs typeface="Times New Roman" panose="02020603050405020304" pitchFamily="18" charset="0"/>
              <a:sym typeface="+mn-ea"/>
            </a:endParaRPr>
          </a:p>
          <a:p>
            <a:pPr marL="0" lvl="1" indent="0" algn="ctr">
              <a:lnSpc>
                <a:spcPct val="150000"/>
              </a:lnSpc>
              <a:buFont typeface="Wingdings" panose="05000000000000000000" charset="0"/>
              <a:buNone/>
            </a:pPr>
            <a:endParaRPr lang="en-US" sz="23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3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2300" i="1">
                <a:latin typeface="Times New Roman" panose="02020603050405020304" pitchFamily="18" charset="0"/>
                <a:cs typeface="Times New Roman" panose="02020603050405020304" pitchFamily="18" charset="0"/>
                <a:sym typeface="+mn-ea"/>
              </a:rPr>
              <a:t>                                                                          </a:t>
            </a:r>
            <a:endParaRPr lang="en-US" sz="2300" i="1">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4800600" y="5655310"/>
            <a:ext cx="400050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Tương quan giữa Major_Axis_Length</a:t>
            </a:r>
            <a:endParaRPr lang="en-US" sz="1600" i="1">
              <a:latin typeface="Times New Roman" panose="02020603050405020304" pitchFamily="18" charset="0"/>
              <a:cs typeface="Times New Roman" panose="02020603050405020304" pitchFamily="18" charset="0"/>
              <a:sym typeface="+mn-ea"/>
            </a:endParaRPr>
          </a:p>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và Area</a:t>
            </a:r>
            <a:endParaRPr lang="en-US" sz="1600" i="1">
              <a:latin typeface="Times New Roman" panose="02020603050405020304" pitchFamily="18" charset="0"/>
              <a:cs typeface="Times New Roman" panose="02020603050405020304" pitchFamily="18" charset="0"/>
              <a:sym typeface="+mn-ea"/>
            </a:endParaRPr>
          </a:p>
        </p:txBody>
      </p:sp>
      <p:pic>
        <p:nvPicPr>
          <p:cNvPr id="91867246" name="Picture 1" descr="A diagram of a graph&#10;&#10;Description automatically generated with medium confidence"/>
          <p:cNvPicPr>
            <a:picLocks noChangeAspect="1"/>
          </p:cNvPicPr>
          <p:nvPr>
            <p:ph idx="1"/>
          </p:nvPr>
        </p:nvPicPr>
        <p:blipFill>
          <a:blip r:embed="rId1"/>
          <a:stretch>
            <a:fillRect/>
          </a:stretch>
        </p:blipFill>
        <p:spPr>
          <a:xfrm>
            <a:off x="4001770" y="1447800"/>
            <a:ext cx="5007610" cy="4207510"/>
          </a:xfrm>
          <a:prstGeom prst="rect">
            <a:avLst/>
          </a:prstGeom>
          <a:ln w="6350">
            <a:solidFill>
              <a:schemeClr val="tx1"/>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 XÂY DỰNG MÔ HÌNH</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210185" y="1676400"/>
            <a:ext cx="8726170" cy="4694555"/>
          </a:xfrm>
          <a:prstGeom prst="rect">
            <a:avLst/>
          </a:prstGeom>
          <a:noFill/>
        </p:spPr>
        <p:txBody>
          <a:bodyPr wrap="square" rtlCol="0">
            <a:noAutofit/>
          </a:bodyPr>
          <a:p>
            <a:pPr marL="0" lvl="1" indent="457200" algn="l">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Dữ liệu được chia thành tập huấn luyện và tập kiểm tra với tỷ lệ 70/30 thông qua hàm </a:t>
            </a:r>
            <a:r>
              <a:rPr lang="en-US" sz="2300" b="1">
                <a:latin typeface="Times New Roman" panose="02020603050405020304" pitchFamily="18" charset="0"/>
                <a:cs typeface="Times New Roman" panose="02020603050405020304" pitchFamily="18" charset="0"/>
                <a:sym typeface="+mn-ea"/>
              </a:rPr>
              <a:t>train_test_split</a:t>
            </a:r>
            <a:r>
              <a:rPr lang="en-US" sz="2300">
                <a:latin typeface="Times New Roman" panose="02020603050405020304" pitchFamily="18" charset="0"/>
                <a:cs typeface="Times New Roman" panose="02020603050405020304" pitchFamily="18" charset="0"/>
                <a:sym typeface="+mn-ea"/>
              </a:rPr>
              <a:t>.</a:t>
            </a:r>
            <a:endParaRPr lang="en-US" sz="2300">
              <a:latin typeface="Times New Roman" panose="02020603050405020304" pitchFamily="18" charset="0"/>
              <a:cs typeface="Times New Roman" panose="02020603050405020304" pitchFamily="18" charset="0"/>
              <a:sym typeface="+mn-ea"/>
            </a:endParaRPr>
          </a:p>
          <a:p>
            <a:pPr marL="0" lvl="1" indent="457200" algn="l">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Sử dụng ba mô hình sau:</a:t>
            </a:r>
            <a:endParaRPr lang="en-US" sz="2300">
              <a:latin typeface="Times New Roman" panose="02020603050405020304" pitchFamily="18" charset="0"/>
              <a:cs typeface="Times New Roman" panose="02020603050405020304" pitchFamily="18" charset="0"/>
              <a:sym typeface="+mn-ea"/>
            </a:endParaRPr>
          </a:p>
          <a:p>
            <a:pPr lvl="2" indent="457200" algn="l">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RandomForest với n_estimators=100.</a:t>
            </a:r>
            <a:endParaRPr lang="en-US" sz="2300">
              <a:latin typeface="Times New Roman" panose="02020603050405020304" pitchFamily="18" charset="0"/>
              <a:cs typeface="Times New Roman" panose="02020603050405020304" pitchFamily="18" charset="0"/>
              <a:sym typeface="+mn-ea"/>
            </a:endParaRPr>
          </a:p>
          <a:p>
            <a:pPr lvl="2" indent="457200" algn="l">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Decision Tree có độ sâu tối đa giới hạn ở 100.</a:t>
            </a:r>
            <a:endParaRPr lang="en-US" sz="2300">
              <a:latin typeface="Times New Roman" panose="02020603050405020304" pitchFamily="18" charset="0"/>
              <a:cs typeface="Times New Roman" panose="02020603050405020304" pitchFamily="18" charset="0"/>
              <a:sym typeface="+mn-ea"/>
            </a:endParaRPr>
          </a:p>
          <a:p>
            <a:pPr lvl="2" indent="457200" algn="l">
              <a:lnSpc>
                <a:spcPct val="150000"/>
              </a:lnSpc>
              <a:buFont typeface="Wingdings" panose="05000000000000000000" charset="0"/>
              <a:buNone/>
            </a:pPr>
            <a:r>
              <a:rPr lang="en-US" sz="2300">
                <a:latin typeface="Times New Roman" panose="02020603050405020304" pitchFamily="18" charset="0"/>
                <a:cs typeface="Times New Roman" panose="02020603050405020304" pitchFamily="18" charset="0"/>
                <a:sym typeface="+mn-ea"/>
              </a:rPr>
              <a:t>+	Naive Bayes (Gaussian Naive Bayes).</a:t>
            </a:r>
            <a:endParaRPr lang="en-US" sz="2300" i="1">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300" i="1">
              <a:latin typeface="Times New Roman" panose="02020603050405020304" pitchFamily="18" charset="0"/>
              <a:cs typeface="Times New Roman" panose="02020603050405020304" pitchFamily="18" charset="0"/>
              <a:sym typeface="+mn-ea"/>
            </a:endParaRPr>
          </a:p>
          <a:p>
            <a:pPr lvl="1" indent="0" algn="ctr">
              <a:lnSpc>
                <a:spcPct val="150000"/>
              </a:lnSpc>
              <a:buFont typeface="Wingdings" panose="05000000000000000000" charset="0"/>
              <a:buNone/>
            </a:pPr>
            <a:r>
              <a:rPr lang="en-US" sz="2300" i="1">
                <a:latin typeface="Times New Roman" panose="02020603050405020304" pitchFamily="18" charset="0"/>
                <a:cs typeface="Times New Roman" panose="02020603050405020304" pitchFamily="18" charset="0"/>
                <a:sym typeface="+mn-ea"/>
              </a:rPr>
              <a:t>                                                                          </a:t>
            </a:r>
            <a:endParaRPr lang="en-US" sz="2300" i="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7. ĐÁNH GIÁ MÔ HÌNH</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682474542"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66800" y="1600200"/>
            <a:ext cx="7167245" cy="4300855"/>
          </a:xfrm>
          <a:prstGeom prst="rect">
            <a:avLst/>
          </a:prstGeom>
          <a:noFill/>
          <a:ln w="6350">
            <a:solidFill>
              <a:schemeClr val="tx1"/>
            </a:solidFill>
          </a:ln>
        </p:spPr>
      </p:pic>
      <p:sp>
        <p:nvSpPr>
          <p:cNvPr id="5" name="Text Box 4"/>
          <p:cNvSpPr txBox="1"/>
          <p:nvPr/>
        </p:nvSpPr>
        <p:spPr>
          <a:xfrm>
            <a:off x="2778125" y="6019800"/>
            <a:ext cx="4333875"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Chỉ số Accuracy sau khi huấn luyện 20 lần</a:t>
            </a:r>
            <a:endParaRPr lang="en-US" sz="1600" i="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7. ĐÁNH GIÁ MÔ HÌNH</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133600" y="6019800"/>
            <a:ext cx="5444490" cy="674370"/>
          </a:xfrm>
          <a:prstGeom prst="rect">
            <a:avLst/>
          </a:prstGeom>
          <a:noFill/>
        </p:spPr>
        <p:txBody>
          <a:bodyPr wrap="square" rtlCol="0">
            <a:noAutofit/>
          </a:bodyPr>
          <a:p>
            <a:pPr marL="0" lvl="1" indent="0" algn="ctr">
              <a:lnSpc>
                <a:spcPct val="150000"/>
              </a:lnSpc>
              <a:buFont typeface="Wingdings" panose="05000000000000000000" charset="0"/>
              <a:buNone/>
            </a:pPr>
            <a:r>
              <a:rPr lang="en-US" sz="1600" i="1">
                <a:latin typeface="Times New Roman" panose="02020603050405020304" pitchFamily="18" charset="0"/>
                <a:cs typeface="Times New Roman" panose="02020603050405020304" pitchFamily="18" charset="0"/>
                <a:sym typeface="+mn-ea"/>
              </a:rPr>
              <a:t>Hình. Chỉ số Precision và Recall sau khi huấn luyện 20 lần</a:t>
            </a:r>
            <a:endParaRPr lang="en-US" sz="1600" i="1">
              <a:latin typeface="Times New Roman" panose="02020603050405020304" pitchFamily="18" charset="0"/>
              <a:cs typeface="Times New Roman" panose="02020603050405020304" pitchFamily="18" charset="0"/>
              <a:sym typeface="+mn-ea"/>
            </a:endParaRPr>
          </a:p>
        </p:txBody>
      </p:sp>
      <p:pic>
        <p:nvPicPr>
          <p:cNvPr id="1679895208" name="Picture 3"/>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09600" y="1752600"/>
            <a:ext cx="8229600" cy="4114800"/>
          </a:xfrm>
          <a:prstGeom prst="rect">
            <a:avLst/>
          </a:prstGeom>
          <a:noFill/>
          <a:ln w="6350">
            <a:solidFill>
              <a:schemeClr val="tx1"/>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990600" y="2890520"/>
            <a:ext cx="7293610" cy="1076325"/>
          </a:xfrm>
          <a:prstGeom prst="rect">
            <a:avLst/>
          </a:prstGeom>
          <a:noFill/>
        </p:spPr>
        <p:txBody>
          <a:bodyPr wrap="square" rtlCol="0" anchor="t">
            <a:spAutoFit/>
          </a:bodyPr>
          <a:p>
            <a:pPr algn="ctr"/>
            <a:r>
              <a:rPr lang="en-US" sz="3200" b="1">
                <a:solidFill>
                  <a:schemeClr val="accent4"/>
                </a:solidFill>
                <a:effectLst/>
                <a:latin typeface="Times New Roman" panose="02020603050405020304" pitchFamily="18" charset="0"/>
                <a:cs typeface="Times New Roman" panose="02020603050405020304" pitchFamily="18" charset="0"/>
                <a:sym typeface="+mn-ea"/>
              </a:rPr>
              <a:t>PHẦN III. </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a:p>
            <a:pPr algn="ctr"/>
            <a:r>
              <a:rPr lang="en-US" sz="3200" b="1">
                <a:solidFill>
                  <a:schemeClr val="accent4"/>
                </a:solidFill>
                <a:effectLst/>
                <a:latin typeface="Times New Roman" panose="02020603050405020304" pitchFamily="18" charset="0"/>
                <a:cs typeface="Times New Roman" panose="02020603050405020304" pitchFamily="18" charset="0"/>
                <a:sym typeface="+mn-ea"/>
              </a:rPr>
              <a:t>KẾT LUẬN VÀ HƯỚNG PHÁT TRIỂN</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2600" y="609600"/>
            <a:ext cx="7293610" cy="583565"/>
          </a:xfrm>
          <a:prstGeom prst="rect">
            <a:avLst/>
          </a:prstGeom>
          <a:noFill/>
        </p:spPr>
        <p:txBody>
          <a:bodyPr wrap="square" rtlCol="0" anchor="t">
            <a:spAutoFit/>
          </a:bodyPr>
          <a:p>
            <a:pPr algn="l"/>
            <a:r>
              <a:rPr lang="en-US" sz="3200" b="1">
                <a:solidFill>
                  <a:schemeClr val="accent4"/>
                </a:solidFill>
                <a:effectLst/>
                <a:latin typeface="Times New Roman" panose="02020603050405020304" pitchFamily="18" charset="0"/>
                <a:cs typeface="Times New Roman" panose="02020603050405020304" pitchFamily="18" charset="0"/>
                <a:sym typeface="+mn-ea"/>
              </a:rPr>
              <a:t>I. KẾT LUẬN</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304800" y="2362200"/>
            <a:ext cx="8373745" cy="3643630"/>
          </a:xfrm>
          <a:prstGeom prst="rect">
            <a:avLst/>
          </a:prstGeom>
          <a:noFill/>
        </p:spPr>
        <p:txBody>
          <a:bodyPr wrap="square" rtlCol="0">
            <a:noAutofit/>
          </a:bodyPr>
          <a:p>
            <a:pPr marL="742950" lvl="1" indent="-285750">
              <a:lnSpc>
                <a:spcPct val="170000"/>
              </a:lnSpc>
              <a:buFont typeface="Wingdings" panose="05000000000000000000" charset="0"/>
              <a:buChar char="ü"/>
            </a:pPr>
            <a:r>
              <a:rPr lang="en-US" sz="2500">
                <a:latin typeface="Times New Roman" panose="02020603050405020304" pitchFamily="18" charset="0"/>
                <a:cs typeface="Times New Roman" panose="02020603050405020304" pitchFamily="18" charset="0"/>
              </a:rPr>
              <a:t> Xây dựng được quy trình tiền xử lý dữ liệu</a:t>
            </a:r>
            <a:endParaRPr lang="en-US" sz="2500">
              <a:latin typeface="Times New Roman" panose="02020603050405020304" pitchFamily="18" charset="0"/>
              <a:cs typeface="Times New Roman" panose="02020603050405020304" pitchFamily="18" charset="0"/>
            </a:endParaRPr>
          </a:p>
          <a:p>
            <a:pPr marL="742950" lvl="1" indent="-285750">
              <a:lnSpc>
                <a:spcPct val="170000"/>
              </a:lnSpc>
              <a:buFont typeface="Wingdings" panose="05000000000000000000" charset="0"/>
              <a:buChar char="ü"/>
            </a:pPr>
            <a:r>
              <a:rPr lang="en-US" sz="2500">
                <a:latin typeface="Times New Roman" panose="02020603050405020304" pitchFamily="18" charset="0"/>
                <a:cs typeface="Times New Roman" panose="02020603050405020304" pitchFamily="18" charset="0"/>
              </a:rPr>
              <a:t> Thử nghiệm trên nhiều mô hình và có kết quả khá cao</a:t>
            </a:r>
            <a:endParaRPr lang="en-US" sz="2500">
              <a:latin typeface="Times New Roman" panose="02020603050405020304" pitchFamily="18" charset="0"/>
              <a:cs typeface="Times New Roman" panose="02020603050405020304" pitchFamily="18" charset="0"/>
            </a:endParaRPr>
          </a:p>
          <a:p>
            <a:pPr marL="742950" lvl="1" indent="-285750">
              <a:lnSpc>
                <a:spcPct val="170000"/>
              </a:lnSpc>
              <a:buFont typeface="Wingdings" panose="05000000000000000000" charset="0"/>
              <a:buChar char="ü"/>
            </a:pPr>
            <a:r>
              <a:rPr lang="en-US" sz="2500">
                <a:latin typeface="Times New Roman" panose="02020603050405020304" pitchFamily="18" charset="0"/>
                <a:cs typeface="Times New Roman" panose="02020603050405020304" pitchFamily="18" charset="0"/>
              </a:rPr>
              <a:t> Xây dựng được giao diện nhận diện giống gạo</a:t>
            </a:r>
            <a:endParaRPr lang="en-US" sz="250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p>
            <a:fld id="{0F4F63AB-74FF-4D4D-9C96-7E67E70BF8FF}" type="slidenum">
              <a:rPr lang="en-US" altLang="en-US"/>
            </a:fld>
            <a:endParaRPr lang="en-US" altLang="en-US"/>
          </a:p>
        </p:txBody>
      </p:sp>
      <p:sp>
        <p:nvSpPr>
          <p:cNvPr id="2" name="Text Box 1"/>
          <p:cNvSpPr txBox="1"/>
          <p:nvPr/>
        </p:nvSpPr>
        <p:spPr>
          <a:xfrm>
            <a:off x="76200" y="1981200"/>
            <a:ext cx="3385820" cy="445135"/>
          </a:xfrm>
          <a:prstGeom prst="rect">
            <a:avLst/>
          </a:prstGeom>
          <a:noFill/>
        </p:spPr>
        <p:txBody>
          <a:bodyPr wrap="square" rtlCol="0">
            <a:spAutoFit/>
          </a:bodyPr>
          <a:p>
            <a:pPr algn="ctr"/>
            <a:r>
              <a:rPr lang="en-US" sz="2300" b="1">
                <a:latin typeface="Times New Roman" panose="02020603050405020304" pitchFamily="18" charset="0"/>
                <a:cs typeface="Times New Roman" panose="02020603050405020304" pitchFamily="18" charset="0"/>
              </a:rPr>
              <a:t>KẾT QUẢ ĐẠT ĐƯỢC</a:t>
            </a:r>
            <a:endParaRPr lang="en-US" sz="23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6276340" cy="629920"/>
          </a:xfrm>
          <a:prstGeom prst="rect">
            <a:avLst/>
          </a:prstGeom>
          <a:noFill/>
        </p:spPr>
        <p:txBody>
          <a:bodyPr wrap="square" rtlCol="0">
            <a:spAutoFit/>
          </a:bodyPr>
          <a:p>
            <a:r>
              <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ĐẶT VẤN ĐỀ</a:t>
            </a:r>
            <a:endPar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228600" y="2286000"/>
            <a:ext cx="8529955" cy="2573655"/>
          </a:xfrm>
          <a:prstGeom prst="rect">
            <a:avLst/>
          </a:prstGeom>
          <a:noFill/>
        </p:spPr>
        <p:txBody>
          <a:bodyPr wrap="square" rtlCol="0">
            <a:noAutofit/>
          </a:bodyPr>
          <a:p>
            <a:pPr marL="800100" lvl="1" indent="-342900">
              <a:lnSpc>
                <a:spcPct val="180000"/>
              </a:lnSpc>
              <a:buFont typeface="Wingdings" panose="05000000000000000000" charset="0"/>
              <a:buChar char="v"/>
            </a:pPr>
            <a:r>
              <a:rPr lang="en-US" sz="2200">
                <a:latin typeface="Times New Roman" panose="02020603050405020304" pitchFamily="18" charset="0"/>
                <a:cs typeface="Times New Roman" panose="02020603050405020304" pitchFamily="18" charset="0"/>
              </a:rPr>
              <a:t>Gạo là một trong những nguồn lương thực chính trên toàn thế giới.</a:t>
            </a:r>
            <a:endParaRPr lang="en-US" sz="2200">
              <a:latin typeface="Times New Roman" panose="02020603050405020304" pitchFamily="18" charset="0"/>
              <a:cs typeface="Times New Roman" panose="02020603050405020304" pitchFamily="18" charset="0"/>
            </a:endParaRPr>
          </a:p>
          <a:p>
            <a:pPr marL="800100" lvl="1" indent="-342900">
              <a:lnSpc>
                <a:spcPct val="180000"/>
              </a:lnSpc>
              <a:buFont typeface="Wingdings" panose="05000000000000000000" charset="0"/>
              <a:buChar char="v"/>
            </a:pPr>
            <a:r>
              <a:rPr lang="en-US" sz="2200">
                <a:latin typeface="Times New Roman" panose="02020603050405020304" pitchFamily="18" charset="0"/>
                <a:cs typeface="Times New Roman" panose="02020603050405020304" pitchFamily="18" charset="0"/>
              </a:rPr>
              <a:t>Việc phân loại bằng mắt thường gặp nhiều khó khăn.</a:t>
            </a:r>
            <a:endParaRPr lang="en-US" sz="2200">
              <a:latin typeface="Times New Roman" panose="02020603050405020304" pitchFamily="18" charset="0"/>
              <a:cs typeface="Times New Roman" panose="02020603050405020304" pitchFamily="18" charset="0"/>
            </a:endParaRPr>
          </a:p>
          <a:p>
            <a:pPr marL="800100" lvl="1" indent="-342900">
              <a:lnSpc>
                <a:spcPct val="180000"/>
              </a:lnSpc>
              <a:buFont typeface="Wingdings" panose="05000000000000000000" charset="0"/>
              <a:buChar char="v"/>
            </a:pPr>
            <a:r>
              <a:rPr lang="en-US" sz="2200">
                <a:latin typeface="Times New Roman" panose="02020603050405020304" pitchFamily="18" charset="0"/>
                <a:cs typeface="Times New Roman" panose="02020603050405020304" pitchFamily="18" charset="0"/>
              </a:rPr>
              <a:t>Đưa các phương pháp học máy vào bài toán phân loại gạo giúp giảm thiểu sai sót do con người gây ra và nâng cao độ chính xác.</a:t>
            </a:r>
            <a:endParaRPr lang="en-US" sz="2200">
              <a:latin typeface="Times New Roman" panose="02020603050405020304" pitchFamily="18" charset="0"/>
              <a:cs typeface="Times New Roman" panose="02020603050405020304" pitchFamily="18" charset="0"/>
            </a:endParaRPr>
          </a:p>
          <a:p>
            <a:pPr marL="800100" lvl="1" indent="-342900">
              <a:lnSpc>
                <a:spcPct val="170000"/>
              </a:lnSpc>
              <a:buFont typeface="Wingdings" panose="05000000000000000000" charset="0"/>
              <a:buChar char="v"/>
            </a:pP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2600" y="609600"/>
            <a:ext cx="7293610" cy="583565"/>
          </a:xfrm>
          <a:prstGeom prst="rect">
            <a:avLst/>
          </a:prstGeom>
          <a:noFill/>
        </p:spPr>
        <p:txBody>
          <a:bodyPr wrap="square" rtlCol="0" anchor="t">
            <a:spAutoFit/>
          </a:bodyPr>
          <a:p>
            <a:pPr algn="l"/>
            <a:r>
              <a:rPr lang="en-US" sz="3200" b="1">
                <a:solidFill>
                  <a:schemeClr val="accent4"/>
                </a:solidFill>
                <a:effectLst/>
                <a:latin typeface="Times New Roman" panose="02020603050405020304" pitchFamily="18" charset="0"/>
                <a:cs typeface="Times New Roman" panose="02020603050405020304" pitchFamily="18" charset="0"/>
                <a:sym typeface="+mn-ea"/>
              </a:rPr>
              <a:t>I. KẾT LUẬN</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304800" y="2362200"/>
            <a:ext cx="8373745" cy="3643630"/>
          </a:xfrm>
          <a:prstGeom prst="rect">
            <a:avLst/>
          </a:prstGeom>
          <a:noFill/>
        </p:spPr>
        <p:txBody>
          <a:bodyPr wrap="square" rtlCol="0">
            <a:noAutofit/>
          </a:bodyPr>
          <a:p>
            <a:pPr marL="800100" lvl="1" indent="-342900">
              <a:lnSpc>
                <a:spcPct val="170000"/>
              </a:lnSpc>
              <a:buFont typeface="Wingdings" panose="05000000000000000000" charset="0"/>
              <a:buChar char="q"/>
            </a:pPr>
            <a:r>
              <a:rPr lang="en-US" sz="2500">
                <a:latin typeface="Times New Roman" panose="02020603050405020304" pitchFamily="18" charset="0"/>
                <a:cs typeface="Times New Roman" panose="02020603050405020304" pitchFamily="18" charset="0"/>
              </a:rPr>
              <a:t>Chưa kiểm chứng được các giống gạo khác</a:t>
            </a:r>
            <a:endParaRPr lang="en-US" sz="2500">
              <a:latin typeface="Times New Roman" panose="02020603050405020304" pitchFamily="18" charset="0"/>
              <a:cs typeface="Times New Roman" panose="02020603050405020304" pitchFamily="18" charset="0"/>
            </a:endParaRPr>
          </a:p>
          <a:p>
            <a:pPr marL="800100" lvl="1" indent="-342900">
              <a:lnSpc>
                <a:spcPct val="170000"/>
              </a:lnSpc>
              <a:buFont typeface="Wingdings" panose="05000000000000000000" charset="0"/>
              <a:buChar char="q"/>
            </a:pPr>
            <a:r>
              <a:rPr lang="en-US" sz="2500">
                <a:latin typeface="Times New Roman" panose="02020603050405020304" pitchFamily="18" charset="0"/>
                <a:cs typeface="Times New Roman" panose="02020603050405020304" pitchFamily="18" charset="0"/>
              </a:rPr>
              <a:t>Chưa bao quát các yếu tố khác như kết cấu, màu sắc, .v.v.</a:t>
            </a:r>
            <a:endParaRPr lang="en-US" sz="2500">
              <a:latin typeface="Times New Roman" panose="02020603050405020304" pitchFamily="18" charset="0"/>
              <a:cs typeface="Times New Roman" panose="02020603050405020304" pitchFamily="18" charset="0"/>
            </a:endParaRPr>
          </a:p>
          <a:p>
            <a:pPr marL="800100" lvl="1" indent="-342900">
              <a:lnSpc>
                <a:spcPct val="170000"/>
              </a:lnSpc>
              <a:buFont typeface="Wingdings" panose="05000000000000000000" charset="0"/>
              <a:buChar char="q"/>
            </a:pPr>
            <a:r>
              <a:rPr lang="en-US" sz="2500">
                <a:latin typeface="Times New Roman" panose="02020603050405020304" pitchFamily="18" charset="0"/>
                <a:cs typeface="Times New Roman" panose="02020603050405020304" pitchFamily="18" charset="0"/>
              </a:rPr>
              <a:t>Khả năng ứng dụng trực tiếp của hệ thống đối với quy trình phân loại thực tế còn hạn chế</a:t>
            </a:r>
            <a:endParaRPr lang="en-US" sz="250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p>
            <a:fld id="{0F4F63AB-74FF-4D4D-9C96-7E67E70BF8FF}" type="slidenum">
              <a:rPr lang="en-US" altLang="en-US"/>
            </a:fld>
            <a:endParaRPr lang="en-US" altLang="en-US"/>
          </a:p>
        </p:txBody>
      </p:sp>
      <p:sp>
        <p:nvSpPr>
          <p:cNvPr id="2" name="Text Box 1"/>
          <p:cNvSpPr txBox="1"/>
          <p:nvPr/>
        </p:nvSpPr>
        <p:spPr>
          <a:xfrm>
            <a:off x="76200" y="1981200"/>
            <a:ext cx="2468880" cy="445135"/>
          </a:xfrm>
          <a:prstGeom prst="rect">
            <a:avLst/>
          </a:prstGeom>
          <a:noFill/>
        </p:spPr>
        <p:txBody>
          <a:bodyPr wrap="square" rtlCol="0">
            <a:spAutoFit/>
          </a:bodyPr>
          <a:p>
            <a:pPr algn="ctr"/>
            <a:r>
              <a:rPr lang="en-US" sz="2300" b="1">
                <a:latin typeface="Times New Roman" panose="02020603050405020304" pitchFamily="18" charset="0"/>
                <a:cs typeface="Times New Roman" panose="02020603050405020304" pitchFamily="18" charset="0"/>
              </a:rPr>
              <a:t>HẠN CHẾ</a:t>
            </a:r>
            <a:endParaRPr lang="en-US" sz="23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2600" y="609600"/>
            <a:ext cx="7293610" cy="583565"/>
          </a:xfrm>
          <a:prstGeom prst="rect">
            <a:avLst/>
          </a:prstGeom>
          <a:noFill/>
        </p:spPr>
        <p:txBody>
          <a:bodyPr wrap="square" rtlCol="0" anchor="t">
            <a:spAutoFit/>
          </a:bodyPr>
          <a:p>
            <a:pPr algn="l"/>
            <a:r>
              <a:rPr lang="en-US" sz="3200" b="1">
                <a:solidFill>
                  <a:schemeClr val="accent4"/>
                </a:solidFill>
                <a:effectLst/>
                <a:latin typeface="Times New Roman" panose="02020603050405020304" pitchFamily="18" charset="0"/>
                <a:cs typeface="Times New Roman" panose="02020603050405020304" pitchFamily="18" charset="0"/>
                <a:sym typeface="+mn-ea"/>
              </a:rPr>
              <a:t> II. HƯỚNG PHÁT TRIỂN</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465455" y="1981200"/>
            <a:ext cx="8373745" cy="3643630"/>
          </a:xfrm>
          <a:prstGeom prst="rect">
            <a:avLst/>
          </a:prstGeom>
          <a:noFill/>
        </p:spPr>
        <p:txBody>
          <a:bodyPr wrap="square" rtlCol="0">
            <a:noAutofit/>
          </a:bodyPr>
          <a:p>
            <a:pPr marL="800100" lvl="1" indent="-342900">
              <a:lnSpc>
                <a:spcPct val="200000"/>
              </a:lnSpc>
              <a:buFont typeface="Wingdings" panose="05000000000000000000" charset="0"/>
              <a:buChar char="Ø"/>
            </a:pPr>
            <a:r>
              <a:rPr lang="en-US" sz="2500">
                <a:latin typeface="Times New Roman" panose="02020603050405020304" pitchFamily="18" charset="0"/>
                <a:cs typeface="Times New Roman" panose="02020603050405020304" pitchFamily="18" charset="0"/>
              </a:rPr>
              <a:t> Mở rộng tập dữ liệu từ các giống gạo khác</a:t>
            </a:r>
            <a:endParaRPr lang="en-US" sz="2500">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charset="0"/>
              <a:buChar char="Ø"/>
            </a:pPr>
            <a:r>
              <a:rPr lang="en-US" sz="2500">
                <a:latin typeface="Times New Roman" panose="02020603050405020304" pitchFamily="18" charset="0"/>
                <a:cs typeface="Times New Roman" panose="02020603050405020304" pitchFamily="18" charset="0"/>
              </a:rPr>
              <a:t> Sử dụng dữ liệu ảnh thay vì dữ liệu đã qua xử lí</a:t>
            </a:r>
            <a:endParaRPr lang="en-US" sz="2500">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charset="0"/>
              <a:buChar char="Ø"/>
            </a:pPr>
            <a:r>
              <a:rPr lang="en-US" sz="2500">
                <a:latin typeface="Times New Roman" panose="02020603050405020304" pitchFamily="18" charset="0"/>
                <a:cs typeface="Times New Roman" panose="02020603050405020304" pitchFamily="18" charset="0"/>
              </a:rPr>
              <a:t> Sử dụng các mô hình học sâu</a:t>
            </a:r>
            <a:endParaRPr lang="en-US" sz="25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915670" y="3124200"/>
            <a:ext cx="7312660" cy="614045"/>
          </a:xfrm>
          <a:prstGeom prst="rect">
            <a:avLst/>
          </a:prstGeom>
          <a:noFill/>
        </p:spPr>
        <p:txBody>
          <a:bodyPr wrap="square" rtlCol="0" anchor="t">
            <a:spAutoFit/>
          </a:bodyPr>
          <a:p>
            <a:pPr algn="ctr"/>
            <a:r>
              <a:rPr lang="en-US" sz="3400" b="1">
                <a:solidFill>
                  <a:schemeClr val="accent4"/>
                </a:solidFill>
                <a:effectLst/>
                <a:latin typeface="Times New Roman" panose="02020603050405020304" pitchFamily="18" charset="0"/>
                <a:cs typeface="Times New Roman" panose="02020603050405020304" pitchFamily="18" charset="0"/>
                <a:sym typeface="+mn-ea"/>
              </a:rPr>
              <a:t>DEMO CHƯƠNG TRÌNH</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57480" y="2667000"/>
            <a:ext cx="8829040" cy="1407160"/>
          </a:xfrm>
        </p:spPr>
        <p:txBody>
          <a:bodyPr/>
          <a:lstStyle/>
          <a:p>
            <a:pPr algn="ctr"/>
            <a:r>
              <a:rPr lang="en-US" sz="4300" dirty="0">
                <a:solidFill>
                  <a:schemeClr val="tx1"/>
                </a:solidFill>
                <a:latin typeface="Times New Roman" panose="02020603050405020304" pitchFamily="18" charset="0"/>
                <a:cs typeface="Times New Roman" panose="02020603050405020304" pitchFamily="18" charset="0"/>
              </a:rPr>
              <a:t>CẢM ƠN THẦY ĐÃ LẮNG NGHE!</a:t>
            </a:r>
            <a:endParaRPr lang="en-US" sz="43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6276340" cy="629920"/>
          </a:xfrm>
          <a:prstGeom prst="rect">
            <a:avLst/>
          </a:prstGeom>
          <a:noFill/>
        </p:spPr>
        <p:txBody>
          <a:bodyPr wrap="square" rtlCol="0">
            <a:spAutoFit/>
          </a:bodyPr>
          <a:p>
            <a:r>
              <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MỤC TIÊU ĐỀ TÀI</a:t>
            </a:r>
            <a:endPar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228600" y="1752600"/>
            <a:ext cx="8529955" cy="4355465"/>
          </a:xfrm>
          <a:prstGeom prst="rect">
            <a:avLst/>
          </a:prstGeom>
          <a:noFill/>
        </p:spPr>
        <p:txBody>
          <a:bodyPr wrap="square" rtlCol="0">
            <a:noAutofit/>
          </a:bodyPr>
          <a:p>
            <a:pPr marL="800100" lvl="1" indent="-342900">
              <a:lnSpc>
                <a:spcPct val="190000"/>
              </a:lnSpc>
              <a:buFont typeface="Wingdings" panose="05000000000000000000" charset="0"/>
              <a:buChar char="o"/>
            </a:pPr>
            <a:r>
              <a:rPr lang="en-US" sz="2200">
                <a:latin typeface="Times New Roman" panose="02020603050405020304" pitchFamily="18" charset="0"/>
                <a:cs typeface="Times New Roman" panose="02020603050405020304" pitchFamily="18" charset="0"/>
              </a:rPr>
              <a:t>Xây dựng quy trình tiền xử lý dữ liệu</a:t>
            </a:r>
            <a:endParaRPr lang="en-US" sz="2200">
              <a:latin typeface="Times New Roman" panose="02020603050405020304" pitchFamily="18" charset="0"/>
              <a:cs typeface="Times New Roman" panose="02020603050405020304" pitchFamily="18" charset="0"/>
            </a:endParaRPr>
          </a:p>
          <a:p>
            <a:pPr marL="800100" lvl="1" indent="-342900">
              <a:lnSpc>
                <a:spcPct val="190000"/>
              </a:lnSpc>
              <a:buFont typeface="Wingdings" panose="05000000000000000000" charset="0"/>
              <a:buChar char="o"/>
            </a:pPr>
            <a:r>
              <a:rPr lang="en-US" sz="2200">
                <a:latin typeface="Times New Roman" panose="02020603050405020304" pitchFamily="18" charset="0"/>
                <a:cs typeface="Times New Roman" panose="02020603050405020304" pitchFamily="18" charset="0"/>
              </a:rPr>
              <a:t>Trực quan hóa dữ liệu</a:t>
            </a:r>
            <a:endParaRPr lang="en-US" sz="2200">
              <a:latin typeface="Times New Roman" panose="02020603050405020304" pitchFamily="18" charset="0"/>
              <a:cs typeface="Times New Roman" panose="02020603050405020304" pitchFamily="18" charset="0"/>
            </a:endParaRPr>
          </a:p>
          <a:p>
            <a:pPr marL="800100" lvl="1" indent="-342900">
              <a:lnSpc>
                <a:spcPct val="190000"/>
              </a:lnSpc>
              <a:buFont typeface="Wingdings" panose="05000000000000000000" charset="0"/>
              <a:buChar char="o"/>
            </a:pPr>
            <a:r>
              <a:rPr lang="en-US" sz="2200">
                <a:latin typeface="Times New Roman" panose="02020603050405020304" pitchFamily="18" charset="0"/>
                <a:cs typeface="Times New Roman" panose="02020603050405020304" pitchFamily="18" charset="0"/>
              </a:rPr>
              <a:t>Áp dụng các thuật toán học máy</a:t>
            </a:r>
            <a:endParaRPr lang="en-US" sz="2200">
              <a:latin typeface="Times New Roman" panose="02020603050405020304" pitchFamily="18" charset="0"/>
              <a:cs typeface="Times New Roman" panose="02020603050405020304" pitchFamily="18" charset="0"/>
            </a:endParaRPr>
          </a:p>
          <a:p>
            <a:pPr marL="800100" lvl="1" indent="-342900">
              <a:lnSpc>
                <a:spcPct val="190000"/>
              </a:lnSpc>
              <a:buFont typeface="Wingdings" panose="05000000000000000000" charset="0"/>
              <a:buChar char="o"/>
            </a:pPr>
            <a:r>
              <a:rPr lang="en-US" sz="2200">
                <a:latin typeface="Times New Roman" panose="02020603050405020304" pitchFamily="18" charset="0"/>
                <a:cs typeface="Times New Roman" panose="02020603050405020304" pitchFamily="18" charset="0"/>
              </a:rPr>
              <a:t>Đánh giá và tối ưu hóa mô hình</a:t>
            </a:r>
            <a:endParaRPr lang="en-US" sz="2200">
              <a:latin typeface="Times New Roman" panose="02020603050405020304" pitchFamily="18" charset="0"/>
              <a:cs typeface="Times New Roman" panose="02020603050405020304" pitchFamily="18" charset="0"/>
            </a:endParaRPr>
          </a:p>
          <a:p>
            <a:pPr marL="800100" lvl="1" indent="-342900">
              <a:lnSpc>
                <a:spcPct val="190000"/>
              </a:lnSpc>
              <a:buFont typeface="Wingdings" panose="05000000000000000000" charset="0"/>
              <a:buChar char="o"/>
            </a:pPr>
            <a:r>
              <a:rPr lang="en-US" sz="2200">
                <a:latin typeface="Times New Roman" panose="02020603050405020304" pitchFamily="18" charset="0"/>
                <a:cs typeface="Times New Roman" panose="02020603050405020304" pitchFamily="18" charset="0"/>
              </a:rPr>
              <a:t>So sánh và phân tích kết quả</a:t>
            </a:r>
            <a:endParaRPr lang="en-US" sz="2200">
              <a:latin typeface="Times New Roman" panose="02020603050405020304" pitchFamily="18" charset="0"/>
              <a:cs typeface="Times New Roman" panose="02020603050405020304" pitchFamily="18" charset="0"/>
            </a:endParaRPr>
          </a:p>
          <a:p>
            <a:pPr marL="800100" lvl="1" indent="-342900">
              <a:lnSpc>
                <a:spcPct val="190000"/>
              </a:lnSpc>
              <a:buFont typeface="Wingdings" panose="05000000000000000000" charset="0"/>
              <a:buChar char="o"/>
            </a:pPr>
            <a:r>
              <a:rPr lang="en-US" sz="2200">
                <a:latin typeface="Times New Roman" panose="02020603050405020304" pitchFamily="18" charset="0"/>
                <a:cs typeface="Times New Roman" panose="02020603050405020304" pitchFamily="18" charset="0"/>
              </a:rPr>
              <a:t>Đề xuất ứng dụng thực tế</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ĐỐI TƯỢNG VÀ PHẠM VI NGHIÊN CỨU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228600" y="1752600"/>
            <a:ext cx="8529955" cy="4355465"/>
          </a:xfrm>
          <a:prstGeom prst="rect">
            <a:avLst/>
          </a:prstGeom>
          <a:noFill/>
        </p:spPr>
        <p:txBody>
          <a:bodyPr wrap="square" rtlCol="0">
            <a:noAutofit/>
          </a:bodyPr>
          <a:p>
            <a:pPr lvl="1" indent="0">
              <a:lnSpc>
                <a:spcPct val="150000"/>
              </a:lnSpc>
              <a:buFont typeface="Wingdings" panose="05000000000000000000" charset="0"/>
              <a:buNone/>
            </a:pPr>
            <a:r>
              <a:rPr lang="en-US" sz="2200">
                <a:latin typeface="Times New Roman" panose="02020603050405020304" pitchFamily="18" charset="0"/>
                <a:cs typeface="Times New Roman" panose="02020603050405020304" pitchFamily="18" charset="0"/>
              </a:rPr>
              <a:t>-	Đối tượng nghiên cứu: Tập dữ liệu Rice2024, bao gồm các đặc tính vật lý của hai loại gạo phổ biến Cammeo (C) và Osmancik (O).</a:t>
            </a:r>
            <a:endParaRPr lang="en-US" sz="2200">
              <a:latin typeface="Times New Roman" panose="02020603050405020304" pitchFamily="18" charset="0"/>
              <a:cs typeface="Times New Roman" panose="02020603050405020304" pitchFamily="18" charset="0"/>
            </a:endParaRPr>
          </a:p>
          <a:p>
            <a:pPr lvl="1" indent="0">
              <a:lnSpc>
                <a:spcPct val="170000"/>
              </a:lnSpc>
              <a:buFont typeface="Wingdings" panose="05000000000000000000" charset="0"/>
              <a:buNone/>
            </a:pPr>
            <a:r>
              <a:rPr lang="en-US" sz="2200">
                <a:latin typeface="Times New Roman" panose="02020603050405020304" pitchFamily="18" charset="0"/>
                <a:cs typeface="Times New Roman" panose="02020603050405020304" pitchFamily="18" charset="0"/>
              </a:rPr>
              <a:t>-	Phạm vi nghiên cứu: </a:t>
            </a:r>
            <a:endParaRPr lang="en-US" sz="2200">
              <a:latin typeface="Times New Roman" panose="02020603050405020304" pitchFamily="18" charset="0"/>
              <a:cs typeface="Times New Roman" panose="02020603050405020304" pitchFamily="18" charset="0"/>
            </a:endParaRPr>
          </a:p>
          <a:p>
            <a:pPr lvl="1" indent="457200">
              <a:lnSpc>
                <a:spcPct val="170000"/>
              </a:lnSpc>
              <a:buFont typeface="Wingdings" panose="05000000000000000000" charset="0"/>
              <a:buNone/>
            </a:pPr>
            <a:r>
              <a:rPr lang="en-US" sz="2200">
                <a:latin typeface="Times New Roman" panose="02020603050405020304" pitchFamily="18" charset="0"/>
                <a:cs typeface="Times New Roman" panose="02020603050405020304" pitchFamily="18" charset="0"/>
              </a:rPr>
              <a:t>+	Tập dữ liệu Rice2024 (Cammeo and Osmancik).</a:t>
            </a:r>
            <a:endParaRPr lang="en-US" sz="2200">
              <a:latin typeface="Times New Roman" panose="02020603050405020304" pitchFamily="18" charset="0"/>
              <a:cs typeface="Times New Roman" panose="02020603050405020304" pitchFamily="18" charset="0"/>
            </a:endParaRPr>
          </a:p>
          <a:p>
            <a:pPr lvl="1" indent="457200">
              <a:lnSpc>
                <a:spcPct val="170000"/>
              </a:lnSpc>
              <a:buFont typeface="Wingdings" panose="05000000000000000000" charset="0"/>
              <a:buNone/>
            </a:pPr>
            <a:r>
              <a:rPr lang="en-US" sz="2200">
                <a:latin typeface="Times New Roman" panose="02020603050405020304" pitchFamily="18" charset="0"/>
                <a:cs typeface="Times New Roman" panose="02020603050405020304" pitchFamily="18" charset="0"/>
              </a:rPr>
              <a:t>+	So sánh giữa các mô hình học máy.</a:t>
            </a:r>
            <a:endParaRPr lang="en-US" sz="2200">
              <a:latin typeface="Times New Roman" panose="02020603050405020304" pitchFamily="18" charset="0"/>
              <a:cs typeface="Times New Roman" panose="02020603050405020304" pitchFamily="18" charset="0"/>
            </a:endParaRPr>
          </a:p>
          <a:p>
            <a:pPr lvl="1" indent="457200">
              <a:lnSpc>
                <a:spcPct val="170000"/>
              </a:lnSpc>
              <a:buFont typeface="Wingdings" panose="05000000000000000000" charset="0"/>
              <a:buNone/>
            </a:pPr>
            <a:r>
              <a:rPr lang="en-US" sz="2200">
                <a:latin typeface="Times New Roman" panose="02020603050405020304" pitchFamily="18" charset="0"/>
                <a:cs typeface="Times New Roman" panose="02020603050405020304" pitchFamily="18" charset="0"/>
              </a:rPr>
              <a:t>+	Đánh giá mô hình.</a:t>
            </a:r>
            <a:endParaRPr lang="en-US" sz="2200">
              <a:latin typeface="Times New Roman" panose="02020603050405020304" pitchFamily="18" charset="0"/>
              <a:cs typeface="Times New Roman" panose="02020603050405020304" pitchFamily="18" charset="0"/>
            </a:endParaRPr>
          </a:p>
          <a:p>
            <a:pPr lvl="1" indent="457200">
              <a:lnSpc>
                <a:spcPct val="170000"/>
              </a:lnSpc>
              <a:buFont typeface="Wingdings" panose="05000000000000000000" charset="0"/>
              <a:buNone/>
            </a:pPr>
            <a:r>
              <a:rPr lang="en-US" sz="2200">
                <a:latin typeface="Times New Roman" panose="02020603050405020304" pitchFamily="18" charset="0"/>
                <a:cs typeface="Times New Roman" panose="02020603050405020304" pitchFamily="18" charset="0"/>
              </a:rPr>
              <a:t>+	Xây dựng web</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PHƯƠNG PHÁP NGHIÊN CỨU</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228600" y="1752600"/>
            <a:ext cx="8529955" cy="4355465"/>
          </a:xfrm>
          <a:prstGeom prst="rect">
            <a:avLst/>
          </a:prstGeom>
          <a:noFill/>
        </p:spPr>
        <p:txBody>
          <a:bodyPr wrap="square" rtlCol="0">
            <a:noAutofit/>
          </a:bodyPr>
          <a:p>
            <a:pPr lvl="1" indent="0">
              <a:lnSpc>
                <a:spcPct val="150000"/>
              </a:lnSpc>
              <a:buFont typeface="Wingdings" panose="05000000000000000000" charset="0"/>
              <a:buNone/>
            </a:pPr>
            <a:r>
              <a:rPr lang="en-US" sz="2900">
                <a:latin typeface="Times New Roman" panose="02020603050405020304" pitchFamily="18" charset="0"/>
                <a:cs typeface="Times New Roman" panose="02020603050405020304" pitchFamily="18" charset="0"/>
              </a:rPr>
              <a:t>-	Thu thập dữ liệu</a:t>
            </a:r>
            <a:endParaRPr lang="en-US" sz="29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900">
                <a:latin typeface="Times New Roman" panose="02020603050405020304" pitchFamily="18" charset="0"/>
                <a:cs typeface="Times New Roman" panose="02020603050405020304" pitchFamily="18" charset="0"/>
              </a:rPr>
              <a:t>-	Phân tích và xử lý dữ liệu</a:t>
            </a:r>
            <a:endParaRPr lang="en-US" sz="29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900">
                <a:latin typeface="Times New Roman" panose="02020603050405020304" pitchFamily="18" charset="0"/>
                <a:cs typeface="Times New Roman" panose="02020603050405020304" pitchFamily="18" charset="0"/>
              </a:rPr>
              <a:t>-	Xây dựng mô hình</a:t>
            </a:r>
            <a:endParaRPr lang="en-US" sz="29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900">
                <a:latin typeface="Times New Roman" panose="02020603050405020304" pitchFamily="18" charset="0"/>
                <a:cs typeface="Times New Roman" panose="02020603050405020304" pitchFamily="18" charset="0"/>
              </a:rPr>
              <a:t>-	Phân tích kết quả và đánh giá</a:t>
            </a:r>
            <a:endParaRPr lang="en-US" sz="29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1905000" y="533400"/>
            <a:ext cx="7031355" cy="475615"/>
          </a:xfrm>
          <a:prstGeom prst="rect">
            <a:avLst/>
          </a:prstGeom>
          <a:noFill/>
        </p:spPr>
        <p:txBody>
          <a:bodyPr wrap="square" rtlCol="0">
            <a:spAutoFit/>
          </a:bodyPr>
          <a:p>
            <a:r>
              <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KẾT QUẢ ĐẠT ĐƯỢC</a:t>
            </a:r>
            <a:endParaRPr lang="en-US" sz="2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151130" y="1752600"/>
            <a:ext cx="9143365" cy="4355465"/>
          </a:xfrm>
          <a:prstGeom prst="rect">
            <a:avLst/>
          </a:prstGeom>
          <a:noFill/>
        </p:spPr>
        <p:txBody>
          <a:bodyPr wrap="square" rtlCol="0">
            <a:noAutofit/>
          </a:bodyPr>
          <a:p>
            <a:pPr lvl="1" indent="0">
              <a:lnSpc>
                <a:spcPct val="150000"/>
              </a:lnSpc>
              <a:buFont typeface="Wingdings" panose="05000000000000000000" charset="0"/>
              <a:buNone/>
            </a:pPr>
            <a:endParaRPr lang="en-US" sz="22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r>
              <a:rPr lang="en-US" sz="2500">
                <a:latin typeface="Times New Roman" panose="02020603050405020304" pitchFamily="18" charset="0"/>
                <a:cs typeface="Times New Roman" panose="02020603050405020304" pitchFamily="18" charset="0"/>
                <a:sym typeface="+mn-ea"/>
              </a:rPr>
              <a:t>-	Xây dựng được mô hình nhận diện hai loại gạo Cammeo và Osmancik.</a:t>
            </a:r>
            <a:endParaRPr lang="en-US" sz="250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charset="0"/>
              <a:buNone/>
            </a:pPr>
            <a:endParaRPr lang="en-US" sz="250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US" sz="2500">
                <a:latin typeface="Times New Roman" panose="02020603050405020304" pitchFamily="18" charset="0"/>
                <a:cs typeface="Times New Roman" panose="02020603050405020304" pitchFamily="18" charset="0"/>
              </a:rPr>
              <a:t>-	Xây dựng được giao diện cho người dùng.</a:t>
            </a:r>
            <a:endParaRPr 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22045" y="3200400"/>
            <a:ext cx="6900545" cy="629920"/>
          </a:xfrm>
          <a:prstGeom prst="rect">
            <a:avLst/>
          </a:prstGeom>
          <a:noFill/>
        </p:spPr>
        <p:txBody>
          <a:bodyPr wrap="square" rtlCol="0" anchor="t">
            <a:spAutoFit/>
          </a:bodyPr>
          <a:p>
            <a:pPr algn="ctr"/>
            <a:r>
              <a:rPr lang="en-US" sz="3500" b="1">
                <a:solidFill>
                  <a:schemeClr val="accent4"/>
                </a:solidFill>
                <a:effectLst/>
                <a:latin typeface="Times New Roman" panose="02020603050405020304" pitchFamily="18" charset="0"/>
                <a:cs typeface="Times New Roman" panose="02020603050405020304" pitchFamily="18" charset="0"/>
                <a:sym typeface="+mn-ea"/>
              </a:rPr>
              <a:t>PHẦN II. NỘI DUNG</a:t>
            </a:r>
            <a:endParaRPr lang="en-US" sz="35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6960</Words>
  <Application>WPS Presentation</Application>
  <PresentationFormat>On-screen Show (4:3)</PresentationFormat>
  <Paragraphs>445</Paragraphs>
  <Slides>43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vt:lpstr>
      <vt:lpstr>SimSun</vt:lpstr>
      <vt:lpstr>Wingdings</vt:lpstr>
      <vt:lpstr>Times New Roman</vt:lpstr>
      <vt:lpstr>Wingdings</vt:lpstr>
      <vt:lpstr>Microsoft YaHei</vt:lpstr>
      <vt:lpstr>Arial Unicode MS</vt:lpstr>
      <vt:lpstr>Calibri</vt:lpstr>
      <vt:lpstr>Default Design</vt:lpstr>
      <vt:lpstr>PHÂN TÍCH TẬP DỮ LIỆU GẠO CAMMEO VÀ OSCIKMAN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CẢM ƠN THẦY ĐÃ LẮNG NGHE!</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Le Tuan Dat B2113328</cp:lastModifiedBy>
  <cp:revision>881</cp:revision>
  <dcterms:created xsi:type="dcterms:W3CDTF">2008-08-06T06:37:00Z</dcterms:created>
  <dcterms:modified xsi:type="dcterms:W3CDTF">2024-11-02T13:33:11Z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C1D80D67981E402B8F59208C4293C7B7_12</vt:lpwstr>
  </property>
  <property fmtid="{D5CDD505-2E9C-101B-9397-08002B2CF9AE}" pid="3" name="KSOProductBuildVer">
    <vt:lpwstr>1033-12.2.0.18607</vt:lpwstr>
  </property>
</Properties>
</file>