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364" r:id="rId4"/>
    <p:sldId id="395" r:id="rId5"/>
    <p:sldId id="366" r:id="rId6"/>
    <p:sldId id="396" r:id="rId7"/>
    <p:sldId id="399" r:id="rId8"/>
    <p:sldId id="370" r:id="rId9"/>
    <p:sldId id="367" r:id="rId10"/>
    <p:sldId id="374" r:id="rId11"/>
    <p:sldId id="378" r:id="rId13"/>
    <p:sldId id="377" r:id="rId14"/>
    <p:sldId id="376" r:id="rId15"/>
    <p:sldId id="398" r:id="rId16"/>
    <p:sldId id="368" r:id="rId17"/>
    <p:sldId id="388" r:id="rId18"/>
    <p:sldId id="389" r:id="rId19"/>
    <p:sldId id="390" r:id="rId20"/>
    <p:sldId id="391" r:id="rId21"/>
    <p:sldId id="394" r:id="rId22"/>
    <p:sldId id="397" r:id="rId23"/>
    <p:sldId id="369" r:id="rId24"/>
    <p:sldId id="373" r:id="rId25"/>
    <p:sldId id="392" r:id="rId26"/>
    <p:sldId id="26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2" userDrawn="1">
          <p15:clr>
            <a:srgbClr val="A4A3A4"/>
          </p15:clr>
        </p15:guide>
        <p15:guide id="2" pos="29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howGuides="1">
      <p:cViewPr varScale="1">
        <p:scale>
          <a:sx n="83" d="100"/>
          <a:sy n="83" d="100"/>
        </p:scale>
        <p:origin x="1253" y="72"/>
      </p:cViewPr>
      <p:guideLst>
        <p:guide orient="horz" pos="2222"/>
        <p:guide pos="29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06FFC55-A7E0-43C6-B48A-D297196E04B7}" type="slidenum">
              <a:rPr lang="en-US" altLang="en-US"/>
            </a:fld>
            <a:endParaRPr lang="en-US"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438400"/>
            <a:ext cx="9143365" cy="2072005"/>
          </a:xfrm>
        </p:spPr>
        <p:txBody>
          <a:bodyPr/>
          <a:lstStyle/>
          <a:p>
            <a:pPr algn="ctr"/>
            <a:r>
              <a:rPr lang="en-US" altLang="en-US" sz="3700" dirty="0" smtClean="0">
                <a:solidFill>
                  <a:srgbClr val="FF0000"/>
                </a:solidFill>
                <a:latin typeface="Times New Roman" panose="02020603050405020304" pitchFamily="18" charset="0"/>
                <a:cs typeface="Times New Roman" panose="02020603050405020304" pitchFamily="18" charset="0"/>
              </a:rPr>
              <a:t>NHẬN DIỆN BIỂN BÁO GIAO THÔNG</a:t>
            </a:r>
            <a:br>
              <a:rPr lang="en-US" altLang="en-US" sz="3700" dirty="0" smtClean="0">
                <a:solidFill>
                  <a:srgbClr val="FF0000"/>
                </a:solidFill>
                <a:latin typeface="Times New Roman" panose="02020603050405020304" pitchFamily="18" charset="0"/>
                <a:cs typeface="Times New Roman" panose="02020603050405020304" pitchFamily="18" charset="0"/>
              </a:rPr>
            </a:br>
            <a:r>
              <a:rPr lang="en-US" altLang="en-US" sz="3700" dirty="0" smtClean="0">
                <a:solidFill>
                  <a:srgbClr val="FF0000"/>
                </a:solidFill>
                <a:latin typeface="Times New Roman" panose="02020603050405020304" pitchFamily="18" charset="0"/>
                <a:cs typeface="Times New Roman" panose="02020603050405020304" pitchFamily="18" charset="0"/>
              </a:rPr>
              <a:t>BẰNG MÁY HỌC VÉC-TƠ HỖ TRỢ</a:t>
            </a:r>
            <a:br>
              <a:rPr lang="en-US" altLang="en-US" sz="3700" dirty="0" smtClean="0">
                <a:solidFill>
                  <a:srgbClr val="FF0000"/>
                </a:solidFill>
                <a:latin typeface="Times New Roman" panose="02020603050405020304" pitchFamily="18" charset="0"/>
                <a:cs typeface="Times New Roman" panose="02020603050405020304" pitchFamily="18" charset="0"/>
              </a:rPr>
            </a:br>
            <a:r>
              <a:rPr lang="en-US" altLang="en-US" sz="3700" dirty="0" smtClean="0">
                <a:solidFill>
                  <a:srgbClr val="FF0000"/>
                </a:solidFill>
                <a:latin typeface="Times New Roman" panose="02020603050405020304" pitchFamily="18" charset="0"/>
                <a:cs typeface="Times New Roman" panose="02020603050405020304" pitchFamily="18" charset="0"/>
              </a:rPr>
              <a:t>VÀ MẠNG NƠ-RON TÍCH CHẬP</a:t>
            </a:r>
            <a:endParaRPr lang="en-US" altLang="en-US" sz="3700" dirty="0" smtClean="0">
              <a:solidFill>
                <a:srgbClr val="FF0000"/>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1752600" y="1034415"/>
            <a:ext cx="5626735" cy="1137285"/>
          </a:xfrm>
          <a:prstGeom prst="rect">
            <a:avLst/>
          </a:prstGeom>
          <a:noFill/>
        </p:spPr>
        <p:txBody>
          <a:bodyPr wrap="square" rtlCol="0" anchor="ctr" anchorCtr="0">
            <a:spAutoFit/>
          </a:bodyPr>
          <a:lstStyle/>
          <a:p>
            <a:pPr algn="ctr"/>
            <a:r>
              <a:rPr lang="en-US" sz="2400" b="1">
                <a:latin typeface="Times New Roman" panose="02020603050405020304" pitchFamily="18" charset="0"/>
                <a:cs typeface="Times New Roman" panose="02020603050405020304" pitchFamily="18" charset="0"/>
              </a:rPr>
              <a:t>BÁO CÁO NIÊN LUẬN CƠ SỞ </a:t>
            </a:r>
            <a:endParaRPr lang="en-US" sz="2400" b="1">
              <a:latin typeface="Times New Roman" panose="02020603050405020304" pitchFamily="18" charset="0"/>
              <a:cs typeface="Times New Roman" panose="02020603050405020304" pitchFamily="18" charset="0"/>
            </a:endParaRPr>
          </a:p>
          <a:p>
            <a:pPr algn="ctr"/>
            <a:r>
              <a:rPr lang="en-US" sz="2400" b="1">
                <a:latin typeface="Times New Roman" panose="02020603050405020304" pitchFamily="18" charset="0"/>
                <a:cs typeface="Times New Roman" panose="02020603050405020304" pitchFamily="18" charset="0"/>
              </a:rPr>
              <a:t>NGÀNH KHOA HỌC MÁY TÍNH</a:t>
            </a:r>
            <a:endParaRPr lang="en-US" sz="2400" b="1">
              <a:latin typeface="Times New Roman" panose="02020603050405020304" pitchFamily="18" charset="0"/>
              <a:cs typeface="Times New Roman" panose="02020603050405020304" pitchFamily="18" charset="0"/>
            </a:endParaRPr>
          </a:p>
          <a:p>
            <a:pPr algn="ctr"/>
            <a:r>
              <a:rPr lang="en-US" sz="2000" b="1">
                <a:latin typeface="Times New Roman" panose="02020603050405020304" pitchFamily="18" charset="0"/>
                <a:cs typeface="Times New Roman" panose="02020603050405020304" pitchFamily="18" charset="0"/>
              </a:rPr>
              <a:t> MÃ HỌC PHẦN: CT201</a:t>
            </a:r>
            <a:endParaRPr lang="en-US" sz="2000" b="1">
              <a:latin typeface="Times New Roman" panose="02020603050405020304" pitchFamily="18" charset="0"/>
              <a:cs typeface="Times New Roman" panose="02020603050405020304" pitchFamily="18" charset="0"/>
            </a:endParaRPr>
          </a:p>
        </p:txBody>
      </p:sp>
      <p:sp>
        <p:nvSpPr>
          <p:cNvPr id="3" name="Text Box 2"/>
          <p:cNvSpPr txBox="1"/>
          <p:nvPr/>
        </p:nvSpPr>
        <p:spPr>
          <a:xfrm>
            <a:off x="2133600" y="-152400"/>
            <a:ext cx="4891405" cy="1430020"/>
          </a:xfrm>
          <a:prstGeom prst="rect">
            <a:avLst/>
          </a:prstGeom>
          <a:noFill/>
        </p:spPr>
        <p:txBody>
          <a:bodyPr wrap="square" rtlCol="0" anchor="ctr" anchorCtr="0">
            <a:noAutofit/>
          </a:bodyPr>
          <a:lstStyle/>
          <a:p>
            <a:pPr algn="ctr"/>
            <a:r>
              <a:rPr lang="en-US" sz="2300" b="1">
                <a:latin typeface="Times New Roman" panose="02020603050405020304" pitchFamily="18" charset="0"/>
                <a:cs typeface="Times New Roman" panose="02020603050405020304" pitchFamily="18" charset="0"/>
              </a:rPr>
              <a:t>TRƯỜNG ĐẠI HỌC CẦN THƠ</a:t>
            </a:r>
            <a:endParaRPr lang="en-US" sz="2300" b="1">
              <a:latin typeface="Times New Roman" panose="02020603050405020304" pitchFamily="18" charset="0"/>
              <a:cs typeface="Times New Roman" panose="02020603050405020304" pitchFamily="18" charset="0"/>
            </a:endParaRPr>
          </a:p>
          <a:p>
            <a:pPr algn="ctr"/>
            <a:r>
              <a:rPr lang="en-US" sz="2300" b="1">
                <a:latin typeface="Times New Roman" panose="02020603050405020304" pitchFamily="18" charset="0"/>
                <a:cs typeface="Times New Roman" panose="02020603050405020304" pitchFamily="18" charset="0"/>
              </a:rPr>
              <a:t>TRƯỜNG CNTT &amp; TT</a:t>
            </a:r>
            <a:endParaRPr lang="en-US" sz="2300" b="1">
              <a:latin typeface="Times New Roman" panose="02020603050405020304" pitchFamily="18" charset="0"/>
              <a:cs typeface="Times New Roman" panose="02020603050405020304" pitchFamily="18" charset="0"/>
            </a:endParaRPr>
          </a:p>
        </p:txBody>
      </p:sp>
      <p:sp>
        <p:nvSpPr>
          <p:cNvPr id="4" name="Text Box 3"/>
          <p:cNvSpPr txBox="1"/>
          <p:nvPr/>
        </p:nvSpPr>
        <p:spPr>
          <a:xfrm>
            <a:off x="685800" y="5029200"/>
            <a:ext cx="3204210" cy="829945"/>
          </a:xfrm>
          <a:prstGeom prst="rect">
            <a:avLst/>
          </a:prstGeom>
          <a:noFill/>
        </p:spPr>
        <p:txBody>
          <a:bodyPr wrap="square" rtlCol="0" anchor="ctr" anchorCtr="0">
            <a:spAutoFit/>
          </a:bodyPr>
          <a:lstStyle/>
          <a:p>
            <a:pPr algn="l"/>
            <a:r>
              <a:rPr lang="en-US" sz="2400" b="1" i="1" u="sng">
                <a:latin typeface="Times New Roman" panose="02020603050405020304" pitchFamily="18" charset="0"/>
                <a:cs typeface="Times New Roman" panose="02020603050405020304" pitchFamily="18" charset="0"/>
              </a:rPr>
              <a:t>Giảng viên hướng dẫn:</a:t>
            </a:r>
            <a:endParaRPr lang="en-US" sz="2400" b="1" i="1" u="sng">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rPr>
              <a:t>TS. Lưu Tiến Đạo</a:t>
            </a:r>
            <a:endParaRPr lang="en-US" sz="2400" b="1">
              <a:latin typeface="Times New Roman" panose="02020603050405020304" pitchFamily="18" charset="0"/>
              <a:cs typeface="Times New Roman" panose="02020603050405020304" pitchFamily="18" charset="0"/>
            </a:endParaRPr>
          </a:p>
        </p:txBody>
      </p:sp>
      <p:sp>
        <p:nvSpPr>
          <p:cNvPr id="6" name="Text Box 5"/>
          <p:cNvSpPr txBox="1"/>
          <p:nvPr/>
        </p:nvSpPr>
        <p:spPr>
          <a:xfrm>
            <a:off x="4953000" y="4938395"/>
            <a:ext cx="3811270" cy="1012190"/>
          </a:xfrm>
          <a:prstGeom prst="rect">
            <a:avLst/>
          </a:prstGeom>
          <a:noFill/>
        </p:spPr>
        <p:txBody>
          <a:bodyPr wrap="square" rtlCol="0" anchor="ctr" anchorCtr="0">
            <a:noAutofit/>
          </a:bodyPr>
          <a:lstStyle/>
          <a:p>
            <a:pPr algn="l"/>
            <a:r>
              <a:rPr lang="en-US" sz="2400" b="1" i="1" u="sng">
                <a:latin typeface="Times New Roman" panose="02020603050405020304" pitchFamily="18" charset="0"/>
                <a:cs typeface="Times New Roman" panose="02020603050405020304" pitchFamily="18" charset="0"/>
              </a:rPr>
              <a:t>Sinh viên thực hiện:</a:t>
            </a:r>
            <a:endParaRPr lang="en-US" sz="2400" b="1" i="1">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rPr>
              <a:t>B2113328	Lê Tuấn Đạt</a:t>
            </a:r>
            <a:endParaRPr lang="en-US" sz="2400" b="1">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195955" y="990600"/>
            <a:ext cx="3030220" cy="0"/>
          </a:xfrm>
          <a:prstGeom prst="line">
            <a:avLst/>
          </a:prstGeom>
        </p:spPr>
        <p:style>
          <a:lnRef idx="3">
            <a:prstClr val="black"/>
          </a:lnRef>
          <a:fillRef idx="0">
            <a:srgbClr val="FFFFFF"/>
          </a:fillRef>
          <a:effectRef idx="0">
            <a:srgbClr val="FFFFFF"/>
          </a:effectRef>
          <a:fontRef idx="minor">
            <a:schemeClr val="tx1"/>
          </a:fontRef>
        </p:style>
      </p:cxnSp>
      <p:sp>
        <p:nvSpPr>
          <p:cNvPr id="8" name="Slide Number Placeholder 7"/>
          <p:cNvSpPr>
            <a:spLocks noGrp="1"/>
          </p:cNvSpPr>
          <p:nvPr>
            <p:ph type="sldNum" sz="quarter" idx="4"/>
          </p:nvPr>
        </p:nvSpPr>
        <p:spPr/>
        <p:txBody>
          <a:bodyPr/>
          <a:p>
            <a:fld id="{A15EAB53-327E-4220-A7C8-79A6407182B7}"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905000" y="533400"/>
            <a:ext cx="6900545" cy="629920"/>
          </a:xfrm>
          <a:prstGeom prst="rect">
            <a:avLst/>
          </a:prstGeom>
          <a:noFill/>
        </p:spPr>
        <p:txBody>
          <a:bodyPr wrap="square" rtlCol="0" anchor="t">
            <a:spAutoFit/>
          </a:bodyPr>
          <a:p>
            <a:r>
              <a:rPr lang="en-US" sz="3500" b="1">
                <a:solidFill>
                  <a:schemeClr val="accent4"/>
                </a:solidFill>
                <a:effectLst/>
                <a:latin typeface="Times New Roman" panose="02020603050405020304" pitchFamily="18" charset="0"/>
                <a:cs typeface="Times New Roman" panose="02020603050405020304" pitchFamily="18" charset="0"/>
                <a:sym typeface="+mn-ea"/>
              </a:rPr>
              <a:t>2. MẠNG NƠ-RON TÍCH CHẬP</a:t>
            </a:r>
            <a:endParaRPr lang="en-US" sz="35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426720" y="1946275"/>
            <a:ext cx="8439150" cy="4469130"/>
          </a:xfrm>
          <a:prstGeom prst="rect">
            <a:avLst/>
          </a:prstGeom>
          <a:noFill/>
        </p:spPr>
        <p:txBody>
          <a:bodyPr wrap="square" rtlCol="0">
            <a:noAutofit/>
          </a:bodyPr>
          <a:p>
            <a:r>
              <a:rPr lang="en-US" sz="2500">
                <a:latin typeface="Times New Roman" panose="02020603050405020304" pitchFamily="18" charset="0"/>
                <a:cs typeface="Times New Roman" panose="02020603050405020304" pitchFamily="18" charset="0"/>
              </a:rPr>
              <a:t>-      Mạng nơ-ron tích chập (Convolutional Neural Network) là một mạng nơ-ron nhân tạo được thiết kế đặc biệt cho việc xử lý dữ liệu không gian như hình ảnh hoặc video.</a:t>
            </a:r>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a:t>
            </a:r>
            <a:r>
              <a:rPr lang="en-US" sz="2500">
                <a:latin typeface="Times New Roman" panose="02020603050405020304" pitchFamily="18" charset="0"/>
                <a:cs typeface="Times New Roman" panose="02020603050405020304" pitchFamily="18" charset="0"/>
                <a:sym typeface="+mn-ea"/>
              </a:rPr>
              <a:t>      Mạng nơ-ron tích chập dựa trên phép tích chập ảnh để tách các đặc trưng của ảnh dựa vào bộ lọc thu được trong quá trình huấn luyện.</a:t>
            </a:r>
            <a:endParaRPr lang="en-US" sz="25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905000" y="533400"/>
            <a:ext cx="6900545" cy="629920"/>
          </a:xfrm>
          <a:prstGeom prst="rect">
            <a:avLst/>
          </a:prstGeom>
          <a:noFill/>
        </p:spPr>
        <p:txBody>
          <a:bodyPr wrap="square" rtlCol="0" anchor="t">
            <a:spAutoFit/>
          </a:bodyPr>
          <a:p>
            <a:r>
              <a:rPr lang="en-US" sz="3500" b="1">
                <a:solidFill>
                  <a:schemeClr val="accent4"/>
                </a:solidFill>
                <a:effectLst/>
                <a:latin typeface="Times New Roman" panose="02020603050405020304" pitchFamily="18" charset="0"/>
                <a:cs typeface="Times New Roman" panose="02020603050405020304" pitchFamily="18" charset="0"/>
                <a:sym typeface="+mn-ea"/>
              </a:rPr>
              <a:t>2. MẠNG NƠ-RON TÍCH CHẬP</a:t>
            </a:r>
            <a:endParaRPr lang="en-US" sz="35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507365" y="1981200"/>
            <a:ext cx="8298180" cy="553085"/>
          </a:xfrm>
          <a:prstGeom prst="rect">
            <a:avLst/>
          </a:prstGeom>
          <a:noFill/>
        </p:spPr>
        <p:txBody>
          <a:bodyPr wrap="square" rtlCol="0">
            <a:spAutoFit/>
          </a:bodyPr>
          <a:p>
            <a:r>
              <a:rPr lang="en-US" sz="3000" b="1">
                <a:latin typeface="Times New Roman" panose="02020603050405020304" pitchFamily="18" charset="0"/>
                <a:cs typeface="Times New Roman" panose="02020603050405020304" pitchFamily="18" charset="0"/>
              </a:rPr>
              <a:t>KIẾN TRÚC MẠNG</a:t>
            </a:r>
            <a:endParaRPr lang="en-US" sz="3000"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189230" y="2743200"/>
            <a:ext cx="8884285" cy="3280410"/>
          </a:xfrm>
          <a:prstGeom prst="rect">
            <a:avLst/>
          </a:prstGeom>
        </p:spPr>
      </p:pic>
      <p:sp>
        <p:nvSpPr>
          <p:cNvPr id="7" name="Slide Number Placeholder 6"/>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905000" y="533400"/>
            <a:ext cx="6900545" cy="629920"/>
          </a:xfrm>
          <a:prstGeom prst="rect">
            <a:avLst/>
          </a:prstGeom>
          <a:noFill/>
        </p:spPr>
        <p:txBody>
          <a:bodyPr wrap="square" rtlCol="0" anchor="t">
            <a:spAutoFit/>
          </a:bodyPr>
          <a:p>
            <a:r>
              <a:rPr lang="en-US" sz="3500" b="1">
                <a:solidFill>
                  <a:schemeClr val="accent4"/>
                </a:solidFill>
                <a:effectLst/>
                <a:latin typeface="Times New Roman" panose="02020603050405020304" pitchFamily="18" charset="0"/>
                <a:cs typeface="Times New Roman" panose="02020603050405020304" pitchFamily="18" charset="0"/>
                <a:sym typeface="+mn-ea"/>
              </a:rPr>
              <a:t>3. MÁY HỌC VÉC-TƠ HỖ TRỢ</a:t>
            </a:r>
            <a:endParaRPr lang="en-US" sz="35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381000" y="1752600"/>
            <a:ext cx="8562975" cy="2971165"/>
          </a:xfrm>
          <a:prstGeom prst="rect">
            <a:avLst/>
          </a:prstGeom>
          <a:noFill/>
        </p:spPr>
        <p:txBody>
          <a:bodyPr wrap="square" rtlCol="0">
            <a:noAutofit/>
          </a:bodyPr>
          <a:p>
            <a:r>
              <a:rPr lang="en-US" sz="2250">
                <a:latin typeface="Times New Roman" panose="02020603050405020304" pitchFamily="18" charset="0"/>
                <a:cs typeface="Times New Roman" panose="02020603050405020304" pitchFamily="18" charset="0"/>
              </a:rPr>
              <a:t>-          Là thuật toán học có giám sát được sử dụng cho cả phân loại và hồi quy, nhưng nó phù hợp nhất để phân loại. </a:t>
            </a:r>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a:p>
            <a:r>
              <a:rPr lang="en-US" sz="2250">
                <a:latin typeface="Times New Roman" panose="02020603050405020304" pitchFamily="18" charset="0"/>
                <a:cs typeface="Times New Roman" panose="02020603050405020304" pitchFamily="18" charset="0"/>
              </a:rPr>
              <a:t>-</a:t>
            </a:r>
            <a:r>
              <a:rPr lang="en-US" sz="2250">
                <a:sym typeface="+mn-ea"/>
              </a:rPr>
              <a:t>         </a:t>
            </a:r>
            <a:r>
              <a:rPr lang="en-US" sz="2250">
                <a:latin typeface="Times New Roman" panose="02020603050405020304" pitchFamily="18" charset="0"/>
                <a:cs typeface="Times New Roman" panose="02020603050405020304" pitchFamily="18" charset="0"/>
              </a:rPr>
              <a:t>Mục đích chính của thuật toán là tìm một siêu phẳng tối ưu trong không gian n chiều có thể phân tách các điểm dữ liệu giống nhau về một phía trong các lớp khác nhau trong không gian đặc trưng. </a:t>
            </a:r>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1676400" y="4267200"/>
            <a:ext cx="5798185" cy="1920240"/>
          </a:xfrm>
          <a:prstGeom prst="rect">
            <a:avLst/>
          </a:prstGeom>
        </p:spPr>
      </p:pic>
      <p:sp>
        <p:nvSpPr>
          <p:cNvPr id="7" name="Slide Number Placeholder 6"/>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5" name="Text Box 4"/>
          <p:cNvSpPr txBox="1"/>
          <p:nvPr/>
        </p:nvSpPr>
        <p:spPr>
          <a:xfrm>
            <a:off x="914400" y="3121660"/>
            <a:ext cx="7312660" cy="614045"/>
          </a:xfrm>
          <a:prstGeom prst="rect">
            <a:avLst/>
          </a:prstGeom>
          <a:noFill/>
        </p:spPr>
        <p:txBody>
          <a:bodyPr wrap="square" rtlCol="0" anchor="t">
            <a:spAutoFit/>
          </a:bodyPr>
          <a:p>
            <a:r>
              <a:rPr lang="en-US" sz="3400" b="1">
                <a:solidFill>
                  <a:schemeClr val="accent4"/>
                </a:solidFill>
                <a:effectLst/>
                <a:latin typeface="Times New Roman" panose="02020603050405020304" pitchFamily="18" charset="0"/>
                <a:cs typeface="Times New Roman" panose="02020603050405020304" pitchFamily="18" charset="0"/>
                <a:sym typeface="+mn-ea"/>
              </a:rPr>
              <a:t>PHẦN III. HUẤN LUYỆN MÔ HÌNH</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457200"/>
            <a:ext cx="7312660" cy="614045"/>
          </a:xfrm>
          <a:prstGeom prst="rect">
            <a:avLst/>
          </a:prstGeom>
          <a:noFill/>
        </p:spPr>
        <p:txBody>
          <a:bodyPr wrap="square" rtlCol="0" anchor="t">
            <a:spAutoFit/>
          </a:bodyPr>
          <a:p>
            <a:r>
              <a:rPr lang="en-US" sz="3400" b="1">
                <a:solidFill>
                  <a:schemeClr val="accent4"/>
                </a:solidFill>
                <a:effectLst/>
                <a:latin typeface="Times New Roman" panose="02020603050405020304" pitchFamily="18" charset="0"/>
                <a:cs typeface="Times New Roman" panose="02020603050405020304" pitchFamily="18" charset="0"/>
                <a:sym typeface="+mn-ea"/>
              </a:rPr>
              <a:t>1. QUY TRÌNH HUẤN LUYỆN</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5" name="Rectangles 4"/>
          <p:cNvSpPr/>
          <p:nvPr/>
        </p:nvSpPr>
        <p:spPr>
          <a:xfrm>
            <a:off x="678180" y="2286000"/>
            <a:ext cx="3306445" cy="76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100">
                <a:solidFill>
                  <a:schemeClr val="tx1"/>
                </a:solidFill>
                <a:latin typeface="Times New Roman" panose="02020603050405020304" pitchFamily="18" charset="0"/>
                <a:cs typeface="Times New Roman" panose="02020603050405020304" pitchFamily="18" charset="0"/>
              </a:rPr>
              <a:t>Thêm các thư viện cần thiết, phân chia dữ liệu</a:t>
            </a:r>
            <a:endParaRPr lang="en-US" sz="2100">
              <a:solidFill>
                <a:schemeClr val="tx1"/>
              </a:solidFill>
              <a:latin typeface="Times New Roman" panose="02020603050405020304" pitchFamily="18" charset="0"/>
              <a:cs typeface="Times New Roman" panose="02020603050405020304" pitchFamily="18" charset="0"/>
            </a:endParaRPr>
          </a:p>
        </p:txBody>
      </p:sp>
      <p:sp>
        <p:nvSpPr>
          <p:cNvPr id="6" name="Rectangles 5"/>
          <p:cNvSpPr/>
          <p:nvPr/>
        </p:nvSpPr>
        <p:spPr>
          <a:xfrm>
            <a:off x="5181600" y="2286000"/>
            <a:ext cx="3171825" cy="76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100">
                <a:solidFill>
                  <a:schemeClr val="tx1"/>
                </a:solidFill>
                <a:latin typeface="Times New Roman" panose="02020603050405020304" pitchFamily="18" charset="0"/>
                <a:cs typeface="Times New Roman" panose="02020603050405020304" pitchFamily="18" charset="0"/>
              </a:rPr>
              <a:t>Tiền xử lý dữ liệu</a:t>
            </a:r>
            <a:endParaRPr lang="en-US" sz="2100">
              <a:solidFill>
                <a:schemeClr val="tx1"/>
              </a:solidFill>
              <a:latin typeface="Times New Roman" panose="02020603050405020304" pitchFamily="18" charset="0"/>
              <a:cs typeface="Times New Roman" panose="02020603050405020304" pitchFamily="18" charset="0"/>
            </a:endParaRPr>
          </a:p>
        </p:txBody>
      </p:sp>
      <p:sp>
        <p:nvSpPr>
          <p:cNvPr id="7" name="Rectangles 6"/>
          <p:cNvSpPr/>
          <p:nvPr/>
        </p:nvSpPr>
        <p:spPr>
          <a:xfrm>
            <a:off x="5257800" y="4648200"/>
            <a:ext cx="3171825" cy="76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100">
                <a:solidFill>
                  <a:schemeClr val="tx1"/>
                </a:solidFill>
                <a:latin typeface="Times New Roman" panose="02020603050405020304" pitchFamily="18" charset="0"/>
                <a:cs typeface="Times New Roman" panose="02020603050405020304" pitchFamily="18" charset="0"/>
              </a:rPr>
              <a:t>Huấn luyện mô hình</a:t>
            </a:r>
            <a:endParaRPr lang="en-US" sz="2100">
              <a:solidFill>
                <a:schemeClr val="tx1"/>
              </a:solidFill>
              <a:latin typeface="Times New Roman" panose="02020603050405020304" pitchFamily="18" charset="0"/>
              <a:cs typeface="Times New Roman" panose="02020603050405020304" pitchFamily="18" charset="0"/>
            </a:endParaRPr>
          </a:p>
        </p:txBody>
      </p:sp>
      <p:sp>
        <p:nvSpPr>
          <p:cNvPr id="8" name="Rectangles 7"/>
          <p:cNvSpPr/>
          <p:nvPr/>
        </p:nvSpPr>
        <p:spPr>
          <a:xfrm>
            <a:off x="812800" y="4648200"/>
            <a:ext cx="3171825" cy="76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100">
                <a:solidFill>
                  <a:schemeClr val="tx1"/>
                </a:solidFill>
                <a:latin typeface="Times New Roman" panose="02020603050405020304" pitchFamily="18" charset="0"/>
                <a:cs typeface="Times New Roman" panose="02020603050405020304" pitchFamily="18" charset="0"/>
              </a:rPr>
              <a:t>Lưu mô hình</a:t>
            </a:r>
            <a:endParaRPr lang="en-US" sz="2100">
              <a:solidFill>
                <a:schemeClr val="tx1"/>
              </a:solidFill>
              <a:latin typeface="Times New Roman" panose="02020603050405020304" pitchFamily="18" charset="0"/>
              <a:cs typeface="Times New Roman" panose="02020603050405020304" pitchFamily="18" charset="0"/>
            </a:endParaRPr>
          </a:p>
        </p:txBody>
      </p:sp>
      <p:sp>
        <p:nvSpPr>
          <p:cNvPr id="12" name="Up Arrow 11"/>
          <p:cNvSpPr/>
          <p:nvPr/>
        </p:nvSpPr>
        <p:spPr>
          <a:xfrm rot="5400000">
            <a:off x="4416425" y="2346960"/>
            <a:ext cx="492760" cy="639445"/>
          </a:xfrm>
          <a:prstGeom prst="upArrow">
            <a:avLst/>
          </a:prstGeom>
        </p:spPr>
        <p:style>
          <a:lnRef idx="0">
            <a:srgbClr val="FFFFFF"/>
          </a:lnRef>
          <a:fillRef idx="1">
            <a:prstClr val="black"/>
          </a:fillRef>
          <a:effectRef idx="0">
            <a:srgbClr val="FFFFFF"/>
          </a:effectRef>
          <a:fontRef idx="minor">
            <a:schemeClr val="lt1"/>
          </a:fontRef>
        </p:style>
        <p:txBody>
          <a:bodyPr rtlCol="0" anchor="ctr"/>
          <a:p>
            <a:pPr algn="ctr"/>
            <a:endParaRPr lang="en-US" sz="2100">
              <a:latin typeface="Times New Roman" panose="02020603050405020304" pitchFamily="18" charset="0"/>
              <a:cs typeface="Times New Roman" panose="02020603050405020304" pitchFamily="18" charset="0"/>
            </a:endParaRPr>
          </a:p>
        </p:txBody>
      </p:sp>
      <p:sp>
        <p:nvSpPr>
          <p:cNvPr id="10" name="Up Arrow 9"/>
          <p:cNvSpPr/>
          <p:nvPr/>
        </p:nvSpPr>
        <p:spPr>
          <a:xfrm rot="16200000">
            <a:off x="4340225" y="4709160"/>
            <a:ext cx="492760" cy="639445"/>
          </a:xfrm>
          <a:prstGeom prst="upArrow">
            <a:avLst/>
          </a:prstGeom>
        </p:spPr>
        <p:style>
          <a:lnRef idx="0">
            <a:srgbClr val="FFFFFF"/>
          </a:lnRef>
          <a:fillRef idx="1">
            <a:prstClr val="black"/>
          </a:fillRef>
          <a:effectRef idx="0">
            <a:srgbClr val="FFFFFF"/>
          </a:effectRef>
          <a:fontRef idx="minor">
            <a:schemeClr val="lt1"/>
          </a:fontRef>
        </p:style>
        <p:txBody>
          <a:bodyPr rtlCol="0" anchor="ctr"/>
          <a:p>
            <a:pPr algn="ctr"/>
            <a:endParaRPr lang="en-US" sz="2100">
              <a:latin typeface="Times New Roman" panose="02020603050405020304" pitchFamily="18" charset="0"/>
              <a:cs typeface="Times New Roman" panose="02020603050405020304" pitchFamily="18" charset="0"/>
            </a:endParaRPr>
          </a:p>
        </p:txBody>
      </p:sp>
      <p:sp>
        <p:nvSpPr>
          <p:cNvPr id="11" name="Up Arrow 10"/>
          <p:cNvSpPr/>
          <p:nvPr/>
        </p:nvSpPr>
        <p:spPr>
          <a:xfrm rot="10800000">
            <a:off x="6597015" y="3528060"/>
            <a:ext cx="492760" cy="639445"/>
          </a:xfrm>
          <a:prstGeom prst="upArrow">
            <a:avLst/>
          </a:prstGeom>
        </p:spPr>
        <p:style>
          <a:lnRef idx="0">
            <a:srgbClr val="FFFFFF"/>
          </a:lnRef>
          <a:fillRef idx="1">
            <a:prstClr val="black"/>
          </a:fillRef>
          <a:effectRef idx="0">
            <a:srgbClr val="FFFFFF"/>
          </a:effectRef>
          <a:fontRef idx="minor">
            <a:schemeClr val="lt1"/>
          </a:fontRef>
        </p:style>
        <p:txBody>
          <a:bodyPr rtlCol="0" anchor="ctr"/>
          <a:p>
            <a:pPr algn="ctr"/>
            <a:endParaRPr lang="en-US" sz="2100">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1905000"/>
            <a:ext cx="8447405" cy="4330700"/>
          </a:xfrm>
          <a:prstGeom prst="rect">
            <a:avLst/>
          </a:prstGeom>
          <a:noFill/>
        </p:spPr>
        <p:txBody>
          <a:bodyPr wrap="square" rtlCol="0">
            <a:noAutofit/>
          </a:bodyPr>
          <a:p>
            <a:r>
              <a:rPr lang="en-US" sz="2500">
                <a:latin typeface="Times New Roman" panose="02020603050405020304" pitchFamily="18" charset="0"/>
                <a:cs typeface="Times New Roman" panose="02020603050405020304" pitchFamily="18" charset="0"/>
              </a:rPr>
              <a:t>-	Phân chia dữ liệu: Tách tập dữ liệu thành Train, Test và Validation để đánh giá hiệu suất mô hình, cũng như xem mô hình có bị overfitting không.</a:t>
            </a:r>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Tiền xử lý dữ liệu:</a:t>
            </a:r>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pPr marL="457200" lvl="1" indent="457200"/>
            <a:r>
              <a:rPr lang="en-US" sz="2500">
                <a:latin typeface="Times New Roman" panose="02020603050405020304" pitchFamily="18" charset="0"/>
                <a:cs typeface="Times New Roman" panose="02020603050405020304" pitchFamily="18" charset="0"/>
              </a:rPr>
              <a:t>+	Reshape ảnh về kích thước 64x64.</a:t>
            </a:r>
            <a:endParaRPr lang="en-US" sz="2500">
              <a:latin typeface="Times New Roman" panose="02020603050405020304" pitchFamily="18" charset="0"/>
              <a:cs typeface="Times New Roman" panose="02020603050405020304" pitchFamily="18" charset="0"/>
            </a:endParaRPr>
          </a:p>
          <a:p>
            <a:pPr marL="457200" lvl="1" indent="457200"/>
            <a:endParaRPr lang="en-US" sz="2500">
              <a:latin typeface="Times New Roman" panose="02020603050405020304" pitchFamily="18" charset="0"/>
              <a:cs typeface="Times New Roman" panose="02020603050405020304" pitchFamily="18" charset="0"/>
            </a:endParaRPr>
          </a:p>
          <a:p>
            <a:pPr marL="457200" lvl="1" indent="457200"/>
            <a:r>
              <a:rPr lang="en-US" sz="2500">
                <a:latin typeface="Times New Roman" panose="02020603050405020304" pitchFamily="18" charset="0"/>
                <a:cs typeface="Times New Roman" panose="02020603050405020304" pitchFamily="18" charset="0"/>
              </a:rPr>
              <a:t>+	Rescale dữ liệu về 0 - 1.</a:t>
            </a:r>
            <a:endParaRPr lang="en-US" sz="25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
        <p:nvSpPr>
          <p:cNvPr id="7" name="Text Box 6"/>
          <p:cNvSpPr txBox="1"/>
          <p:nvPr/>
        </p:nvSpPr>
        <p:spPr>
          <a:xfrm>
            <a:off x="1752600" y="457200"/>
            <a:ext cx="7312660" cy="614045"/>
          </a:xfrm>
          <a:prstGeom prst="rect">
            <a:avLst/>
          </a:prstGeom>
          <a:noFill/>
        </p:spPr>
        <p:txBody>
          <a:bodyPr wrap="square" rtlCol="0" anchor="t">
            <a:spAutoFit/>
          </a:bodyPr>
          <a:p>
            <a:r>
              <a:rPr lang="en-US" sz="3400" b="1">
                <a:solidFill>
                  <a:schemeClr val="accent4"/>
                </a:solidFill>
                <a:effectLst/>
                <a:latin typeface="Times New Roman" panose="02020603050405020304" pitchFamily="18" charset="0"/>
                <a:cs typeface="Times New Roman" panose="02020603050405020304" pitchFamily="18" charset="0"/>
                <a:sym typeface="+mn-ea"/>
              </a:rPr>
              <a:t>1. QUY TRÌNH HUẤN LUYỆN</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457200"/>
            <a:ext cx="7312660" cy="614045"/>
          </a:xfrm>
          <a:prstGeom prst="rect">
            <a:avLst/>
          </a:prstGeom>
          <a:noFill/>
        </p:spPr>
        <p:txBody>
          <a:bodyPr wrap="square" rtlCol="0" anchor="t">
            <a:spAutoFit/>
          </a:bodyPr>
          <a:p>
            <a:r>
              <a:rPr lang="en-US" sz="3400" b="1">
                <a:solidFill>
                  <a:schemeClr val="accent4"/>
                </a:solidFill>
                <a:effectLst/>
                <a:latin typeface="Times New Roman" panose="02020603050405020304" pitchFamily="18" charset="0"/>
                <a:cs typeface="Times New Roman" panose="02020603050405020304" pitchFamily="18" charset="0"/>
                <a:sym typeface="+mn-ea"/>
              </a:rPr>
              <a:t>2. MÔ HÌNH CNN</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457200" y="1739900"/>
            <a:ext cx="4592955" cy="5018405"/>
          </a:xfrm>
          <a:prstGeom prst="rect">
            <a:avLst/>
          </a:prstGeom>
          <a:noFill/>
        </p:spPr>
        <p:txBody>
          <a:bodyPr wrap="square" rtlCol="0">
            <a:noAutofit/>
          </a:bodyPr>
          <a:p>
            <a:r>
              <a:rPr lang="en-US" sz="2200">
                <a:latin typeface="Times New Roman" panose="02020603050405020304" pitchFamily="18" charset="0"/>
                <a:cs typeface="Times New Roman" panose="02020603050405020304" pitchFamily="18" charset="0"/>
              </a:rPr>
              <a:t>-	4 lớp tích chập chính, trong đó lớp tích chập đầu tiên xử lý trên dữ liệu đầu vào.</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Các lớp gộp (Pooling) được sử dụng với kích cỡ 2x2.</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Lớp BatchNormalization được dùng để mô hình học nhanh hơn và tăng tính ổn định.</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Dropout: Tránh overfitting.</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Dữ liệu được làm phẳng bằng Flatten() và đưa qua 2 lớp kết nối đầy đủ (Dense()).</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Huấn luyện với 25 epochs và batch size là 32.</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5257800" y="1524000"/>
            <a:ext cx="3535680" cy="4813300"/>
          </a:xfrm>
          <a:prstGeom prst="rect">
            <a:avLst/>
          </a:prstGeom>
        </p:spPr>
      </p:pic>
      <p:sp>
        <p:nvSpPr>
          <p:cNvPr id="8" name="Slide Number Placeholder 7"/>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457200"/>
            <a:ext cx="7312660" cy="614045"/>
          </a:xfrm>
          <a:prstGeom prst="rect">
            <a:avLst/>
          </a:prstGeom>
          <a:noFill/>
        </p:spPr>
        <p:txBody>
          <a:bodyPr wrap="square" rtlCol="0" anchor="t">
            <a:spAutoFit/>
          </a:bodyPr>
          <a:p>
            <a:r>
              <a:rPr lang="en-US" sz="3400" b="1">
                <a:solidFill>
                  <a:schemeClr val="accent4"/>
                </a:solidFill>
                <a:effectLst/>
                <a:latin typeface="Times New Roman" panose="02020603050405020304" pitchFamily="18" charset="0"/>
                <a:cs typeface="Times New Roman" panose="02020603050405020304" pitchFamily="18" charset="0"/>
                <a:sym typeface="+mn-ea"/>
              </a:rPr>
              <a:t>3. MÔ HÌNH SVM</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381000" y="1752600"/>
            <a:ext cx="8562975" cy="2971165"/>
          </a:xfrm>
          <a:prstGeom prst="rect">
            <a:avLst/>
          </a:prstGeom>
          <a:noFill/>
        </p:spPr>
        <p:txBody>
          <a:bodyPr wrap="square" rtlCol="0">
            <a:noAutofit/>
          </a:bodyPr>
          <a:p>
            <a:r>
              <a:rPr lang="en-US" sz="2250">
                <a:latin typeface="Times New Roman" panose="02020603050405020304" pitchFamily="18" charset="0"/>
                <a:cs typeface="Times New Roman" panose="02020603050405020304" pitchFamily="18" charset="0"/>
              </a:rPr>
              <a:t>-          Sử dụng trích xuất đặc trưng bằng mạng CNN. </a:t>
            </a:r>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a:p>
            <a:r>
              <a:rPr lang="en-US" sz="2250">
                <a:latin typeface="Times New Roman" panose="02020603050405020304" pitchFamily="18" charset="0"/>
                <a:cs typeface="Times New Roman" panose="02020603050405020304" pitchFamily="18" charset="0"/>
              </a:rPr>
              <a:t>-</a:t>
            </a:r>
            <a:r>
              <a:rPr lang="en-US" sz="2250">
                <a:sym typeface="+mn-ea"/>
              </a:rPr>
              <a:t>         </a:t>
            </a:r>
            <a:r>
              <a:rPr lang="en-US" sz="2250">
                <a:latin typeface="Times New Roman" panose="02020603050405020304" pitchFamily="18" charset="0"/>
                <a:cs typeface="Times New Roman" panose="02020603050405020304" pitchFamily="18" charset="0"/>
              </a:rPr>
              <a:t>Mô hình SVM được thiết kế như sau:</a:t>
            </a:r>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a:p>
            <a:pPr algn="ctr"/>
            <a:r>
              <a:rPr lang="en-US" sz="2250">
                <a:latin typeface="Times New Roman" panose="02020603050405020304" pitchFamily="18" charset="0"/>
                <a:cs typeface="Times New Roman" panose="02020603050405020304" pitchFamily="18" charset="0"/>
              </a:rPr>
              <a:t>SVC(kernel=‘rbf’, C=10.000, gamma=0.001, verbose=2)</a:t>
            </a:r>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a:p>
            <a:endParaRPr lang="en-US" sz="225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752600" y="457200"/>
            <a:ext cx="7312660" cy="614045"/>
          </a:xfrm>
          <a:prstGeom prst="rect">
            <a:avLst/>
          </a:prstGeom>
          <a:noFill/>
        </p:spPr>
        <p:txBody>
          <a:bodyPr wrap="square" rtlCol="0" anchor="t">
            <a:spAutoFit/>
          </a:bodyPr>
          <a:p>
            <a:r>
              <a:rPr lang="en-US" sz="3400" b="1">
                <a:solidFill>
                  <a:schemeClr val="accent4"/>
                </a:solidFill>
                <a:effectLst/>
                <a:latin typeface="Times New Roman" panose="02020603050405020304" pitchFamily="18" charset="0"/>
                <a:cs typeface="Times New Roman" panose="02020603050405020304" pitchFamily="18" charset="0"/>
                <a:sym typeface="+mn-ea"/>
              </a:rPr>
              <a:t>4. ĐÁNH GIÁ MÔ HÌNH</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pic>
        <p:nvPicPr>
          <p:cNvPr id="7" name="Content Placeholder 6"/>
          <p:cNvPicPr>
            <a:picLocks noChangeAspect="1"/>
          </p:cNvPicPr>
          <p:nvPr>
            <p:ph idx="1"/>
          </p:nvPr>
        </p:nvPicPr>
        <p:blipFill>
          <a:blip r:embed="rId1"/>
          <a:stretch>
            <a:fillRect/>
          </a:stretch>
        </p:blipFill>
        <p:spPr>
          <a:xfrm>
            <a:off x="990600" y="1683385"/>
            <a:ext cx="7261860" cy="4542790"/>
          </a:xfrm>
          <a:prstGeom prst="rect">
            <a:avLst/>
          </a:prstGeom>
        </p:spPr>
      </p:pic>
      <p:sp>
        <p:nvSpPr>
          <p:cNvPr id="10" name="Slide Number Placeholder 9"/>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752600" y="457200"/>
            <a:ext cx="7312660" cy="614045"/>
          </a:xfrm>
          <a:prstGeom prst="rect">
            <a:avLst/>
          </a:prstGeom>
          <a:noFill/>
        </p:spPr>
        <p:txBody>
          <a:bodyPr wrap="square" rtlCol="0" anchor="t">
            <a:spAutoFit/>
          </a:bodyPr>
          <a:p>
            <a:r>
              <a:rPr lang="en-US" sz="3400" b="1">
                <a:solidFill>
                  <a:schemeClr val="accent4"/>
                </a:solidFill>
                <a:effectLst/>
                <a:latin typeface="Times New Roman" panose="02020603050405020304" pitchFamily="18" charset="0"/>
                <a:cs typeface="Times New Roman" panose="02020603050405020304" pitchFamily="18" charset="0"/>
                <a:sym typeface="+mn-ea"/>
              </a:rPr>
              <a:t>4. ĐÁNH GIÁ MÔ HÌNH</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pic>
        <p:nvPicPr>
          <p:cNvPr id="10" name="Content Placeholder 9"/>
          <p:cNvPicPr>
            <a:picLocks noChangeAspect="1"/>
          </p:cNvPicPr>
          <p:nvPr>
            <p:ph idx="1"/>
          </p:nvPr>
        </p:nvPicPr>
        <p:blipFill>
          <a:blip r:embed="rId1"/>
          <a:stretch>
            <a:fillRect/>
          </a:stretch>
        </p:blipFill>
        <p:spPr>
          <a:xfrm>
            <a:off x="2226945" y="1524000"/>
            <a:ext cx="4909820" cy="4909820"/>
          </a:xfrm>
          <a:prstGeom prst="rect">
            <a:avLst/>
          </a:prstGeom>
        </p:spPr>
      </p:pic>
      <p:sp>
        <p:nvSpPr>
          <p:cNvPr id="11" name="Slide Number Placeholder 10"/>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p:sp>
        <p:nvSpPr>
          <p:cNvPr id="2" name="Title 1"/>
          <p:cNvSpPr>
            <a:spLocks noGrp="1"/>
          </p:cNvSpPr>
          <p:nvPr/>
        </p:nvSpPr>
        <p:spPr>
          <a:xfrm>
            <a:off x="3581400" y="350520"/>
            <a:ext cx="2572385" cy="944880"/>
          </a:xfrm>
          <a:prstGeom prst="rect">
            <a:avLst/>
          </a:prstGeom>
          <a:noFill/>
          <a:ln>
            <a:noFill/>
          </a:ln>
          <a:effectLst/>
        </p:spPr>
        <p:txBody>
          <a:bodyPr vert="horz" wrap="square" lIns="91440" tIns="45720" rIns="91440" bIns="45720" numCol="1" anchor="ctr" anchorCtr="0" compatLnSpc="1"/>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sz="3400" dirty="0" err="1" smtClean="0">
                <a:latin typeface="Times New Roman" panose="02020603050405020304" pitchFamily="18" charset="0"/>
                <a:cs typeface="Times New Roman" panose="02020603050405020304" pitchFamily="18" charset="0"/>
              </a:rPr>
              <a:t>NỘI DUNG</a:t>
            </a:r>
            <a:endParaRPr lang="en-US" sz="3400" dirty="0">
              <a:latin typeface="Times New Roman" panose="02020603050405020304" pitchFamily="18" charset="0"/>
              <a:cs typeface="Times New Roman" panose="02020603050405020304" pitchFamily="18" charset="0"/>
            </a:endParaRPr>
          </a:p>
        </p:txBody>
      </p:sp>
      <p:sp>
        <p:nvSpPr>
          <p:cNvPr id="19" name="Block Arc 18"/>
          <p:cNvSpPr/>
          <p:nvPr/>
        </p:nvSpPr>
        <p:spPr>
          <a:xfrm rot="5400000">
            <a:off x="-1535430" y="2907030"/>
            <a:ext cx="4267200" cy="2567940"/>
          </a:xfrm>
          <a:prstGeom prst="blockArc">
            <a:avLst>
              <a:gd name="adj1" fmla="val 10835472"/>
              <a:gd name="adj2" fmla="val 54972"/>
              <a:gd name="adj3" fmla="val 115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21" name="Straight Connector 20"/>
          <p:cNvCxnSpPr/>
          <p:nvPr/>
        </p:nvCxnSpPr>
        <p:spPr>
          <a:xfrm flipV="1">
            <a:off x="1447800" y="2133600"/>
            <a:ext cx="2080260" cy="371475"/>
          </a:xfrm>
          <a:prstGeom prst="line">
            <a:avLst/>
          </a:prstGeom>
        </p:spPr>
        <p:style>
          <a:lnRef idx="2">
            <a:prstClr val="black"/>
          </a:lnRef>
          <a:fillRef idx="0">
            <a:srgbClr val="FFFFFF"/>
          </a:fillRef>
          <a:effectRef idx="0">
            <a:srgbClr val="FFFFFF"/>
          </a:effectRef>
          <a:fontRef idx="minor">
            <a:schemeClr val="tx1"/>
          </a:fontRef>
        </p:style>
      </p:cxnSp>
      <p:cxnSp>
        <p:nvCxnSpPr>
          <p:cNvPr id="23" name="Straight Connector 22"/>
          <p:cNvCxnSpPr/>
          <p:nvPr/>
        </p:nvCxnSpPr>
        <p:spPr>
          <a:xfrm flipV="1">
            <a:off x="1828800" y="3200400"/>
            <a:ext cx="2133600" cy="276225"/>
          </a:xfrm>
          <a:prstGeom prst="line">
            <a:avLst/>
          </a:prstGeom>
        </p:spPr>
        <p:style>
          <a:lnRef idx="2">
            <a:prstClr val="black"/>
          </a:lnRef>
          <a:fillRef idx="0">
            <a:srgbClr val="FFFFFF"/>
          </a:fillRef>
          <a:effectRef idx="0">
            <a:srgbClr val="FFFFFF"/>
          </a:effectRef>
          <a:fontRef idx="minor">
            <a:schemeClr val="tx1"/>
          </a:fontRef>
        </p:style>
      </p:cxnSp>
      <p:cxnSp>
        <p:nvCxnSpPr>
          <p:cNvPr id="26" name="Straight Connector 25"/>
          <p:cNvCxnSpPr/>
          <p:nvPr/>
        </p:nvCxnSpPr>
        <p:spPr>
          <a:xfrm>
            <a:off x="1882140" y="4343400"/>
            <a:ext cx="1443990" cy="0"/>
          </a:xfrm>
          <a:prstGeom prst="line">
            <a:avLst/>
          </a:prstGeom>
        </p:spPr>
        <p:style>
          <a:lnRef idx="3">
            <a:prstClr val="black"/>
          </a:lnRef>
          <a:fillRef idx="0">
            <a:srgbClr val="FFFFFF"/>
          </a:fillRef>
          <a:effectRef idx="0">
            <a:srgbClr val="FFFFFF"/>
          </a:effectRef>
          <a:fontRef idx="minor">
            <a:schemeClr val="tx1"/>
          </a:fontRef>
        </p:style>
      </p:cxnSp>
      <p:cxnSp>
        <p:nvCxnSpPr>
          <p:cNvPr id="27" name="Straight Connector 26"/>
          <p:cNvCxnSpPr/>
          <p:nvPr/>
        </p:nvCxnSpPr>
        <p:spPr>
          <a:xfrm>
            <a:off x="1676400" y="5190490"/>
            <a:ext cx="2133600" cy="330200"/>
          </a:xfrm>
          <a:prstGeom prst="line">
            <a:avLst/>
          </a:prstGeom>
        </p:spPr>
        <p:style>
          <a:lnRef idx="2">
            <a:prstClr val="black"/>
          </a:lnRef>
          <a:fillRef idx="0">
            <a:srgbClr val="FFFFFF"/>
          </a:fillRef>
          <a:effectRef idx="0">
            <a:srgbClr val="FFFFFF"/>
          </a:effectRef>
          <a:fontRef idx="minor">
            <a:schemeClr val="tx1"/>
          </a:fontRef>
        </p:style>
      </p:cxnSp>
      <p:grpSp>
        <p:nvGrpSpPr>
          <p:cNvPr id="32" name="Group 31"/>
          <p:cNvGrpSpPr/>
          <p:nvPr/>
        </p:nvGrpSpPr>
        <p:grpSpPr>
          <a:xfrm>
            <a:off x="3528060" y="1828800"/>
            <a:ext cx="4705350" cy="609600"/>
            <a:chOff x="5556" y="2880"/>
            <a:chExt cx="7410" cy="960"/>
          </a:xfrm>
        </p:grpSpPr>
        <p:sp>
          <p:nvSpPr>
            <p:cNvPr id="20" name="Rounded Rectangle 19"/>
            <p:cNvSpPr/>
            <p:nvPr/>
          </p:nvSpPr>
          <p:spPr>
            <a:xfrm>
              <a:off x="5556" y="2880"/>
              <a:ext cx="7162"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29" name="Text Box 28"/>
            <p:cNvSpPr txBox="1"/>
            <p:nvPr/>
          </p:nvSpPr>
          <p:spPr>
            <a:xfrm>
              <a:off x="5760" y="2972"/>
              <a:ext cx="7206" cy="749"/>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GIỚI THIỆU ĐỀ TÀI</a:t>
              </a:r>
              <a:endParaRPr lang="en-US" sz="2500" b="1">
                <a:latin typeface="Times New Roman" panose="02020603050405020304" pitchFamily="18" charset="0"/>
                <a:cs typeface="Times New Roman" panose="02020603050405020304" pitchFamily="18" charset="0"/>
              </a:endParaRPr>
            </a:p>
          </p:txBody>
        </p:sp>
      </p:grpSp>
      <p:grpSp>
        <p:nvGrpSpPr>
          <p:cNvPr id="33" name="Group 32"/>
          <p:cNvGrpSpPr/>
          <p:nvPr/>
        </p:nvGrpSpPr>
        <p:grpSpPr>
          <a:xfrm>
            <a:off x="3962400" y="2895600"/>
            <a:ext cx="3482340" cy="922020"/>
            <a:chOff x="7116" y="4350"/>
            <a:chExt cx="6968" cy="1452"/>
          </a:xfrm>
        </p:grpSpPr>
        <p:sp>
          <p:nvSpPr>
            <p:cNvPr id="22" name="Rounded Rectangle 21"/>
            <p:cNvSpPr/>
            <p:nvPr/>
          </p:nvSpPr>
          <p:spPr>
            <a:xfrm>
              <a:off x="7116" y="4350"/>
              <a:ext cx="6968"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30" name="Text Box 29"/>
            <p:cNvSpPr txBox="1"/>
            <p:nvPr/>
          </p:nvSpPr>
          <p:spPr>
            <a:xfrm>
              <a:off x="7201" y="4447"/>
              <a:ext cx="6610" cy="1355"/>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NỘI DUNG</a:t>
              </a:r>
              <a:endParaRPr lang="en-US" sz="2500" b="1">
                <a:latin typeface="Times New Roman" panose="02020603050405020304" pitchFamily="18" charset="0"/>
                <a:cs typeface="Times New Roman" panose="02020603050405020304" pitchFamily="18" charset="0"/>
              </a:endParaRPr>
            </a:p>
          </p:txBody>
        </p:sp>
      </p:grpSp>
      <p:grpSp>
        <p:nvGrpSpPr>
          <p:cNvPr id="37" name="Group 36"/>
          <p:cNvGrpSpPr/>
          <p:nvPr/>
        </p:nvGrpSpPr>
        <p:grpSpPr>
          <a:xfrm>
            <a:off x="3326130" y="4027170"/>
            <a:ext cx="5638165" cy="929005"/>
            <a:chOff x="5640" y="6342"/>
            <a:chExt cx="8477" cy="1463"/>
          </a:xfrm>
        </p:grpSpPr>
        <p:sp>
          <p:nvSpPr>
            <p:cNvPr id="24" name="Rounded Rectangle 23"/>
            <p:cNvSpPr/>
            <p:nvPr/>
          </p:nvSpPr>
          <p:spPr>
            <a:xfrm>
              <a:off x="5640" y="6342"/>
              <a:ext cx="8477" cy="960"/>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31" name="Text Box 30"/>
            <p:cNvSpPr txBox="1"/>
            <p:nvPr/>
          </p:nvSpPr>
          <p:spPr>
            <a:xfrm>
              <a:off x="5760" y="6450"/>
              <a:ext cx="8350" cy="1355"/>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III.</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HUẤN LUYỆN MÔ HÌNH</a:t>
              </a:r>
              <a:endParaRPr lang="en-US" sz="2500" b="1">
                <a:latin typeface="Times New Roman" panose="02020603050405020304" pitchFamily="18" charset="0"/>
                <a:cs typeface="Times New Roman" panose="02020603050405020304" pitchFamily="18" charset="0"/>
              </a:endParaRPr>
            </a:p>
          </p:txBody>
        </p:sp>
      </p:grpSp>
      <p:grpSp>
        <p:nvGrpSpPr>
          <p:cNvPr id="38" name="Group 37"/>
          <p:cNvGrpSpPr/>
          <p:nvPr/>
        </p:nvGrpSpPr>
        <p:grpSpPr>
          <a:xfrm>
            <a:off x="3810000" y="5190490"/>
            <a:ext cx="4124325" cy="1023620"/>
            <a:chOff x="6000" y="8174"/>
            <a:chExt cx="6298" cy="1612"/>
          </a:xfrm>
        </p:grpSpPr>
        <p:sp>
          <p:nvSpPr>
            <p:cNvPr id="25" name="Rounded Rectangle 24"/>
            <p:cNvSpPr/>
            <p:nvPr/>
          </p:nvSpPr>
          <p:spPr>
            <a:xfrm>
              <a:off x="6000" y="8174"/>
              <a:ext cx="6162" cy="1612"/>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36" name="Text Box 35"/>
            <p:cNvSpPr txBox="1"/>
            <p:nvPr/>
          </p:nvSpPr>
          <p:spPr>
            <a:xfrm>
              <a:off x="6120" y="8276"/>
              <a:ext cx="6178" cy="1355"/>
            </a:xfrm>
            <a:prstGeom prst="rect">
              <a:avLst/>
            </a:prstGeom>
            <a:noFill/>
          </p:spPr>
          <p:txBody>
            <a:bodyPr wrap="square" rtlCol="0">
              <a:spAutoFit/>
            </a:bodyPr>
            <a:p>
              <a:r>
                <a:rPr lang="en-US" sz="2500" b="1">
                  <a:latin typeface="Times New Roman" panose="02020603050405020304" pitchFamily="18" charset="0"/>
                  <a:cs typeface="Times New Roman" panose="02020603050405020304" pitchFamily="18" charset="0"/>
                </a:rPr>
                <a:t>PHẦN IV.</a:t>
              </a:r>
              <a:r>
                <a:rPr lang="en-US" sz="2500">
                  <a:latin typeface="Times New Roman" panose="02020603050405020304" pitchFamily="18" charset="0"/>
                  <a:cs typeface="Times New Roman" panose="02020603050405020304" pitchFamily="18" charset="0"/>
                </a:rPr>
                <a:t> </a:t>
              </a:r>
              <a:r>
                <a:rPr lang="en-US" sz="2500" b="1">
                  <a:latin typeface="Times New Roman" panose="02020603050405020304" pitchFamily="18" charset="0"/>
                  <a:cs typeface="Times New Roman" panose="02020603050405020304" pitchFamily="18" charset="0"/>
                </a:rPr>
                <a:t>KẾT LUẬN VÀ </a:t>
              </a:r>
              <a:endParaRPr lang="en-US" sz="2500" b="1">
                <a:latin typeface="Times New Roman" panose="02020603050405020304" pitchFamily="18" charset="0"/>
                <a:cs typeface="Times New Roman" panose="02020603050405020304" pitchFamily="18" charset="0"/>
              </a:endParaRPr>
            </a:p>
            <a:p>
              <a:r>
                <a:rPr lang="en-US" sz="2500" b="1">
                  <a:latin typeface="Times New Roman" panose="02020603050405020304" pitchFamily="18" charset="0"/>
                  <a:cs typeface="Times New Roman" panose="02020603050405020304" pitchFamily="18" charset="0"/>
                </a:rPr>
                <a:t>HƯỚNG PHÁT TRIỂN</a:t>
              </a:r>
              <a:endParaRPr lang="en-US" sz="2500" b="1">
                <a:latin typeface="Times New Roman" panose="02020603050405020304" pitchFamily="18" charset="0"/>
                <a:cs typeface="Times New Roman" panose="02020603050405020304" pitchFamily="18" charset="0"/>
              </a:endParaRPr>
            </a:p>
          </p:txBody>
        </p:sp>
      </p:grpSp>
      <p:sp>
        <p:nvSpPr>
          <p:cNvPr id="39" name="Slide Number Placeholder 38"/>
          <p:cNvSpPr>
            <a:spLocks noGrp="1"/>
          </p:cNvSpPr>
          <p:nvPr>
            <p:ph type="sldNum" sz="quarter" idx="4"/>
          </p:nvPr>
        </p:nvSpPr>
        <p:spPr/>
        <p:txBody>
          <a:bodyPr/>
          <a:p>
            <a:fld id="{A15EAB53-327E-4220-A7C8-79A6407182B7}"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6" name="Text Box 5"/>
          <p:cNvSpPr txBox="1"/>
          <p:nvPr/>
        </p:nvSpPr>
        <p:spPr>
          <a:xfrm>
            <a:off x="990600" y="2890520"/>
            <a:ext cx="7293610" cy="1076325"/>
          </a:xfrm>
          <a:prstGeom prst="rect">
            <a:avLst/>
          </a:prstGeom>
          <a:noFill/>
        </p:spPr>
        <p:txBody>
          <a:bodyPr wrap="square" rtlCol="0" anchor="t">
            <a:spAutoFit/>
          </a:bodyPr>
          <a:p>
            <a:pPr algn="ctr"/>
            <a:r>
              <a:rPr lang="en-US" sz="3200" b="1">
                <a:solidFill>
                  <a:schemeClr val="accent4"/>
                </a:solidFill>
                <a:effectLst/>
                <a:latin typeface="Times New Roman" panose="02020603050405020304" pitchFamily="18" charset="0"/>
                <a:cs typeface="Times New Roman" panose="02020603050405020304" pitchFamily="18" charset="0"/>
                <a:sym typeface="+mn-ea"/>
              </a:rPr>
              <a:t>PHẦN IV. </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a:p>
            <a:pPr algn="ctr"/>
            <a:r>
              <a:rPr lang="en-US" sz="3200" b="1">
                <a:solidFill>
                  <a:schemeClr val="accent4"/>
                </a:solidFill>
                <a:effectLst/>
                <a:latin typeface="Times New Roman" panose="02020603050405020304" pitchFamily="18" charset="0"/>
                <a:cs typeface="Times New Roman" panose="02020603050405020304" pitchFamily="18" charset="0"/>
                <a:sym typeface="+mn-ea"/>
              </a:rPr>
              <a:t>KẾT LUẬN VÀ HƯỚNG PHÁT TRIỂN</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609600"/>
            <a:ext cx="7293610" cy="583565"/>
          </a:xfrm>
          <a:prstGeom prst="rect">
            <a:avLst/>
          </a:prstGeom>
          <a:noFill/>
        </p:spPr>
        <p:txBody>
          <a:bodyPr wrap="square" rtlCol="0" anchor="t">
            <a:spAutoFit/>
          </a:bodyPr>
          <a:p>
            <a:pPr algn="l"/>
            <a:r>
              <a:rPr lang="en-US" sz="3200" b="1">
                <a:solidFill>
                  <a:schemeClr val="accent4"/>
                </a:solidFill>
                <a:effectLst/>
                <a:latin typeface="Times New Roman" panose="02020603050405020304" pitchFamily="18" charset="0"/>
                <a:cs typeface="Times New Roman" panose="02020603050405020304" pitchFamily="18" charset="0"/>
                <a:sym typeface="+mn-ea"/>
              </a:rPr>
              <a:t>I. KẾT LUẬN</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381000" y="2057400"/>
            <a:ext cx="8373745" cy="3643630"/>
          </a:xfrm>
          <a:prstGeom prst="rect">
            <a:avLst/>
          </a:prstGeom>
          <a:noFill/>
        </p:spPr>
        <p:txBody>
          <a:bodyPr wrap="square" rtlCol="0">
            <a:noAutofit/>
          </a:bodyPr>
          <a:p>
            <a:pPr marL="285750" indent="-285750">
              <a:buFont typeface="Wingdings" panose="05000000000000000000" charset="0"/>
              <a:buChar char="ü"/>
            </a:pPr>
            <a:r>
              <a:rPr lang="en-US" sz="2500">
                <a:latin typeface="Times New Roman" panose="02020603050405020304" pitchFamily="18" charset="0"/>
                <a:cs typeface="Times New Roman" panose="02020603050405020304" pitchFamily="18" charset="0"/>
              </a:rPr>
              <a:t>  Xây dựng được hệ thống “Nhận diện biển báo giao thông” với chức năng đơn giản.</a:t>
            </a: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sz="2500">
                <a:latin typeface="Times New Roman" panose="02020603050405020304" pitchFamily="18" charset="0"/>
                <a:cs typeface="Times New Roman" panose="02020603050405020304" pitchFamily="18" charset="0"/>
              </a:rPr>
              <a:t>  Nhận diện được các loại biển báo và hiệu suất các mô hình khá cao.</a:t>
            </a: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sz="2500">
                <a:latin typeface="Times New Roman" panose="02020603050405020304" pitchFamily="18" charset="0"/>
                <a:cs typeface="Times New Roman" panose="02020603050405020304" pitchFamily="18" charset="0"/>
              </a:rPr>
              <a:t> Xây dựng được giao diện người dùng.</a:t>
            </a:r>
            <a:endParaRPr lang="en-US" sz="250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52600" y="609600"/>
            <a:ext cx="7293610" cy="583565"/>
          </a:xfrm>
          <a:prstGeom prst="rect">
            <a:avLst/>
          </a:prstGeom>
          <a:noFill/>
        </p:spPr>
        <p:txBody>
          <a:bodyPr wrap="square" rtlCol="0" anchor="t">
            <a:spAutoFit/>
          </a:bodyPr>
          <a:p>
            <a:pPr algn="l"/>
            <a:r>
              <a:rPr lang="en-US" sz="3200" b="1">
                <a:solidFill>
                  <a:schemeClr val="accent4"/>
                </a:solidFill>
                <a:effectLst/>
                <a:latin typeface="Times New Roman" panose="02020603050405020304" pitchFamily="18" charset="0"/>
                <a:cs typeface="Times New Roman" panose="02020603050405020304" pitchFamily="18" charset="0"/>
                <a:sym typeface="+mn-ea"/>
              </a:rPr>
              <a:t> II. HƯỚNG PHÁT TRIỂN</a:t>
            </a:r>
            <a:endParaRPr lang="en-US" sz="32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465455" y="1981200"/>
            <a:ext cx="8373745" cy="3643630"/>
          </a:xfrm>
          <a:prstGeom prst="rect">
            <a:avLst/>
          </a:prstGeom>
          <a:noFill/>
        </p:spPr>
        <p:txBody>
          <a:bodyPr wrap="square" rtlCol="0">
            <a:noAutofit/>
          </a:bodyPr>
          <a:p>
            <a:pPr marL="285750" indent="-285750">
              <a:buFont typeface="Wingdings" panose="05000000000000000000" charset="0"/>
              <a:buChar char="ü"/>
            </a:pPr>
            <a:r>
              <a:rPr lang="en-US" sz="2500">
                <a:latin typeface="Times New Roman" panose="02020603050405020304" pitchFamily="18" charset="0"/>
                <a:cs typeface="Times New Roman" panose="02020603050405020304" pitchFamily="18" charset="0"/>
              </a:rPr>
              <a:t>  Cải thiện độ chính xác mô hình cao hơn nữa.</a:t>
            </a: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sz="2500">
                <a:latin typeface="Times New Roman" panose="02020603050405020304" pitchFamily="18" charset="0"/>
                <a:cs typeface="Times New Roman" panose="02020603050405020304" pitchFamily="18" charset="0"/>
              </a:rPr>
              <a:t>  Xây dựng tập dữ liệu lớn hơn với nhiều loại biển báo giao thông hoặc bổ sung biển báo của những nơi khác.</a:t>
            </a: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sz="2500">
                <a:latin typeface="Times New Roman" panose="02020603050405020304" pitchFamily="18" charset="0"/>
                <a:cs typeface="Times New Roman" panose="02020603050405020304" pitchFamily="18" charset="0"/>
              </a:rPr>
              <a:t> Phát triển thành hệ thống nhận diện trong thời gian thực.</a:t>
            </a: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endParaRPr lang="en-US" sz="25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ü"/>
            </a:pPr>
            <a:r>
              <a:rPr lang="en-US" sz="2500">
                <a:latin typeface="Times New Roman" panose="02020603050405020304" pitchFamily="18" charset="0"/>
                <a:cs typeface="Times New Roman" panose="02020603050405020304" pitchFamily="18" charset="0"/>
              </a:rPr>
              <a:t> Phát triển được ứng dụng trên nền tảng Android.</a:t>
            </a:r>
            <a:endParaRPr lang="en-US" sz="25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15670" y="3124200"/>
            <a:ext cx="7312660" cy="614045"/>
          </a:xfrm>
          <a:prstGeom prst="rect">
            <a:avLst/>
          </a:prstGeom>
          <a:noFill/>
        </p:spPr>
        <p:txBody>
          <a:bodyPr wrap="square" rtlCol="0" anchor="t">
            <a:spAutoFit/>
          </a:bodyPr>
          <a:p>
            <a:pPr algn="ctr"/>
            <a:r>
              <a:rPr lang="en-US" sz="3400" b="1">
                <a:solidFill>
                  <a:schemeClr val="accent4"/>
                </a:solidFill>
                <a:effectLst/>
                <a:latin typeface="Times New Roman" panose="02020603050405020304" pitchFamily="18" charset="0"/>
                <a:cs typeface="Times New Roman" panose="02020603050405020304" pitchFamily="18" charset="0"/>
                <a:sym typeface="+mn-ea"/>
              </a:rPr>
              <a:t>DEMO CHƯƠNG TRÌNH</a:t>
            </a:r>
            <a:endParaRPr lang="en-US" sz="34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57480" y="2667000"/>
            <a:ext cx="8829040" cy="1407160"/>
          </a:xfrm>
        </p:spPr>
        <p:txBody>
          <a:bodyPr/>
          <a:lstStyle/>
          <a:p>
            <a:pPr algn="ctr"/>
            <a:r>
              <a:rPr lang="en-US" sz="4300" dirty="0">
                <a:solidFill>
                  <a:schemeClr val="tx1"/>
                </a:solidFill>
                <a:latin typeface="Times New Roman" panose="02020603050405020304" pitchFamily="18" charset="0"/>
                <a:cs typeface="Times New Roman" panose="02020603050405020304" pitchFamily="18" charset="0"/>
              </a:rPr>
              <a:t>CẢM ƠN THẦY ĐÃ LẮNG NGHE!</a:t>
            </a:r>
            <a:endParaRPr lang="en-US" sz="43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33830" y="3114040"/>
            <a:ext cx="6276340" cy="629920"/>
          </a:xfrm>
          <a:prstGeom prst="rect">
            <a:avLst/>
          </a:prstGeom>
          <a:noFill/>
        </p:spPr>
        <p:txBody>
          <a:bodyPr wrap="square" rtlCol="0">
            <a:spAutoFit/>
          </a:bodyPr>
          <a:p>
            <a:r>
              <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 I. GIỚI THIỆU ĐỀ TÀI</a:t>
            </a:r>
            <a:endPar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905000" y="533400"/>
            <a:ext cx="6276340" cy="629920"/>
          </a:xfrm>
          <a:prstGeom prst="rect">
            <a:avLst/>
          </a:prstGeom>
          <a:noFill/>
        </p:spPr>
        <p:txBody>
          <a:bodyPr wrap="square" rtlCol="0">
            <a:spAutoFit/>
          </a:bodyPr>
          <a:p>
            <a:r>
              <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ĐẶT VẤN ĐỀ</a:t>
            </a:r>
            <a:endPar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762000" y="2209800"/>
            <a:ext cx="7649210" cy="3904615"/>
          </a:xfrm>
          <a:prstGeom prst="rect">
            <a:avLst/>
          </a:prstGeom>
          <a:noFill/>
        </p:spPr>
        <p:txBody>
          <a:bodyPr wrap="square" rtlCol="0">
            <a:noAutofit/>
          </a:bodyPr>
          <a:p>
            <a:pPr marL="285750" indent="-285750" algn="just">
              <a:buFont typeface="Wingdings" panose="05000000000000000000" charset="0"/>
              <a:buChar char="v"/>
            </a:pPr>
            <a:r>
              <a:rPr lang="en-US" sz="2700">
                <a:latin typeface="Times New Roman" panose="02020603050405020304" pitchFamily="18" charset="0"/>
                <a:cs typeface="Times New Roman" panose="02020603050405020304" pitchFamily="18" charset="0"/>
              </a:rPr>
              <a:t> Các hãng xe lớn trên thế giới đã bắt đầu đưa AI vào sản phẩm của họ.</a:t>
            </a:r>
            <a:endParaRPr lang="en-US" sz="27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27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v"/>
            </a:pPr>
            <a:r>
              <a:rPr lang="en-US" sz="2700">
                <a:latin typeface="Times New Roman" panose="02020603050405020304" pitchFamily="18" charset="0"/>
                <a:cs typeface="Times New Roman" panose="02020603050405020304" pitchFamily="18" charset="0"/>
              </a:rPr>
              <a:t> Phát hiện và nhận dạng được biển báo giao thông là một công cụ hỗ trợ trong hệ thống giao thông thông minh.</a:t>
            </a:r>
            <a:endParaRPr lang="en-US" sz="270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752600" y="533400"/>
            <a:ext cx="7332980" cy="629920"/>
          </a:xfrm>
          <a:prstGeom prst="rect">
            <a:avLst/>
          </a:prstGeom>
          <a:noFill/>
        </p:spPr>
        <p:txBody>
          <a:bodyPr wrap="square" rtlCol="0">
            <a:spAutoFit/>
          </a:bodyPr>
          <a:p>
            <a:r>
              <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LỊCH SỬ GIẢI QUYẾT VẤN ĐỀ</a:t>
            </a:r>
            <a:endParaRPr lang="en-US" sz="35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 Box 3"/>
          <p:cNvSpPr txBox="1"/>
          <p:nvPr/>
        </p:nvSpPr>
        <p:spPr>
          <a:xfrm>
            <a:off x="381000" y="1861185"/>
            <a:ext cx="8724900" cy="4570730"/>
          </a:xfrm>
          <a:prstGeom prst="rect">
            <a:avLst/>
          </a:prstGeom>
          <a:noFill/>
        </p:spPr>
        <p:txBody>
          <a:bodyPr wrap="square" rtlCol="0">
            <a:noAutofit/>
          </a:bodyPr>
          <a:p>
            <a:r>
              <a:rPr lang="en-US" sz="2300">
                <a:latin typeface="Times New Roman" panose="02020603050405020304" pitchFamily="18" charset="0"/>
                <a:cs typeface="Times New Roman" panose="02020603050405020304" pitchFamily="18" charset="0"/>
              </a:rPr>
              <a:t>-	Việc nhận diện thường dựa vào phân loại màu sắc, kích thước, hình dạng và các đặc trưng cụ thể khác. Phương pháp này thường dựa vào xử lý ảnh và phân loại tín hiệu.</a:t>
            </a:r>
            <a:endParaRPr lang="en-US" sz="2300">
              <a:latin typeface="Times New Roman" panose="02020603050405020304" pitchFamily="18" charset="0"/>
              <a:cs typeface="Times New Roman" panose="02020603050405020304" pitchFamily="18" charset="0"/>
            </a:endParaRPr>
          </a:p>
          <a:p>
            <a:endParaRPr lang="en-US" sz="2300">
              <a:latin typeface="Times New Roman" panose="02020603050405020304" pitchFamily="18" charset="0"/>
              <a:cs typeface="Times New Roman" panose="02020603050405020304" pitchFamily="18" charset="0"/>
            </a:endParaRPr>
          </a:p>
          <a:p>
            <a:r>
              <a:rPr lang="en-US" sz="2300">
                <a:latin typeface="Times New Roman" panose="02020603050405020304" pitchFamily="18" charset="0"/>
                <a:cs typeface="Times New Roman" panose="02020603050405020304" pitchFamily="18" charset="0"/>
              </a:rPr>
              <a:t>-	Sử dụng các mô hình học máy cổ điển như máy học véc-tơ hỗ trợ, rừng ngẫu nhiên, gom cụm, gom nhóm.</a:t>
            </a:r>
            <a:endParaRPr lang="en-US" sz="2300">
              <a:latin typeface="Times New Roman" panose="02020603050405020304" pitchFamily="18" charset="0"/>
              <a:cs typeface="Times New Roman" panose="02020603050405020304" pitchFamily="18" charset="0"/>
            </a:endParaRPr>
          </a:p>
          <a:p>
            <a:endParaRPr lang="en-US" sz="2300">
              <a:latin typeface="Times New Roman" panose="02020603050405020304" pitchFamily="18" charset="0"/>
              <a:cs typeface="Times New Roman" panose="02020603050405020304" pitchFamily="18" charset="0"/>
            </a:endParaRPr>
          </a:p>
          <a:p>
            <a:r>
              <a:rPr lang="en-US" sz="2300">
                <a:latin typeface="Times New Roman" panose="02020603050405020304" pitchFamily="18" charset="0"/>
                <a:cs typeface="Times New Roman" panose="02020603050405020304" pitchFamily="18" charset="0"/>
              </a:rPr>
              <a:t>-	Sử dụng các mô hình học sâu tiên tiến như mạng nơ-ron tích chập, mạng nơ-ron hồi quy.</a:t>
            </a:r>
            <a:endParaRPr lang="en-US" sz="23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0F4F63AB-74FF-4D4D-9C96-7E67E70BF8FF}" type="slidenum">
              <a:rPr lang="en-US" altLang="en-US"/>
            </a:fld>
            <a:endParaRPr lang="en-US" altLang="en-US"/>
          </a:p>
        </p:txBody>
      </p:sp>
      <p:sp>
        <p:nvSpPr>
          <p:cNvPr id="5" name="Text Box 4"/>
          <p:cNvSpPr txBox="1"/>
          <p:nvPr/>
        </p:nvSpPr>
        <p:spPr>
          <a:xfrm>
            <a:off x="1828800" y="533400"/>
            <a:ext cx="6276340" cy="629920"/>
          </a:xfrm>
          <a:prstGeom prst="rect">
            <a:avLst/>
          </a:prstGeom>
          <a:noFill/>
        </p:spPr>
        <p:txBody>
          <a:bodyPr wrap="square" rtlCol="0">
            <a:spAutoFit/>
          </a:bodyPr>
          <a:p>
            <a:r>
              <a:rPr lang="en-US" sz="35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MỤC TIÊU BÀI TOÁN</a:t>
            </a:r>
            <a:endParaRPr lang="en-US" sz="35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 Box 5"/>
          <p:cNvSpPr txBox="1"/>
          <p:nvPr/>
        </p:nvSpPr>
        <p:spPr>
          <a:xfrm>
            <a:off x="609600" y="1981200"/>
            <a:ext cx="8229600" cy="4244975"/>
          </a:xfrm>
          <a:prstGeom prst="rect">
            <a:avLst/>
          </a:prstGeom>
          <a:noFill/>
        </p:spPr>
        <p:txBody>
          <a:bodyPr wrap="square" rtlCol="0">
            <a:noAutofit/>
          </a:bodyPr>
          <a:p>
            <a:pPr marL="285750" indent="-28575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Huấn luyện mô hình cho đến khi mô hình nhận dạng được các loại biển báo.</a:t>
            </a:r>
            <a:endParaRPr lang="en-US" sz="25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5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Xây dựng một trang web đơn giản để nhận dạng biển báo giao thông.</a:t>
            </a:r>
            <a:endParaRPr lang="en-US" sz="25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5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905000" y="533400"/>
            <a:ext cx="6276340" cy="629920"/>
          </a:xfrm>
          <a:prstGeom prst="rect">
            <a:avLst/>
          </a:prstGeom>
          <a:noFill/>
        </p:spPr>
        <p:txBody>
          <a:bodyPr wrap="square" rtlCol="0">
            <a:spAutoFit/>
          </a:bodyPr>
          <a:p>
            <a:r>
              <a:rPr lang="en-US" sz="35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HƯỚNG GIẢI QUYẾT</a:t>
            </a:r>
            <a:endParaRPr lang="en-US" sz="35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ounded Rectangle 7"/>
          <p:cNvSpPr/>
          <p:nvPr/>
        </p:nvSpPr>
        <p:spPr>
          <a:xfrm>
            <a:off x="1676400" y="2362200"/>
            <a:ext cx="1656080" cy="861695"/>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r>
              <a:rPr lang="en-US" b="1">
                <a:latin typeface="Times New Roman" panose="02020603050405020304" pitchFamily="18" charset="0"/>
                <a:cs typeface="Times New Roman" panose="02020603050405020304" pitchFamily="18" charset="0"/>
              </a:rPr>
              <a:t>Phát hiện </a:t>
            </a:r>
            <a:endParaRPr lang="en-US" b="1">
              <a:latin typeface="Times New Roman" panose="02020603050405020304" pitchFamily="18" charset="0"/>
              <a:cs typeface="Times New Roman" panose="02020603050405020304" pitchFamily="18" charset="0"/>
            </a:endParaRPr>
          </a:p>
          <a:p>
            <a:pPr algn="ctr"/>
            <a:r>
              <a:rPr lang="en-US" b="1">
                <a:latin typeface="Times New Roman" panose="02020603050405020304" pitchFamily="18" charset="0"/>
                <a:cs typeface="Times New Roman" panose="02020603050405020304" pitchFamily="18" charset="0"/>
              </a:rPr>
              <a:t>biển báo</a:t>
            </a:r>
            <a:endParaRPr lang="en-US" b="1">
              <a:latin typeface="Times New Roman" panose="02020603050405020304" pitchFamily="18" charset="0"/>
              <a:cs typeface="Times New Roman" panose="02020603050405020304" pitchFamily="18" charset="0"/>
            </a:endParaRPr>
          </a:p>
        </p:txBody>
      </p:sp>
      <p:sp>
        <p:nvSpPr>
          <p:cNvPr id="9" name="Rounded Rectangle 8"/>
          <p:cNvSpPr/>
          <p:nvPr/>
        </p:nvSpPr>
        <p:spPr>
          <a:xfrm>
            <a:off x="1676400" y="4584065"/>
            <a:ext cx="1656080" cy="861695"/>
          </a:xfrm>
          <a:prstGeom prst="roundRect">
            <a:avLst/>
          </a:prstGeom>
        </p:spPr>
        <p:style>
          <a:lnRef idx="2">
            <a:prstClr val="black"/>
          </a:lnRef>
          <a:fillRef idx="0">
            <a:srgbClr val="FFFFFF"/>
          </a:fillRef>
          <a:effectRef idx="0">
            <a:srgbClr val="FFFFFF"/>
          </a:effectRef>
          <a:fontRef idx="minor">
            <a:schemeClr val="tx1"/>
          </a:fontRef>
        </p:style>
        <p:txBody>
          <a:bodyPr rtlCol="0" anchor="ctr"/>
          <a:p>
            <a:pPr algn="ctr"/>
            <a:r>
              <a:rPr lang="en-US" b="1">
                <a:latin typeface="Times New Roman" panose="02020603050405020304" pitchFamily="18" charset="0"/>
                <a:cs typeface="Times New Roman" panose="02020603050405020304" pitchFamily="18" charset="0"/>
              </a:rPr>
              <a:t>Nhận diện </a:t>
            </a:r>
            <a:endParaRPr lang="en-US" b="1">
              <a:latin typeface="Times New Roman" panose="02020603050405020304" pitchFamily="18" charset="0"/>
              <a:cs typeface="Times New Roman" panose="02020603050405020304" pitchFamily="18" charset="0"/>
            </a:endParaRPr>
          </a:p>
          <a:p>
            <a:pPr algn="ctr"/>
            <a:r>
              <a:rPr lang="en-US" b="1">
                <a:latin typeface="Times New Roman" panose="02020603050405020304" pitchFamily="18" charset="0"/>
                <a:cs typeface="Times New Roman" panose="02020603050405020304" pitchFamily="18" charset="0"/>
              </a:rPr>
              <a:t>biển báo</a:t>
            </a:r>
            <a:endParaRPr lang="en-US" b="1">
              <a:latin typeface="Times New Roman" panose="02020603050405020304" pitchFamily="18" charset="0"/>
              <a:cs typeface="Times New Roman" panose="02020603050405020304" pitchFamily="18" charset="0"/>
            </a:endParaRPr>
          </a:p>
        </p:txBody>
      </p:sp>
      <p:sp>
        <p:nvSpPr>
          <p:cNvPr id="10" name="Up Arrow 9"/>
          <p:cNvSpPr/>
          <p:nvPr/>
        </p:nvSpPr>
        <p:spPr>
          <a:xfrm>
            <a:off x="2286000" y="5867400"/>
            <a:ext cx="492760" cy="639445"/>
          </a:xfrm>
          <a:prstGeom prst="upArrow">
            <a:avLst/>
          </a:prstGeom>
        </p:spPr>
        <p:style>
          <a:lnRef idx="0">
            <a:srgbClr val="FFFFFF"/>
          </a:lnRef>
          <a:fillRef idx="1">
            <a:prstClr val="black"/>
          </a:fillRef>
          <a:effectRef idx="0">
            <a:srgbClr val="FFFFFF"/>
          </a:effectRef>
          <a:fontRef idx="minor">
            <a:schemeClr val="lt1"/>
          </a:fontRef>
        </p:style>
        <p:txBody>
          <a:bodyPr rtlCol="0" anchor="ctr"/>
          <a:p>
            <a:pPr algn="ctr"/>
            <a:endParaRPr lang="en-US"/>
          </a:p>
        </p:txBody>
      </p:sp>
      <p:graphicFrame>
        <p:nvGraphicFramePr>
          <p:cNvPr id="11" name="Content Placeholder 10"/>
          <p:cNvGraphicFramePr/>
          <p:nvPr>
            <p:ph sz="half" idx="1"/>
          </p:nvPr>
        </p:nvGraphicFramePr>
        <p:xfrm>
          <a:off x="5028883" y="1828959"/>
          <a:ext cx="3121025" cy="1738630"/>
        </p:xfrm>
        <a:graphic>
          <a:graphicData uri="http://schemas.openxmlformats.org/presentationml/2006/ole">
            <mc:AlternateContent xmlns:mc="http://schemas.openxmlformats.org/markup-compatibility/2006">
              <mc:Choice xmlns:v="urn:schemas-microsoft-com:vml" Requires="v">
                <p:oleObj spid="_x0000_s12" name="" r:id="rId1" imgW="7315200" imgH="4876800" progId="Paint.Picture">
                  <p:embed/>
                </p:oleObj>
              </mc:Choice>
              <mc:Fallback>
                <p:oleObj name="" r:id="rId1" imgW="7315200" imgH="4876800" progId="Paint.Picture">
                  <p:embed/>
                  <p:pic>
                    <p:nvPicPr>
                      <p:cNvPr id="0" name="Picture 11"/>
                      <p:cNvPicPr/>
                      <p:nvPr/>
                    </p:nvPicPr>
                    <p:blipFill>
                      <a:blip r:embed="rId2"/>
                      <a:stretch>
                        <a:fillRect/>
                      </a:stretch>
                    </p:blipFill>
                    <p:spPr>
                      <a:xfrm>
                        <a:off x="5028883" y="1828959"/>
                        <a:ext cx="3121025" cy="1738630"/>
                      </a:xfrm>
                      <a:prstGeom prst="rect">
                        <a:avLst/>
                      </a:prstGeom>
                    </p:spPr>
                  </p:pic>
                </p:oleObj>
              </mc:Fallback>
            </mc:AlternateContent>
          </a:graphicData>
        </a:graphic>
      </p:graphicFrame>
      <p:pic>
        <p:nvPicPr>
          <p:cNvPr id="17" name="Content Placeholder 16" descr="00626"/>
          <p:cNvPicPr>
            <a:picLocks noChangeAspect="1"/>
          </p:cNvPicPr>
          <p:nvPr>
            <p:ph sz="half" idx="2"/>
          </p:nvPr>
        </p:nvPicPr>
        <p:blipFill>
          <a:blip r:embed="rId3"/>
          <a:stretch>
            <a:fillRect/>
          </a:stretch>
        </p:blipFill>
        <p:spPr>
          <a:xfrm>
            <a:off x="5705475" y="4191000"/>
            <a:ext cx="1920240" cy="1435735"/>
          </a:xfrm>
          <a:prstGeom prst="rect">
            <a:avLst/>
          </a:prstGeom>
        </p:spPr>
      </p:pic>
      <p:sp>
        <p:nvSpPr>
          <p:cNvPr id="19" name="Slide Number Placeholder 18"/>
          <p:cNvSpPr>
            <a:spLocks noGrp="1"/>
          </p:cNvSpPr>
          <p:nvPr>
            <p:ph type="sldNum" sz="quarter" idx="12"/>
          </p:nvPr>
        </p:nvSpPr>
        <p:spPr/>
        <p:txBody>
          <a:bodyPr/>
          <a:p>
            <a:fld id="{3D79D017-4D2B-4917-98EC-EFDC1350D1A8}" type="slidenum">
              <a:rPr lang="en-US" altLang="en-US"/>
            </a:fld>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22045" y="3200400"/>
            <a:ext cx="6900545" cy="629920"/>
          </a:xfrm>
          <a:prstGeom prst="rect">
            <a:avLst/>
          </a:prstGeom>
          <a:noFill/>
        </p:spPr>
        <p:txBody>
          <a:bodyPr wrap="square" rtlCol="0" anchor="t">
            <a:spAutoFit/>
          </a:bodyPr>
          <a:p>
            <a:pPr algn="ctr"/>
            <a:r>
              <a:rPr lang="en-US" sz="3500" b="1">
                <a:solidFill>
                  <a:schemeClr val="accent4"/>
                </a:solidFill>
                <a:effectLst/>
                <a:latin typeface="Times New Roman" panose="02020603050405020304" pitchFamily="18" charset="0"/>
                <a:cs typeface="Times New Roman" panose="02020603050405020304" pitchFamily="18" charset="0"/>
                <a:sym typeface="+mn-ea"/>
              </a:rPr>
              <a:t>PHẦN II. NỘI DUNG</a:t>
            </a:r>
            <a:endParaRPr lang="en-US" sz="3500" b="1">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6" name="Slide Number Placeholder 5"/>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905000" y="533400"/>
            <a:ext cx="6276340" cy="629920"/>
          </a:xfrm>
          <a:prstGeom prst="rect">
            <a:avLst/>
          </a:prstGeom>
          <a:noFill/>
        </p:spPr>
        <p:txBody>
          <a:bodyPr wrap="square" rtlCol="0">
            <a:spAutoFit/>
          </a:bodyPr>
          <a:p>
            <a:r>
              <a:rPr lang="en-US" sz="35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PHÂN TÍCH BÀI TOÁN</a:t>
            </a:r>
            <a:endParaRPr lang="en-US" sz="3500" b="1">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Text Box 9"/>
          <p:cNvSpPr txBox="1"/>
          <p:nvPr/>
        </p:nvSpPr>
        <p:spPr>
          <a:xfrm>
            <a:off x="304800" y="2057400"/>
            <a:ext cx="8572500" cy="3850640"/>
          </a:xfrm>
          <a:prstGeom prst="rect">
            <a:avLst/>
          </a:prstGeom>
          <a:noFill/>
        </p:spPr>
        <p:txBody>
          <a:bodyPr wrap="square" rtlCol="0">
            <a:noAutofit/>
          </a:bodyPr>
          <a:p>
            <a:r>
              <a:rPr lang="en-US" sz="2500">
                <a:latin typeface="Times New Roman" panose="02020603050405020304" pitchFamily="18" charset="0"/>
                <a:cs typeface="Times New Roman" panose="02020603050405020304" pitchFamily="18" charset="0"/>
              </a:rPr>
              <a:t>-     Input: Ảnh có kích thước 64x64.</a:t>
            </a:r>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Output: Ảnh đó thuộc lớp nào, nó là biển báo gì.</a:t>
            </a:r>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Dữ liệu: Bộ dữ liệu biển </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báo giao thông của Đức </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(GTRSB) với 51.389 ảnh </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chia thành 43 loại biển báo.</a:t>
            </a:r>
            <a:endParaRPr lang="en-US" sz="2500">
              <a:latin typeface="Times New Roman" panose="02020603050405020304" pitchFamily="18" charset="0"/>
              <a:cs typeface="Times New Roman" panose="02020603050405020304" pitchFamily="18" charset="0"/>
            </a:endParaRPr>
          </a:p>
        </p:txBody>
      </p:sp>
      <p:pic>
        <p:nvPicPr>
          <p:cNvPr id="19" name="Content Placeholder 18" descr="GTSRB-0000000633-9ce3c5f6_Dki5Rsf"/>
          <p:cNvPicPr>
            <a:picLocks noChangeAspect="1"/>
          </p:cNvPicPr>
          <p:nvPr>
            <p:ph idx="1"/>
          </p:nvPr>
        </p:nvPicPr>
        <p:blipFill>
          <a:blip r:embed="rId1"/>
          <a:stretch>
            <a:fillRect/>
          </a:stretch>
        </p:blipFill>
        <p:spPr>
          <a:xfrm>
            <a:off x="4400550" y="3429000"/>
            <a:ext cx="4632325" cy="2644775"/>
          </a:xfrm>
          <a:prstGeom prst="rect">
            <a:avLst/>
          </a:prstGeom>
        </p:spPr>
      </p:pic>
      <p:sp>
        <p:nvSpPr>
          <p:cNvPr id="21" name="Slide Number Placeholder 20"/>
          <p:cNvSpPr>
            <a:spLocks noGrp="1"/>
          </p:cNvSpPr>
          <p:nvPr>
            <p:ph type="sldNum" sz="quarter" idx="12"/>
          </p:nvPr>
        </p:nvSpPr>
        <p:spPr/>
        <p:txBody>
          <a:bodyPr/>
          <a:p>
            <a:fld id="{0F4F63AB-74FF-4D4D-9C96-7E67E70BF8FF}" type="slidenum">
              <a:rPr lang="en-US" altLang="en-US"/>
            </a:fld>
            <a:endParaRPr lang="en-US" altLang="en-US"/>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3712</Words>
  <Application>WPS Presentation</Application>
  <PresentationFormat>On-screen Show (4:3)</PresentationFormat>
  <Paragraphs>209</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Arial</vt:lpstr>
      <vt:lpstr>SimSun</vt:lpstr>
      <vt:lpstr>Wingdings</vt:lpstr>
      <vt:lpstr>Times New Roman</vt:lpstr>
      <vt:lpstr>Wingdings</vt:lpstr>
      <vt:lpstr>Microsoft YaHei</vt:lpstr>
      <vt:lpstr>Arial Unicode MS</vt:lpstr>
      <vt:lpstr>Calibri</vt:lpstr>
      <vt:lpstr>Default Design</vt:lpstr>
      <vt:lpstr>Paint.Picture</vt:lpstr>
      <vt:lpstr>NHẬN DIỆN BIỂN BÁO GIAO THÔNG BẰNG MÁY HỌC VÉC-TƠ HỖ TRỢ VÀ MẠNG NƠ-RON TÍCH CHẬP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CẢM ƠN THẦY ĐÃ LẮNG NGHE!</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Le Tuan Dat B2113328</cp:lastModifiedBy>
  <cp:revision>550</cp:revision>
  <dcterms:created xsi:type="dcterms:W3CDTF">2008-08-06T06:37:00Z</dcterms:created>
  <dcterms:modified xsi:type="dcterms:W3CDTF">2024-10-14T02:33:44Z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C1D80D67981E402B8F59208C4293C7B7_12</vt:lpwstr>
  </property>
  <property fmtid="{D5CDD505-2E9C-101B-9397-08002B2CF9AE}" pid="3" name="KSOProductBuildVer">
    <vt:lpwstr>1033-12.2.0.18283</vt:lpwstr>
  </property>
</Properties>
</file>