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8" r:id="rId9"/>
    <p:sldId id="263" r:id="rId10"/>
    <p:sldId id="264" r:id="rId11"/>
    <p:sldId id="265" r:id="rId12"/>
    <p:sldId id="266" r:id="rId13"/>
    <p:sldId id="268" r:id="rId14"/>
    <p:sldId id="269" r:id="rId15"/>
    <p:sldId id="272" r:id="rId16"/>
    <p:sldId id="271" r:id="rId17"/>
    <p:sldId id="270" r:id="rId18"/>
    <p:sldId id="276" r:id="rId19"/>
    <p:sldId id="273" r:id="rId20"/>
    <p:sldId id="277" r:id="rId21"/>
    <p:sldId id="27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6" autoAdjust="0"/>
    <p:restoredTop sz="81574" autoAdjust="0"/>
  </p:normalViewPr>
  <p:slideViewPr>
    <p:cSldViewPr snapToGrid="0">
      <p:cViewPr varScale="1">
        <p:scale>
          <a:sx n="61" d="100"/>
          <a:sy n="61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056BC-A98C-47F4-BA14-B708989F684C}" type="datetimeFigureOut">
              <a:rPr lang="en-US" smtClean="0"/>
              <a:t>16/5/2020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CDF90-D2AF-47FE-95BF-3019E8CA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mtClean="0"/>
                  <a:t>e*d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mtClean="0"/>
                  <a:t> 1 (mod </a:t>
                </a:r>
                <a:r>
                  <a:rPr lang="az-Cyrl-AZ"/>
                  <a:t>ф</a:t>
                </a:r>
                <a:r>
                  <a:rPr lang="en-US"/>
                  <a:t>(n</a:t>
                </a:r>
                <a:r>
                  <a:rPr lang="en-US" smtClean="0"/>
                  <a:t>))</a:t>
                </a:r>
                <a:endParaRPr lang="en-US"/>
              </a:p>
              <a:p>
                <a:r>
                  <a:rPr lang="en-US" smtClean="0"/>
                  <a:t> e nhân</a:t>
                </a:r>
                <a:r>
                  <a:rPr lang="en-US" baseline="0" smtClean="0"/>
                  <a:t> d đồng dư với 1 chia cho phi n từ đó ta có d là nghịch đảo của e : nghịch đảo là giải mã, e là khả nghi theo phi n</a:t>
                </a:r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mtClean="0"/>
                  <a:t>e*d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mtClean="0"/>
                  <a:t> 1 (mod </a:t>
                </a:r>
                <a:r>
                  <a:rPr lang="az-Cyrl-AZ"/>
                  <a:t>ф</a:t>
                </a:r>
                <a:r>
                  <a:rPr lang="en-US"/>
                  <a:t>(n</a:t>
                </a:r>
                <a:r>
                  <a:rPr lang="en-US" smtClean="0"/>
                  <a:t>))</a:t>
                </a:r>
                <a:endParaRPr lang="en-US"/>
              </a:p>
              <a:p>
                <a:r>
                  <a:rPr lang="en-US" smtClean="0"/>
                  <a:t> e nhân</a:t>
                </a:r>
                <a:r>
                  <a:rPr lang="en-US" baseline="0" smtClean="0"/>
                  <a:t> d đồng dư với 1 chia cho phi n từ đó ta có d là nghịch đảo của e : nghịch đảo là giải mã, e là khả nghi theo phi n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CDF90-D2AF-47FE-95BF-3019E8CA9B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3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X</a:t>
            </a:r>
            <a:r>
              <a:rPr lang="en-US" baseline="0" smtClean="0"/>
              <a:t> là bản rõ </a:t>
            </a:r>
          </a:p>
          <a:p>
            <a:r>
              <a:rPr lang="en-US" baseline="0" smtClean="0"/>
              <a:t>N là số cho trước </a:t>
            </a:r>
          </a:p>
          <a:p>
            <a:r>
              <a:rPr lang="en-US" baseline="0" smtClean="0"/>
              <a:t>E là khóa công khai cho trước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CDF90-D2AF-47FE-95BF-3019E8CA9B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2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= gcd(</a:t>
            </a:r>
            <a:r>
              <a:rPr lang="en-US" sz="1200" smtClean="0"/>
              <a:t>3674911, = 6,007,800)</a:t>
            </a:r>
            <a:r>
              <a:rPr lang="en-US" sz="1200" baseline="0" smtClean="0"/>
              <a:t> =1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=</a:t>
            </a:r>
            <a:r>
              <a:rPr lang="en-US" sz="1200" baseline="0" smtClean="0"/>
              <a:t> mod(422191x3674911, 6,012,707)</a:t>
            </a:r>
            <a:endParaRPr lang="en-US" sz="12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CDF90-D2AF-47FE-95BF-3019E8CA9B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91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CDF90-D2AF-47FE-95BF-3019E8CA9B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CDF90-D2AF-47FE-95BF-3019E8CA9B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CDF90-D2AF-47FE-95BF-3019E8CA9B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RSA_(cryptosystem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DIGITAL SIGNATURE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NGUYỄN TUẤN ANH VS TRIỆU KIM HẬU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0" y="2935829"/>
            <a:ext cx="787400" cy="485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82200" y="3623147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Keysoft co .ltd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MÃ HÓA RSA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3131533"/>
                <a:ext cx="9613861" cy="280465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Lập mã :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-&gt; Lấy khóa công khai (n,e) theo thuật toán trên</a:t>
                </a:r>
              </a:p>
              <a:p>
                <a:pPr marL="0" indent="0">
                  <a:buNone/>
                </a:pPr>
                <a:r>
                  <a:rPr lang="en-US" smtClean="0"/>
                  <a:t>  -&gt; Chọn 1 bản rõ x, trong khoảng [1, n-1]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 -&gt; Tính :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  -&gt; Nhận được bản mã y</a:t>
                </a:r>
              </a:p>
              <a:p>
                <a:pPr marL="0" indent="0">
                  <a:buNone/>
                </a:pPr>
                <a:r>
                  <a:rPr lang="en-US" smtClean="0"/>
                  <a:t>Giải mã : </a:t>
                </a:r>
              </a:p>
              <a:p>
                <a:pPr marL="0" indent="0">
                  <a:buNone/>
                </a:pPr>
                <a:r>
                  <a:rPr lang="en-US" smtClean="0"/>
                  <a:t>  -&gt; Sử dụng khóa bí mật d để giải mã : x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3131533"/>
                <a:ext cx="9613861" cy="2804655"/>
              </a:xfrm>
              <a:blipFill>
                <a:blip r:embed="rId3"/>
                <a:stretch>
                  <a:fillRect l="-824" t="-4130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lelogram 3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" y="22669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Mã hóa và giải mã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9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MÃ HÓA RSA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720" y="3047258"/>
                <a:ext cx="9613861" cy="35993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smtClean="0"/>
                  <a:t>Bài toán : Cần trao đổi x = 5234673 giữa Tí và Tèo</a:t>
                </a:r>
              </a:p>
              <a:p>
                <a:r>
                  <a:rPr lang="en-US" sz="1800" smtClean="0"/>
                  <a:t>Bước 1: Sinh khóa</a:t>
                </a:r>
              </a:p>
              <a:p>
                <a:pPr marL="0" indent="0">
                  <a:buNone/>
                </a:pPr>
                <a:r>
                  <a:rPr lang="en-US" sz="1800" smtClean="0"/>
                  <a:t>P = 2357, q = 2551</a:t>
                </a:r>
              </a:p>
              <a:p>
                <a:pPr marL="0" indent="0">
                  <a:buNone/>
                </a:pPr>
                <a:r>
                  <a:rPr lang="en-US" sz="1800" smtClean="0"/>
                  <a:t>Tính n = p*q = 6,012,707</a:t>
                </a:r>
              </a:p>
              <a:p>
                <a:pPr marL="0" indent="0">
                  <a:buNone/>
                </a:pPr>
                <a:r>
                  <a:rPr lang="en-US" sz="1800" smtClean="0"/>
                  <a:t>Và </a:t>
                </a:r>
                <a:r>
                  <a:rPr lang="az-Cyrl-AZ" sz="1800"/>
                  <a:t>ф</a:t>
                </a:r>
                <a:r>
                  <a:rPr lang="en-US" sz="1800"/>
                  <a:t>(n) = </a:t>
                </a:r>
                <a:r>
                  <a:rPr lang="en-US" sz="1800" smtClean="0"/>
                  <a:t>(p-1) * (q-1)  = 6,007,800</a:t>
                </a:r>
              </a:p>
              <a:p>
                <a:pPr marL="0" indent="0">
                  <a:buNone/>
                </a:pPr>
                <a:r>
                  <a:rPr lang="en-US" sz="1800" smtClean="0"/>
                  <a:t>Tèo chọn e = 3674911 </a:t>
                </a:r>
              </a:p>
              <a:p>
                <a:pPr marL="0" indent="0">
                  <a:buNone/>
                </a:pPr>
                <a:r>
                  <a:rPr lang="en-US" sz="1800" smtClean="0"/>
                  <a:t>Sử dụng thuật toán Educlide mở rộng tìm d = 422191 sao cho e*d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800"/>
                  <a:t> </a:t>
                </a:r>
                <a:r>
                  <a:rPr lang="en-US" sz="1800" smtClean="0"/>
                  <a:t>1 (mod </a:t>
                </a:r>
                <a:r>
                  <a:rPr lang="az-Cyrl-AZ" sz="1800"/>
                  <a:t>ф</a:t>
                </a:r>
                <a:r>
                  <a:rPr lang="en-US" sz="1800"/>
                  <a:t>(n) </a:t>
                </a:r>
                <a:r>
                  <a:rPr lang="en-US" sz="1800" smtClean="0"/>
                  <a:t>) 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1800" smtClean="0">
                    <a:sym typeface="Wingdings" panose="05000000000000000000" pitchFamily="2" charset="2"/>
                  </a:rPr>
                  <a:t>Khóa công khai sẽ là : (n = 6,012,707, e =3674911)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1800">
                    <a:sym typeface="Wingdings" panose="05000000000000000000" pitchFamily="2" charset="2"/>
                  </a:rPr>
                  <a:t> </a:t>
                </a:r>
                <a:r>
                  <a:rPr lang="en-US" sz="1800" smtClean="0">
                    <a:sym typeface="Wingdings" panose="05000000000000000000" pitchFamily="2" charset="2"/>
                  </a:rPr>
                  <a:t>Khóa bí mật là : (d = 422191)</a:t>
                </a:r>
                <a:endParaRPr lang="en-US" sz="18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720" y="3047258"/>
                <a:ext cx="9613861" cy="3599316"/>
              </a:xfrm>
              <a:blipFill>
                <a:blip r:embed="rId3"/>
                <a:stretch>
                  <a:fillRect l="-507" t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lelogram 3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" y="22669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Ví dụ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100" y="2266986"/>
            <a:ext cx="4192587" cy="1560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MÃ HÓA RSA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" y="22669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Ví dụ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600" y="3131534"/>
                <a:ext cx="8928100" cy="452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mtClean="0"/>
                  <a:t>Lập mã: </a:t>
                </a:r>
              </a:p>
              <a:p>
                <a:r>
                  <a:rPr lang="en-US" smtClean="0"/>
                  <a:t>	Cho bản rõ = 5234673</a:t>
                </a:r>
              </a:p>
              <a:p>
                <a:r>
                  <a:rPr lang="en-US" smtClean="0">
                    <a:sym typeface="Wingdings" panose="05000000000000000000" pitchFamily="2" charset="2"/>
                  </a:rPr>
                  <a:t>	Khóa </a:t>
                </a:r>
                <a:r>
                  <a:rPr lang="en-US">
                    <a:sym typeface="Wingdings" panose="05000000000000000000" pitchFamily="2" charset="2"/>
                  </a:rPr>
                  <a:t>công khai T</a:t>
                </a:r>
                <a:r>
                  <a:rPr lang="en-US" smtClean="0">
                    <a:sym typeface="Wingdings" panose="05000000000000000000" pitchFamily="2" charset="2"/>
                  </a:rPr>
                  <a:t>í đã biết: </a:t>
                </a:r>
                <a:r>
                  <a:rPr lang="en-US">
                    <a:sym typeface="Wingdings" panose="05000000000000000000" pitchFamily="2" charset="2"/>
                  </a:rPr>
                  <a:t>(n = 6,012,707</a:t>
                </a:r>
                <a:r>
                  <a:rPr lang="en-US" smtClean="0">
                    <a:sym typeface="Wingdings" panose="05000000000000000000" pitchFamily="2" charset="2"/>
                  </a:rPr>
                  <a:t>, e = 3674911)</a:t>
                </a:r>
              </a:p>
              <a:p>
                <a:endParaRPr lang="en-US" smtClean="0"/>
              </a:p>
              <a:p>
                <a:r>
                  <a:rPr lang="en-US" smtClean="0"/>
                  <a:t>	Tí sử dụng thuật toán tính số lũy thừa lớn để tính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5234673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3674911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6,012,707=3650502</m:t>
                    </m:r>
                  </m:oMath>
                </a14:m>
                <a:endParaRPr lang="en-US" smtClean="0"/>
              </a:p>
              <a:p>
                <a:r>
                  <a:rPr lang="en-US"/>
                  <a:t>	</a:t>
                </a:r>
                <a:r>
                  <a:rPr lang="en-US" smtClean="0"/>
                  <a:t>Tí gửi cho Tèo với 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3650502</m:t>
                    </m:r>
                  </m:oMath>
                </a14:m>
                <a:endParaRPr lang="en-US" smtClean="0"/>
              </a:p>
              <a:p>
                <a:endParaRPr lang="en-US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mtClean="0"/>
                  <a:t>Giải mã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r>
                  <a:rPr lang="en-US" smtClean="0"/>
                  <a:t>	Từ bản mã y mà Tí vừa gửi Tèo tiến hành giải mã từ khóa bí mật mà Tèo đang 	giữ: x  </a:t>
                </a:r>
                <a:r>
                  <a:rPr lang="en-US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3650502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422191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6,012,707=5234673;</m:t>
                    </m:r>
                  </m:oMath>
                </a14:m>
                <a:r>
                  <a:rPr lang="en-US" smtClean="0"/>
                  <a:t> 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  <a:p>
                <a:endParaRPr lang="en-US"/>
              </a:p>
              <a:p>
                <a:r>
                  <a:rPr lang="en-US" smtClean="0"/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131534"/>
                <a:ext cx="8928100" cy="4529253"/>
              </a:xfrm>
              <a:prstGeom prst="rect">
                <a:avLst/>
              </a:prstGeom>
              <a:blipFill>
                <a:blip r:embed="rId2"/>
                <a:stretch>
                  <a:fillRect l="-410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2266986"/>
            <a:ext cx="4433887" cy="1865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481866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634883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87900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2628900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GIỚI THIỆU CHUNG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" y="3824867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HỆ MÃ HÓA RSA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4977884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CHỮ KÝ SỐ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" y="22669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4965" y="3523182"/>
            <a:ext cx="892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7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" y="22669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0110" y="3397059"/>
            <a:ext cx="8928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" y="226698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0110" y="2987155"/>
            <a:ext cx="8928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82" y="2451652"/>
            <a:ext cx="694733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3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9090" y="22981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2808" y="3131534"/>
            <a:ext cx="8928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9090" y="229818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5870" y="3131534"/>
            <a:ext cx="892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X509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X509 là chuẩn chứng chỉ số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6698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5870" y="3131534"/>
            <a:ext cx="892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751" y="2768600"/>
            <a:ext cx="6372025" cy="34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481866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634883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87900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2628900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0500" y="3824867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MÃ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RSA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4977884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66986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5870" y="3131534"/>
            <a:ext cx="892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0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 KÝ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-373779" y="2197100"/>
            <a:ext cx="3167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14" y="2259131"/>
            <a:ext cx="274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chứng chỉ 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0463" y="3651797"/>
            <a:ext cx="892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VNPT-CA,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Viettel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-CA, FPT-CA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9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THANKS FOR LISTENING!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0" y="2935829"/>
            <a:ext cx="787400" cy="485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82200" y="3623147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Keysoft co .ltd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7399"/>
            <a:ext cx="11074400" cy="2481789"/>
          </a:xfrm>
        </p:spPr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Parallelogram 4"/>
          <p:cNvSpPr/>
          <p:nvPr/>
        </p:nvSpPr>
        <p:spPr>
          <a:xfrm>
            <a:off x="-310279" y="2197100"/>
            <a:ext cx="22025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336873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KHÁI NIỆM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CHUNG</a:t>
            </a:r>
            <a:endParaRPr lang="en-US"/>
          </a:p>
        </p:txBody>
      </p:sp>
      <p:sp>
        <p:nvSpPr>
          <p:cNvPr id="4" name="Parallelogram 3"/>
          <p:cNvSpPr/>
          <p:nvPr/>
        </p:nvSpPr>
        <p:spPr>
          <a:xfrm>
            <a:off x="-310279" y="2197100"/>
            <a:ext cx="26597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90" y="2298184"/>
            <a:ext cx="202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CÁC LOẠI MÃ HÓA</a:t>
            </a:r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-513479" y="3131534"/>
            <a:ext cx="6308827" cy="1345684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6406278" y="3131534"/>
            <a:ext cx="6408021" cy="1345684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-513479" y="5295900"/>
            <a:ext cx="5936379" cy="1339856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9890" y="3219598"/>
            <a:ext cx="4914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MÃ HÓA CỔ ĐIỂN</a:t>
            </a:r>
          </a:p>
          <a:p>
            <a:endParaRPr lang="en-US" sz="1400" dirty="0"/>
          </a:p>
          <a:p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quá</a:t>
            </a:r>
            <a:r>
              <a:rPr lang="en-US" sz="1400" dirty="0" smtClean="0"/>
              <a:t> </a:t>
            </a:r>
            <a:r>
              <a:rPr lang="en-US" sz="1400" dirty="0" err="1" smtClean="0"/>
              <a:t>trình</a:t>
            </a:r>
            <a:r>
              <a:rPr lang="en-US" sz="1400" dirty="0" smtClean="0"/>
              <a:t> </a:t>
            </a:r>
            <a:r>
              <a:rPr lang="en-US" sz="1400" dirty="0" err="1" smtClean="0"/>
              <a:t>mã</a:t>
            </a:r>
            <a:r>
              <a:rPr lang="en-US" sz="1400" dirty="0" smtClean="0"/>
              <a:t> </a:t>
            </a:r>
            <a:r>
              <a:rPr lang="en-US" sz="1400" dirty="0" err="1" smtClean="0"/>
              <a:t>hóa</a:t>
            </a:r>
            <a:r>
              <a:rPr lang="en-US" sz="1400" dirty="0" smtClean="0"/>
              <a:t> </a:t>
            </a:r>
            <a:r>
              <a:rPr lang="en-US" sz="1400" dirty="0" err="1" smtClean="0"/>
              <a:t>mà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cần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tới</a:t>
            </a:r>
            <a:r>
              <a:rPr lang="en-US" sz="1400" dirty="0" smtClean="0"/>
              <a:t> </a:t>
            </a:r>
            <a:r>
              <a:rPr lang="en-US" sz="1400" dirty="0" err="1" smtClean="0"/>
              <a:t>khóa</a:t>
            </a:r>
            <a:r>
              <a:rPr lang="en-US" sz="1400" dirty="0" smtClean="0"/>
              <a:t> </a:t>
            </a:r>
            <a:r>
              <a:rPr lang="en-US" sz="1400" dirty="0" err="1" smtClean="0"/>
              <a:t>bảo</a:t>
            </a:r>
            <a:r>
              <a:rPr lang="en-US" sz="1400" dirty="0" smtClean="0"/>
              <a:t> </a:t>
            </a:r>
            <a:r>
              <a:rPr lang="en-US" sz="1400" dirty="0" err="1" smtClean="0"/>
              <a:t>mật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VD : </a:t>
            </a:r>
            <a:r>
              <a:rPr lang="en-US" sz="1400" dirty="0" err="1" smtClean="0"/>
              <a:t>Mật</a:t>
            </a:r>
            <a:r>
              <a:rPr lang="en-US" sz="1400" dirty="0" smtClean="0"/>
              <a:t> </a:t>
            </a:r>
            <a:r>
              <a:rPr lang="en-US" sz="1400" dirty="0" err="1" smtClean="0"/>
              <a:t>mã</a:t>
            </a:r>
            <a:r>
              <a:rPr lang="en-US" sz="1400" dirty="0" smtClean="0"/>
              <a:t> Caesar,…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49890" y="5504305"/>
            <a:ext cx="4914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MÃ HÓA 1 CHIỀU(Hàm băm)</a:t>
            </a:r>
          </a:p>
          <a:p>
            <a:r>
              <a:rPr lang="en-US" sz="1400" smtClean="0"/>
              <a:t>Mục đích để xác định sự thay đổi của dữ liệu, sử dụng khá nhiều khi tải 1 tệp trên mạng sẽ có mã MD5 hoặc SHA. Nổi bật của mã hóa 1 chiều : MD5, SHA(SHA-1 SHA-2)</a:t>
            </a:r>
            <a:endParaRPr 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6863479" y="3327319"/>
            <a:ext cx="5074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MÃ HÓA KHÓA ĐỐI XỨNG (</a:t>
            </a:r>
            <a:r>
              <a:rPr lang="en-US" sz="1400" dirty="0" err="1" smtClean="0"/>
              <a:t>Mã</a:t>
            </a:r>
            <a:r>
              <a:rPr lang="en-US" sz="1400" dirty="0" smtClean="0"/>
              <a:t> </a:t>
            </a:r>
            <a:r>
              <a:rPr lang="en-US" sz="1400" dirty="0" err="1" smtClean="0"/>
              <a:t>hóa</a:t>
            </a:r>
            <a:r>
              <a:rPr lang="en-US" sz="1400" dirty="0" smtClean="0"/>
              <a:t> </a:t>
            </a:r>
            <a:r>
              <a:rPr lang="en-US" sz="1400" dirty="0" err="1" smtClean="0"/>
              <a:t>khóa</a:t>
            </a:r>
            <a:r>
              <a:rPr lang="en-US" sz="1400" dirty="0" smtClean="0"/>
              <a:t> </a:t>
            </a:r>
            <a:r>
              <a:rPr lang="en-US" sz="1400" dirty="0" err="1" smtClean="0"/>
              <a:t>bí</a:t>
            </a:r>
            <a:r>
              <a:rPr lang="en-US" sz="1400" dirty="0" smtClean="0"/>
              <a:t> </a:t>
            </a:r>
            <a:r>
              <a:rPr lang="en-US" sz="1400" dirty="0" err="1" smtClean="0"/>
              <a:t>mật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Khóa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dùng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mã</a:t>
            </a:r>
            <a:r>
              <a:rPr lang="en-US" sz="1400" dirty="0" smtClean="0"/>
              <a:t> </a:t>
            </a:r>
            <a:r>
              <a:rPr lang="en-US" sz="1400" dirty="0" err="1" smtClean="0"/>
              <a:t>hóa</a:t>
            </a:r>
            <a:r>
              <a:rPr lang="en-US" sz="1400" dirty="0" smtClean="0"/>
              <a:t> </a:t>
            </a:r>
            <a:r>
              <a:rPr lang="en-US" sz="1400" dirty="0" err="1" smtClean="0"/>
              <a:t>cũng</a:t>
            </a:r>
            <a:r>
              <a:rPr lang="en-US" sz="1400" dirty="0" smtClean="0"/>
              <a:t> </a:t>
            </a:r>
            <a:r>
              <a:rPr lang="en-US" sz="1400" dirty="0" err="1" smtClean="0"/>
              <a:t>chính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là</a:t>
            </a:r>
            <a:r>
              <a:rPr lang="en-US" sz="1400" dirty="0" smtClean="0"/>
              <a:t> </a:t>
            </a:r>
            <a:r>
              <a:rPr lang="en-US" sz="1400" dirty="0" err="1" smtClean="0"/>
              <a:t>khóa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giải</a:t>
            </a:r>
            <a:endParaRPr lang="en-US" sz="1400" dirty="0" smtClean="0"/>
          </a:p>
          <a:p>
            <a:r>
              <a:rPr lang="en-US" sz="1400" dirty="0" err="1" smtClean="0"/>
              <a:t>mã</a:t>
            </a:r>
            <a:r>
              <a:rPr lang="en-US" sz="1400" dirty="0" smtClean="0"/>
              <a:t>. </a:t>
            </a:r>
            <a:r>
              <a:rPr lang="en-US" sz="1400" dirty="0" err="1" smtClean="0"/>
              <a:t>Điển</a:t>
            </a:r>
            <a:r>
              <a:rPr lang="en-US" sz="1400" dirty="0" smtClean="0"/>
              <a:t> </a:t>
            </a:r>
            <a:r>
              <a:rPr lang="en-US" sz="1400" dirty="0" err="1" smtClean="0"/>
              <a:t>hình</a:t>
            </a:r>
            <a:r>
              <a:rPr lang="en-US" sz="1400" dirty="0" smtClean="0"/>
              <a:t> : AES, DES, Triple DES…</a:t>
            </a:r>
          </a:p>
          <a:p>
            <a:endParaRPr lang="en-US" sz="1400" dirty="0"/>
          </a:p>
        </p:txBody>
      </p:sp>
      <p:sp>
        <p:nvSpPr>
          <p:cNvPr id="24" name="Parallelogram 23"/>
          <p:cNvSpPr/>
          <p:nvPr/>
        </p:nvSpPr>
        <p:spPr>
          <a:xfrm>
            <a:off x="5928159" y="5308516"/>
            <a:ext cx="6759141" cy="1345684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63479" y="5504304"/>
            <a:ext cx="5074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MÃ HÓA CÔNG KHAI(Mã hóa bất đối xứng)</a:t>
            </a:r>
          </a:p>
          <a:p>
            <a:r>
              <a:rPr lang="en-US" sz="1400" smtClean="0"/>
              <a:t>Gọi là mã hóa bất đối xứng bởi vì khóa dùng để mã hóa</a:t>
            </a:r>
          </a:p>
          <a:p>
            <a:r>
              <a:rPr lang="en-US" sz="1400" smtClean="0"/>
              <a:t>Và khóa dùng để giải mã là khác nhau. Nổi tiếng có</a:t>
            </a:r>
          </a:p>
          <a:p>
            <a:r>
              <a:rPr lang="en-US" sz="1400" smtClean="0"/>
              <a:t>DSA, RSA </a:t>
            </a:r>
            <a:endParaRPr lang="en-US" sz="140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CHUNG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616200"/>
            <a:ext cx="4419600" cy="3548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2481866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634883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4787900"/>
            <a:ext cx="6946900" cy="7493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" y="2628900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GIỚI THIỆU CHUNG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" y="3824867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HỆ MÃ HÓA RSA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4977884"/>
            <a:ext cx="641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DIGITAL SIGNATURE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MÃ HÓA RSA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131534"/>
            <a:ext cx="9396248" cy="3474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smtClean="0">
                <a:hlinkClick r:id="rId2"/>
              </a:rPr>
              <a:t>RSA</a:t>
            </a:r>
            <a:r>
              <a:rPr lang="vi-VN" sz="1800" smtClean="0"/>
              <a:t> là một giải thuật mã hóa được 3 nhà khoa học Ronald Rivest, Adi Shamir và Leonard Adleman phát minh năm 1977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r>
              <a:rPr lang="en-US" sz="1800" smtClean="0"/>
              <a:t>Độ an toàn của RSA dựa trên tính khó của việc phân tích số nguyên rất lớn (số có hàng trăm chữ số thập phân);</a:t>
            </a:r>
          </a:p>
          <a:p>
            <a:pPr marL="0" indent="0">
              <a:buNone/>
            </a:pPr>
            <a:r>
              <a:rPr lang="en-US" sz="1800" b="1"/>
              <a:t>RSA là mã </a:t>
            </a:r>
            <a:r>
              <a:rPr lang="en-US" sz="1800" b="1" smtClean="0"/>
              <a:t>h</a:t>
            </a:r>
            <a:r>
              <a:rPr lang="en-US" sz="1800" b="1"/>
              <a:t>óa bất đối xứng, sử dụng một cặp khóa</a:t>
            </a:r>
            <a:r>
              <a:rPr lang="en-US" sz="1800" b="1" smtClean="0"/>
              <a:t>:</a:t>
            </a:r>
          </a:p>
          <a:p>
            <a:pPr fontAlgn="base"/>
            <a:r>
              <a:rPr lang="en-US" sz="1800"/>
              <a:t>Khóa công khai (Public key) dùng để mã hóa;</a:t>
            </a:r>
          </a:p>
          <a:p>
            <a:pPr fontAlgn="base"/>
            <a:r>
              <a:rPr lang="en-US" sz="1800"/>
              <a:t>Khóa riêng (Private key) dùng để giải mã.</a:t>
            </a:r>
          </a:p>
          <a:p>
            <a:pPr fontAlgn="base"/>
            <a:r>
              <a:rPr lang="en-US" sz="1800"/>
              <a:t>Chỉ khóa riêng cần giữ bí mật. Khóa công khai có thể công bố rộng rãi</a:t>
            </a:r>
            <a:r>
              <a:rPr lang="en-US" sz="1800" smtClean="0"/>
              <a:t>.</a:t>
            </a:r>
            <a:endParaRPr lang="en-US" sz="1800"/>
          </a:p>
        </p:txBody>
      </p:sp>
      <p:sp>
        <p:nvSpPr>
          <p:cNvPr id="4" name="Parallelogram 3"/>
          <p:cNvSpPr/>
          <p:nvPr/>
        </p:nvSpPr>
        <p:spPr>
          <a:xfrm>
            <a:off x="-373779" y="2197100"/>
            <a:ext cx="22025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36873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RSA là gì ?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MÃ HÓA RSA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3131534"/>
                <a:ext cx="7957382" cy="29516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mtClean="0"/>
                  <a:t>Cho 1 số nguyên dương: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n = p * q (p,q là hai thừa số nguyên tố lẻ)</a:t>
                </a:r>
              </a:p>
              <a:p>
                <a:pPr marL="0" indent="0">
                  <a:buNone/>
                </a:pPr>
                <a:r>
                  <a:rPr lang="en-US" smtClean="0"/>
                  <a:t>1 số nguyên dương </a:t>
                </a:r>
                <a:r>
                  <a:rPr lang="en-US" i="1" smtClean="0"/>
                  <a:t>b</a:t>
                </a:r>
                <a:r>
                  <a:rPr lang="en-US" smtClean="0"/>
                  <a:t> sao cho :</a:t>
                </a:r>
              </a:p>
              <a:p>
                <a:pPr marL="0" indent="0">
                  <a:buNone/>
                </a:pPr>
                <a:r>
                  <a:rPr lang="en-US" smtClean="0"/>
                  <a:t>ƯCLN (b,(p-1)(q-1) = 1</a:t>
                </a:r>
              </a:p>
              <a:p>
                <a:pPr marL="0" indent="0">
                  <a:buNone/>
                </a:pPr>
                <a:r>
                  <a:rPr lang="en-US" smtClean="0"/>
                  <a:t>Cho 1 số nguyên c</a:t>
                </a:r>
              </a:p>
              <a:p>
                <a:pPr marL="0" indent="0">
                  <a:buNone/>
                </a:pPr>
                <a:r>
                  <a:rPr lang="en-US" smtClean="0"/>
                  <a:t>Bài toán đặt ra: tìm số nguyên x sao cho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3131534"/>
                <a:ext cx="7957382" cy="2951689"/>
              </a:xfrm>
              <a:blipFill>
                <a:blip r:embed="rId2"/>
                <a:stretch>
                  <a:fillRect l="-1149" t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allelogram 3"/>
          <p:cNvSpPr/>
          <p:nvPr/>
        </p:nvSpPr>
        <p:spPr>
          <a:xfrm>
            <a:off x="-373779" y="2197100"/>
            <a:ext cx="22025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36873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Định nghĩa BT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MÃ HÓA RSA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1500" y="2959100"/>
                <a:ext cx="9055061" cy="3091868"/>
              </a:xfrm>
            </p:spPr>
            <p:txBody>
              <a:bodyPr/>
              <a:lstStyle/>
              <a:p>
                <a:r>
                  <a:rPr lang="en-US" smtClean="0"/>
                  <a:t>Sinh 	2 số nguyên tố lớn p và q gần sấp xỉ nhau (số lẻ)</a:t>
                </a:r>
              </a:p>
              <a:p>
                <a:r>
                  <a:rPr lang="en-US" smtClean="0"/>
                  <a:t>Tính n = p*q ,  và </a:t>
                </a:r>
                <a:r>
                  <a:rPr lang="az-Cyrl-AZ" smtClean="0"/>
                  <a:t>ф</a:t>
                </a:r>
                <a:r>
                  <a:rPr lang="en-US" smtClean="0"/>
                  <a:t>(n) = (p-1) * (q-1)</a:t>
                </a:r>
              </a:p>
              <a:p>
                <a:r>
                  <a:rPr lang="en-US" smtClean="0"/>
                  <a:t>Chọn  1 số ngẫu nhiên e, 1&lt; e &lt; </a:t>
                </a:r>
                <a:r>
                  <a:rPr lang="az-Cyrl-AZ"/>
                  <a:t>ф</a:t>
                </a:r>
                <a:r>
                  <a:rPr lang="en-US"/>
                  <a:t>(n</a:t>
                </a:r>
                <a:r>
                  <a:rPr lang="en-US" smtClean="0"/>
                  <a:t>),</a:t>
                </a:r>
                <a:r>
                  <a:rPr lang="en-US"/>
                  <a:t> </a:t>
                </a:r>
                <a:r>
                  <a:rPr lang="en-US" smtClean="0"/>
                  <a:t>sao cho ƯCLN(e,</a:t>
                </a:r>
                <a:r>
                  <a:rPr lang="az-Cyrl-AZ"/>
                  <a:t> ф</a:t>
                </a:r>
                <a:r>
                  <a:rPr lang="en-US"/>
                  <a:t>(n</a:t>
                </a:r>
                <a:r>
                  <a:rPr lang="en-US" smtClean="0"/>
                  <a:t>)) = 1</a:t>
                </a:r>
              </a:p>
              <a:p>
                <a:r>
                  <a:rPr lang="en-US" smtClean="0"/>
                  <a:t>Sử dụng thuật toán Euclide để tính số d, 1 &lt; d &lt; </a:t>
                </a:r>
                <a:r>
                  <a:rPr lang="az-Cyrl-AZ"/>
                  <a:t>ф</a:t>
                </a:r>
                <a:r>
                  <a:rPr lang="en-US"/>
                  <a:t>(n) </a:t>
                </a:r>
                <a:r>
                  <a:rPr lang="en-US" smtClean="0"/>
                  <a:t>,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  <a:r>
                  <a:rPr lang="en-US" smtClean="0"/>
                  <a:t>sao cho e*d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mtClean="0"/>
                  <a:t> 1 (mod </a:t>
                </a:r>
                <a:r>
                  <a:rPr lang="az-Cyrl-AZ"/>
                  <a:t>ф</a:t>
                </a:r>
                <a:r>
                  <a:rPr lang="en-US"/>
                  <a:t>(n</a:t>
                </a:r>
                <a:r>
                  <a:rPr lang="en-US" smtClean="0"/>
                  <a:t>))</a:t>
                </a:r>
                <a:endParaRPr lang="en-US"/>
              </a:p>
              <a:p>
                <a:r>
                  <a:rPr lang="en-US" smtClean="0"/>
                  <a:t>Khóa công khai là (n,e) khóa bí mật là (d)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2959100"/>
                <a:ext cx="9055061" cy="3091868"/>
              </a:xfrm>
              <a:blipFill>
                <a:blip r:embed="rId3"/>
                <a:stretch>
                  <a:fillRect l="-943" t="-3150" r="-875"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arallelogram 4"/>
          <p:cNvSpPr/>
          <p:nvPr/>
        </p:nvSpPr>
        <p:spPr>
          <a:xfrm>
            <a:off x="-373779" y="2197100"/>
            <a:ext cx="2202579" cy="571500"/>
          </a:xfrm>
          <a:prstGeom prst="parallelogram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" y="2266986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Sinh khóa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68" y="952499"/>
            <a:ext cx="1057732" cy="65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361</TotalTime>
  <Words>850</Words>
  <Application>Microsoft Office PowerPoint</Application>
  <PresentationFormat>Widescreen</PresentationFormat>
  <Paragraphs>163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Trebuchet MS</vt:lpstr>
      <vt:lpstr>Wingdings</vt:lpstr>
      <vt:lpstr>Berlin</vt:lpstr>
      <vt:lpstr>DIGITAL SIGNATURE</vt:lpstr>
      <vt:lpstr>NỘI DUNG</vt:lpstr>
      <vt:lpstr>GIỚI THIỆU CHUNG</vt:lpstr>
      <vt:lpstr>GIỚI THIỆU CHUNG</vt:lpstr>
      <vt:lpstr>GIỚI THIỆU CHUNG</vt:lpstr>
      <vt:lpstr>NỘI DUNG</vt:lpstr>
      <vt:lpstr>HỆ MÃ HÓA RSA</vt:lpstr>
      <vt:lpstr>HỆ MÃ HÓA RSA</vt:lpstr>
      <vt:lpstr>HỆ MÃ HÓA RSA</vt:lpstr>
      <vt:lpstr>HỆ MÃ HÓA RSA</vt:lpstr>
      <vt:lpstr>HỆ MÃ HÓA RSA</vt:lpstr>
      <vt:lpstr>HỆ MÃ HÓA RSA</vt:lpstr>
      <vt:lpstr>NỘI DUNG</vt:lpstr>
      <vt:lpstr>CHỮ KÝ SỐ</vt:lpstr>
      <vt:lpstr>CHỮ KÝ SỐ</vt:lpstr>
      <vt:lpstr>CHỮ KÝ SỐ</vt:lpstr>
      <vt:lpstr>CHỮ KÝ SỐ</vt:lpstr>
      <vt:lpstr>CHỮ KÝ SỐ</vt:lpstr>
      <vt:lpstr>CHỮ KÝ SỐ</vt:lpstr>
      <vt:lpstr>CHỮ KÝ SỐ</vt:lpstr>
      <vt:lpstr>CHỮ KÝ SỐ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</dc:title>
  <dc:creator>Admin</dc:creator>
  <cp:lastModifiedBy>Admin</cp:lastModifiedBy>
  <cp:revision>44</cp:revision>
  <dcterms:created xsi:type="dcterms:W3CDTF">2020-05-15T12:51:00Z</dcterms:created>
  <dcterms:modified xsi:type="dcterms:W3CDTF">2020-05-16T01:40:23Z</dcterms:modified>
</cp:coreProperties>
</file>