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Saathealth%20Interview\Data%20Explora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Saathealth%20Interview\Data%20Explora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 of Transactions per User Month-wise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3469816272965883E-2"/>
          <c:y val="0.15319444444444447"/>
          <c:w val="0.86486351706036746"/>
          <c:h val="0.61498432487605714"/>
        </c:manualLayout>
      </c:layout>
      <c:lineChart>
        <c:grouping val="standard"/>
        <c:varyColors val="0"/>
        <c:ser>
          <c:idx val="0"/>
          <c:order val="0"/>
          <c:tx>
            <c:v>No of Transactions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Sheet2!$B$4:$K$4</c:f>
              <c:numCache>
                <c:formatCode>mmm\-yy</c:formatCode>
                <c:ptCount val="10"/>
                <c:pt idx="0">
                  <c:v>43405</c:v>
                </c:pt>
                <c:pt idx="1">
                  <c:v>43435</c:v>
                </c:pt>
                <c:pt idx="2">
                  <c:v>43466</c:v>
                </c:pt>
                <c:pt idx="3">
                  <c:v>43497</c:v>
                </c:pt>
                <c:pt idx="4">
                  <c:v>43525</c:v>
                </c:pt>
                <c:pt idx="5">
                  <c:v>43556</c:v>
                </c:pt>
                <c:pt idx="6">
                  <c:v>43586</c:v>
                </c:pt>
                <c:pt idx="7">
                  <c:v>43617</c:v>
                </c:pt>
                <c:pt idx="8">
                  <c:v>43647</c:v>
                </c:pt>
                <c:pt idx="9">
                  <c:v>43678</c:v>
                </c:pt>
              </c:numCache>
            </c:numRef>
          </c:cat>
          <c:val>
            <c:numRef>
              <c:f>Sheet2!$B$3:$K$3</c:f>
              <c:numCache>
                <c:formatCode>General</c:formatCode>
                <c:ptCount val="10"/>
                <c:pt idx="0">
                  <c:v>2020</c:v>
                </c:pt>
                <c:pt idx="1">
                  <c:v>13191</c:v>
                </c:pt>
                <c:pt idx="2">
                  <c:v>30508</c:v>
                </c:pt>
                <c:pt idx="3">
                  <c:v>8831</c:v>
                </c:pt>
                <c:pt idx="4">
                  <c:v>941</c:v>
                </c:pt>
                <c:pt idx="5">
                  <c:v>367</c:v>
                </c:pt>
                <c:pt idx="6">
                  <c:v>134</c:v>
                </c:pt>
                <c:pt idx="7">
                  <c:v>119</c:v>
                </c:pt>
                <c:pt idx="8">
                  <c:v>1354</c:v>
                </c:pt>
                <c:pt idx="9">
                  <c:v>6184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933-48B6-86D6-BF49F7038C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2235456"/>
        <c:axId val="622236440"/>
      </c:lineChart>
      <c:dateAx>
        <c:axId val="622235456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2236440"/>
        <c:crosses val="autoZero"/>
        <c:auto val="1"/>
        <c:lblOffset val="100"/>
        <c:baseTimeUnit val="months"/>
      </c:dateAx>
      <c:valAx>
        <c:axId val="622236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2235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rgbClr val="00B0F0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 Exploration.xlsx] No. of transactions(Merchants)!PivotTable3</c:name>
    <c:fmtId val="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9.1914260717410323E-2"/>
          <c:y val="5.0925925925925923E-2"/>
          <c:w val="0.6772524059492564"/>
          <c:h val="0.8519546515018956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 No. of transactions(Merchants)'!$B$3:$B$5</c:f>
              <c:strCache>
                <c:ptCount val="1"/>
                <c:pt idx="0">
                  <c:v>2018 - Nov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 No. of transactions(Merchants)'!$A$6:$A$11</c:f>
              <c:strCache>
                <c:ptCount val="5"/>
                <c:pt idx="0">
                  <c:v>2155</c:v>
                </c:pt>
                <c:pt idx="1">
                  <c:v>2746</c:v>
                </c:pt>
                <c:pt idx="2">
                  <c:v>2934</c:v>
                </c:pt>
                <c:pt idx="3">
                  <c:v>3680</c:v>
                </c:pt>
                <c:pt idx="4">
                  <c:v>4052</c:v>
                </c:pt>
              </c:strCache>
            </c:strRef>
          </c:cat>
          <c:val>
            <c:numRef>
              <c:f>' No. of transactions(Merchants)'!$B$6:$B$11</c:f>
              <c:numCache>
                <c:formatCode>General</c:formatCode>
                <c:ptCount val="5"/>
                <c:pt idx="0">
                  <c:v>251</c:v>
                </c:pt>
                <c:pt idx="1">
                  <c:v>588</c:v>
                </c:pt>
                <c:pt idx="2">
                  <c:v>640</c:v>
                </c:pt>
                <c:pt idx="3">
                  <c:v>0</c:v>
                </c:pt>
                <c:pt idx="4">
                  <c:v>205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2B-4185-B838-7D57E720858B}"/>
            </c:ext>
          </c:extLst>
        </c:ser>
        <c:ser>
          <c:idx val="1"/>
          <c:order val="1"/>
          <c:tx>
            <c:strRef>
              <c:f>' No. of transactions(Merchants)'!$C$3:$C$5</c:f>
              <c:strCache>
                <c:ptCount val="1"/>
                <c:pt idx="0">
                  <c:v>2018 - Dec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 No. of transactions(Merchants)'!$A$6:$A$11</c:f>
              <c:strCache>
                <c:ptCount val="5"/>
                <c:pt idx="0">
                  <c:v>2155</c:v>
                </c:pt>
                <c:pt idx="1">
                  <c:v>2746</c:v>
                </c:pt>
                <c:pt idx="2">
                  <c:v>2934</c:v>
                </c:pt>
                <c:pt idx="3">
                  <c:v>3680</c:v>
                </c:pt>
                <c:pt idx="4">
                  <c:v>4052</c:v>
                </c:pt>
              </c:strCache>
            </c:strRef>
          </c:cat>
          <c:val>
            <c:numRef>
              <c:f>' No. of transactions(Merchants)'!$C$6:$C$11</c:f>
              <c:numCache>
                <c:formatCode>General</c:formatCode>
                <c:ptCount val="5"/>
                <c:pt idx="0">
                  <c:v>1276</c:v>
                </c:pt>
                <c:pt idx="1">
                  <c:v>1654</c:v>
                </c:pt>
                <c:pt idx="2">
                  <c:v>1669</c:v>
                </c:pt>
                <c:pt idx="3">
                  <c:v>2255</c:v>
                </c:pt>
                <c:pt idx="4">
                  <c:v>2884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2B-4185-B838-7D57E720858B}"/>
            </c:ext>
          </c:extLst>
        </c:ser>
        <c:ser>
          <c:idx val="2"/>
          <c:order val="2"/>
          <c:tx>
            <c:strRef>
              <c:f>' No. of transactions(Merchants)'!$D$3:$D$5</c:f>
              <c:strCache>
                <c:ptCount val="1"/>
                <c:pt idx="0">
                  <c:v>2019 - Jan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 No. of transactions(Merchants)'!$A$6:$A$11</c:f>
              <c:strCache>
                <c:ptCount val="5"/>
                <c:pt idx="0">
                  <c:v>2155</c:v>
                </c:pt>
                <c:pt idx="1">
                  <c:v>2746</c:v>
                </c:pt>
                <c:pt idx="2">
                  <c:v>2934</c:v>
                </c:pt>
                <c:pt idx="3">
                  <c:v>3680</c:v>
                </c:pt>
                <c:pt idx="4">
                  <c:v>4052</c:v>
                </c:pt>
              </c:strCache>
            </c:strRef>
          </c:cat>
          <c:val>
            <c:numRef>
              <c:f>' No. of transactions(Merchants)'!$D$6:$D$11</c:f>
              <c:numCache>
                <c:formatCode>General</c:formatCode>
                <c:ptCount val="5"/>
                <c:pt idx="0">
                  <c:v>3245</c:v>
                </c:pt>
                <c:pt idx="1">
                  <c:v>3251</c:v>
                </c:pt>
                <c:pt idx="2">
                  <c:v>2922</c:v>
                </c:pt>
                <c:pt idx="3">
                  <c:v>3071</c:v>
                </c:pt>
                <c:pt idx="4">
                  <c:v>5181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D2B-4185-B838-7D57E720858B}"/>
            </c:ext>
          </c:extLst>
        </c:ser>
        <c:ser>
          <c:idx val="3"/>
          <c:order val="3"/>
          <c:tx>
            <c:strRef>
              <c:f>' No. of transactions(Merchants)'!$E$3:$E$5</c:f>
              <c:strCache>
                <c:ptCount val="1"/>
                <c:pt idx="0">
                  <c:v>2019 - Feb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 No. of transactions(Merchants)'!$A$6:$A$11</c:f>
              <c:strCache>
                <c:ptCount val="5"/>
                <c:pt idx="0">
                  <c:v>2155</c:v>
                </c:pt>
                <c:pt idx="1">
                  <c:v>2746</c:v>
                </c:pt>
                <c:pt idx="2">
                  <c:v>2934</c:v>
                </c:pt>
                <c:pt idx="3">
                  <c:v>3680</c:v>
                </c:pt>
                <c:pt idx="4">
                  <c:v>4052</c:v>
                </c:pt>
              </c:strCache>
            </c:strRef>
          </c:cat>
          <c:val>
            <c:numRef>
              <c:f>' No. of transactions(Merchants)'!$E$6:$E$11</c:f>
              <c:numCache>
                <c:formatCode>General</c:formatCode>
                <c:ptCount val="5"/>
                <c:pt idx="0">
                  <c:v>1178</c:v>
                </c:pt>
                <c:pt idx="1">
                  <c:v>858</c:v>
                </c:pt>
                <c:pt idx="2">
                  <c:v>886</c:v>
                </c:pt>
                <c:pt idx="3">
                  <c:v>1022</c:v>
                </c:pt>
                <c:pt idx="4">
                  <c:v>1987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D2B-4185-B838-7D57E720858B}"/>
            </c:ext>
          </c:extLst>
        </c:ser>
        <c:ser>
          <c:idx val="4"/>
          <c:order val="4"/>
          <c:tx>
            <c:strRef>
              <c:f>' No. of transactions(Merchants)'!$F$3:$F$5</c:f>
              <c:strCache>
                <c:ptCount val="1"/>
                <c:pt idx="0">
                  <c:v>2019 - Mar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 No. of transactions(Merchants)'!$A$6:$A$11</c:f>
              <c:strCache>
                <c:ptCount val="5"/>
                <c:pt idx="0">
                  <c:v>2155</c:v>
                </c:pt>
                <c:pt idx="1">
                  <c:v>2746</c:v>
                </c:pt>
                <c:pt idx="2">
                  <c:v>2934</c:v>
                </c:pt>
                <c:pt idx="3">
                  <c:v>3680</c:v>
                </c:pt>
                <c:pt idx="4">
                  <c:v>4052</c:v>
                </c:pt>
              </c:strCache>
            </c:strRef>
          </c:cat>
          <c:val>
            <c:numRef>
              <c:f>' No. of transactions(Merchants)'!$F$6:$F$11</c:f>
              <c:numCache>
                <c:formatCode>General</c:formatCode>
                <c:ptCount val="5"/>
                <c:pt idx="0">
                  <c:v>38</c:v>
                </c:pt>
                <c:pt idx="1">
                  <c:v>71</c:v>
                </c:pt>
                <c:pt idx="2">
                  <c:v>0</c:v>
                </c:pt>
                <c:pt idx="3">
                  <c:v>244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D2B-4185-B838-7D57E720858B}"/>
            </c:ext>
          </c:extLst>
        </c:ser>
        <c:ser>
          <c:idx val="5"/>
          <c:order val="5"/>
          <c:tx>
            <c:strRef>
              <c:f>' No. of transactions(Merchants)'!$G$3:$G$5</c:f>
              <c:strCache>
                <c:ptCount val="1"/>
                <c:pt idx="0">
                  <c:v>2019 - Apr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 No. of transactions(Merchants)'!$A$6:$A$11</c:f>
              <c:strCache>
                <c:ptCount val="5"/>
                <c:pt idx="0">
                  <c:v>2155</c:v>
                </c:pt>
                <c:pt idx="1">
                  <c:v>2746</c:v>
                </c:pt>
                <c:pt idx="2">
                  <c:v>2934</c:v>
                </c:pt>
                <c:pt idx="3">
                  <c:v>3680</c:v>
                </c:pt>
                <c:pt idx="4">
                  <c:v>4052</c:v>
                </c:pt>
              </c:strCache>
            </c:strRef>
          </c:cat>
          <c:val>
            <c:numRef>
              <c:f>' No. of transactions(Merchants)'!$G$6:$G$11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D2B-4185-B838-7D57E720858B}"/>
            </c:ext>
          </c:extLst>
        </c:ser>
        <c:ser>
          <c:idx val="6"/>
          <c:order val="6"/>
          <c:tx>
            <c:strRef>
              <c:f>' No. of transactions(Merchants)'!$H$3:$H$5</c:f>
              <c:strCache>
                <c:ptCount val="1"/>
                <c:pt idx="0">
                  <c:v>2019 - May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 No. of transactions(Merchants)'!$A$6:$A$11</c:f>
              <c:strCache>
                <c:ptCount val="5"/>
                <c:pt idx="0">
                  <c:v>2155</c:v>
                </c:pt>
                <c:pt idx="1">
                  <c:v>2746</c:v>
                </c:pt>
                <c:pt idx="2">
                  <c:v>2934</c:v>
                </c:pt>
                <c:pt idx="3">
                  <c:v>3680</c:v>
                </c:pt>
                <c:pt idx="4">
                  <c:v>4052</c:v>
                </c:pt>
              </c:strCache>
            </c:strRef>
          </c:cat>
          <c:val>
            <c:numRef>
              <c:f>' No. of transactions(Merchants)'!$H$6:$H$11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2B-4185-B838-7D57E720858B}"/>
            </c:ext>
          </c:extLst>
        </c:ser>
        <c:ser>
          <c:idx val="7"/>
          <c:order val="7"/>
          <c:tx>
            <c:strRef>
              <c:f>' No. of transactions(Merchants)'!$I$3:$I$5</c:f>
              <c:strCache>
                <c:ptCount val="1"/>
                <c:pt idx="0">
                  <c:v>2019 - Jun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 No. of transactions(Merchants)'!$A$6:$A$11</c:f>
              <c:strCache>
                <c:ptCount val="5"/>
                <c:pt idx="0">
                  <c:v>2155</c:v>
                </c:pt>
                <c:pt idx="1">
                  <c:v>2746</c:v>
                </c:pt>
                <c:pt idx="2">
                  <c:v>2934</c:v>
                </c:pt>
                <c:pt idx="3">
                  <c:v>3680</c:v>
                </c:pt>
                <c:pt idx="4">
                  <c:v>4052</c:v>
                </c:pt>
              </c:strCache>
            </c:strRef>
          </c:cat>
          <c:val>
            <c:numRef>
              <c:f>' No. of transactions(Merchants)'!$I$6:$I$11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D2B-4185-B838-7D57E720858B}"/>
            </c:ext>
          </c:extLst>
        </c:ser>
        <c:ser>
          <c:idx val="8"/>
          <c:order val="8"/>
          <c:tx>
            <c:strRef>
              <c:f>' No. of transactions(Merchants)'!$J$3:$J$5</c:f>
              <c:strCache>
                <c:ptCount val="1"/>
                <c:pt idx="0">
                  <c:v>2019 - Jul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 No. of transactions(Merchants)'!$A$6:$A$11</c:f>
              <c:strCache>
                <c:ptCount val="5"/>
                <c:pt idx="0">
                  <c:v>2155</c:v>
                </c:pt>
                <c:pt idx="1">
                  <c:v>2746</c:v>
                </c:pt>
                <c:pt idx="2">
                  <c:v>2934</c:v>
                </c:pt>
                <c:pt idx="3">
                  <c:v>3680</c:v>
                </c:pt>
                <c:pt idx="4">
                  <c:v>4052</c:v>
                </c:pt>
              </c:strCache>
            </c:strRef>
          </c:cat>
          <c:val>
            <c:numRef>
              <c:f>' No. of transactions(Merchants)'!$J$6:$J$11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D2B-4185-B838-7D57E720858B}"/>
            </c:ext>
          </c:extLst>
        </c:ser>
        <c:ser>
          <c:idx val="9"/>
          <c:order val="9"/>
          <c:tx>
            <c:strRef>
              <c:f>' No. of transactions(Merchants)'!$K$3:$K$5</c:f>
              <c:strCache>
                <c:ptCount val="1"/>
                <c:pt idx="0">
                  <c:v>2019 - Aug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 No. of transactions(Merchants)'!$A$6:$A$11</c:f>
              <c:strCache>
                <c:ptCount val="5"/>
                <c:pt idx="0">
                  <c:v>2155</c:v>
                </c:pt>
                <c:pt idx="1">
                  <c:v>2746</c:v>
                </c:pt>
                <c:pt idx="2">
                  <c:v>2934</c:v>
                </c:pt>
                <c:pt idx="3">
                  <c:v>3680</c:v>
                </c:pt>
                <c:pt idx="4">
                  <c:v>4052</c:v>
                </c:pt>
              </c:strCache>
            </c:strRef>
          </c:cat>
          <c:val>
            <c:numRef>
              <c:f>' No. of transactions(Merchants)'!$K$6:$K$11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3D2B-4185-B838-7D57E72085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8297200"/>
        <c:axId val="378296872"/>
      </c:barChart>
      <c:catAx>
        <c:axId val="378297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8296872"/>
        <c:crosses val="autoZero"/>
        <c:auto val="1"/>
        <c:lblAlgn val="ctr"/>
        <c:lblOffset val="100"/>
        <c:noMultiLvlLbl val="0"/>
      </c:catAx>
      <c:valAx>
        <c:axId val="378296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8297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6083333333333325"/>
          <c:y val="0.11524424030329543"/>
          <c:w val="0.22249999999999998"/>
          <c:h val="0.6779392680081656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9B293229-36DD-46AC-8C5D-E3AE5DB293E6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5894156-94A4-4CF3-8156-10D6AE477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117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3229-36DD-46AC-8C5D-E3AE5DB293E6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94156-94A4-4CF3-8156-10D6AE477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092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B293229-36DD-46AC-8C5D-E3AE5DB293E6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5894156-94A4-4CF3-8156-10D6AE477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951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3229-36DD-46AC-8C5D-E3AE5DB293E6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94156-94A4-4CF3-8156-10D6AE477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612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B293229-36DD-46AC-8C5D-E3AE5DB293E6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5894156-94A4-4CF3-8156-10D6AE477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422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B293229-36DD-46AC-8C5D-E3AE5DB293E6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5894156-94A4-4CF3-8156-10D6AE477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532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B293229-36DD-46AC-8C5D-E3AE5DB293E6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5894156-94A4-4CF3-8156-10D6AE477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418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3229-36DD-46AC-8C5D-E3AE5DB293E6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94156-94A4-4CF3-8156-10D6AE477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838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B293229-36DD-46AC-8C5D-E3AE5DB293E6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5894156-94A4-4CF3-8156-10D6AE477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526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3229-36DD-46AC-8C5D-E3AE5DB293E6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94156-94A4-4CF3-8156-10D6AE477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295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B293229-36DD-46AC-8C5D-E3AE5DB293E6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25894156-94A4-4CF3-8156-10D6AE477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939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93229-36DD-46AC-8C5D-E3AE5DB293E6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94156-94A4-4CF3-8156-10D6AE477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62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948432"/>
            <a:ext cx="1219200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Analysis of User Transactions</a:t>
            </a:r>
            <a:endParaRPr lang="en-US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99268" y="3211175"/>
            <a:ext cx="320475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-Shivam Parab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9992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154466"/>
            <a:ext cx="12192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MetaData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" y="1706880"/>
            <a:ext cx="1219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items : items redeemed in each redemption order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k_user_id</a:t>
            </a:r>
            <a:r>
              <a:rPr lang="en-US" sz="2400" dirty="0" smtClean="0"/>
              <a:t> : all the merchants ids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user_id</a:t>
            </a:r>
            <a:r>
              <a:rPr lang="en-US" sz="2400" dirty="0" smtClean="0"/>
              <a:t> : all the users id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paid_amount</a:t>
            </a:r>
            <a:r>
              <a:rPr lang="en-US" sz="2400" dirty="0" smtClean="0"/>
              <a:t>: transaction value for the redemption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paid_at</a:t>
            </a:r>
            <a:r>
              <a:rPr lang="en-US" sz="2400" dirty="0" smtClean="0"/>
              <a:t>: epoch timestamp at which a person transferred an amount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redeemed_at</a:t>
            </a:r>
            <a:r>
              <a:rPr lang="en-US" sz="2400" dirty="0" smtClean="0"/>
              <a:t> : epoch timestamp at which a person redeemed an item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8079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154466"/>
            <a:ext cx="12192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Processing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416372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Converting the epoch timestamp of each redemption to a proper Date format (</a:t>
            </a:r>
            <a:r>
              <a:rPr lang="en-US" sz="2400" dirty="0" err="1" smtClean="0"/>
              <a:t>dd</a:t>
            </a:r>
            <a:r>
              <a:rPr lang="en-US" sz="2400" dirty="0" smtClean="0"/>
              <a:t>-mm-</a:t>
            </a:r>
            <a:r>
              <a:rPr lang="en-US" sz="2400" dirty="0" err="1" smtClean="0"/>
              <a:t>yyyy</a:t>
            </a:r>
            <a:r>
              <a:rPr lang="en-US" sz="2400" dirty="0" smtClean="0"/>
              <a:t>)</a:t>
            </a:r>
            <a:endParaRPr lang="en-IN" sz="2400" dirty="0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29382" t="37345" r="25947" b="29801"/>
          <a:stretch/>
        </p:blipFill>
        <p:spPr bwMode="auto">
          <a:xfrm>
            <a:off x="1227909" y="2075710"/>
            <a:ext cx="10189027" cy="42641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35179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02269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Creating an overview of No. of transactions per User for the period between Nov 2018 to September 2019.</a:t>
            </a:r>
            <a:endParaRPr lang="en-IN" sz="2400" dirty="0"/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l="1909" t="28836" r="50809" b="9710"/>
          <a:stretch/>
        </p:blipFill>
        <p:spPr bwMode="auto">
          <a:xfrm>
            <a:off x="1001486" y="1763260"/>
            <a:ext cx="10189028" cy="44982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44353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76683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Create a mapping for at least 3 Merchants or </a:t>
            </a:r>
            <a:r>
              <a:rPr lang="en-US" sz="2400" dirty="0" err="1"/>
              <a:t>K_users</a:t>
            </a:r>
            <a:r>
              <a:rPr lang="en-US" sz="2400" dirty="0"/>
              <a:t> showing the number </a:t>
            </a:r>
            <a:r>
              <a:rPr lang="en-US" sz="2400" dirty="0" smtClean="0"/>
              <a:t>of Transactions </a:t>
            </a:r>
            <a:r>
              <a:rPr lang="en-US" sz="2400" dirty="0"/>
              <a:t>that are done by each merchant for the 10 months period in total</a:t>
            </a:r>
            <a:endParaRPr lang="en-IN" sz="2400" dirty="0"/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l="1994" t="30491" r="41502" b="43982"/>
          <a:stretch/>
        </p:blipFill>
        <p:spPr bwMode="auto">
          <a:xfrm>
            <a:off x="1481000" y="1528353"/>
            <a:ext cx="9012828" cy="37838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71786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8150"/>
            <a:ext cx="12191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Create a mapping for at least 3 Merchants or </a:t>
            </a:r>
            <a:r>
              <a:rPr lang="en-US" sz="2400" dirty="0" err="1"/>
              <a:t>K_users</a:t>
            </a:r>
            <a:r>
              <a:rPr lang="en-US" sz="2400" dirty="0"/>
              <a:t> showing the number of Users who utilized the ‘Merchant or </a:t>
            </a:r>
            <a:r>
              <a:rPr lang="en-US" sz="2400" dirty="0" err="1"/>
              <a:t>K_user</a:t>
            </a:r>
            <a:r>
              <a:rPr lang="en-US" sz="2400" dirty="0"/>
              <a:t>’ service in the 10 months period</a:t>
            </a:r>
            <a:endParaRPr lang="en-IN" sz="2400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2393" t="28363" r="18901" b="28856"/>
          <a:stretch/>
        </p:blipFill>
        <p:spPr bwMode="auto">
          <a:xfrm>
            <a:off x="564081" y="1625237"/>
            <a:ext cx="10739643" cy="454914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58017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4980491"/>
              </p:ext>
            </p:extLst>
          </p:nvPr>
        </p:nvGraphicFramePr>
        <p:xfrm>
          <a:off x="0" y="2007606"/>
          <a:ext cx="7996101" cy="39800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/>
          <p:cNvSpPr/>
          <p:nvPr/>
        </p:nvSpPr>
        <p:spPr>
          <a:xfrm>
            <a:off x="0" y="170208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</a:t>
            </a: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141435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Number of Transactions per User Month-wise:</a:t>
            </a:r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996101" y="2007606"/>
            <a:ext cx="4195899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The number of transactions per User for period of 10 </a:t>
            </a:r>
            <a:r>
              <a:rPr lang="en-US" sz="2000" smtClean="0"/>
              <a:t>month is </a:t>
            </a:r>
            <a:r>
              <a:rPr lang="en-US" sz="2000" dirty="0" smtClean="0"/>
              <a:t>shown here.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We can see that there are large amount of transactions in </a:t>
            </a:r>
            <a:r>
              <a:rPr lang="en-US" sz="2000" dirty="0" smtClean="0">
                <a:solidFill>
                  <a:srgbClr val="FF0000"/>
                </a:solidFill>
              </a:rPr>
              <a:t>November-December-January</a:t>
            </a:r>
            <a:r>
              <a:rPr lang="en-US" sz="2000" dirty="0" smtClean="0"/>
              <a:t> months.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So we have to increase the sales concentrating on these months.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We can start a campaign to increase the sales in November to maximize the transactions in following months.</a:t>
            </a:r>
          </a:p>
          <a:p>
            <a:r>
              <a:rPr lang="en-US" dirty="0" smtClean="0"/>
              <a:t>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997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2141982"/>
              </p:ext>
            </p:extLst>
          </p:nvPr>
        </p:nvGraphicFramePr>
        <p:xfrm>
          <a:off x="265611" y="1369422"/>
          <a:ext cx="7180218" cy="5066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/>
          <p:cNvSpPr/>
          <p:nvPr/>
        </p:nvSpPr>
        <p:spPr>
          <a:xfrm>
            <a:off x="0" y="636337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Top 5 Merchant that Users Use Month-wise:</a:t>
            </a:r>
            <a:endParaRPr lang="en-IN" sz="2400" dirty="0"/>
          </a:p>
        </p:txBody>
      </p:sp>
      <p:sp>
        <p:nvSpPr>
          <p:cNvPr id="4" name="Rectangle 3"/>
          <p:cNvSpPr/>
          <p:nvPr/>
        </p:nvSpPr>
        <p:spPr>
          <a:xfrm>
            <a:off x="7445829" y="1917369"/>
            <a:ext cx="474617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smtClean="0"/>
              <a:t>Top 5 MVP Merchant sales </a:t>
            </a:r>
            <a:r>
              <a:rPr lang="en-US" dirty="0"/>
              <a:t>for period of 10 month is shown here.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see that there are large amount of transactions in </a:t>
            </a:r>
            <a:r>
              <a:rPr lang="en-US" dirty="0" smtClean="0">
                <a:solidFill>
                  <a:srgbClr val="FF0000"/>
                </a:solidFill>
              </a:rPr>
              <a:t>November-December-January-February</a:t>
            </a:r>
            <a:r>
              <a:rPr lang="en-US" dirty="0" smtClean="0"/>
              <a:t> months with January having most transactions.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Merchant 4052 has Highest amount of Transactions.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have to concentrate to increase the transactions between March to August. </a:t>
            </a:r>
            <a:r>
              <a:rPr lang="en-US" smtClean="0"/>
              <a:t>We can use these merchants to increase the number of Transactions during those months.</a:t>
            </a:r>
            <a:endParaRPr lang="en-US" dirty="0"/>
          </a:p>
          <a:p>
            <a:r>
              <a:rPr lang="en-US" dirty="0" smtClean="0"/>
              <a:t>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069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95</TotalTime>
  <Words>309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 Light</vt:lpstr>
      <vt:lpstr>Rockwell</vt:lpstr>
      <vt:lpstr>Wingdings</vt:lpstr>
      <vt:lpstr>Atlas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Shivam Parab</dc:creator>
  <cp:lastModifiedBy>Shivam Parab</cp:lastModifiedBy>
  <cp:revision>8</cp:revision>
  <dcterms:created xsi:type="dcterms:W3CDTF">2022-08-08T09:15:40Z</dcterms:created>
  <dcterms:modified xsi:type="dcterms:W3CDTF">2022-08-08T10:50:59Z</dcterms:modified>
</cp:coreProperties>
</file>