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67" r:id="rId3"/>
    <p:sldId id="368" r:id="rId5"/>
    <p:sldId id="376" r:id="rId6"/>
    <p:sldId id="370" r:id="rId7"/>
    <p:sldId id="877" r:id="rId8"/>
    <p:sldId id="378" r:id="rId9"/>
    <p:sldId id="1033" r:id="rId10"/>
    <p:sldId id="1034" r:id="rId11"/>
    <p:sldId id="1035" r:id="rId12"/>
    <p:sldId id="1017" r:id="rId13"/>
    <p:sldId id="1036" r:id="rId14"/>
    <p:sldId id="1037" r:id="rId15"/>
    <p:sldId id="1038" r:id="rId16"/>
    <p:sldId id="1040" r:id="rId17"/>
    <p:sldId id="1041" r:id="rId18"/>
    <p:sldId id="1043" r:id="rId19"/>
    <p:sldId id="1044" r:id="rId20"/>
    <p:sldId id="1045" r:id="rId21"/>
    <p:sldId id="1046" r:id="rId22"/>
    <p:sldId id="1018" r:id="rId23"/>
    <p:sldId id="1047" r:id="rId24"/>
    <p:sldId id="1049" r:id="rId25"/>
    <p:sldId id="1048" r:id="rId26"/>
    <p:sldId id="1019" r:id="rId27"/>
    <p:sldId id="1050" r:id="rId28"/>
    <p:sldId id="1051" r:id="rId29"/>
    <p:sldId id="1052" r:id="rId30"/>
    <p:sldId id="1053" r:id="rId31"/>
    <p:sldId id="1068" r:id="rId32"/>
    <p:sldId id="1020" r:id="rId33"/>
    <p:sldId id="1054" r:id="rId34"/>
    <p:sldId id="1055" r:id="rId35"/>
    <p:sldId id="1056" r:id="rId36"/>
    <p:sldId id="1057" r:id="rId37"/>
    <p:sldId id="1058" r:id="rId38"/>
    <p:sldId id="1059" r:id="rId39"/>
    <p:sldId id="1060" r:id="rId40"/>
    <p:sldId id="1021" r:id="rId41"/>
    <p:sldId id="1061" r:id="rId42"/>
    <p:sldId id="1062" r:id="rId43"/>
    <p:sldId id="1022" r:id="rId44"/>
    <p:sldId id="1063" r:id="rId45"/>
    <p:sldId id="1064" r:id="rId46"/>
    <p:sldId id="1023" r:id="rId47"/>
    <p:sldId id="1065" r:id="rId48"/>
    <p:sldId id="1066" r:id="rId49"/>
    <p:sldId id="1067" r:id="rId50"/>
    <p:sldId id="1092" r:id="rId51"/>
    <p:sldId id="1024" r:id="rId52"/>
    <p:sldId id="1069" r:id="rId53"/>
    <p:sldId id="1025" r:id="rId54"/>
    <p:sldId id="1072" r:id="rId55"/>
    <p:sldId id="1026" r:id="rId56"/>
    <p:sldId id="1073" r:id="rId57"/>
    <p:sldId id="1079" r:id="rId58"/>
    <p:sldId id="1080" r:id="rId59"/>
    <p:sldId id="1081" r:id="rId60"/>
    <p:sldId id="1083" r:id="rId61"/>
    <p:sldId id="1028" r:id="rId62"/>
    <p:sldId id="1074" r:id="rId63"/>
    <p:sldId id="1084" r:id="rId64"/>
    <p:sldId id="1082" r:id="rId65"/>
    <p:sldId id="1086" r:id="rId66"/>
    <p:sldId id="1027" r:id="rId67"/>
    <p:sldId id="1075" r:id="rId68"/>
    <p:sldId id="1087" r:id="rId69"/>
    <p:sldId id="1088" r:id="rId70"/>
    <p:sldId id="1076" r:id="rId71"/>
    <p:sldId id="1089" r:id="rId72"/>
    <p:sldId id="1030" r:id="rId73"/>
    <p:sldId id="1090" r:id="rId74"/>
    <p:sldId id="1091" r:id="rId75"/>
    <p:sldId id="1029" r:id="rId76"/>
    <p:sldId id="1077" r:id="rId77"/>
    <p:sldId id="1093" r:id="rId78"/>
    <p:sldId id="1096" r:id="rId79"/>
    <p:sldId id="1097" r:id="rId80"/>
    <p:sldId id="1098" r:id="rId81"/>
    <p:sldId id="1099" r:id="rId82"/>
    <p:sldId id="1133" r:id="rId83"/>
    <p:sldId id="1094" r:id="rId84"/>
    <p:sldId id="1095" r:id="rId85"/>
    <p:sldId id="1132" r:id="rId86"/>
    <p:sldId id="1101" r:id="rId87"/>
    <p:sldId id="1031" r:id="rId88"/>
    <p:sldId id="1102" r:id="rId89"/>
    <p:sldId id="1134" r:id="rId90"/>
    <p:sldId id="1129" r:id="rId91"/>
    <p:sldId id="1130" r:id="rId92"/>
    <p:sldId id="1137" r:id="rId93"/>
    <p:sldId id="1135" r:id="rId94"/>
    <p:sldId id="1131" r:id="rId95"/>
  </p:sldIdLst>
  <p:sldSz cx="12192000" cy="6858000"/>
  <p:notesSz cx="6858000" cy="9144000"/>
  <p:custDataLst>
    <p:tags r:id="rId100"/>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91" userDrawn="1">
          <p15:clr>
            <a:srgbClr val="A4A3A4"/>
          </p15:clr>
        </p15:guide>
        <p15:guide id="2" pos="383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8919"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9394A"/>
    <a:srgbClr val="C4C4C4"/>
    <a:srgbClr val="FFFFBE"/>
    <a:srgbClr val="000000"/>
    <a:srgbClr val="C9334A"/>
    <a:srgbClr val="5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091"/>
        <p:guide pos="3833"/>
      </p:guideLst>
    </p:cSldViewPr>
  </p:slide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commentAuthors" Target="commentAuthors.xml"/><Relationship Id="rId98" Type="http://schemas.openxmlformats.org/officeDocument/2006/relationships/tableStyles" Target="tableStyles.xml"/><Relationship Id="rId97" Type="http://schemas.openxmlformats.org/officeDocument/2006/relationships/viewProps" Target="viewProps.xml"/><Relationship Id="rId96" Type="http://schemas.openxmlformats.org/officeDocument/2006/relationships/presProps" Target="presProps.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0" Type="http://schemas.openxmlformats.org/officeDocument/2006/relationships/tags" Target="tags/tag126.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charset="0"/>
                <a:ea typeface="宋体" panose="02010600030101010101" pitchFamily="2" charset="-122"/>
                <a:cs typeface="Calibri" panose="020F0502020204030204" charset="0"/>
              </a:rPr>
            </a:fld>
            <a:endParaRPr lang="zh-CN" altLang="en-US" sz="1200">
              <a:latin typeface="Calibri" panose="020F0502020204030204" charset="0"/>
              <a:ea typeface="宋体" panose="02010600030101010101" pitchFamily="2" charset="-122"/>
              <a:cs typeface="Calibri" panose="020F0502020204030204" charset="0"/>
            </a:endParaRPr>
          </a:p>
        </p:txBody>
      </p:sp>
      <p:sp>
        <p:nvSpPr>
          <p:cNvPr id="95" name="对象"/>
          <p:cNvSpPr>
            <a:spLocks noGrp="1"/>
          </p:cNvSpPr>
          <p:nvPr>
            <p:ph type="sldImg"/>
          </p:nvPr>
        </p:nvSpPr>
        <p:spPr>
          <a:xfrm>
            <a:off x="381000" y="685800"/>
            <a:ext cx="6096000" cy="3429000"/>
          </a:xfrm>
          <a:prstGeom prst="rect">
            <a:avLst/>
          </a:prstGeom>
          <a:noFill/>
          <a:ln w="9525" cap="flat" cmpd="sng">
            <a:noFill/>
            <a:prstDash val="solid"/>
            <a:miter/>
          </a:ln>
        </p:spPr>
      </p:sp>
      <p:sp>
        <p:nvSpPr>
          <p:cNvPr id="96" name="文本框"/>
          <p:cNvSpPr>
            <a:spLocks noGrp="1"/>
          </p:cNvSpPr>
          <p:nvPr>
            <p:ph type="body" idx="1"/>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charset="0"/>
                <a:ea typeface="宋体" panose="02010600030101010101" pitchFamily="2" charset="-122"/>
                <a:cs typeface="Calibri" panose="020F0502020204030204" charset="0"/>
              </a:rPr>
            </a:fld>
            <a:endParaRPr lang="zh-CN" altLang="en-US" sz="1200">
              <a:latin typeface="Calibri" panose="020F0502020204030204" charset="0"/>
              <a:ea typeface="宋体" panose="02010600030101010101" pitchFamily="2" charset="-122"/>
              <a:cs typeface="Calibri" panose="020F0502020204030204" charset="0"/>
            </a:endParaRPr>
          </a:p>
        </p:txBody>
      </p:sp>
      <p:sp>
        <p:nvSpPr>
          <p:cNvPr id="95" name="对象"/>
          <p:cNvSpPr>
            <a:spLocks noGrp="1"/>
          </p:cNvSpPr>
          <p:nvPr>
            <p:ph type="sldImg"/>
          </p:nvPr>
        </p:nvSpPr>
        <p:spPr>
          <a:xfrm>
            <a:off x="381000" y="685800"/>
            <a:ext cx="6096000" cy="3429000"/>
          </a:xfrm>
          <a:prstGeom prst="rect">
            <a:avLst/>
          </a:prstGeom>
          <a:noFill/>
          <a:ln w="9525" cap="flat" cmpd="sng">
            <a:noFill/>
            <a:prstDash val="solid"/>
            <a:miter/>
          </a:ln>
        </p:spPr>
      </p:sp>
      <p:sp>
        <p:nvSpPr>
          <p:cNvPr id="96" name="文本框"/>
          <p:cNvSpPr>
            <a:spLocks noGrp="1"/>
          </p:cNvSpPr>
          <p:nvPr>
            <p:ph type="body" idx="1"/>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charset="0"/>
                <a:ea typeface="宋体" panose="02010600030101010101" pitchFamily="2" charset="-122"/>
                <a:cs typeface="Calibri" panose="020F0502020204030204" charset="0"/>
              </a:rPr>
            </a:fld>
            <a:endParaRPr lang="zh-CN" altLang="en-US" sz="1200">
              <a:latin typeface="Calibri" panose="020F0502020204030204" charset="0"/>
              <a:ea typeface="宋体" panose="02010600030101010101" pitchFamily="2" charset="-122"/>
              <a:cs typeface="Calibri" panose="020F0502020204030204" charset="0"/>
            </a:endParaRPr>
          </a:p>
        </p:txBody>
      </p:sp>
      <p:sp>
        <p:nvSpPr>
          <p:cNvPr id="95" name="对象"/>
          <p:cNvSpPr>
            <a:spLocks noGrp="1"/>
          </p:cNvSpPr>
          <p:nvPr>
            <p:ph type="sldImg"/>
          </p:nvPr>
        </p:nvSpPr>
        <p:spPr>
          <a:xfrm>
            <a:off x="381000" y="685800"/>
            <a:ext cx="6096000" cy="3429000"/>
          </a:xfrm>
          <a:prstGeom prst="rect">
            <a:avLst/>
          </a:prstGeom>
          <a:noFill/>
          <a:ln w="9525" cap="flat" cmpd="sng">
            <a:noFill/>
            <a:prstDash val="solid"/>
            <a:miter/>
          </a:ln>
        </p:spPr>
      </p:sp>
      <p:sp>
        <p:nvSpPr>
          <p:cNvPr id="96" name="文本框"/>
          <p:cNvSpPr>
            <a:spLocks noGrp="1"/>
          </p:cNvSpPr>
          <p:nvPr>
            <p:ph type="body" idx="1"/>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charset="0"/>
                <a:ea typeface="宋体" panose="02010600030101010101" pitchFamily="2" charset="-122"/>
                <a:cs typeface="Calibri" panose="020F0502020204030204" charset="0"/>
              </a:rPr>
            </a:fld>
            <a:endParaRPr lang="zh-CN" altLang="en-US" sz="1200">
              <a:latin typeface="Calibri" panose="020F0502020204030204" charset="0"/>
              <a:ea typeface="宋体" panose="02010600030101010101" pitchFamily="2" charset="-122"/>
              <a:cs typeface="Calibri" panose="020F0502020204030204" charset="0"/>
            </a:endParaRPr>
          </a:p>
        </p:txBody>
      </p:sp>
      <p:sp>
        <p:nvSpPr>
          <p:cNvPr id="95" name="对象"/>
          <p:cNvSpPr>
            <a:spLocks noGrp="1"/>
          </p:cNvSpPr>
          <p:nvPr>
            <p:ph type="sldImg"/>
          </p:nvPr>
        </p:nvSpPr>
        <p:spPr>
          <a:xfrm>
            <a:off x="381000" y="685800"/>
            <a:ext cx="6096000" cy="3429000"/>
          </a:xfrm>
          <a:prstGeom prst="rect">
            <a:avLst/>
          </a:prstGeom>
          <a:noFill/>
          <a:ln w="9525" cap="flat" cmpd="sng">
            <a:noFill/>
            <a:prstDash val="solid"/>
            <a:miter/>
          </a:ln>
        </p:spPr>
      </p:sp>
      <p:sp>
        <p:nvSpPr>
          <p:cNvPr id="96" name="文本框"/>
          <p:cNvSpPr>
            <a:spLocks noGrp="1"/>
          </p:cNvSpPr>
          <p:nvPr>
            <p:ph type="body" idx="1"/>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charset="0"/>
                <a:ea typeface="宋体" panose="02010600030101010101" pitchFamily="2" charset="-122"/>
                <a:cs typeface="Calibri" panose="020F0502020204030204" charset="0"/>
              </a:rPr>
            </a:fld>
            <a:endParaRPr lang="zh-CN" altLang="en-US" sz="1200">
              <a:latin typeface="Calibri" panose="020F0502020204030204" charset="0"/>
              <a:ea typeface="宋体" panose="02010600030101010101" pitchFamily="2" charset="-122"/>
              <a:cs typeface="Calibri" panose="020F0502020204030204" charset="0"/>
            </a:endParaRPr>
          </a:p>
        </p:txBody>
      </p:sp>
      <p:sp>
        <p:nvSpPr>
          <p:cNvPr id="95" name="对象"/>
          <p:cNvSpPr>
            <a:spLocks noGrp="1"/>
          </p:cNvSpPr>
          <p:nvPr>
            <p:ph type="sldImg"/>
          </p:nvPr>
        </p:nvSpPr>
        <p:spPr>
          <a:xfrm>
            <a:off x="381000" y="685800"/>
            <a:ext cx="6096000" cy="3429000"/>
          </a:xfrm>
          <a:prstGeom prst="rect">
            <a:avLst/>
          </a:prstGeom>
          <a:noFill/>
          <a:ln w="9525" cap="flat" cmpd="sng">
            <a:noFill/>
            <a:prstDash val="solid"/>
            <a:miter/>
          </a:ln>
        </p:spPr>
      </p:sp>
      <p:sp>
        <p:nvSpPr>
          <p:cNvPr id="96" name="文本框"/>
          <p:cNvSpPr>
            <a:spLocks noGrp="1"/>
          </p:cNvSpPr>
          <p:nvPr>
            <p:ph type="body" idx="1"/>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charset="0"/>
                <a:ea typeface="宋体" panose="02010600030101010101" pitchFamily="2" charset="-122"/>
                <a:cs typeface="Calibri" panose="020F0502020204030204" charset="0"/>
              </a:rPr>
            </a:fld>
            <a:endParaRPr lang="zh-CN" altLang="en-US" sz="1200">
              <a:latin typeface="Calibri" panose="020F0502020204030204" charset="0"/>
              <a:ea typeface="宋体" panose="02010600030101010101" pitchFamily="2" charset="-122"/>
              <a:cs typeface="Calibri" panose="020F0502020204030204" charset="0"/>
            </a:endParaRPr>
          </a:p>
        </p:txBody>
      </p:sp>
      <p:sp>
        <p:nvSpPr>
          <p:cNvPr id="95" name="对象"/>
          <p:cNvSpPr>
            <a:spLocks noGrp="1"/>
          </p:cNvSpPr>
          <p:nvPr>
            <p:ph type="sldImg"/>
          </p:nvPr>
        </p:nvSpPr>
        <p:spPr>
          <a:xfrm>
            <a:off x="381000" y="685800"/>
            <a:ext cx="6096000" cy="3429000"/>
          </a:xfrm>
          <a:prstGeom prst="rect">
            <a:avLst/>
          </a:prstGeom>
          <a:noFill/>
          <a:ln w="9525" cap="flat" cmpd="sng">
            <a:noFill/>
            <a:prstDash val="solid"/>
            <a:miter/>
          </a:ln>
        </p:spPr>
      </p:sp>
      <p:sp>
        <p:nvSpPr>
          <p:cNvPr id="96" name="文本框"/>
          <p:cNvSpPr>
            <a:spLocks noGrp="1"/>
          </p:cNvSpPr>
          <p:nvPr>
            <p:ph type="body" idx="1"/>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charset="0"/>
                <a:ea typeface="宋体" panose="02010600030101010101" pitchFamily="2" charset="-122"/>
                <a:cs typeface="Calibri" panose="020F0502020204030204" charset="0"/>
              </a:rPr>
            </a:fld>
            <a:endParaRPr lang="zh-CN" altLang="en-US" sz="1200">
              <a:latin typeface="Calibri" panose="020F0502020204030204" charset="0"/>
              <a:ea typeface="宋体" panose="02010600030101010101" pitchFamily="2" charset="-122"/>
              <a:cs typeface="Calibri" panose="020F0502020204030204" charset="0"/>
            </a:endParaRPr>
          </a:p>
        </p:txBody>
      </p:sp>
      <p:sp>
        <p:nvSpPr>
          <p:cNvPr id="95" name="对象"/>
          <p:cNvSpPr>
            <a:spLocks noGrp="1"/>
          </p:cNvSpPr>
          <p:nvPr>
            <p:ph type="sldImg"/>
          </p:nvPr>
        </p:nvSpPr>
        <p:spPr>
          <a:xfrm>
            <a:off x="381000" y="685800"/>
            <a:ext cx="6096000" cy="3429000"/>
          </a:xfrm>
          <a:prstGeom prst="rect">
            <a:avLst/>
          </a:prstGeom>
          <a:noFill/>
          <a:ln w="9525" cap="flat" cmpd="sng">
            <a:noFill/>
            <a:prstDash val="solid"/>
            <a:miter/>
          </a:ln>
        </p:spPr>
      </p:sp>
      <p:sp>
        <p:nvSpPr>
          <p:cNvPr id="96" name="文本框"/>
          <p:cNvSpPr>
            <a:spLocks noGrp="1"/>
          </p:cNvSpPr>
          <p:nvPr>
            <p:ph type="body" idx="1"/>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charset="0"/>
                <a:ea typeface="宋体" panose="02010600030101010101" pitchFamily="2" charset="-122"/>
                <a:cs typeface="Calibri" panose="020F0502020204030204" charset="0"/>
              </a:rPr>
            </a:fld>
            <a:endParaRPr lang="zh-CN" altLang="en-US" sz="1200">
              <a:latin typeface="Calibri" panose="020F0502020204030204" charset="0"/>
              <a:ea typeface="宋体" panose="02010600030101010101" pitchFamily="2" charset="-122"/>
              <a:cs typeface="Calibri" panose="020F0502020204030204" charset="0"/>
            </a:endParaRPr>
          </a:p>
        </p:txBody>
      </p:sp>
      <p:sp>
        <p:nvSpPr>
          <p:cNvPr id="95" name="对象"/>
          <p:cNvSpPr>
            <a:spLocks noGrp="1"/>
          </p:cNvSpPr>
          <p:nvPr>
            <p:ph type="sldImg"/>
          </p:nvPr>
        </p:nvSpPr>
        <p:spPr>
          <a:xfrm>
            <a:off x="381000" y="685800"/>
            <a:ext cx="6096000" cy="3429000"/>
          </a:xfrm>
          <a:prstGeom prst="rect">
            <a:avLst/>
          </a:prstGeom>
          <a:noFill/>
          <a:ln w="9525" cap="flat" cmpd="sng">
            <a:noFill/>
            <a:prstDash val="solid"/>
            <a:miter/>
          </a:ln>
        </p:spPr>
      </p:sp>
      <p:sp>
        <p:nvSpPr>
          <p:cNvPr id="96" name="文本框"/>
          <p:cNvSpPr>
            <a:spLocks noGrp="1"/>
          </p:cNvSpPr>
          <p:nvPr>
            <p:ph type="body" idx="1"/>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609600" y="274638"/>
            <a:ext cx="109728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609600" y="1600200"/>
            <a:ext cx="109728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2.xml"/><Relationship Id="rId2" Type="http://schemas.openxmlformats.org/officeDocument/2006/relationships/tags" Target="../tags/tag9.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png"/><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2.xml"/><Relationship Id="rId2" Type="http://schemas.openxmlformats.org/officeDocument/2006/relationships/tags" Target="../tags/tag20.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2.xml"/><Relationship Id="rId2" Type="http://schemas.openxmlformats.org/officeDocument/2006/relationships/tags" Target="../tags/tag25.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8.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6.png"/><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0.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2.xml"/><Relationship Id="rId2" Type="http://schemas.openxmlformats.org/officeDocument/2006/relationships/tags" Target="../tags/tag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2.xml"/><Relationship Id="rId2" Type="http://schemas.openxmlformats.org/officeDocument/2006/relationships/tags" Target="../tags/tag3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3.xml"/><Relationship Id="rId1" Type="http://schemas.openxmlformats.org/officeDocument/2006/relationships/image" Target="../media/image8.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0.png"/><Relationship Id="rId2" Type="http://schemas.openxmlformats.org/officeDocument/2006/relationships/tags" Target="../tags/tag34.xml"/><Relationship Id="rId1" Type="http://schemas.openxmlformats.org/officeDocument/2006/relationships/image" Target="../media/image9.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tags" Target="../tags/tag35.xml"/></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3.png"/><Relationship Id="rId2" Type="http://schemas.openxmlformats.org/officeDocument/2006/relationships/tags" Target="../tags/tag37.xml"/><Relationship Id="rId1" Type="http://schemas.openxmlformats.org/officeDocument/2006/relationships/tags" Target="../tags/tag36.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4.png"/><Relationship Id="rId1" Type="http://schemas.openxmlformats.org/officeDocument/2006/relationships/tags" Target="../tags/tag38.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5.png"/><Relationship Id="rId1" Type="http://schemas.openxmlformats.org/officeDocument/2006/relationships/tags" Target="../tags/tag39.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0.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2.xml"/><Relationship Id="rId2" Type="http://schemas.openxmlformats.org/officeDocument/2006/relationships/tags" Target="../tags/tag42.xml"/><Relationship Id="rId1" Type="http://schemas.openxmlformats.org/officeDocument/2006/relationships/tags" Target="../tags/tag4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6.png"/><Relationship Id="rId1" Type="http://schemas.openxmlformats.org/officeDocument/2006/relationships/tags" Target="../tags/tag44.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2.xml"/><Relationship Id="rId2" Type="http://schemas.openxmlformats.org/officeDocument/2006/relationships/tags" Target="../tags/tag46.xml"/><Relationship Id="rId1" Type="http://schemas.openxmlformats.org/officeDocument/2006/relationships/tags" Target="../tags/tag45.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7.png"/><Relationship Id="rId1" Type="http://schemas.openxmlformats.org/officeDocument/2006/relationships/tags" Target="../tags/tag47.xml"/></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49.xml"/><Relationship Id="rId2" Type="http://schemas.openxmlformats.org/officeDocument/2006/relationships/image" Target="../media/image18.png"/><Relationship Id="rId1" Type="http://schemas.openxmlformats.org/officeDocument/2006/relationships/tags" Target="../tags/tag48.xml"/></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2.xml"/><Relationship Id="rId2" Type="http://schemas.openxmlformats.org/officeDocument/2006/relationships/tags" Target="../tags/tag51.xml"/><Relationship Id="rId1" Type="http://schemas.openxmlformats.org/officeDocument/2006/relationships/tags" Target="../tags/tag50.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53.xml"/><Relationship Id="rId1" Type="http://schemas.openxmlformats.org/officeDocument/2006/relationships/image" Target="../media/image19.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4.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5.xml"/></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2.xml"/><Relationship Id="rId2" Type="http://schemas.openxmlformats.org/officeDocument/2006/relationships/tags" Target="../tags/tag57.xml"/><Relationship Id="rId1" Type="http://schemas.openxmlformats.org/officeDocument/2006/relationships/tags" Target="../tags/tag5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59.xml"/><Relationship Id="rId2" Type="http://schemas.openxmlformats.org/officeDocument/2006/relationships/image" Target="../media/image20.png"/><Relationship Id="rId1" Type="http://schemas.openxmlformats.org/officeDocument/2006/relationships/tags" Target="../tags/tag58.xml"/></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2.xml"/><Relationship Id="rId2" Type="http://schemas.openxmlformats.org/officeDocument/2006/relationships/tags" Target="../tags/tag61.xml"/><Relationship Id="rId1" Type="http://schemas.openxmlformats.org/officeDocument/2006/relationships/tags" Target="../tags/tag60.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2.xml"/></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2.xml"/><Relationship Id="rId2" Type="http://schemas.openxmlformats.org/officeDocument/2006/relationships/tags" Target="../tags/tag64.xml"/><Relationship Id="rId1" Type="http://schemas.openxmlformats.org/officeDocument/2006/relationships/tags" Target="../tags/tag63.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5.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6.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8.xml"/></Relationships>
</file>

<file path=ppt/slides/_rels/slide58.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tags" Target="../tags/tag75.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4" Type="http://schemas.openxmlformats.org/officeDocument/2006/relationships/slideLayout" Target="../slideLayouts/slideLayout12.xml"/><Relationship Id="rId13" Type="http://schemas.openxmlformats.org/officeDocument/2006/relationships/tags" Target="../tags/tag81.xml"/><Relationship Id="rId12" Type="http://schemas.openxmlformats.org/officeDocument/2006/relationships/tags" Target="../tags/tag80.xml"/><Relationship Id="rId11" Type="http://schemas.openxmlformats.org/officeDocument/2006/relationships/tags" Target="../tags/tag79.xml"/><Relationship Id="rId10" Type="http://schemas.openxmlformats.org/officeDocument/2006/relationships/tags" Target="../tags/tag78.xml"/><Relationship Id="rId1" Type="http://schemas.openxmlformats.org/officeDocument/2006/relationships/tags" Target="../tags/tag69.xml"/></Relationships>
</file>

<file path=ppt/slides/_rels/slide59.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2.xml"/><Relationship Id="rId2" Type="http://schemas.openxmlformats.org/officeDocument/2006/relationships/tags" Target="../tags/tag83.xml"/><Relationship Id="rId1" Type="http://schemas.openxmlformats.org/officeDocument/2006/relationships/tags" Target="../tags/tag8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2.xml"/><Relationship Id="rId2" Type="http://schemas.openxmlformats.org/officeDocument/2006/relationships/tags" Target="../tags/tag6.xml"/><Relationship Id="rId1" Type="http://schemas.openxmlformats.org/officeDocument/2006/relationships/tags" Target="../tags/tag5.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4.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5.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6.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7.xml"/></Relationships>
</file>

<file path=ppt/slides/_rels/slide64.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2.xml"/><Relationship Id="rId2" Type="http://schemas.openxmlformats.org/officeDocument/2006/relationships/tags" Target="../tags/tag89.xml"/><Relationship Id="rId1" Type="http://schemas.openxmlformats.org/officeDocument/2006/relationships/tags" Target="../tags/tag88.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0.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91.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2.xml"/></Relationships>
</file>

<file path=ppt/slides/_rels/slide68.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22.png"/><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image" Target="../media/image21.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2.xml"/><Relationship Id="rId2" Type="http://schemas.openxmlformats.org/officeDocument/2006/relationships/tags" Target="../tags/tag97.xml"/><Relationship Id="rId1" Type="http://schemas.openxmlformats.org/officeDocument/2006/relationships/tags" Target="../tags/tag96.xml"/></Relationships>
</file>

<file path=ppt/slides/_rels/slide71.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24.png"/><Relationship Id="rId3" Type="http://schemas.openxmlformats.org/officeDocument/2006/relationships/tags" Target="../tags/tag99.xml"/><Relationship Id="rId2" Type="http://schemas.openxmlformats.org/officeDocument/2006/relationships/image" Target="../media/image23.png"/><Relationship Id="rId1" Type="http://schemas.openxmlformats.org/officeDocument/2006/relationships/tags" Target="../tags/tag98.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0.xml"/></Relationships>
</file>

<file path=ppt/slides/_rels/slide73.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2.xml"/><Relationship Id="rId2" Type="http://schemas.openxmlformats.org/officeDocument/2006/relationships/tags" Target="../tags/tag102.xml"/><Relationship Id="rId1" Type="http://schemas.openxmlformats.org/officeDocument/2006/relationships/tags" Target="../tags/tag101.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3.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4.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5.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6.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7.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2.xml"/><Relationship Id="rId2" Type="http://schemas.openxmlformats.org/officeDocument/2006/relationships/tags" Target="../tags/tag110.xml"/><Relationship Id="rId1" Type="http://schemas.openxmlformats.org/officeDocument/2006/relationships/tags" Target="../tags/tag109.xml"/></Relationships>
</file>

<file path=ppt/slides/_rels/slide8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tags" Target="../tags/tag111.xml"/></Relationships>
</file>

<file path=ppt/slides/_rels/slide8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28.png"/><Relationship Id="rId2" Type="http://schemas.openxmlformats.org/officeDocument/2006/relationships/tags" Target="../tags/tag112.xml"/><Relationship Id="rId1" Type="http://schemas.openxmlformats.org/officeDocument/2006/relationships/image" Target="../media/image27.png"/></Relationships>
</file>

<file path=ppt/slides/_rels/slide83.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2.xml"/><Relationship Id="rId2" Type="http://schemas.openxmlformats.org/officeDocument/2006/relationships/tags" Target="../tags/tag114.xml"/><Relationship Id="rId1" Type="http://schemas.openxmlformats.org/officeDocument/2006/relationships/tags" Target="../tags/tag113.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5.xml"/></Relationships>
</file>

<file path=ppt/slides/_rels/slide85.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2.xml"/><Relationship Id="rId2" Type="http://schemas.openxmlformats.org/officeDocument/2006/relationships/tags" Target="../tags/tag117.xml"/><Relationship Id="rId1" Type="http://schemas.openxmlformats.org/officeDocument/2006/relationships/tags" Target="../tags/tag116.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8.xml"/></Relationships>
</file>

<file path=ppt/slides/_rels/slide87.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2.xml"/><Relationship Id="rId2" Type="http://schemas.openxmlformats.org/officeDocument/2006/relationships/tags" Target="../tags/tag120.xml"/><Relationship Id="rId1" Type="http://schemas.openxmlformats.org/officeDocument/2006/relationships/tags" Target="../tags/tag119.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1.xml"/></Relationships>
</file>

<file path=ppt/slides/_rels/slide8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2.xml"/><Relationship Id="rId2" Type="http://schemas.openxmlformats.org/officeDocument/2006/relationships/tags" Target="../tags/tag123.xml"/><Relationship Id="rId1" Type="http://schemas.openxmlformats.org/officeDocument/2006/relationships/tags" Target="../tags/tag12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2.xml"/><Relationship Id="rId2" Type="http://schemas.openxmlformats.org/officeDocument/2006/relationships/tags" Target="../tags/tag125.xml"/><Relationship Id="rId1" Type="http://schemas.openxmlformats.org/officeDocument/2006/relationships/tags" Target="../tags/tag12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4439905"/>
            <a:ext cx="12190413" cy="91587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3" name="TextBox 5"/>
          <p:cNvSpPr>
            <a:spLocks noChangeArrowheads="1"/>
          </p:cNvSpPr>
          <p:nvPr/>
        </p:nvSpPr>
        <p:spPr bwMode="auto">
          <a:xfrm>
            <a:off x="212652" y="4623712"/>
            <a:ext cx="4295716"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665" dirty="0">
                <a:solidFill>
                  <a:schemeClr val="bg1"/>
                </a:solidFill>
                <a:latin typeface="微软雅黑" panose="020B0503020204020204" charset="-122"/>
                <a:ea typeface="微软雅黑" panose="020B0503020204020204" charset="-122"/>
              </a:rPr>
              <a:t>本章概述</a:t>
            </a:r>
            <a:endParaRPr lang="zh-CN" altLang="en-US" sz="2665" dirty="0">
              <a:solidFill>
                <a:schemeClr val="bg1"/>
              </a:solidFill>
              <a:latin typeface="微软雅黑" panose="020B0503020204020204" charset="-122"/>
              <a:ea typeface="微软雅黑" panose="020B0503020204020204" charset="-122"/>
            </a:endParaRPr>
          </a:p>
        </p:txBody>
      </p:sp>
      <p:sp>
        <p:nvSpPr>
          <p:cNvPr id="24" name="TextBox 5"/>
          <p:cNvSpPr>
            <a:spLocks noChangeArrowheads="1"/>
          </p:cNvSpPr>
          <p:nvPr/>
        </p:nvSpPr>
        <p:spPr bwMode="auto">
          <a:xfrm>
            <a:off x="7906639" y="4623712"/>
            <a:ext cx="427184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665" dirty="0">
                <a:solidFill>
                  <a:schemeClr val="bg1"/>
                </a:solidFill>
                <a:latin typeface="微软雅黑" panose="020B0503020204020204" charset="-122"/>
                <a:ea typeface="微软雅黑" panose="020B0503020204020204" charset="-122"/>
              </a:rPr>
              <a:t>Produced</a:t>
            </a:r>
            <a:r>
              <a:rPr lang="zh-CN" altLang="en-US" sz="2665" dirty="0">
                <a:solidFill>
                  <a:schemeClr val="bg1"/>
                </a:solidFill>
                <a:latin typeface="微软雅黑" panose="020B0503020204020204" charset="-122"/>
                <a:ea typeface="微软雅黑" panose="020B0503020204020204" charset="-122"/>
              </a:rPr>
              <a:t> </a:t>
            </a:r>
            <a:r>
              <a:rPr lang="en-US" altLang="zh-CN" sz="2665" dirty="0">
                <a:solidFill>
                  <a:schemeClr val="bg1"/>
                </a:solidFill>
                <a:latin typeface="微软雅黑" panose="020B0503020204020204" charset="-122"/>
                <a:ea typeface="微软雅黑" panose="020B0503020204020204" charset="-122"/>
              </a:rPr>
              <a:t>By</a:t>
            </a:r>
            <a:r>
              <a:rPr lang="zh-CN" altLang="en-US" sz="2665" dirty="0">
                <a:solidFill>
                  <a:schemeClr val="bg1"/>
                </a:solidFill>
                <a:latin typeface="微软雅黑" panose="020B0503020204020204" charset="-122"/>
                <a:ea typeface="微软雅黑" panose="020B0503020204020204" charset="-122"/>
              </a:rPr>
              <a:t> 小杨哥</a:t>
            </a:r>
            <a:endParaRPr lang="zh-CN" altLang="en-US" sz="2665" dirty="0">
              <a:solidFill>
                <a:schemeClr val="bg1"/>
              </a:solidFill>
              <a:latin typeface="微软雅黑" panose="020B0503020204020204" charset="-122"/>
              <a:ea typeface="微软雅黑" panose="020B0503020204020204" charset="-122"/>
            </a:endParaRPr>
          </a:p>
        </p:txBody>
      </p:sp>
      <p:sp>
        <p:nvSpPr>
          <p:cNvPr id="25" name="Freeform 5"/>
          <p:cNvSpPr/>
          <p:nvPr/>
        </p:nvSpPr>
        <p:spPr bwMode="auto">
          <a:xfrm rot="1855731">
            <a:off x="4094915" y="1008340"/>
            <a:ext cx="640224" cy="57723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6" name="Freeform 5"/>
          <p:cNvSpPr/>
          <p:nvPr/>
        </p:nvSpPr>
        <p:spPr bwMode="auto">
          <a:xfrm rot="1855731">
            <a:off x="5415992" y="941361"/>
            <a:ext cx="341503" cy="3079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7" name="Freeform 5"/>
          <p:cNvSpPr/>
          <p:nvPr/>
        </p:nvSpPr>
        <p:spPr bwMode="auto">
          <a:xfrm rot="1855731">
            <a:off x="3108313" y="1202556"/>
            <a:ext cx="339851" cy="30641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8" name="Freeform 5"/>
          <p:cNvSpPr/>
          <p:nvPr/>
        </p:nvSpPr>
        <p:spPr bwMode="auto">
          <a:xfrm rot="1855731">
            <a:off x="6359329" y="1162215"/>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9" name="Freeform 5"/>
          <p:cNvSpPr/>
          <p:nvPr/>
        </p:nvSpPr>
        <p:spPr bwMode="auto">
          <a:xfrm rot="1855731">
            <a:off x="7487837" y="1033329"/>
            <a:ext cx="231795" cy="20898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30" name="Freeform 5"/>
          <p:cNvSpPr/>
          <p:nvPr/>
        </p:nvSpPr>
        <p:spPr bwMode="auto">
          <a:xfrm rot="1855731">
            <a:off x="8419381" y="1076584"/>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grpSp>
        <p:nvGrpSpPr>
          <p:cNvPr id="31" name="组合 30"/>
          <p:cNvGrpSpPr/>
          <p:nvPr/>
        </p:nvGrpSpPr>
        <p:grpSpPr>
          <a:xfrm>
            <a:off x="4642460" y="3604635"/>
            <a:ext cx="2811528" cy="2534911"/>
            <a:chOff x="3720691" y="2824413"/>
            <a:chExt cx="1341120" cy="1209172"/>
          </a:xfrm>
        </p:grpSpPr>
        <p:sp>
          <p:nvSpPr>
            <p:cNvPr id="3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sp>
          <p:nvSpPr>
            <p:cNvPr id="3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lumMod val="50000"/>
                    <a:lumOff val="50000"/>
                  </a:srgbClr>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grpSp>
      <p:grpSp>
        <p:nvGrpSpPr>
          <p:cNvPr id="35" name="71"/>
          <p:cNvGrpSpPr/>
          <p:nvPr>
            <p:custDataLst>
              <p:tags r:id="rId1"/>
            </p:custDataLst>
          </p:nvPr>
        </p:nvGrpSpPr>
        <p:grpSpPr>
          <a:xfrm>
            <a:off x="2647941" y="2077839"/>
            <a:ext cx="6683383" cy="1137067"/>
            <a:chOff x="4304043" y="1286668"/>
            <a:chExt cx="3837944" cy="2757793"/>
          </a:xfrm>
          <a:effectLst>
            <a:outerShdw blurRad="203200" dist="152400" dir="8100000" algn="tr" rotWithShape="0">
              <a:prstClr val="black">
                <a:alpha val="50000"/>
              </a:prstClr>
            </a:outerShdw>
          </a:effectLst>
        </p:grpSpPr>
        <p:sp>
          <p:nvSpPr>
            <p:cNvPr id="36" name="7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7" name="73"/>
            <p:cNvSpPr/>
            <p:nvPr/>
          </p:nvSpPr>
          <p:spPr>
            <a:xfrm>
              <a:off x="4351930" y="1373339"/>
              <a:ext cx="376460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8" name="9"/>
          <p:cNvSpPr>
            <a:spLocks noChangeArrowheads="1"/>
          </p:cNvSpPr>
          <p:nvPr>
            <p:custDataLst>
              <p:tags r:id="rId2"/>
            </p:custDataLst>
          </p:nvPr>
        </p:nvSpPr>
        <p:spPr bwMode="auto">
          <a:xfrm>
            <a:off x="2597487" y="2321793"/>
            <a:ext cx="6679449" cy="5683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auto">
              <a:defRPr/>
            </a:pPr>
            <a:r>
              <a:rPr lang="en-US" altLang="zh-CN" sz="3100" b="1" kern="0" dirty="0">
                <a:solidFill>
                  <a:srgbClr val="C9394A"/>
                </a:solidFill>
                <a:latin typeface="微软雅黑" panose="020B0503020204020204" charset="-122"/>
                <a:ea typeface="微软雅黑" panose="020B0503020204020204" charset="-122"/>
                <a:sym typeface="+mn-ea"/>
              </a:rPr>
              <a:t>ArgoCD+ArgoRollouts</a:t>
            </a:r>
            <a:r>
              <a:rPr lang="zh-CN" altLang="en-US" sz="3100" b="1" kern="0" dirty="0">
                <a:solidFill>
                  <a:srgbClr val="C9394A"/>
                </a:solidFill>
                <a:latin typeface="微软雅黑" panose="020B0503020204020204" charset="-122"/>
                <a:ea typeface="微软雅黑" panose="020B0503020204020204" charset="-122"/>
                <a:sym typeface="+mn-ea"/>
              </a:rPr>
              <a:t>快速入门</a:t>
            </a:r>
            <a:endParaRPr lang="zh-CN" altLang="en-US" sz="3100" b="1" kern="0" dirty="0">
              <a:solidFill>
                <a:srgbClr val="C9394A"/>
              </a:solidFill>
              <a:latin typeface="微软雅黑" panose="020B0503020204020204" charset="-122"/>
              <a:ea typeface="微软雅黑" panose="020B0503020204020204" charset="-122"/>
            </a:endParaRPr>
          </a:p>
        </p:txBody>
      </p:sp>
      <p:sp>
        <p:nvSpPr>
          <p:cNvPr id="18" name="圆角矩形"/>
          <p:cNvSpPr/>
          <p:nvPr/>
        </p:nvSpPr>
        <p:spPr>
          <a:xfrm>
            <a:off x="4860105" y="4558619"/>
            <a:ext cx="2399903" cy="611715"/>
          </a:xfrm>
          <a:prstGeom prst="roundRect">
            <a:avLst>
              <a:gd name="adj" fmla="val 16666"/>
            </a:avLst>
          </a:prstGeom>
          <a:noFill/>
          <a:ln w="38100" cap="flat" cmpd="sng">
            <a:noFill/>
            <a:prstDash val="solid"/>
            <a:round/>
          </a:ln>
          <a:effectLst>
            <a:outerShdw blurRad="40000" dist="20000" dir="5400000" rotWithShape="0">
              <a:srgbClr val="000000">
                <a:alpha val="37647"/>
              </a:srgbClr>
            </a:outerShdw>
          </a:effectLst>
        </p:spPr>
        <p:txBody>
          <a:bodyPr vert="horz" wrap="square" lIns="121920" tIns="60960" rIns="121920" bIns="60960" anchor="ctr" anchorCtr="0"/>
          <a:lstStyle/>
          <a:p>
            <a:pPr algn="ctr"/>
            <a:r>
              <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rPr>
              <a:t>学习内容</a:t>
            </a:r>
            <a:endPar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Click="0">
        <p14:prism/>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000" fill="hold"/>
                                        <p:tgtEl>
                                          <p:spTgt spid="25"/>
                                        </p:tgtEl>
                                        <p:attrNameLst>
                                          <p:attrName>ppt_w</p:attrName>
                                        </p:attrNameLst>
                                      </p:cBhvr>
                                      <p:tavLst>
                                        <p:tav tm="0">
                                          <p:val>
                                            <p:fltVal val="0"/>
                                          </p:val>
                                        </p:tav>
                                        <p:tav tm="100000">
                                          <p:val>
                                            <p:strVal val="#ppt_w"/>
                                          </p:val>
                                        </p:tav>
                                      </p:tavLst>
                                    </p:anim>
                                    <p:anim calcmode="lin" valueType="num">
                                      <p:cBhvr>
                                        <p:cTn id="8" dur="1000" fill="hold"/>
                                        <p:tgtEl>
                                          <p:spTgt spid="25"/>
                                        </p:tgtEl>
                                        <p:attrNameLst>
                                          <p:attrName>ppt_h</p:attrName>
                                        </p:attrNameLst>
                                      </p:cBhvr>
                                      <p:tavLst>
                                        <p:tav tm="0">
                                          <p:val>
                                            <p:fltVal val="0"/>
                                          </p:val>
                                        </p:tav>
                                        <p:tav tm="100000">
                                          <p:val>
                                            <p:strVal val="#ppt_h"/>
                                          </p:val>
                                        </p:tav>
                                      </p:tavLst>
                                    </p:anim>
                                    <p:anim calcmode="lin" valueType="num">
                                      <p:cBhvr>
                                        <p:cTn id="9" dur="1000" fill="hold"/>
                                        <p:tgtEl>
                                          <p:spTgt spid="25"/>
                                        </p:tgtEl>
                                        <p:attrNameLst>
                                          <p:attrName>style.rotation</p:attrName>
                                        </p:attrNameLst>
                                      </p:cBhvr>
                                      <p:tavLst>
                                        <p:tav tm="0">
                                          <p:val>
                                            <p:fltVal val="90"/>
                                          </p:val>
                                        </p:tav>
                                        <p:tav tm="100000">
                                          <p:val>
                                            <p:fltVal val="0"/>
                                          </p:val>
                                        </p:tav>
                                      </p:tavLst>
                                    </p:anim>
                                    <p:animEffect transition="in" filter="fade">
                                      <p:cBhvr>
                                        <p:cTn id="10" dur="1000"/>
                                        <p:tgtEl>
                                          <p:spTgt spid="2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1000" fill="hold"/>
                                        <p:tgtEl>
                                          <p:spTgt spid="26"/>
                                        </p:tgtEl>
                                        <p:attrNameLst>
                                          <p:attrName>ppt_w</p:attrName>
                                        </p:attrNameLst>
                                      </p:cBhvr>
                                      <p:tavLst>
                                        <p:tav tm="0">
                                          <p:val>
                                            <p:fltVal val="0"/>
                                          </p:val>
                                        </p:tav>
                                        <p:tav tm="100000">
                                          <p:val>
                                            <p:strVal val="#ppt_w"/>
                                          </p:val>
                                        </p:tav>
                                      </p:tavLst>
                                    </p:anim>
                                    <p:anim calcmode="lin" valueType="num">
                                      <p:cBhvr>
                                        <p:cTn id="14" dur="1000" fill="hold"/>
                                        <p:tgtEl>
                                          <p:spTgt spid="26"/>
                                        </p:tgtEl>
                                        <p:attrNameLst>
                                          <p:attrName>ppt_h</p:attrName>
                                        </p:attrNameLst>
                                      </p:cBhvr>
                                      <p:tavLst>
                                        <p:tav tm="0">
                                          <p:val>
                                            <p:fltVal val="0"/>
                                          </p:val>
                                        </p:tav>
                                        <p:tav tm="100000">
                                          <p:val>
                                            <p:strVal val="#ppt_h"/>
                                          </p:val>
                                        </p:tav>
                                      </p:tavLst>
                                    </p:anim>
                                    <p:anim calcmode="lin" valueType="num">
                                      <p:cBhvr>
                                        <p:cTn id="15" dur="1000" fill="hold"/>
                                        <p:tgtEl>
                                          <p:spTgt spid="26"/>
                                        </p:tgtEl>
                                        <p:attrNameLst>
                                          <p:attrName>style.rotation</p:attrName>
                                        </p:attrNameLst>
                                      </p:cBhvr>
                                      <p:tavLst>
                                        <p:tav tm="0">
                                          <p:val>
                                            <p:fltVal val="90"/>
                                          </p:val>
                                        </p:tav>
                                        <p:tav tm="100000">
                                          <p:val>
                                            <p:fltVal val="0"/>
                                          </p:val>
                                        </p:tav>
                                      </p:tavLst>
                                    </p:anim>
                                    <p:animEffect transition="in" filter="fade">
                                      <p:cBhvr>
                                        <p:cTn id="16" dur="1000"/>
                                        <p:tgtEl>
                                          <p:spTgt spid="2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1000" fill="hold"/>
                                        <p:tgtEl>
                                          <p:spTgt spid="27"/>
                                        </p:tgtEl>
                                        <p:attrNameLst>
                                          <p:attrName>ppt_w</p:attrName>
                                        </p:attrNameLst>
                                      </p:cBhvr>
                                      <p:tavLst>
                                        <p:tav tm="0">
                                          <p:val>
                                            <p:fltVal val="0"/>
                                          </p:val>
                                        </p:tav>
                                        <p:tav tm="100000">
                                          <p:val>
                                            <p:strVal val="#ppt_w"/>
                                          </p:val>
                                        </p:tav>
                                      </p:tavLst>
                                    </p:anim>
                                    <p:anim calcmode="lin" valueType="num">
                                      <p:cBhvr>
                                        <p:cTn id="20" dur="1000" fill="hold"/>
                                        <p:tgtEl>
                                          <p:spTgt spid="27"/>
                                        </p:tgtEl>
                                        <p:attrNameLst>
                                          <p:attrName>ppt_h</p:attrName>
                                        </p:attrNameLst>
                                      </p:cBhvr>
                                      <p:tavLst>
                                        <p:tav tm="0">
                                          <p:val>
                                            <p:fltVal val="0"/>
                                          </p:val>
                                        </p:tav>
                                        <p:tav tm="100000">
                                          <p:val>
                                            <p:strVal val="#ppt_h"/>
                                          </p:val>
                                        </p:tav>
                                      </p:tavLst>
                                    </p:anim>
                                    <p:anim calcmode="lin" valueType="num">
                                      <p:cBhvr>
                                        <p:cTn id="21" dur="1000" fill="hold"/>
                                        <p:tgtEl>
                                          <p:spTgt spid="27"/>
                                        </p:tgtEl>
                                        <p:attrNameLst>
                                          <p:attrName>style.rotation</p:attrName>
                                        </p:attrNameLst>
                                      </p:cBhvr>
                                      <p:tavLst>
                                        <p:tav tm="0">
                                          <p:val>
                                            <p:fltVal val="90"/>
                                          </p:val>
                                        </p:tav>
                                        <p:tav tm="100000">
                                          <p:val>
                                            <p:fltVal val="0"/>
                                          </p:val>
                                        </p:tav>
                                      </p:tavLst>
                                    </p:anim>
                                    <p:animEffect transition="in" filter="fade">
                                      <p:cBhvr>
                                        <p:cTn id="22" dur="1000"/>
                                        <p:tgtEl>
                                          <p:spTgt spid="27"/>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1000" fill="hold"/>
                                        <p:tgtEl>
                                          <p:spTgt spid="28"/>
                                        </p:tgtEl>
                                        <p:attrNameLst>
                                          <p:attrName>ppt_w</p:attrName>
                                        </p:attrNameLst>
                                      </p:cBhvr>
                                      <p:tavLst>
                                        <p:tav tm="0">
                                          <p:val>
                                            <p:fltVal val="0"/>
                                          </p:val>
                                        </p:tav>
                                        <p:tav tm="100000">
                                          <p:val>
                                            <p:strVal val="#ppt_w"/>
                                          </p:val>
                                        </p:tav>
                                      </p:tavLst>
                                    </p:anim>
                                    <p:anim calcmode="lin" valueType="num">
                                      <p:cBhvr>
                                        <p:cTn id="26" dur="1000" fill="hold"/>
                                        <p:tgtEl>
                                          <p:spTgt spid="28"/>
                                        </p:tgtEl>
                                        <p:attrNameLst>
                                          <p:attrName>ppt_h</p:attrName>
                                        </p:attrNameLst>
                                      </p:cBhvr>
                                      <p:tavLst>
                                        <p:tav tm="0">
                                          <p:val>
                                            <p:fltVal val="0"/>
                                          </p:val>
                                        </p:tav>
                                        <p:tav tm="100000">
                                          <p:val>
                                            <p:strVal val="#ppt_h"/>
                                          </p:val>
                                        </p:tav>
                                      </p:tavLst>
                                    </p:anim>
                                    <p:anim calcmode="lin" valueType="num">
                                      <p:cBhvr>
                                        <p:cTn id="27" dur="1000" fill="hold"/>
                                        <p:tgtEl>
                                          <p:spTgt spid="28"/>
                                        </p:tgtEl>
                                        <p:attrNameLst>
                                          <p:attrName>style.rotation</p:attrName>
                                        </p:attrNameLst>
                                      </p:cBhvr>
                                      <p:tavLst>
                                        <p:tav tm="0">
                                          <p:val>
                                            <p:fltVal val="90"/>
                                          </p:val>
                                        </p:tav>
                                        <p:tav tm="100000">
                                          <p:val>
                                            <p:fltVal val="0"/>
                                          </p:val>
                                        </p:tav>
                                      </p:tavLst>
                                    </p:anim>
                                    <p:animEffect transition="in" filter="fade">
                                      <p:cBhvr>
                                        <p:cTn id="28" dur="1000"/>
                                        <p:tgtEl>
                                          <p:spTgt spid="28"/>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1000" fill="hold"/>
                                        <p:tgtEl>
                                          <p:spTgt spid="29"/>
                                        </p:tgtEl>
                                        <p:attrNameLst>
                                          <p:attrName>ppt_w</p:attrName>
                                        </p:attrNameLst>
                                      </p:cBhvr>
                                      <p:tavLst>
                                        <p:tav tm="0">
                                          <p:val>
                                            <p:fltVal val="0"/>
                                          </p:val>
                                        </p:tav>
                                        <p:tav tm="100000">
                                          <p:val>
                                            <p:strVal val="#ppt_w"/>
                                          </p:val>
                                        </p:tav>
                                      </p:tavLst>
                                    </p:anim>
                                    <p:anim calcmode="lin" valueType="num">
                                      <p:cBhvr>
                                        <p:cTn id="32" dur="1000" fill="hold"/>
                                        <p:tgtEl>
                                          <p:spTgt spid="29"/>
                                        </p:tgtEl>
                                        <p:attrNameLst>
                                          <p:attrName>ppt_h</p:attrName>
                                        </p:attrNameLst>
                                      </p:cBhvr>
                                      <p:tavLst>
                                        <p:tav tm="0">
                                          <p:val>
                                            <p:fltVal val="0"/>
                                          </p:val>
                                        </p:tav>
                                        <p:tav tm="100000">
                                          <p:val>
                                            <p:strVal val="#ppt_h"/>
                                          </p:val>
                                        </p:tav>
                                      </p:tavLst>
                                    </p:anim>
                                    <p:anim calcmode="lin" valueType="num">
                                      <p:cBhvr>
                                        <p:cTn id="33" dur="1000" fill="hold"/>
                                        <p:tgtEl>
                                          <p:spTgt spid="29"/>
                                        </p:tgtEl>
                                        <p:attrNameLst>
                                          <p:attrName>style.rotation</p:attrName>
                                        </p:attrNameLst>
                                      </p:cBhvr>
                                      <p:tavLst>
                                        <p:tav tm="0">
                                          <p:val>
                                            <p:fltVal val="90"/>
                                          </p:val>
                                        </p:tav>
                                        <p:tav tm="100000">
                                          <p:val>
                                            <p:fltVal val="0"/>
                                          </p:val>
                                        </p:tav>
                                      </p:tavLst>
                                    </p:anim>
                                    <p:animEffect transition="in" filter="fade">
                                      <p:cBhvr>
                                        <p:cTn id="34" dur="1000"/>
                                        <p:tgtEl>
                                          <p:spTgt spid="29"/>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1000" fill="hold"/>
                                        <p:tgtEl>
                                          <p:spTgt spid="30"/>
                                        </p:tgtEl>
                                        <p:attrNameLst>
                                          <p:attrName>ppt_w</p:attrName>
                                        </p:attrNameLst>
                                      </p:cBhvr>
                                      <p:tavLst>
                                        <p:tav tm="0">
                                          <p:val>
                                            <p:fltVal val="0"/>
                                          </p:val>
                                        </p:tav>
                                        <p:tav tm="100000">
                                          <p:val>
                                            <p:strVal val="#ppt_w"/>
                                          </p:val>
                                        </p:tav>
                                      </p:tavLst>
                                    </p:anim>
                                    <p:anim calcmode="lin" valueType="num">
                                      <p:cBhvr>
                                        <p:cTn id="38" dur="1000" fill="hold"/>
                                        <p:tgtEl>
                                          <p:spTgt spid="30"/>
                                        </p:tgtEl>
                                        <p:attrNameLst>
                                          <p:attrName>ppt_h</p:attrName>
                                        </p:attrNameLst>
                                      </p:cBhvr>
                                      <p:tavLst>
                                        <p:tav tm="0">
                                          <p:val>
                                            <p:fltVal val="0"/>
                                          </p:val>
                                        </p:tav>
                                        <p:tav tm="100000">
                                          <p:val>
                                            <p:strVal val="#ppt_h"/>
                                          </p:val>
                                        </p:tav>
                                      </p:tavLst>
                                    </p:anim>
                                    <p:anim calcmode="lin" valueType="num">
                                      <p:cBhvr>
                                        <p:cTn id="39" dur="1000" fill="hold"/>
                                        <p:tgtEl>
                                          <p:spTgt spid="30"/>
                                        </p:tgtEl>
                                        <p:attrNameLst>
                                          <p:attrName>style.rotation</p:attrName>
                                        </p:attrNameLst>
                                      </p:cBhvr>
                                      <p:tavLst>
                                        <p:tav tm="0">
                                          <p:val>
                                            <p:fltVal val="90"/>
                                          </p:val>
                                        </p:tav>
                                        <p:tav tm="100000">
                                          <p:val>
                                            <p:fltVal val="0"/>
                                          </p:val>
                                        </p:tav>
                                      </p:tavLst>
                                    </p:anim>
                                    <p:animEffect transition="in" filter="fade">
                                      <p:cBhvr>
                                        <p:cTn id="40" dur="1000"/>
                                        <p:tgtEl>
                                          <p:spTgt spid="30"/>
                                        </p:tgtEl>
                                      </p:cBhvr>
                                    </p:animEffect>
                                  </p:childTnLst>
                                </p:cTn>
                              </p:par>
                            </p:childTnLst>
                          </p:cTn>
                        </p:par>
                        <p:par>
                          <p:cTn id="41" fill="hold">
                            <p:stCondLst>
                              <p:cond delay="1000"/>
                            </p:stCondLst>
                            <p:childTnLst>
                              <p:par>
                                <p:cTn id="42" presetID="14" presetClass="entr" presetSubtype="10"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randombar(horizontal)">
                                      <p:cBhvr>
                                        <p:cTn id="44" dur="250"/>
                                        <p:tgtEl>
                                          <p:spTgt spid="22"/>
                                        </p:tgtEl>
                                      </p:cBhvr>
                                    </p:animEffect>
                                  </p:childTnLst>
                                </p:cTn>
                              </p:par>
                            </p:childTnLst>
                          </p:cTn>
                        </p:par>
                        <p:par>
                          <p:cTn id="45" fill="hold">
                            <p:stCondLst>
                              <p:cond delay="1500"/>
                            </p:stCondLst>
                            <p:childTnLst>
                              <p:par>
                                <p:cTn id="46" presetID="2" presetClass="entr" presetSubtype="8"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additive="base">
                                        <p:cTn id="48" dur="500" fill="hold"/>
                                        <p:tgtEl>
                                          <p:spTgt spid="31"/>
                                        </p:tgtEl>
                                        <p:attrNameLst>
                                          <p:attrName>ppt_x</p:attrName>
                                        </p:attrNameLst>
                                      </p:cBhvr>
                                      <p:tavLst>
                                        <p:tav tm="0">
                                          <p:val>
                                            <p:strVal val="0-#ppt_w/2"/>
                                          </p:val>
                                        </p:tav>
                                        <p:tav tm="100000">
                                          <p:val>
                                            <p:strVal val="#ppt_x"/>
                                          </p:val>
                                        </p:tav>
                                      </p:tavLst>
                                    </p:anim>
                                    <p:anim calcmode="lin" valueType="num">
                                      <p:cBhvr additive="base">
                                        <p:cTn id="49" dur="500" fill="hold"/>
                                        <p:tgtEl>
                                          <p:spTgt spid="31"/>
                                        </p:tgtEl>
                                        <p:attrNameLst>
                                          <p:attrName>ppt_y</p:attrName>
                                        </p:attrNameLst>
                                      </p:cBhvr>
                                      <p:tavLst>
                                        <p:tav tm="0">
                                          <p:val>
                                            <p:strVal val="#ppt_y"/>
                                          </p:val>
                                        </p:tav>
                                        <p:tav tm="100000">
                                          <p:val>
                                            <p:strVal val="#ppt_y"/>
                                          </p:val>
                                        </p:tav>
                                      </p:tavLst>
                                    </p:anim>
                                  </p:childTnLst>
                                </p:cTn>
                              </p:par>
                            </p:childTnLst>
                          </p:cTn>
                        </p:par>
                        <p:par>
                          <p:cTn id="50" fill="hold">
                            <p:stCondLst>
                              <p:cond delay="20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3"/>
                                        </p:tgtEl>
                                        <p:attrNameLst>
                                          <p:attrName>style.visibility</p:attrName>
                                        </p:attrNameLst>
                                      </p:cBhvr>
                                      <p:to>
                                        <p:strVal val="visible"/>
                                      </p:to>
                                    </p:set>
                                    <p:anim calcmode="lin" valueType="num">
                                      <p:cBhvr>
                                        <p:cTn id="53"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3"/>
                                        </p:tgtEl>
                                        <p:attrNameLst>
                                          <p:attrName>ppt_y</p:attrName>
                                        </p:attrNameLst>
                                      </p:cBhvr>
                                      <p:tavLst>
                                        <p:tav tm="0">
                                          <p:val>
                                            <p:strVal val="#ppt_y"/>
                                          </p:val>
                                        </p:tav>
                                        <p:tav tm="100000">
                                          <p:val>
                                            <p:strVal val="#ppt_y"/>
                                          </p:val>
                                        </p:tav>
                                      </p:tavLst>
                                    </p:anim>
                                    <p:anim calcmode="lin" valueType="num">
                                      <p:cBhvr>
                                        <p:cTn id="55"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3"/>
                                        </p:tgtEl>
                                        <p:attrNameLst>
                                          <p:attrName>ppt_w</p:attrName>
                                        </p:attrNameLst>
                                      </p:cBhvr>
                                      <p:tavLst>
                                        <p:tav tm="0">
                                          <p:val>
                                            <p:strVal val="#ppt_w/10"/>
                                          </p:val>
                                        </p:tav>
                                        <p:tav tm="50000">
                                          <p:val>
                                            <p:strVal val="#ppt_w+.01"/>
                                          </p:val>
                                        </p:tav>
                                        <p:tav tm="100000">
                                          <p:val>
                                            <p:strVal val="#ppt_w"/>
                                          </p:val>
                                        </p:tav>
                                      </p:tavLst>
                                    </p:anim>
                                    <p:animEffect>
                                      <p:cBhvr>
                                        <p:cTn id="57" dur="500" tmFilter="0,0; .5, 1; 1, 1"/>
                                        <p:tgtEl>
                                          <p:spTgt spid="23"/>
                                        </p:tgtEl>
                                      </p:cBhvr>
                                    </p:animEffect>
                                  </p:childTnLst>
                                </p:cTn>
                              </p:par>
                            </p:childTnLst>
                          </p:cTn>
                        </p:par>
                        <p:par>
                          <p:cTn id="58" fill="hold">
                            <p:stCondLst>
                              <p:cond delay="1399"/>
                            </p:stCondLst>
                            <p:childTnLst>
                              <p:par>
                                <p:cTn id="59" presetID="41" presetClass="entr" presetSubtype="0" fill="hold" grpId="0" nodeType="afterEffect">
                                  <p:stCondLst>
                                    <p:cond delay="0"/>
                                  </p:stCondLst>
                                  <p:iterate type="lt">
                                    <p:tmPct val="10000"/>
                                  </p:iterate>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24"/>
                                        </p:tgtEl>
                                        <p:attrNameLst>
                                          <p:attrName>ppt_y</p:attrName>
                                        </p:attrNameLst>
                                      </p:cBhvr>
                                      <p:tavLst>
                                        <p:tav tm="0">
                                          <p:val>
                                            <p:strVal val="#ppt_y"/>
                                          </p:val>
                                        </p:tav>
                                        <p:tav tm="100000">
                                          <p:val>
                                            <p:strVal val="#ppt_y"/>
                                          </p:val>
                                        </p:tav>
                                      </p:tavLst>
                                    </p:anim>
                                    <p:anim calcmode="lin" valueType="num">
                                      <p:cBhvr>
                                        <p:cTn id="63"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24"/>
                                        </p:tgtEl>
                                        <p:attrNameLst>
                                          <p:attrName>ppt_w</p:attrName>
                                        </p:attrNameLst>
                                      </p:cBhvr>
                                      <p:tavLst>
                                        <p:tav tm="0">
                                          <p:val>
                                            <p:strVal val="#ppt_w/10"/>
                                          </p:val>
                                        </p:tav>
                                        <p:tav tm="50000">
                                          <p:val>
                                            <p:strVal val="#ppt_w+.01"/>
                                          </p:val>
                                        </p:tav>
                                        <p:tav tm="100000">
                                          <p:val>
                                            <p:strVal val="#ppt_w"/>
                                          </p:val>
                                        </p:tav>
                                      </p:tavLst>
                                    </p:anim>
                                    <p:animEffect>
                                      <p:cBhvr>
                                        <p:cTn id="65" dur="500" tmFilter="0,0; .5, 1; 1, 1"/>
                                        <p:tgtEl>
                                          <p:spTgt spid="24"/>
                                        </p:tgtEl>
                                      </p:cBhvr>
                                    </p:animEffect>
                                  </p:childTnLst>
                                </p:cTn>
                              </p:par>
                            </p:childTnLst>
                          </p:cTn>
                        </p:par>
                        <p:par>
                          <p:cTn id="66" fill="hold">
                            <p:stCondLst>
                              <p:cond delay="2599"/>
                            </p:stCondLst>
                            <p:childTnLst>
                              <p:par>
                                <p:cTn id="67" presetID="55" presetClass="entr" presetSubtype="0" fill="hold" nodeType="afterEffect">
                                  <p:stCondLst>
                                    <p:cond delay="0"/>
                                  </p:stCondLst>
                                  <p:childTnLst>
                                    <p:set>
                                      <p:cBhvr>
                                        <p:cTn id="68" dur="1" fill="hold">
                                          <p:stCondLst>
                                            <p:cond delay="0"/>
                                          </p:stCondLst>
                                        </p:cTn>
                                        <p:tgtEl>
                                          <p:spTgt spid="35"/>
                                        </p:tgtEl>
                                        <p:attrNameLst>
                                          <p:attrName>style.visibility</p:attrName>
                                        </p:attrNameLst>
                                      </p:cBhvr>
                                      <p:to>
                                        <p:strVal val="visible"/>
                                      </p:to>
                                    </p:set>
                                    <p:anim calcmode="lin" valueType="num">
                                      <p:cBhvr>
                                        <p:cTn id="69" dur="500" fill="hold"/>
                                        <p:tgtEl>
                                          <p:spTgt spid="35"/>
                                        </p:tgtEl>
                                        <p:attrNameLst>
                                          <p:attrName>ppt_w</p:attrName>
                                        </p:attrNameLst>
                                      </p:cBhvr>
                                      <p:tavLst>
                                        <p:tav tm="0">
                                          <p:val>
                                            <p:strVal val="#ppt_w*0.70"/>
                                          </p:val>
                                        </p:tav>
                                        <p:tav tm="100000">
                                          <p:val>
                                            <p:strVal val="#ppt_w"/>
                                          </p:val>
                                        </p:tav>
                                      </p:tavLst>
                                    </p:anim>
                                    <p:anim calcmode="lin" valueType="num">
                                      <p:cBhvr>
                                        <p:cTn id="70" dur="500" fill="hold"/>
                                        <p:tgtEl>
                                          <p:spTgt spid="35"/>
                                        </p:tgtEl>
                                        <p:attrNameLst>
                                          <p:attrName>ppt_h</p:attrName>
                                        </p:attrNameLst>
                                      </p:cBhvr>
                                      <p:tavLst>
                                        <p:tav tm="0">
                                          <p:val>
                                            <p:strVal val="#ppt_h"/>
                                          </p:val>
                                        </p:tav>
                                        <p:tav tm="100000">
                                          <p:val>
                                            <p:strVal val="#ppt_h"/>
                                          </p:val>
                                        </p:tav>
                                      </p:tavLst>
                                    </p:anim>
                                    <p:animEffect transition="in" filter="fade">
                                      <p:cBhvr>
                                        <p:cTn id="71" dur="500"/>
                                        <p:tgtEl>
                                          <p:spTgt spid="35"/>
                                        </p:tgtEl>
                                      </p:cBhvr>
                                    </p:animEffect>
                                  </p:childTnLst>
                                </p:cTn>
                              </p:par>
                            </p:childTnLst>
                          </p:cTn>
                        </p:par>
                        <p:par>
                          <p:cTn id="72" fill="hold">
                            <p:stCondLst>
                              <p:cond delay="3099"/>
                            </p:stCondLst>
                            <p:childTnLst>
                              <p:par>
                                <p:cTn id="73" presetID="16" presetClass="entr" presetSubtype="21" fill="hold" grpId="0" nodeType="after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barn(inVertical)">
                                      <p:cBhvr>
                                        <p:cTn id="75" dur="1000"/>
                                        <p:tgtEl>
                                          <p:spTgt spid="38"/>
                                        </p:tgtEl>
                                      </p:cBhvr>
                                    </p:animEffect>
                                  </p:childTnLst>
                                </p:cTn>
                              </p:par>
                            </p:childTnLst>
                          </p:cTn>
                        </p:par>
                        <p:par>
                          <p:cTn id="76" fill="hold">
                            <p:stCondLst>
                              <p:cond delay="4099"/>
                            </p:stCondLst>
                            <p:childTnLst>
                              <p:par>
                                <p:cTn id="77" presetID="18" presetClass="entr" presetSubtype="12"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strips(downLeft)">
                                      <p:cBhvr>
                                        <p:cTn id="7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ldLvl="0" autoUpdateAnimBg="0"/>
      <p:bldP spid="24" grpId="0" bldLvl="0" autoUpdateAnimBg="0"/>
      <p:bldP spid="25" grpId="0" bldLvl="0" animBg="1"/>
      <p:bldP spid="26" grpId="0" bldLvl="0" animBg="1"/>
      <p:bldP spid="27" grpId="0" bldLvl="0" animBg="1"/>
      <p:bldP spid="28" grpId="0" bldLvl="0" animBg="1"/>
      <p:bldP spid="29" grpId="0" bldLvl="0" animBg="1"/>
      <p:bldP spid="30" grpId="0" bldLvl="0" animBg="1"/>
      <p:bldP spid="38" grpId="0"/>
      <p:bldP spid="18"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4439905"/>
            <a:ext cx="12190413" cy="91587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3" name="TextBox 5"/>
          <p:cNvSpPr>
            <a:spLocks noChangeArrowheads="1"/>
          </p:cNvSpPr>
          <p:nvPr/>
        </p:nvSpPr>
        <p:spPr bwMode="auto">
          <a:xfrm>
            <a:off x="142875" y="4592955"/>
            <a:ext cx="4618355" cy="532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a:r>
              <a:rPr lang="en-US" altLang="zh-CN" sz="2665" dirty="0">
                <a:solidFill>
                  <a:schemeClr val="bg1"/>
                </a:solidFill>
                <a:latin typeface="微软雅黑" panose="020B0503020204020204" charset="-122"/>
                <a:ea typeface="微软雅黑" panose="020B0503020204020204" charset="-122"/>
              </a:rPr>
              <a:t>实现Application配置使用</a:t>
            </a:r>
            <a:endParaRPr lang="en-US" altLang="zh-CN" sz="2665" dirty="0">
              <a:solidFill>
                <a:schemeClr val="bg1"/>
              </a:solidFill>
              <a:latin typeface="微软雅黑" panose="020B0503020204020204" charset="-122"/>
              <a:ea typeface="微软雅黑" panose="020B0503020204020204" charset="-122"/>
            </a:endParaRPr>
          </a:p>
        </p:txBody>
      </p:sp>
      <p:sp>
        <p:nvSpPr>
          <p:cNvPr id="24" name="TextBox 5"/>
          <p:cNvSpPr>
            <a:spLocks noChangeArrowheads="1"/>
          </p:cNvSpPr>
          <p:nvPr/>
        </p:nvSpPr>
        <p:spPr bwMode="auto">
          <a:xfrm>
            <a:off x="7906639" y="4623712"/>
            <a:ext cx="427184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665" dirty="0">
                <a:solidFill>
                  <a:schemeClr val="bg1"/>
                </a:solidFill>
                <a:latin typeface="微软雅黑" panose="020B0503020204020204" charset="-122"/>
                <a:ea typeface="微软雅黑" panose="020B0503020204020204" charset="-122"/>
              </a:rPr>
              <a:t>Produced</a:t>
            </a:r>
            <a:r>
              <a:rPr lang="zh-CN" altLang="en-US" sz="2665" dirty="0">
                <a:solidFill>
                  <a:schemeClr val="bg1"/>
                </a:solidFill>
                <a:latin typeface="微软雅黑" panose="020B0503020204020204" charset="-122"/>
                <a:ea typeface="微软雅黑" panose="020B0503020204020204" charset="-122"/>
              </a:rPr>
              <a:t> </a:t>
            </a:r>
            <a:r>
              <a:rPr lang="en-US" altLang="zh-CN" sz="2665" dirty="0">
                <a:solidFill>
                  <a:schemeClr val="bg1"/>
                </a:solidFill>
                <a:latin typeface="微软雅黑" panose="020B0503020204020204" charset="-122"/>
                <a:ea typeface="微软雅黑" panose="020B0503020204020204" charset="-122"/>
              </a:rPr>
              <a:t>By</a:t>
            </a:r>
            <a:r>
              <a:rPr lang="zh-CN" altLang="en-US" sz="2665" dirty="0">
                <a:solidFill>
                  <a:schemeClr val="bg1"/>
                </a:solidFill>
                <a:latin typeface="微软雅黑" panose="020B0503020204020204" charset="-122"/>
                <a:ea typeface="微软雅黑" panose="020B0503020204020204" charset="-122"/>
              </a:rPr>
              <a:t> 小杨哥</a:t>
            </a:r>
            <a:endParaRPr lang="zh-CN" altLang="en-US" sz="2665" dirty="0">
              <a:solidFill>
                <a:schemeClr val="bg1"/>
              </a:solidFill>
              <a:latin typeface="微软雅黑" panose="020B0503020204020204" charset="-122"/>
              <a:ea typeface="微软雅黑" panose="020B0503020204020204" charset="-122"/>
            </a:endParaRPr>
          </a:p>
        </p:txBody>
      </p:sp>
      <p:sp>
        <p:nvSpPr>
          <p:cNvPr id="25" name="Freeform 5"/>
          <p:cNvSpPr/>
          <p:nvPr/>
        </p:nvSpPr>
        <p:spPr bwMode="auto">
          <a:xfrm rot="1855731">
            <a:off x="4094915" y="1008340"/>
            <a:ext cx="640224" cy="57723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6" name="Freeform 5"/>
          <p:cNvSpPr/>
          <p:nvPr/>
        </p:nvSpPr>
        <p:spPr bwMode="auto">
          <a:xfrm rot="1855731">
            <a:off x="5415992" y="941361"/>
            <a:ext cx="341503" cy="3079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7" name="Freeform 5"/>
          <p:cNvSpPr/>
          <p:nvPr/>
        </p:nvSpPr>
        <p:spPr bwMode="auto">
          <a:xfrm rot="1855731">
            <a:off x="3108313" y="1202556"/>
            <a:ext cx="339851" cy="30641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8" name="Freeform 5"/>
          <p:cNvSpPr/>
          <p:nvPr/>
        </p:nvSpPr>
        <p:spPr bwMode="auto">
          <a:xfrm rot="1855731">
            <a:off x="6359329" y="1162215"/>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9" name="Freeform 5"/>
          <p:cNvSpPr/>
          <p:nvPr/>
        </p:nvSpPr>
        <p:spPr bwMode="auto">
          <a:xfrm rot="1855731">
            <a:off x="7487837" y="1033329"/>
            <a:ext cx="231795" cy="20898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30" name="Freeform 5"/>
          <p:cNvSpPr/>
          <p:nvPr/>
        </p:nvSpPr>
        <p:spPr bwMode="auto">
          <a:xfrm rot="1855731">
            <a:off x="8419381" y="1076584"/>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grpSp>
        <p:nvGrpSpPr>
          <p:cNvPr id="31" name="组合 30"/>
          <p:cNvGrpSpPr/>
          <p:nvPr/>
        </p:nvGrpSpPr>
        <p:grpSpPr>
          <a:xfrm>
            <a:off x="4642460" y="3604635"/>
            <a:ext cx="2811528" cy="2534911"/>
            <a:chOff x="3720691" y="2824413"/>
            <a:chExt cx="1341120" cy="1209172"/>
          </a:xfrm>
        </p:grpSpPr>
        <p:sp>
          <p:nvSpPr>
            <p:cNvPr id="3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sp>
          <p:nvSpPr>
            <p:cNvPr id="3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lumMod val="50000"/>
                    <a:lumOff val="50000"/>
                  </a:srgbClr>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grpSp>
      <p:grpSp>
        <p:nvGrpSpPr>
          <p:cNvPr id="35" name="71"/>
          <p:cNvGrpSpPr/>
          <p:nvPr>
            <p:custDataLst>
              <p:tags r:id="rId1"/>
            </p:custDataLst>
          </p:nvPr>
        </p:nvGrpSpPr>
        <p:grpSpPr>
          <a:xfrm>
            <a:off x="2647941" y="2077839"/>
            <a:ext cx="6683383" cy="1137067"/>
            <a:chOff x="4304043" y="1286668"/>
            <a:chExt cx="3837944" cy="2757793"/>
          </a:xfrm>
          <a:effectLst>
            <a:outerShdw blurRad="203200" dist="152400" dir="8100000" algn="tr" rotWithShape="0">
              <a:prstClr val="black">
                <a:alpha val="50000"/>
              </a:prstClr>
            </a:outerShdw>
          </a:effectLst>
        </p:grpSpPr>
        <p:sp>
          <p:nvSpPr>
            <p:cNvPr id="36" name="7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7" name="73"/>
            <p:cNvSpPr/>
            <p:nvPr/>
          </p:nvSpPr>
          <p:spPr>
            <a:xfrm>
              <a:off x="4351930" y="1373339"/>
              <a:ext cx="376460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8" name="9"/>
          <p:cNvSpPr>
            <a:spLocks noChangeArrowheads="1"/>
          </p:cNvSpPr>
          <p:nvPr>
            <p:custDataLst>
              <p:tags r:id="rId2"/>
            </p:custDataLst>
          </p:nvPr>
        </p:nvSpPr>
        <p:spPr bwMode="auto">
          <a:xfrm>
            <a:off x="2607012" y="2348463"/>
            <a:ext cx="6679449" cy="104521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auto">
              <a:defRPr/>
            </a:pPr>
            <a:r>
              <a:rPr lang="en-US" altLang="zh-CN" sz="3100" b="1" kern="0" dirty="0">
                <a:solidFill>
                  <a:srgbClr val="C9394A"/>
                </a:solidFill>
                <a:latin typeface="微软雅黑" panose="020B0503020204020204" charset="-122"/>
                <a:ea typeface="微软雅黑" panose="020B0503020204020204" charset="-122"/>
                <a:sym typeface="+mn-ea"/>
              </a:rPr>
              <a:t>ArgoCD+ArgoRollouts</a:t>
            </a:r>
            <a:r>
              <a:rPr lang="zh-CN" altLang="en-US" sz="3100" b="1" kern="0" dirty="0">
                <a:solidFill>
                  <a:srgbClr val="C9394A"/>
                </a:solidFill>
                <a:latin typeface="微软雅黑" panose="020B0503020204020204" charset="-122"/>
                <a:ea typeface="微软雅黑" panose="020B0503020204020204" charset="-122"/>
                <a:sym typeface="+mn-ea"/>
              </a:rPr>
              <a:t>快速入门</a:t>
            </a:r>
            <a:endParaRPr lang="zh-CN" altLang="en-US" sz="3100" b="1" kern="0" dirty="0">
              <a:solidFill>
                <a:srgbClr val="C9394A"/>
              </a:solidFill>
              <a:latin typeface="微软雅黑" panose="020B0503020204020204" charset="-122"/>
              <a:ea typeface="微软雅黑" panose="020B0503020204020204" charset="-122"/>
            </a:endParaRPr>
          </a:p>
          <a:p>
            <a:pPr algn="ctr" fontAlgn="auto">
              <a:defRPr/>
            </a:pPr>
            <a:endParaRPr lang="zh-CN" altLang="en-US" sz="3100" b="1" kern="0" dirty="0">
              <a:solidFill>
                <a:srgbClr val="C9394A"/>
              </a:solidFill>
              <a:latin typeface="微软雅黑" panose="020B0503020204020204" charset="-122"/>
              <a:ea typeface="微软雅黑" panose="020B0503020204020204" charset="-122"/>
            </a:endParaRPr>
          </a:p>
        </p:txBody>
      </p:sp>
      <p:sp>
        <p:nvSpPr>
          <p:cNvPr id="18" name="圆角矩形"/>
          <p:cNvSpPr/>
          <p:nvPr/>
        </p:nvSpPr>
        <p:spPr>
          <a:xfrm>
            <a:off x="4860105" y="4558619"/>
            <a:ext cx="2399903" cy="611715"/>
          </a:xfrm>
          <a:prstGeom prst="roundRect">
            <a:avLst>
              <a:gd name="adj" fmla="val 16666"/>
            </a:avLst>
          </a:prstGeom>
          <a:noFill/>
          <a:ln w="38100" cap="flat" cmpd="sng">
            <a:noFill/>
            <a:prstDash val="solid"/>
            <a:round/>
          </a:ln>
          <a:effectLst>
            <a:outerShdw blurRad="40000" dist="20000" dir="5400000" rotWithShape="0">
              <a:srgbClr val="000000">
                <a:alpha val="37647"/>
              </a:srgbClr>
            </a:outerShdw>
          </a:effectLst>
        </p:spPr>
        <p:txBody>
          <a:bodyPr vert="horz" wrap="square" lIns="121920" tIns="60960" rIns="121920" bIns="60960" anchor="ctr" anchorCtr="0"/>
          <a:lstStyle/>
          <a:p>
            <a:pPr algn="ctr"/>
            <a:r>
              <a:rPr lang="en-US" altLang="zh-CN" sz="25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rPr>
              <a:t>Application</a:t>
            </a:r>
            <a:r>
              <a:rPr lang="zh-CN" altLang="en-US" sz="25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rPr>
              <a:t>配置</a:t>
            </a:r>
            <a:endParaRPr lang="zh-CN" altLang="en-US" sz="25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Click="0">
        <p14:prism/>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000" fill="hold"/>
                                        <p:tgtEl>
                                          <p:spTgt spid="25"/>
                                        </p:tgtEl>
                                        <p:attrNameLst>
                                          <p:attrName>ppt_w</p:attrName>
                                        </p:attrNameLst>
                                      </p:cBhvr>
                                      <p:tavLst>
                                        <p:tav tm="0">
                                          <p:val>
                                            <p:fltVal val="0"/>
                                          </p:val>
                                        </p:tav>
                                        <p:tav tm="100000">
                                          <p:val>
                                            <p:strVal val="#ppt_w"/>
                                          </p:val>
                                        </p:tav>
                                      </p:tavLst>
                                    </p:anim>
                                    <p:anim calcmode="lin" valueType="num">
                                      <p:cBhvr>
                                        <p:cTn id="8" dur="1000" fill="hold"/>
                                        <p:tgtEl>
                                          <p:spTgt spid="25"/>
                                        </p:tgtEl>
                                        <p:attrNameLst>
                                          <p:attrName>ppt_h</p:attrName>
                                        </p:attrNameLst>
                                      </p:cBhvr>
                                      <p:tavLst>
                                        <p:tav tm="0">
                                          <p:val>
                                            <p:fltVal val="0"/>
                                          </p:val>
                                        </p:tav>
                                        <p:tav tm="100000">
                                          <p:val>
                                            <p:strVal val="#ppt_h"/>
                                          </p:val>
                                        </p:tav>
                                      </p:tavLst>
                                    </p:anim>
                                    <p:anim calcmode="lin" valueType="num">
                                      <p:cBhvr>
                                        <p:cTn id="9" dur="1000" fill="hold"/>
                                        <p:tgtEl>
                                          <p:spTgt spid="25"/>
                                        </p:tgtEl>
                                        <p:attrNameLst>
                                          <p:attrName>style.rotation</p:attrName>
                                        </p:attrNameLst>
                                      </p:cBhvr>
                                      <p:tavLst>
                                        <p:tav tm="0">
                                          <p:val>
                                            <p:fltVal val="90"/>
                                          </p:val>
                                        </p:tav>
                                        <p:tav tm="100000">
                                          <p:val>
                                            <p:fltVal val="0"/>
                                          </p:val>
                                        </p:tav>
                                      </p:tavLst>
                                    </p:anim>
                                    <p:animEffect transition="in" filter="fade">
                                      <p:cBhvr>
                                        <p:cTn id="10" dur="1000"/>
                                        <p:tgtEl>
                                          <p:spTgt spid="2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1000" fill="hold"/>
                                        <p:tgtEl>
                                          <p:spTgt spid="26"/>
                                        </p:tgtEl>
                                        <p:attrNameLst>
                                          <p:attrName>ppt_w</p:attrName>
                                        </p:attrNameLst>
                                      </p:cBhvr>
                                      <p:tavLst>
                                        <p:tav tm="0">
                                          <p:val>
                                            <p:fltVal val="0"/>
                                          </p:val>
                                        </p:tav>
                                        <p:tav tm="100000">
                                          <p:val>
                                            <p:strVal val="#ppt_w"/>
                                          </p:val>
                                        </p:tav>
                                      </p:tavLst>
                                    </p:anim>
                                    <p:anim calcmode="lin" valueType="num">
                                      <p:cBhvr>
                                        <p:cTn id="14" dur="1000" fill="hold"/>
                                        <p:tgtEl>
                                          <p:spTgt spid="26"/>
                                        </p:tgtEl>
                                        <p:attrNameLst>
                                          <p:attrName>ppt_h</p:attrName>
                                        </p:attrNameLst>
                                      </p:cBhvr>
                                      <p:tavLst>
                                        <p:tav tm="0">
                                          <p:val>
                                            <p:fltVal val="0"/>
                                          </p:val>
                                        </p:tav>
                                        <p:tav tm="100000">
                                          <p:val>
                                            <p:strVal val="#ppt_h"/>
                                          </p:val>
                                        </p:tav>
                                      </p:tavLst>
                                    </p:anim>
                                    <p:anim calcmode="lin" valueType="num">
                                      <p:cBhvr>
                                        <p:cTn id="15" dur="1000" fill="hold"/>
                                        <p:tgtEl>
                                          <p:spTgt spid="26"/>
                                        </p:tgtEl>
                                        <p:attrNameLst>
                                          <p:attrName>style.rotation</p:attrName>
                                        </p:attrNameLst>
                                      </p:cBhvr>
                                      <p:tavLst>
                                        <p:tav tm="0">
                                          <p:val>
                                            <p:fltVal val="90"/>
                                          </p:val>
                                        </p:tav>
                                        <p:tav tm="100000">
                                          <p:val>
                                            <p:fltVal val="0"/>
                                          </p:val>
                                        </p:tav>
                                      </p:tavLst>
                                    </p:anim>
                                    <p:animEffect transition="in" filter="fade">
                                      <p:cBhvr>
                                        <p:cTn id="16" dur="1000"/>
                                        <p:tgtEl>
                                          <p:spTgt spid="2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1000" fill="hold"/>
                                        <p:tgtEl>
                                          <p:spTgt spid="27"/>
                                        </p:tgtEl>
                                        <p:attrNameLst>
                                          <p:attrName>ppt_w</p:attrName>
                                        </p:attrNameLst>
                                      </p:cBhvr>
                                      <p:tavLst>
                                        <p:tav tm="0">
                                          <p:val>
                                            <p:fltVal val="0"/>
                                          </p:val>
                                        </p:tav>
                                        <p:tav tm="100000">
                                          <p:val>
                                            <p:strVal val="#ppt_w"/>
                                          </p:val>
                                        </p:tav>
                                      </p:tavLst>
                                    </p:anim>
                                    <p:anim calcmode="lin" valueType="num">
                                      <p:cBhvr>
                                        <p:cTn id="20" dur="1000" fill="hold"/>
                                        <p:tgtEl>
                                          <p:spTgt spid="27"/>
                                        </p:tgtEl>
                                        <p:attrNameLst>
                                          <p:attrName>ppt_h</p:attrName>
                                        </p:attrNameLst>
                                      </p:cBhvr>
                                      <p:tavLst>
                                        <p:tav tm="0">
                                          <p:val>
                                            <p:fltVal val="0"/>
                                          </p:val>
                                        </p:tav>
                                        <p:tav tm="100000">
                                          <p:val>
                                            <p:strVal val="#ppt_h"/>
                                          </p:val>
                                        </p:tav>
                                      </p:tavLst>
                                    </p:anim>
                                    <p:anim calcmode="lin" valueType="num">
                                      <p:cBhvr>
                                        <p:cTn id="21" dur="1000" fill="hold"/>
                                        <p:tgtEl>
                                          <p:spTgt spid="27"/>
                                        </p:tgtEl>
                                        <p:attrNameLst>
                                          <p:attrName>style.rotation</p:attrName>
                                        </p:attrNameLst>
                                      </p:cBhvr>
                                      <p:tavLst>
                                        <p:tav tm="0">
                                          <p:val>
                                            <p:fltVal val="90"/>
                                          </p:val>
                                        </p:tav>
                                        <p:tav tm="100000">
                                          <p:val>
                                            <p:fltVal val="0"/>
                                          </p:val>
                                        </p:tav>
                                      </p:tavLst>
                                    </p:anim>
                                    <p:animEffect transition="in" filter="fade">
                                      <p:cBhvr>
                                        <p:cTn id="22" dur="1000"/>
                                        <p:tgtEl>
                                          <p:spTgt spid="27"/>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1000" fill="hold"/>
                                        <p:tgtEl>
                                          <p:spTgt spid="28"/>
                                        </p:tgtEl>
                                        <p:attrNameLst>
                                          <p:attrName>ppt_w</p:attrName>
                                        </p:attrNameLst>
                                      </p:cBhvr>
                                      <p:tavLst>
                                        <p:tav tm="0">
                                          <p:val>
                                            <p:fltVal val="0"/>
                                          </p:val>
                                        </p:tav>
                                        <p:tav tm="100000">
                                          <p:val>
                                            <p:strVal val="#ppt_w"/>
                                          </p:val>
                                        </p:tav>
                                      </p:tavLst>
                                    </p:anim>
                                    <p:anim calcmode="lin" valueType="num">
                                      <p:cBhvr>
                                        <p:cTn id="26" dur="1000" fill="hold"/>
                                        <p:tgtEl>
                                          <p:spTgt spid="28"/>
                                        </p:tgtEl>
                                        <p:attrNameLst>
                                          <p:attrName>ppt_h</p:attrName>
                                        </p:attrNameLst>
                                      </p:cBhvr>
                                      <p:tavLst>
                                        <p:tav tm="0">
                                          <p:val>
                                            <p:fltVal val="0"/>
                                          </p:val>
                                        </p:tav>
                                        <p:tav tm="100000">
                                          <p:val>
                                            <p:strVal val="#ppt_h"/>
                                          </p:val>
                                        </p:tav>
                                      </p:tavLst>
                                    </p:anim>
                                    <p:anim calcmode="lin" valueType="num">
                                      <p:cBhvr>
                                        <p:cTn id="27" dur="1000" fill="hold"/>
                                        <p:tgtEl>
                                          <p:spTgt spid="28"/>
                                        </p:tgtEl>
                                        <p:attrNameLst>
                                          <p:attrName>style.rotation</p:attrName>
                                        </p:attrNameLst>
                                      </p:cBhvr>
                                      <p:tavLst>
                                        <p:tav tm="0">
                                          <p:val>
                                            <p:fltVal val="90"/>
                                          </p:val>
                                        </p:tav>
                                        <p:tav tm="100000">
                                          <p:val>
                                            <p:fltVal val="0"/>
                                          </p:val>
                                        </p:tav>
                                      </p:tavLst>
                                    </p:anim>
                                    <p:animEffect transition="in" filter="fade">
                                      <p:cBhvr>
                                        <p:cTn id="28" dur="1000"/>
                                        <p:tgtEl>
                                          <p:spTgt spid="28"/>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1000" fill="hold"/>
                                        <p:tgtEl>
                                          <p:spTgt spid="29"/>
                                        </p:tgtEl>
                                        <p:attrNameLst>
                                          <p:attrName>ppt_w</p:attrName>
                                        </p:attrNameLst>
                                      </p:cBhvr>
                                      <p:tavLst>
                                        <p:tav tm="0">
                                          <p:val>
                                            <p:fltVal val="0"/>
                                          </p:val>
                                        </p:tav>
                                        <p:tav tm="100000">
                                          <p:val>
                                            <p:strVal val="#ppt_w"/>
                                          </p:val>
                                        </p:tav>
                                      </p:tavLst>
                                    </p:anim>
                                    <p:anim calcmode="lin" valueType="num">
                                      <p:cBhvr>
                                        <p:cTn id="32" dur="1000" fill="hold"/>
                                        <p:tgtEl>
                                          <p:spTgt spid="29"/>
                                        </p:tgtEl>
                                        <p:attrNameLst>
                                          <p:attrName>ppt_h</p:attrName>
                                        </p:attrNameLst>
                                      </p:cBhvr>
                                      <p:tavLst>
                                        <p:tav tm="0">
                                          <p:val>
                                            <p:fltVal val="0"/>
                                          </p:val>
                                        </p:tav>
                                        <p:tav tm="100000">
                                          <p:val>
                                            <p:strVal val="#ppt_h"/>
                                          </p:val>
                                        </p:tav>
                                      </p:tavLst>
                                    </p:anim>
                                    <p:anim calcmode="lin" valueType="num">
                                      <p:cBhvr>
                                        <p:cTn id="33" dur="1000" fill="hold"/>
                                        <p:tgtEl>
                                          <p:spTgt spid="29"/>
                                        </p:tgtEl>
                                        <p:attrNameLst>
                                          <p:attrName>style.rotation</p:attrName>
                                        </p:attrNameLst>
                                      </p:cBhvr>
                                      <p:tavLst>
                                        <p:tav tm="0">
                                          <p:val>
                                            <p:fltVal val="90"/>
                                          </p:val>
                                        </p:tav>
                                        <p:tav tm="100000">
                                          <p:val>
                                            <p:fltVal val="0"/>
                                          </p:val>
                                        </p:tav>
                                      </p:tavLst>
                                    </p:anim>
                                    <p:animEffect transition="in" filter="fade">
                                      <p:cBhvr>
                                        <p:cTn id="34" dur="1000"/>
                                        <p:tgtEl>
                                          <p:spTgt spid="29"/>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1000" fill="hold"/>
                                        <p:tgtEl>
                                          <p:spTgt spid="30"/>
                                        </p:tgtEl>
                                        <p:attrNameLst>
                                          <p:attrName>ppt_w</p:attrName>
                                        </p:attrNameLst>
                                      </p:cBhvr>
                                      <p:tavLst>
                                        <p:tav tm="0">
                                          <p:val>
                                            <p:fltVal val="0"/>
                                          </p:val>
                                        </p:tav>
                                        <p:tav tm="100000">
                                          <p:val>
                                            <p:strVal val="#ppt_w"/>
                                          </p:val>
                                        </p:tav>
                                      </p:tavLst>
                                    </p:anim>
                                    <p:anim calcmode="lin" valueType="num">
                                      <p:cBhvr>
                                        <p:cTn id="38" dur="1000" fill="hold"/>
                                        <p:tgtEl>
                                          <p:spTgt spid="30"/>
                                        </p:tgtEl>
                                        <p:attrNameLst>
                                          <p:attrName>ppt_h</p:attrName>
                                        </p:attrNameLst>
                                      </p:cBhvr>
                                      <p:tavLst>
                                        <p:tav tm="0">
                                          <p:val>
                                            <p:fltVal val="0"/>
                                          </p:val>
                                        </p:tav>
                                        <p:tav tm="100000">
                                          <p:val>
                                            <p:strVal val="#ppt_h"/>
                                          </p:val>
                                        </p:tav>
                                      </p:tavLst>
                                    </p:anim>
                                    <p:anim calcmode="lin" valueType="num">
                                      <p:cBhvr>
                                        <p:cTn id="39" dur="1000" fill="hold"/>
                                        <p:tgtEl>
                                          <p:spTgt spid="30"/>
                                        </p:tgtEl>
                                        <p:attrNameLst>
                                          <p:attrName>style.rotation</p:attrName>
                                        </p:attrNameLst>
                                      </p:cBhvr>
                                      <p:tavLst>
                                        <p:tav tm="0">
                                          <p:val>
                                            <p:fltVal val="90"/>
                                          </p:val>
                                        </p:tav>
                                        <p:tav tm="100000">
                                          <p:val>
                                            <p:fltVal val="0"/>
                                          </p:val>
                                        </p:tav>
                                      </p:tavLst>
                                    </p:anim>
                                    <p:animEffect transition="in" filter="fade">
                                      <p:cBhvr>
                                        <p:cTn id="40" dur="1000"/>
                                        <p:tgtEl>
                                          <p:spTgt spid="30"/>
                                        </p:tgtEl>
                                      </p:cBhvr>
                                    </p:animEffect>
                                  </p:childTnLst>
                                </p:cTn>
                              </p:par>
                            </p:childTnLst>
                          </p:cTn>
                        </p:par>
                        <p:par>
                          <p:cTn id="41" fill="hold">
                            <p:stCondLst>
                              <p:cond delay="1000"/>
                            </p:stCondLst>
                            <p:childTnLst>
                              <p:par>
                                <p:cTn id="42" presetID="14" presetClass="entr" presetSubtype="10"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randombar(horizontal)">
                                      <p:cBhvr>
                                        <p:cTn id="44" dur="250"/>
                                        <p:tgtEl>
                                          <p:spTgt spid="22"/>
                                        </p:tgtEl>
                                      </p:cBhvr>
                                    </p:animEffect>
                                  </p:childTnLst>
                                </p:cTn>
                              </p:par>
                            </p:childTnLst>
                          </p:cTn>
                        </p:par>
                        <p:par>
                          <p:cTn id="45" fill="hold">
                            <p:stCondLst>
                              <p:cond delay="1500"/>
                            </p:stCondLst>
                            <p:childTnLst>
                              <p:par>
                                <p:cTn id="46" presetID="2" presetClass="entr" presetSubtype="8"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additive="base">
                                        <p:cTn id="48" dur="500" fill="hold"/>
                                        <p:tgtEl>
                                          <p:spTgt spid="31"/>
                                        </p:tgtEl>
                                        <p:attrNameLst>
                                          <p:attrName>ppt_x</p:attrName>
                                        </p:attrNameLst>
                                      </p:cBhvr>
                                      <p:tavLst>
                                        <p:tav tm="0">
                                          <p:val>
                                            <p:strVal val="0-#ppt_w/2"/>
                                          </p:val>
                                        </p:tav>
                                        <p:tav tm="100000">
                                          <p:val>
                                            <p:strVal val="#ppt_x"/>
                                          </p:val>
                                        </p:tav>
                                      </p:tavLst>
                                    </p:anim>
                                    <p:anim calcmode="lin" valueType="num">
                                      <p:cBhvr additive="base">
                                        <p:cTn id="49" dur="500" fill="hold"/>
                                        <p:tgtEl>
                                          <p:spTgt spid="31"/>
                                        </p:tgtEl>
                                        <p:attrNameLst>
                                          <p:attrName>ppt_y</p:attrName>
                                        </p:attrNameLst>
                                      </p:cBhvr>
                                      <p:tavLst>
                                        <p:tav tm="0">
                                          <p:val>
                                            <p:strVal val="#ppt_y"/>
                                          </p:val>
                                        </p:tav>
                                        <p:tav tm="100000">
                                          <p:val>
                                            <p:strVal val="#ppt_y"/>
                                          </p:val>
                                        </p:tav>
                                      </p:tavLst>
                                    </p:anim>
                                  </p:childTnLst>
                                </p:cTn>
                              </p:par>
                            </p:childTnLst>
                          </p:cTn>
                        </p:par>
                        <p:par>
                          <p:cTn id="50" fill="hold">
                            <p:stCondLst>
                              <p:cond delay="20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3"/>
                                        </p:tgtEl>
                                        <p:attrNameLst>
                                          <p:attrName>style.visibility</p:attrName>
                                        </p:attrNameLst>
                                      </p:cBhvr>
                                      <p:to>
                                        <p:strVal val="visible"/>
                                      </p:to>
                                    </p:set>
                                    <p:anim calcmode="lin" valueType="num">
                                      <p:cBhvr>
                                        <p:cTn id="53"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3"/>
                                        </p:tgtEl>
                                        <p:attrNameLst>
                                          <p:attrName>ppt_y</p:attrName>
                                        </p:attrNameLst>
                                      </p:cBhvr>
                                      <p:tavLst>
                                        <p:tav tm="0">
                                          <p:val>
                                            <p:strVal val="#ppt_y"/>
                                          </p:val>
                                        </p:tav>
                                        <p:tav tm="100000">
                                          <p:val>
                                            <p:strVal val="#ppt_y"/>
                                          </p:val>
                                        </p:tav>
                                      </p:tavLst>
                                    </p:anim>
                                    <p:anim calcmode="lin" valueType="num">
                                      <p:cBhvr>
                                        <p:cTn id="55"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3"/>
                                        </p:tgtEl>
                                        <p:attrNameLst>
                                          <p:attrName>ppt_w</p:attrName>
                                        </p:attrNameLst>
                                      </p:cBhvr>
                                      <p:tavLst>
                                        <p:tav tm="0">
                                          <p:val>
                                            <p:strVal val="#ppt_w/10"/>
                                          </p:val>
                                        </p:tav>
                                        <p:tav tm="50000">
                                          <p:val>
                                            <p:strVal val="#ppt_w+.01"/>
                                          </p:val>
                                        </p:tav>
                                        <p:tav tm="100000">
                                          <p:val>
                                            <p:strVal val="#ppt_w"/>
                                          </p:val>
                                        </p:tav>
                                      </p:tavLst>
                                    </p:anim>
                                    <p:animEffect>
                                      <p:cBhvr>
                                        <p:cTn id="57" dur="500" tmFilter="0,0; .5, 1; 1, 1"/>
                                        <p:tgtEl>
                                          <p:spTgt spid="23"/>
                                        </p:tgtEl>
                                      </p:cBhvr>
                                    </p:animEffect>
                                  </p:childTnLst>
                                </p:cTn>
                              </p:par>
                            </p:childTnLst>
                          </p:cTn>
                        </p:par>
                        <p:par>
                          <p:cTn id="58" fill="hold">
                            <p:stCondLst>
                              <p:cond delay="2049"/>
                            </p:stCondLst>
                            <p:childTnLst>
                              <p:par>
                                <p:cTn id="59" presetID="41" presetClass="entr" presetSubtype="0" fill="hold" grpId="0" nodeType="afterEffect">
                                  <p:stCondLst>
                                    <p:cond delay="0"/>
                                  </p:stCondLst>
                                  <p:iterate type="lt">
                                    <p:tmPct val="10000"/>
                                  </p:iterate>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24"/>
                                        </p:tgtEl>
                                        <p:attrNameLst>
                                          <p:attrName>ppt_y</p:attrName>
                                        </p:attrNameLst>
                                      </p:cBhvr>
                                      <p:tavLst>
                                        <p:tav tm="0">
                                          <p:val>
                                            <p:strVal val="#ppt_y"/>
                                          </p:val>
                                        </p:tav>
                                        <p:tav tm="100000">
                                          <p:val>
                                            <p:strVal val="#ppt_y"/>
                                          </p:val>
                                        </p:tav>
                                      </p:tavLst>
                                    </p:anim>
                                    <p:anim calcmode="lin" valueType="num">
                                      <p:cBhvr>
                                        <p:cTn id="63"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24"/>
                                        </p:tgtEl>
                                        <p:attrNameLst>
                                          <p:attrName>ppt_w</p:attrName>
                                        </p:attrNameLst>
                                      </p:cBhvr>
                                      <p:tavLst>
                                        <p:tav tm="0">
                                          <p:val>
                                            <p:strVal val="#ppt_w/10"/>
                                          </p:val>
                                        </p:tav>
                                        <p:tav tm="50000">
                                          <p:val>
                                            <p:strVal val="#ppt_w+.01"/>
                                          </p:val>
                                        </p:tav>
                                        <p:tav tm="100000">
                                          <p:val>
                                            <p:strVal val="#ppt_w"/>
                                          </p:val>
                                        </p:tav>
                                      </p:tavLst>
                                    </p:anim>
                                    <p:animEffect>
                                      <p:cBhvr>
                                        <p:cTn id="65" dur="500" tmFilter="0,0; .5, 1; 1, 1"/>
                                        <p:tgtEl>
                                          <p:spTgt spid="24"/>
                                        </p:tgtEl>
                                      </p:cBhvr>
                                    </p:animEffect>
                                  </p:childTnLst>
                                </p:cTn>
                              </p:par>
                            </p:childTnLst>
                          </p:cTn>
                        </p:par>
                        <p:par>
                          <p:cTn id="66" fill="hold">
                            <p:stCondLst>
                              <p:cond delay="3250"/>
                            </p:stCondLst>
                            <p:childTnLst>
                              <p:par>
                                <p:cTn id="67" presetID="55" presetClass="entr" presetSubtype="0" fill="hold" nodeType="afterEffect">
                                  <p:stCondLst>
                                    <p:cond delay="0"/>
                                  </p:stCondLst>
                                  <p:childTnLst>
                                    <p:set>
                                      <p:cBhvr>
                                        <p:cTn id="68" dur="1" fill="hold">
                                          <p:stCondLst>
                                            <p:cond delay="0"/>
                                          </p:stCondLst>
                                        </p:cTn>
                                        <p:tgtEl>
                                          <p:spTgt spid="35"/>
                                        </p:tgtEl>
                                        <p:attrNameLst>
                                          <p:attrName>style.visibility</p:attrName>
                                        </p:attrNameLst>
                                      </p:cBhvr>
                                      <p:to>
                                        <p:strVal val="visible"/>
                                      </p:to>
                                    </p:set>
                                    <p:anim calcmode="lin" valueType="num">
                                      <p:cBhvr>
                                        <p:cTn id="69" dur="500" fill="hold"/>
                                        <p:tgtEl>
                                          <p:spTgt spid="35"/>
                                        </p:tgtEl>
                                        <p:attrNameLst>
                                          <p:attrName>ppt_w</p:attrName>
                                        </p:attrNameLst>
                                      </p:cBhvr>
                                      <p:tavLst>
                                        <p:tav tm="0">
                                          <p:val>
                                            <p:strVal val="#ppt_w*0.70"/>
                                          </p:val>
                                        </p:tav>
                                        <p:tav tm="100000">
                                          <p:val>
                                            <p:strVal val="#ppt_w"/>
                                          </p:val>
                                        </p:tav>
                                      </p:tavLst>
                                    </p:anim>
                                    <p:anim calcmode="lin" valueType="num">
                                      <p:cBhvr>
                                        <p:cTn id="70" dur="500" fill="hold"/>
                                        <p:tgtEl>
                                          <p:spTgt spid="35"/>
                                        </p:tgtEl>
                                        <p:attrNameLst>
                                          <p:attrName>ppt_h</p:attrName>
                                        </p:attrNameLst>
                                      </p:cBhvr>
                                      <p:tavLst>
                                        <p:tav tm="0">
                                          <p:val>
                                            <p:strVal val="#ppt_h"/>
                                          </p:val>
                                        </p:tav>
                                        <p:tav tm="100000">
                                          <p:val>
                                            <p:strVal val="#ppt_h"/>
                                          </p:val>
                                        </p:tav>
                                      </p:tavLst>
                                    </p:anim>
                                    <p:animEffect transition="in" filter="fade">
                                      <p:cBhvr>
                                        <p:cTn id="71" dur="500"/>
                                        <p:tgtEl>
                                          <p:spTgt spid="35"/>
                                        </p:tgtEl>
                                      </p:cBhvr>
                                    </p:animEffect>
                                  </p:childTnLst>
                                </p:cTn>
                              </p:par>
                            </p:childTnLst>
                          </p:cTn>
                        </p:par>
                        <p:par>
                          <p:cTn id="72" fill="hold">
                            <p:stCondLst>
                              <p:cond delay="3750"/>
                            </p:stCondLst>
                            <p:childTnLst>
                              <p:par>
                                <p:cTn id="73" presetID="16" presetClass="entr" presetSubtype="21" fill="hold" grpId="0" nodeType="after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barn(inVertical)">
                                      <p:cBhvr>
                                        <p:cTn id="75" dur="1000"/>
                                        <p:tgtEl>
                                          <p:spTgt spid="38"/>
                                        </p:tgtEl>
                                      </p:cBhvr>
                                    </p:animEffect>
                                  </p:childTnLst>
                                </p:cTn>
                              </p:par>
                            </p:childTnLst>
                          </p:cTn>
                        </p:par>
                        <p:par>
                          <p:cTn id="76" fill="hold">
                            <p:stCondLst>
                              <p:cond delay="4750"/>
                            </p:stCondLst>
                            <p:childTnLst>
                              <p:par>
                                <p:cTn id="77" presetID="18" presetClass="entr" presetSubtype="12"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strips(downLeft)">
                                      <p:cBhvr>
                                        <p:cTn id="7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ldLvl="0" autoUpdateAnimBg="0"/>
      <p:bldP spid="24" grpId="0" bldLvl="0" autoUpdateAnimBg="0"/>
      <p:bldP spid="25" grpId="0" bldLvl="0" animBg="1"/>
      <p:bldP spid="26" grpId="0" bldLvl="0" animBg="1"/>
      <p:bldP spid="27" grpId="0" bldLvl="0" animBg="1"/>
      <p:bldP spid="28" grpId="0" bldLvl="0" animBg="1"/>
      <p:bldP spid="29" grpId="0" bldLvl="0" animBg="1"/>
      <p:bldP spid="30" grpId="0" bldLvl="0" animBg="1"/>
      <p:bldP spid="38" grpId="0"/>
      <p:bldP spid="18"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p:cNvSpPr/>
          <p:nvPr>
            <p:custDataLst>
              <p:tags r:id="rId1"/>
            </p:custDataLst>
          </p:nvPr>
        </p:nvSpPr>
        <p:spPr>
          <a:xfrm>
            <a:off x="2423795" y="260985"/>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en-US" altLang="zh-CN" sz="4000" b="1">
                <a:solidFill>
                  <a:srgbClr val="C9394A"/>
                </a:solidFill>
                <a:latin typeface="微软雅黑" panose="020B0503020204020204" charset="-122"/>
                <a:ea typeface="微软雅黑" panose="020B0503020204020204" charset="-122"/>
                <a:cs typeface="微软雅黑" panose="020B0503020204020204" charset="-122"/>
                <a:sym typeface="+mn-ea"/>
              </a:rPr>
              <a:t>ArgoCD</a:t>
            </a:r>
            <a:r>
              <a:rPr lang="zh-CN" altLang="en-US" sz="4000" b="1">
                <a:solidFill>
                  <a:srgbClr val="C9394A"/>
                </a:solidFill>
                <a:latin typeface="微软雅黑" panose="020B0503020204020204" charset="-122"/>
                <a:ea typeface="微软雅黑" panose="020B0503020204020204" charset="-122"/>
                <a:cs typeface="微软雅黑" panose="020B0503020204020204" charset="-122"/>
                <a:sym typeface="+mn-ea"/>
              </a:rPr>
              <a:t>接入</a:t>
            </a:r>
            <a:r>
              <a:rPr lang="en-US" altLang="zh-CN" sz="4000" b="1">
                <a:solidFill>
                  <a:srgbClr val="C9394A"/>
                </a:solidFill>
                <a:latin typeface="微软雅黑" panose="020B0503020204020204" charset="-122"/>
                <a:ea typeface="微软雅黑" panose="020B0503020204020204" charset="-122"/>
                <a:cs typeface="微软雅黑" panose="020B0503020204020204" charset="-122"/>
                <a:sym typeface="+mn-ea"/>
              </a:rPr>
              <a:t>K8S</a:t>
            </a:r>
            <a:r>
              <a:rPr lang="zh-CN" altLang="en-US" sz="4000" b="1">
                <a:solidFill>
                  <a:srgbClr val="C9394A"/>
                </a:solidFill>
                <a:latin typeface="微软雅黑" panose="020B0503020204020204" charset="-122"/>
                <a:ea typeface="微软雅黑" panose="020B0503020204020204" charset="-122"/>
                <a:cs typeface="微软雅黑" panose="020B0503020204020204" charset="-122"/>
                <a:sym typeface="+mn-ea"/>
              </a:rPr>
              <a:t>集群？</a:t>
            </a:r>
            <a:endPar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1560195" y="2996565"/>
            <a:ext cx="8616950" cy="3115945"/>
          </a:xfrm>
          <a:prstGeom prst="rect">
            <a:avLst/>
          </a:prstGeom>
          <a:noFill/>
        </p:spPr>
        <p:txBody>
          <a:bodyPr wrap="square" rtlCol="0" anchor="t">
            <a:noAutofit/>
          </a:bodyPr>
          <a:p>
            <a:endParaRPr lang="zh-CN" altLang="en-US" sz="2670" b="1">
              <a:latin typeface="微软雅黑" panose="020B0503020204020204" charset="-122"/>
              <a:ea typeface="微软雅黑" panose="020B0503020204020204" charset="-122"/>
              <a:cs typeface="微软雅黑" panose="020B0503020204020204" charset="-122"/>
            </a:endParaRPr>
          </a:p>
          <a:p>
            <a:r>
              <a:rPr lang="zh-CN" altLang="en-US" sz="2670" b="1">
                <a:latin typeface="微软雅黑" panose="020B0503020204020204" charset="-122"/>
                <a:ea typeface="微软雅黑" panose="020B0503020204020204" charset="-122"/>
                <a:cs typeface="微软雅黑" panose="020B0503020204020204" charset="-122"/>
              </a:rPr>
              <a:t># 需要接入的k8s集群执行命令</a:t>
            </a:r>
            <a:endParaRPr lang="zh-CN" altLang="en-US" sz="2670" b="1">
              <a:latin typeface="微软雅黑" panose="020B0503020204020204" charset="-122"/>
              <a:ea typeface="微软雅黑" panose="020B0503020204020204" charset="-122"/>
              <a:cs typeface="微软雅黑" panose="020B0503020204020204" charset="-122"/>
            </a:endParaRPr>
          </a:p>
          <a:p>
            <a:r>
              <a:rPr lang="zh-CN" altLang="en-US" sz="2670" b="1">
                <a:latin typeface="微软雅黑" panose="020B0503020204020204" charset="-122"/>
                <a:ea typeface="微软雅黑" panose="020B0503020204020204" charset="-122"/>
                <a:cs typeface="微软雅黑" panose="020B0503020204020204" charset="-122"/>
              </a:rPr>
              <a:t>kubectl config get-contexts</a:t>
            </a:r>
            <a:endParaRPr lang="zh-CN" altLang="en-US" sz="2670" b="1">
              <a:latin typeface="微软雅黑" panose="020B0503020204020204" charset="-122"/>
              <a:ea typeface="微软雅黑" panose="020B0503020204020204" charset="-122"/>
              <a:cs typeface="微软雅黑" panose="020B0503020204020204" charset="-122"/>
            </a:endParaRPr>
          </a:p>
          <a:p>
            <a:endParaRPr lang="zh-CN" altLang="en-US" sz="2670" b="1">
              <a:latin typeface="微软雅黑" panose="020B0503020204020204" charset="-122"/>
              <a:ea typeface="微软雅黑" panose="020B0503020204020204" charset="-122"/>
              <a:cs typeface="微软雅黑" panose="020B0503020204020204" charset="-122"/>
            </a:endParaRPr>
          </a:p>
          <a:p>
            <a:r>
              <a:rPr lang="zh-CN" altLang="en-US" sz="2670" b="1">
                <a:latin typeface="微软雅黑" panose="020B0503020204020204" charset="-122"/>
                <a:ea typeface="微软雅黑" panose="020B0503020204020204" charset="-122"/>
                <a:cs typeface="微软雅黑" panose="020B0503020204020204" charset="-122"/>
              </a:rPr>
              <a:t># 在argocd cli的服务器通过集群上下文名称加入集群</a:t>
            </a:r>
            <a:endParaRPr lang="zh-CN" altLang="en-US" sz="2670" b="1">
              <a:latin typeface="微软雅黑" panose="020B0503020204020204" charset="-122"/>
              <a:ea typeface="微软雅黑" panose="020B0503020204020204" charset="-122"/>
              <a:cs typeface="微软雅黑" panose="020B0503020204020204" charset="-122"/>
            </a:endParaRPr>
          </a:p>
          <a:p>
            <a:r>
              <a:rPr lang="zh-CN" altLang="en-US" sz="2670" b="1">
                <a:latin typeface="微软雅黑" panose="020B0503020204020204" charset="-122"/>
                <a:ea typeface="微软雅黑" panose="020B0503020204020204" charset="-122"/>
                <a:cs typeface="微软雅黑" panose="020B0503020204020204" charset="-122"/>
              </a:rPr>
              <a:t>argocd cluster add kubernetes-admin@kubernetes --name new-cluster-name</a:t>
            </a:r>
            <a:r>
              <a:rPr lang="en-US" altLang="zh-CN" sz="2670" b="1">
                <a:latin typeface="微软雅黑" panose="020B0503020204020204" charset="-122"/>
                <a:ea typeface="微软雅黑" panose="020B0503020204020204" charset="-122"/>
                <a:cs typeface="微软雅黑" panose="020B0503020204020204" charset="-122"/>
              </a:rPr>
              <a:t> --upsert</a:t>
            </a:r>
            <a:endParaRPr lang="en-US" altLang="zh-CN" sz="2670" b="1">
              <a:latin typeface="微软雅黑" panose="020B0503020204020204" charset="-122"/>
              <a:ea typeface="微软雅黑" panose="020B0503020204020204" charset="-122"/>
              <a:cs typeface="微软雅黑" panose="020B0503020204020204" charset="-122"/>
            </a:endParaRPr>
          </a:p>
          <a:p>
            <a:endParaRPr lang="zh-CN" altLang="en-US"/>
          </a:p>
          <a:p>
            <a:endParaRPr lang="zh-CN" altLang="en-US"/>
          </a:p>
        </p:txBody>
      </p:sp>
      <p:sp>
        <p:nvSpPr>
          <p:cNvPr id="6" name="文本框 5"/>
          <p:cNvSpPr txBox="1"/>
          <p:nvPr/>
        </p:nvSpPr>
        <p:spPr>
          <a:xfrm>
            <a:off x="1571625" y="1484630"/>
            <a:ext cx="7522210" cy="1559560"/>
          </a:xfrm>
          <a:prstGeom prst="rect">
            <a:avLst/>
          </a:prstGeom>
          <a:noFill/>
        </p:spPr>
        <p:txBody>
          <a:bodyPr wrap="square" rtlCol="0">
            <a:noAutofit/>
          </a:bodyPr>
          <a:p>
            <a:r>
              <a:rPr lang="zh-CN" altLang="en-US" sz="2670" b="1">
                <a:latin typeface="微软雅黑" panose="020B0503020204020204" charset="-122"/>
                <a:ea typeface="微软雅黑" panose="020B0503020204020204" charset="-122"/>
                <a:cs typeface="微软雅黑" panose="020B0503020204020204" charset="-122"/>
              </a:rPr>
              <a:t># 登录注销argocd</a:t>
            </a:r>
            <a:endParaRPr lang="zh-CN" altLang="en-US" sz="2670" b="1">
              <a:latin typeface="微软雅黑" panose="020B0503020204020204" charset="-122"/>
              <a:ea typeface="微软雅黑" panose="020B0503020204020204" charset="-122"/>
              <a:cs typeface="微软雅黑" panose="020B0503020204020204" charset="-122"/>
            </a:endParaRPr>
          </a:p>
          <a:p>
            <a:r>
              <a:rPr lang="zh-CN" altLang="en-US" sz="2670" b="1">
                <a:latin typeface="微软雅黑" panose="020B0503020204020204" charset="-122"/>
                <a:ea typeface="微软雅黑" panose="020B0503020204020204" charset="-122"/>
                <a:cs typeface="微软雅黑" panose="020B0503020204020204" charset="-122"/>
              </a:rPr>
              <a:t>argocd login 10.0.7.101:30295</a:t>
            </a:r>
            <a:endParaRPr lang="zh-CN" altLang="en-US" sz="2670" b="1">
              <a:latin typeface="微软雅黑" panose="020B0503020204020204" charset="-122"/>
              <a:ea typeface="微软雅黑" panose="020B0503020204020204" charset="-122"/>
              <a:cs typeface="微软雅黑" panose="020B0503020204020204" charset="-122"/>
            </a:endParaRPr>
          </a:p>
          <a:p>
            <a:r>
              <a:rPr lang="zh-CN" altLang="en-US" sz="2670" b="1">
                <a:latin typeface="微软雅黑" panose="020B0503020204020204" charset="-122"/>
                <a:ea typeface="微软雅黑" panose="020B0503020204020204" charset="-122"/>
                <a:cs typeface="微软雅黑" panose="020B0503020204020204" charset="-122"/>
              </a:rPr>
              <a:t>argocd logout 10.0.7.101:30295 </a:t>
            </a:r>
            <a:endParaRPr lang="zh-CN" altLang="en-US" sz="267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5" grpId="0"/>
      <p:bldP spid="5"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p:cNvSpPr/>
          <p:nvPr>
            <p:custDataLst>
              <p:tags r:id="rId1"/>
            </p:custDataLst>
          </p:nvPr>
        </p:nvSpPr>
        <p:spPr>
          <a:xfrm>
            <a:off x="2423795" y="260985"/>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zh-CN" altLang="en-US" sz="4000" b="1">
                <a:solidFill>
                  <a:srgbClr val="C9394A"/>
                </a:solidFill>
                <a:latin typeface="微软雅黑" panose="020B0503020204020204" charset="-122"/>
                <a:ea typeface="微软雅黑" panose="020B0503020204020204" charset="-122"/>
                <a:cs typeface="微软雅黑" panose="020B0503020204020204" charset="-122"/>
                <a:sym typeface="+mn-ea"/>
              </a:rPr>
              <a:t>集群操作指令</a:t>
            </a:r>
            <a:endPar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6" name="文本框 5"/>
          <p:cNvSpPr txBox="1"/>
          <p:nvPr/>
        </p:nvSpPr>
        <p:spPr>
          <a:xfrm>
            <a:off x="2609850" y="1458595"/>
            <a:ext cx="7840345" cy="2400300"/>
          </a:xfrm>
          <a:prstGeom prst="rect">
            <a:avLst/>
          </a:prstGeom>
          <a:noFill/>
        </p:spPr>
        <p:txBody>
          <a:bodyPr wrap="square" rtlCol="0">
            <a:noAutofit/>
          </a:bodyPr>
          <a:p>
            <a:r>
              <a:rPr lang="zh-CN" altLang="en-US" sz="2670" b="1">
                <a:latin typeface="微软雅黑" panose="020B0503020204020204" charset="-122"/>
                <a:ea typeface="微软雅黑" panose="020B0503020204020204" charset="-122"/>
                <a:cs typeface="微软雅黑" panose="020B0503020204020204" charset="-122"/>
              </a:rPr>
              <a:t># 添加gitlab的配置仓库</a:t>
            </a:r>
            <a:endParaRPr lang="zh-CN" altLang="en-US" sz="2670" b="1">
              <a:latin typeface="微软雅黑" panose="020B0503020204020204" charset="-122"/>
              <a:ea typeface="微软雅黑" panose="020B0503020204020204" charset="-122"/>
              <a:cs typeface="微软雅黑" panose="020B0503020204020204" charset="-122"/>
            </a:endParaRPr>
          </a:p>
          <a:p>
            <a:r>
              <a:rPr lang="zh-CN" altLang="en-US" sz="2670" b="1">
                <a:latin typeface="微软雅黑" panose="020B0503020204020204" charset="-122"/>
                <a:ea typeface="微软雅黑" panose="020B0503020204020204" charset="-122"/>
                <a:cs typeface="微软雅黑" panose="020B0503020204020204" charset="-122"/>
              </a:rPr>
              <a:t>argocd repo add http://10.0.7.</a:t>
            </a:r>
            <a:r>
              <a:rPr lang="en-US" altLang="zh-CN" sz="2670" b="1">
                <a:latin typeface="微软雅黑" panose="020B0503020204020204" charset="-122"/>
                <a:ea typeface="微软雅黑" panose="020B0503020204020204" charset="-122"/>
                <a:cs typeface="微软雅黑" panose="020B0503020204020204" charset="-122"/>
              </a:rPr>
              <a:t>30</a:t>
            </a:r>
            <a:r>
              <a:rPr lang="zh-CN" altLang="en-US" sz="2670" b="1">
                <a:latin typeface="微软雅黑" panose="020B0503020204020204" charset="-122"/>
                <a:ea typeface="微软雅黑" panose="020B0503020204020204" charset="-122"/>
                <a:cs typeface="微软雅黑" panose="020B0503020204020204" charset="-122"/>
              </a:rPr>
              <a:t>/argocd/appconfig.git  --username=test1 --password=123 --name configrepo</a:t>
            </a:r>
            <a:endParaRPr lang="zh-CN" altLang="en-US" sz="2670" b="1">
              <a:latin typeface="微软雅黑" panose="020B0503020204020204" charset="-122"/>
              <a:ea typeface="微软雅黑" panose="020B0503020204020204" charset="-122"/>
              <a:cs typeface="微软雅黑" panose="020B0503020204020204" charset="-122"/>
            </a:endParaRPr>
          </a:p>
          <a:p>
            <a:endParaRPr lang="zh-CN" altLang="en-US" sz="2670" b="1">
              <a:latin typeface="微软雅黑" panose="020B0503020204020204" charset="-122"/>
              <a:ea typeface="微软雅黑" panose="020B0503020204020204" charset="-122"/>
              <a:cs typeface="微软雅黑" panose="020B0503020204020204" charset="-122"/>
            </a:endParaRPr>
          </a:p>
          <a:p>
            <a:r>
              <a:rPr lang="zh-CN" altLang="en-US" sz="2670" b="1">
                <a:latin typeface="微软雅黑" panose="020B0503020204020204" charset="-122"/>
                <a:ea typeface="微软雅黑" panose="020B0503020204020204" charset="-122"/>
                <a:cs typeface="微软雅黑" panose="020B0503020204020204" charset="-122"/>
              </a:rPr>
              <a:t> </a:t>
            </a:r>
            <a:endParaRPr lang="zh-CN" altLang="en-US" sz="2670" b="1">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2609850" y="3933190"/>
            <a:ext cx="8414385" cy="2553335"/>
          </a:xfrm>
          <a:prstGeom prst="rect">
            <a:avLst/>
          </a:prstGeom>
          <a:noFill/>
        </p:spPr>
        <p:txBody>
          <a:bodyPr wrap="square" rtlCol="0">
            <a:spAutoFit/>
          </a:bodyPr>
          <a:p>
            <a:r>
              <a:rPr lang="zh-CN" altLang="en-US" sz="2670" b="1">
                <a:latin typeface="微软雅黑" panose="020B0503020204020204" charset="-122"/>
                <a:ea typeface="微软雅黑" panose="020B0503020204020204" charset="-122"/>
                <a:cs typeface="微软雅黑" panose="020B0503020204020204" charset="-122"/>
              </a:rPr>
              <a:t>#</a:t>
            </a:r>
            <a:r>
              <a:rPr lang="en-US" altLang="zh-CN" sz="2670" b="1">
                <a:latin typeface="微软雅黑" panose="020B0503020204020204" charset="-122"/>
                <a:ea typeface="微软雅黑" panose="020B0503020204020204" charset="-122"/>
                <a:cs typeface="微软雅黑" panose="020B0503020204020204" charset="-122"/>
              </a:rPr>
              <a:t> </a:t>
            </a:r>
            <a:r>
              <a:rPr lang="zh-CN" altLang="en-US" sz="2670" b="1">
                <a:latin typeface="微软雅黑" panose="020B0503020204020204" charset="-122"/>
                <a:ea typeface="微软雅黑" panose="020B0503020204020204" charset="-122"/>
                <a:cs typeface="微软雅黑" panose="020B0503020204020204" charset="-122"/>
              </a:rPr>
              <a:t>仓库操作</a:t>
            </a:r>
            <a:endParaRPr lang="zh-CN" altLang="en-US" sz="2670" b="1">
              <a:latin typeface="微软雅黑" panose="020B0503020204020204" charset="-122"/>
              <a:ea typeface="微软雅黑" panose="020B0503020204020204" charset="-122"/>
              <a:cs typeface="微软雅黑" panose="020B0503020204020204" charset="-122"/>
            </a:endParaRPr>
          </a:p>
          <a:p>
            <a:r>
              <a:rPr lang="zh-CN" altLang="en-US" sz="2670" b="1">
                <a:latin typeface="微软雅黑" panose="020B0503020204020204" charset="-122"/>
                <a:ea typeface="微软雅黑" panose="020B0503020204020204" charset="-122"/>
                <a:cs typeface="微软雅黑" panose="020B0503020204020204" charset="-122"/>
              </a:rPr>
              <a:t>argocd repo list</a:t>
            </a:r>
            <a:endParaRPr lang="zh-CN" altLang="en-US" sz="2670" b="1">
              <a:latin typeface="微软雅黑" panose="020B0503020204020204" charset="-122"/>
              <a:ea typeface="微软雅黑" panose="020B0503020204020204" charset="-122"/>
              <a:cs typeface="微软雅黑" panose="020B0503020204020204" charset="-122"/>
            </a:endParaRPr>
          </a:p>
          <a:p>
            <a:r>
              <a:rPr lang="zh-CN" altLang="en-US" sz="2670" b="1">
                <a:latin typeface="微软雅黑" panose="020B0503020204020204" charset="-122"/>
                <a:ea typeface="微软雅黑" panose="020B0503020204020204" charset="-122"/>
                <a:cs typeface="微软雅黑" panose="020B0503020204020204" charset="-122"/>
              </a:rPr>
              <a:t>argocd repo get http://10.0.7.</a:t>
            </a:r>
            <a:r>
              <a:rPr lang="en-US" altLang="zh-CN" sz="2670" b="1">
                <a:latin typeface="微软雅黑" panose="020B0503020204020204" charset="-122"/>
                <a:ea typeface="微软雅黑" panose="020B0503020204020204" charset="-122"/>
                <a:cs typeface="微软雅黑" panose="020B0503020204020204" charset="-122"/>
              </a:rPr>
              <a:t>30</a:t>
            </a:r>
            <a:r>
              <a:rPr lang="zh-CN" altLang="en-US" sz="2670" b="1">
                <a:latin typeface="微软雅黑" panose="020B0503020204020204" charset="-122"/>
                <a:ea typeface="微软雅黑" panose="020B0503020204020204" charset="-122"/>
                <a:cs typeface="微软雅黑" panose="020B0503020204020204" charset="-122"/>
              </a:rPr>
              <a:t>/argocd/appconfig.git</a:t>
            </a:r>
            <a:endParaRPr lang="zh-CN" altLang="en-US" sz="2670" b="1">
              <a:latin typeface="微软雅黑" panose="020B0503020204020204" charset="-122"/>
              <a:ea typeface="微软雅黑" panose="020B0503020204020204" charset="-122"/>
              <a:cs typeface="微软雅黑" panose="020B0503020204020204" charset="-122"/>
            </a:endParaRPr>
          </a:p>
          <a:p>
            <a:r>
              <a:rPr lang="zh-CN" altLang="en-US" sz="2670" b="1">
                <a:latin typeface="微软雅黑" panose="020B0503020204020204" charset="-122"/>
                <a:ea typeface="微软雅黑" panose="020B0503020204020204" charset="-122"/>
                <a:cs typeface="微软雅黑" panose="020B0503020204020204" charset="-122"/>
              </a:rPr>
              <a:t>argocd repo rm http://10.0.7.</a:t>
            </a:r>
            <a:r>
              <a:rPr lang="en-US" altLang="zh-CN" sz="2670" b="1">
                <a:latin typeface="微软雅黑" panose="020B0503020204020204" charset="-122"/>
                <a:ea typeface="微软雅黑" panose="020B0503020204020204" charset="-122"/>
                <a:cs typeface="微软雅黑" panose="020B0503020204020204" charset="-122"/>
              </a:rPr>
              <a:t>30</a:t>
            </a:r>
            <a:r>
              <a:rPr lang="zh-CN" altLang="en-US" sz="2670" b="1">
                <a:latin typeface="微软雅黑" panose="020B0503020204020204" charset="-122"/>
                <a:ea typeface="微软雅黑" panose="020B0503020204020204" charset="-122"/>
                <a:cs typeface="微软雅黑" panose="020B0503020204020204" charset="-122"/>
              </a:rPr>
              <a:t>/argocd/appconfig.git</a:t>
            </a:r>
            <a:endParaRPr lang="zh-CN" altLang="en-US" sz="267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p:cNvSpPr/>
          <p:nvPr>
            <p:custDataLst>
              <p:tags r:id="rId1"/>
            </p:custDataLst>
          </p:nvPr>
        </p:nvSpPr>
        <p:spPr>
          <a:xfrm>
            <a:off x="2423795" y="260985"/>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Application</a:t>
            </a: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介绍</a:t>
            </a:r>
            <a:endPar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1462405" y="1572895"/>
            <a:ext cx="9244965" cy="1659255"/>
          </a:xfrm>
          <a:prstGeom prst="rect">
            <a:avLst/>
          </a:prstGeom>
          <a:noFill/>
        </p:spPr>
        <p:txBody>
          <a:bodyPr wrap="square" rtlCol="0">
            <a:noAutofit/>
          </a:bodyPr>
          <a:p>
            <a:r>
              <a:rPr lang="zh-CN" altLang="en-US" sz="2670" b="1">
                <a:latin typeface="微软雅黑" panose="020B0503020204020204" charset="-122"/>
                <a:ea typeface="微软雅黑" panose="020B0503020204020204" charset="-122"/>
                <a:cs typeface="微软雅黑" panose="020B0503020204020204" charset="-122"/>
              </a:rPr>
              <a:t>ArgoCD的Application是ArgoCD中的一个核心概念，它代表了一组由资源清单定义的Kubernetes资源。这些资源可以是原生的Kubernetes配置清单，也可以是Helm Chart或Kustomize部署清单。</a:t>
            </a:r>
            <a:endParaRPr lang="zh-CN" altLang="en-US" sz="2670" b="1">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1462405" y="3860800"/>
            <a:ext cx="8897620" cy="1734820"/>
          </a:xfrm>
          <a:prstGeom prst="rect">
            <a:avLst/>
          </a:prstGeom>
          <a:noFill/>
        </p:spPr>
        <p:txBody>
          <a:bodyPr wrap="square" rtlCol="0">
            <a:noAutofit/>
          </a:bodyPr>
          <a:p>
            <a:r>
              <a:rPr lang="zh-CN" altLang="en-US" sz="2670" b="1">
                <a:latin typeface="微软雅黑" panose="020B0503020204020204" charset="-122"/>
                <a:ea typeface="微软雅黑" panose="020B0503020204020204" charset="-122"/>
                <a:cs typeface="微软雅黑" panose="020B0503020204020204" charset="-122"/>
              </a:rPr>
              <a:t>Application的主要职责是定义Kubernetes资源的来源（Source）和目标（Destination）。来源指的是Git仓库中Kubernetes资源配置清单所在的位置，而目标则是指资源在Kubernetes集群中的部署位置。</a:t>
            </a:r>
            <a:endParaRPr lang="zh-CN" altLang="en-US" sz="267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p:cNvSpPr/>
          <p:nvPr>
            <p:custDataLst>
              <p:tags r:id="rId1"/>
            </p:custDataLst>
          </p:nvPr>
        </p:nvSpPr>
        <p:spPr>
          <a:xfrm>
            <a:off x="2423795" y="260985"/>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ArgoCD Application</a:t>
            </a: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与</a:t>
            </a:r>
            <a:r>
              <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Git</a:t>
            </a: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和</a:t>
            </a:r>
            <a:r>
              <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K8S</a:t>
            </a: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的关系图</a:t>
            </a:r>
            <a:endPar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2" name="圆角矩形 1"/>
          <p:cNvSpPr/>
          <p:nvPr/>
        </p:nvSpPr>
        <p:spPr>
          <a:xfrm>
            <a:off x="2557780" y="2996565"/>
            <a:ext cx="1939290" cy="93853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zh-CN"/>
          </a:p>
          <a:p>
            <a:pPr algn="ctr"/>
            <a:r>
              <a:rPr lang="en-US" altLang="zh-CN"/>
              <a:t>Argo CD</a:t>
            </a:r>
            <a:endParaRPr lang="en-US" altLang="zh-CN"/>
          </a:p>
        </p:txBody>
      </p:sp>
      <p:cxnSp>
        <p:nvCxnSpPr>
          <p:cNvPr id="6" name="直接箭头连接符 5"/>
          <p:cNvCxnSpPr>
            <a:endCxn id="15" idx="2"/>
          </p:cNvCxnSpPr>
          <p:nvPr/>
        </p:nvCxnSpPr>
        <p:spPr>
          <a:xfrm flipV="1">
            <a:off x="3491230" y="2256155"/>
            <a:ext cx="19685" cy="118554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 name="直接箭头连接符 7"/>
          <p:cNvCxnSpPr/>
          <p:nvPr/>
        </p:nvCxnSpPr>
        <p:spPr>
          <a:xfrm flipH="1">
            <a:off x="2070100" y="3933190"/>
            <a:ext cx="1492885" cy="7200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9" name="直接箭头连接符 8"/>
          <p:cNvCxnSpPr/>
          <p:nvPr/>
        </p:nvCxnSpPr>
        <p:spPr>
          <a:xfrm>
            <a:off x="3510280" y="3933190"/>
            <a:ext cx="0" cy="79184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0" name="直接箭头连接符 9"/>
          <p:cNvCxnSpPr/>
          <p:nvPr/>
        </p:nvCxnSpPr>
        <p:spPr>
          <a:xfrm>
            <a:off x="3510280" y="3933190"/>
            <a:ext cx="1512570" cy="7200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1" name="矩形 10"/>
          <p:cNvSpPr/>
          <p:nvPr/>
        </p:nvSpPr>
        <p:spPr>
          <a:xfrm>
            <a:off x="989965" y="4725035"/>
            <a:ext cx="1440180" cy="72009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测试环境</a:t>
            </a:r>
            <a:endParaRPr lang="zh-CN" altLang="en-US"/>
          </a:p>
          <a:p>
            <a:pPr algn="ctr"/>
            <a:r>
              <a:rPr lang="en-US" altLang="zh-CN"/>
              <a:t>K8S</a:t>
            </a:r>
            <a:r>
              <a:rPr lang="zh-CN" altLang="en-US"/>
              <a:t>集群</a:t>
            </a:r>
            <a:endParaRPr lang="zh-CN" altLang="en-US"/>
          </a:p>
        </p:txBody>
      </p:sp>
      <p:sp>
        <p:nvSpPr>
          <p:cNvPr id="12" name="矩形 11"/>
          <p:cNvSpPr/>
          <p:nvPr/>
        </p:nvSpPr>
        <p:spPr>
          <a:xfrm>
            <a:off x="2861945" y="4725035"/>
            <a:ext cx="1440180" cy="72009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预生产环境</a:t>
            </a:r>
            <a:endParaRPr lang="zh-CN" altLang="en-US"/>
          </a:p>
          <a:p>
            <a:pPr algn="ctr"/>
            <a:r>
              <a:rPr lang="en-US" altLang="zh-CN"/>
              <a:t>K8S</a:t>
            </a:r>
            <a:r>
              <a:rPr lang="zh-CN" altLang="en-US"/>
              <a:t>集群</a:t>
            </a:r>
            <a:endParaRPr lang="zh-CN" altLang="en-US"/>
          </a:p>
        </p:txBody>
      </p:sp>
      <p:sp>
        <p:nvSpPr>
          <p:cNvPr id="13" name="矩形 12"/>
          <p:cNvSpPr/>
          <p:nvPr/>
        </p:nvSpPr>
        <p:spPr>
          <a:xfrm>
            <a:off x="4662805" y="4725035"/>
            <a:ext cx="1440180" cy="72009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生产环境</a:t>
            </a:r>
            <a:r>
              <a:rPr lang="en-US" altLang="zh-CN"/>
              <a:t>K8S</a:t>
            </a:r>
            <a:r>
              <a:rPr lang="zh-CN" altLang="en-US"/>
              <a:t>集群</a:t>
            </a:r>
            <a:endParaRPr lang="zh-CN" altLang="en-US"/>
          </a:p>
        </p:txBody>
      </p:sp>
      <p:sp>
        <p:nvSpPr>
          <p:cNvPr id="14" name="文本框 13"/>
          <p:cNvSpPr txBox="1"/>
          <p:nvPr/>
        </p:nvSpPr>
        <p:spPr>
          <a:xfrm>
            <a:off x="2863215" y="3068320"/>
            <a:ext cx="1336675" cy="368300"/>
          </a:xfrm>
          <a:prstGeom prst="rect">
            <a:avLst/>
          </a:prstGeom>
          <a:noFill/>
        </p:spPr>
        <p:txBody>
          <a:bodyPr wrap="square" rtlCol="0">
            <a:spAutoFit/>
          </a:bodyPr>
          <a:p>
            <a:r>
              <a:rPr lang="en-US" altLang="zh-CN"/>
              <a:t>Application</a:t>
            </a:r>
            <a:endParaRPr lang="en-US" altLang="zh-CN"/>
          </a:p>
        </p:txBody>
      </p:sp>
      <p:sp>
        <p:nvSpPr>
          <p:cNvPr id="15" name="矩形 14"/>
          <p:cNvSpPr/>
          <p:nvPr/>
        </p:nvSpPr>
        <p:spPr>
          <a:xfrm>
            <a:off x="2790825" y="1536065"/>
            <a:ext cx="1440180" cy="72009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GIT</a:t>
            </a:r>
            <a:r>
              <a:rPr lang="zh-CN" altLang="en-US"/>
              <a:t>仓库</a:t>
            </a:r>
            <a:endParaRPr lang="zh-CN" altLang="en-US"/>
          </a:p>
        </p:txBody>
      </p:sp>
      <p:sp>
        <p:nvSpPr>
          <p:cNvPr id="16" name="文本框 15"/>
          <p:cNvSpPr txBox="1"/>
          <p:nvPr/>
        </p:nvSpPr>
        <p:spPr>
          <a:xfrm>
            <a:off x="3706495" y="2406015"/>
            <a:ext cx="1587500" cy="368300"/>
          </a:xfrm>
          <a:prstGeom prst="rect">
            <a:avLst/>
          </a:prstGeom>
          <a:noFill/>
        </p:spPr>
        <p:txBody>
          <a:bodyPr wrap="square" rtlCol="0">
            <a:spAutoFit/>
          </a:bodyPr>
          <a:p>
            <a:r>
              <a:rPr lang="zh-CN" altLang="en-US"/>
              <a:t>资源来源仓库</a:t>
            </a:r>
            <a:endParaRPr lang="en-US" altLang="zh-CN"/>
          </a:p>
        </p:txBody>
      </p:sp>
      <p:sp>
        <p:nvSpPr>
          <p:cNvPr id="17" name="文本框 16"/>
          <p:cNvSpPr txBox="1"/>
          <p:nvPr/>
        </p:nvSpPr>
        <p:spPr>
          <a:xfrm>
            <a:off x="2719070" y="4076700"/>
            <a:ext cx="1596390" cy="368300"/>
          </a:xfrm>
          <a:prstGeom prst="rect">
            <a:avLst/>
          </a:prstGeom>
          <a:noFill/>
        </p:spPr>
        <p:txBody>
          <a:bodyPr wrap="square" rtlCol="0">
            <a:spAutoFit/>
          </a:bodyPr>
          <a:p>
            <a:r>
              <a:rPr lang="zh-CN" altLang="en-US"/>
              <a:t>部署目标集群</a:t>
            </a:r>
            <a:endParaRPr lang="zh-CN" altLang="en-US"/>
          </a:p>
        </p:txBody>
      </p:sp>
      <p:sp>
        <p:nvSpPr>
          <p:cNvPr id="18" name="文本框 17"/>
          <p:cNvSpPr txBox="1"/>
          <p:nvPr/>
        </p:nvSpPr>
        <p:spPr>
          <a:xfrm>
            <a:off x="6311900" y="1536065"/>
            <a:ext cx="4773930" cy="1565910"/>
          </a:xfrm>
          <a:prstGeom prst="rect">
            <a:avLst/>
          </a:prstGeom>
          <a:noFill/>
        </p:spPr>
        <p:txBody>
          <a:bodyPr wrap="square" rtlCol="0">
            <a:noAutofit/>
          </a:bodyPr>
          <a:p>
            <a:r>
              <a:rPr lang="en-US" altLang="zh-CN" sz="2670" b="1">
                <a:latin typeface="微软雅黑" panose="020B0503020204020204" charset="-122"/>
                <a:ea typeface="微软雅黑" panose="020B0503020204020204" charset="-122"/>
                <a:cs typeface="微软雅黑" panose="020B0503020204020204" charset="-122"/>
              </a:rPr>
              <a:t>GIT</a:t>
            </a:r>
            <a:r>
              <a:rPr lang="zh-CN" altLang="en-US" sz="2670" b="1">
                <a:latin typeface="微软雅黑" panose="020B0503020204020204" charset="-122"/>
                <a:ea typeface="微软雅黑" panose="020B0503020204020204" charset="-122"/>
                <a:cs typeface="微软雅黑" panose="020B0503020204020204" charset="-122"/>
              </a:rPr>
              <a:t>仓库存放的是应用的配置清单文件（</a:t>
            </a:r>
            <a:r>
              <a:rPr lang="en-US" altLang="zh-CN" sz="2670" b="1">
                <a:latin typeface="微软雅黑" panose="020B0503020204020204" charset="-122"/>
                <a:ea typeface="微软雅黑" panose="020B0503020204020204" charset="-122"/>
                <a:cs typeface="微软雅黑" panose="020B0503020204020204" charset="-122"/>
              </a:rPr>
              <a:t>K8S YAML</a:t>
            </a:r>
            <a:r>
              <a:rPr lang="zh-CN" altLang="en-US" sz="2670" b="1">
                <a:latin typeface="微软雅黑" panose="020B0503020204020204" charset="-122"/>
                <a:ea typeface="微软雅黑" panose="020B0503020204020204" charset="-122"/>
                <a:cs typeface="微软雅黑" panose="020B0503020204020204" charset="-122"/>
              </a:rPr>
              <a:t>或</a:t>
            </a:r>
            <a:r>
              <a:rPr lang="en-US" altLang="zh-CN" sz="2670" b="1">
                <a:latin typeface="微软雅黑" panose="020B0503020204020204" charset="-122"/>
                <a:ea typeface="微软雅黑" panose="020B0503020204020204" charset="-122"/>
                <a:cs typeface="微软雅黑" panose="020B0503020204020204" charset="-122"/>
              </a:rPr>
              <a:t>Helm Chart</a:t>
            </a:r>
            <a:r>
              <a:rPr lang="zh-CN" altLang="en-US" sz="2670" b="1">
                <a:latin typeface="微软雅黑" panose="020B0503020204020204" charset="-122"/>
                <a:ea typeface="微软雅黑" panose="020B0503020204020204" charset="-122"/>
                <a:cs typeface="微软雅黑" panose="020B0503020204020204" charset="-122"/>
              </a:rPr>
              <a:t>）</a:t>
            </a:r>
            <a:endParaRPr lang="zh-CN" altLang="en-US" sz="2670" b="1">
              <a:latin typeface="微软雅黑" panose="020B0503020204020204" charset="-122"/>
              <a:ea typeface="微软雅黑" panose="020B0503020204020204" charset="-122"/>
              <a:cs typeface="微软雅黑" panose="020B0503020204020204" charset="-122"/>
            </a:endParaRPr>
          </a:p>
        </p:txBody>
      </p:sp>
      <p:sp>
        <p:nvSpPr>
          <p:cNvPr id="19" name="文本框 18"/>
          <p:cNvSpPr txBox="1"/>
          <p:nvPr/>
        </p:nvSpPr>
        <p:spPr>
          <a:xfrm>
            <a:off x="6311900" y="3356610"/>
            <a:ext cx="5122545" cy="1515110"/>
          </a:xfrm>
          <a:prstGeom prst="rect">
            <a:avLst/>
          </a:prstGeom>
          <a:noFill/>
        </p:spPr>
        <p:txBody>
          <a:bodyPr wrap="square" rtlCol="0">
            <a:noAutofit/>
          </a:bodyPr>
          <a:p>
            <a:r>
              <a:rPr lang="zh-CN" altLang="en-US" sz="2670" b="1">
                <a:latin typeface="微软雅黑" panose="020B0503020204020204" charset="-122"/>
                <a:ea typeface="微软雅黑" panose="020B0503020204020204" charset="-122"/>
                <a:cs typeface="微软雅黑" panose="020B0503020204020204" charset="-122"/>
              </a:rPr>
              <a:t>一个</a:t>
            </a:r>
            <a:r>
              <a:rPr lang="en-US" altLang="zh-CN" sz="2670" b="1">
                <a:latin typeface="微软雅黑" panose="020B0503020204020204" charset="-122"/>
                <a:ea typeface="微软雅黑" panose="020B0503020204020204" charset="-122"/>
                <a:cs typeface="微软雅黑" panose="020B0503020204020204" charset="-122"/>
              </a:rPr>
              <a:t>Applicatoin</a:t>
            </a:r>
            <a:r>
              <a:rPr lang="zh-CN" altLang="en-US" sz="2670" b="1">
                <a:latin typeface="微软雅黑" panose="020B0503020204020204" charset="-122"/>
                <a:ea typeface="微软雅黑" panose="020B0503020204020204" charset="-122"/>
                <a:cs typeface="微软雅黑" panose="020B0503020204020204" charset="-122"/>
              </a:rPr>
              <a:t>对应一个应用，多个应用需要配置多个</a:t>
            </a:r>
            <a:r>
              <a:rPr lang="en-US" altLang="zh-CN" sz="2670" b="1">
                <a:latin typeface="微软雅黑" panose="020B0503020204020204" charset="-122"/>
                <a:ea typeface="微软雅黑" panose="020B0503020204020204" charset="-122"/>
                <a:cs typeface="微软雅黑" panose="020B0503020204020204" charset="-122"/>
              </a:rPr>
              <a:t>Applicaton</a:t>
            </a:r>
            <a:endParaRPr lang="zh-CN" altLang="en-US" sz="267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ppt_x"/>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additive="base">
                                        <p:cTn id="57" dur="500" fill="hold"/>
                                        <p:tgtEl>
                                          <p:spTgt spid="18"/>
                                        </p:tgtEl>
                                        <p:attrNameLst>
                                          <p:attrName>ppt_x</p:attrName>
                                        </p:attrNameLst>
                                      </p:cBhvr>
                                      <p:tavLst>
                                        <p:tav tm="0">
                                          <p:val>
                                            <p:strVal val="#ppt_x"/>
                                          </p:val>
                                        </p:tav>
                                        <p:tav tm="100000">
                                          <p:val>
                                            <p:strVal val="#ppt_x"/>
                                          </p:val>
                                        </p:tav>
                                      </p:tavLst>
                                    </p:anim>
                                    <p:anim calcmode="lin" valueType="num">
                                      <p:cBhvr additive="base">
                                        <p:cTn id="5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ppt_x"/>
                                          </p:val>
                                        </p:tav>
                                        <p:tav tm="100000">
                                          <p:val>
                                            <p:strVal val="#ppt_x"/>
                                          </p:val>
                                        </p:tav>
                                      </p:tavLst>
                                    </p:anim>
                                    <p:anim calcmode="lin" valueType="num">
                                      <p:cBhvr additive="base">
                                        <p:cTn id="6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P spid="12" grpId="0" animBg="1"/>
      <p:bldP spid="13" grpId="0" animBg="1"/>
      <p:bldP spid="14" grpId="0"/>
      <p:bldP spid="15" grpId="0" animBg="1"/>
      <p:bldP spid="16" grpId="0"/>
      <p:bldP spid="17" grpId="0"/>
      <p:bldP spid="2" grpId="1" animBg="1"/>
      <p:bldP spid="11" grpId="1" animBg="1"/>
      <p:bldP spid="12" grpId="1" animBg="1"/>
      <p:bldP spid="13" grpId="1" animBg="1"/>
      <p:bldP spid="14" grpId="1"/>
      <p:bldP spid="15" grpId="1" animBg="1"/>
      <p:bldP spid="16" grpId="1"/>
      <p:bldP spid="17" grpId="1"/>
      <p:bldP spid="18" grpId="0"/>
      <p:bldP spid="18" grpId="1"/>
      <p:bldP spid="19" grpId="0"/>
      <p:bldP spid="19"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 name="矩形 27"/>
          <p:cNvSpPr/>
          <p:nvPr/>
        </p:nvSpPr>
        <p:spPr>
          <a:xfrm>
            <a:off x="4870450" y="1961515"/>
            <a:ext cx="3168650" cy="46361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 name="矩形 25"/>
          <p:cNvSpPr/>
          <p:nvPr/>
        </p:nvSpPr>
        <p:spPr>
          <a:xfrm>
            <a:off x="1196340" y="2013585"/>
            <a:ext cx="2453640" cy="450088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nvSpPr>
        <p:spPr>
          <a:xfrm>
            <a:off x="1055370" y="1207135"/>
            <a:ext cx="9942830" cy="662305"/>
          </a:xfrm>
          <a:prstGeom prst="rect">
            <a:avLst/>
          </a:prstGeom>
          <a:noFill/>
        </p:spPr>
        <p:txBody>
          <a:bodyPr wrap="square" rtlCol="0">
            <a:noAutofit/>
          </a:bodyPr>
          <a:p>
            <a:r>
              <a:rPr lang="zh-CN" sz="2670" b="1">
                <a:latin typeface="微软雅黑" panose="020B0503020204020204" charset="-122"/>
                <a:ea typeface="微软雅黑" panose="020B0503020204020204" charset="-122"/>
                <a:cs typeface="微软雅黑" panose="020B0503020204020204" charset="-122"/>
              </a:rPr>
              <a:t>对应分支：一个仓库对应一个部署环境，一个分支对应一个应用</a:t>
            </a:r>
            <a:endParaRPr lang="zh-CN" sz="2670" b="1">
              <a:latin typeface="微软雅黑" panose="020B0503020204020204" charset="-122"/>
              <a:ea typeface="微软雅黑" panose="020B0503020204020204" charset="-122"/>
              <a:cs typeface="微软雅黑" panose="020B0503020204020204" charset="-122"/>
            </a:endParaRPr>
          </a:p>
        </p:txBody>
      </p:sp>
      <p:sp>
        <p:nvSpPr>
          <p:cNvPr id="4" name="矩形"/>
          <p:cNvSpPr/>
          <p:nvPr>
            <p:custDataLst>
              <p:tags r:id="rId1"/>
            </p:custDataLst>
          </p:nvPr>
        </p:nvSpPr>
        <p:spPr>
          <a:xfrm>
            <a:off x="2423795" y="189230"/>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应用资源清单文件存储方法</a:t>
            </a:r>
            <a:r>
              <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-1</a:t>
            </a:r>
            <a:endPar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7" name="矩形 6"/>
          <p:cNvSpPr/>
          <p:nvPr/>
        </p:nvSpPr>
        <p:spPr>
          <a:xfrm>
            <a:off x="1844675" y="2781300"/>
            <a:ext cx="1511935" cy="93599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a-api</a:t>
            </a:r>
            <a:r>
              <a:rPr lang="zh-CN" altLang="en-US"/>
              <a:t>分支</a:t>
            </a:r>
            <a:endParaRPr lang="zh-CN" altLang="en-US"/>
          </a:p>
          <a:p>
            <a:pPr algn="ctr"/>
            <a:r>
              <a:rPr lang="en-US" altLang="zh-CN"/>
              <a:t>b-api</a:t>
            </a:r>
            <a:r>
              <a:rPr lang="zh-CN" altLang="en-US"/>
              <a:t>分支</a:t>
            </a:r>
            <a:endParaRPr lang="zh-CN" altLang="en-US"/>
          </a:p>
          <a:p>
            <a:pPr algn="ctr"/>
            <a:r>
              <a:rPr lang="en-US" altLang="zh-CN"/>
              <a:t>c-api</a:t>
            </a:r>
            <a:r>
              <a:rPr lang="zh-CN" altLang="en-US"/>
              <a:t>分支</a:t>
            </a:r>
            <a:endParaRPr lang="zh-CN" altLang="en-US"/>
          </a:p>
        </p:txBody>
      </p:sp>
      <p:sp>
        <p:nvSpPr>
          <p:cNvPr id="8" name="矩形 7"/>
          <p:cNvSpPr/>
          <p:nvPr/>
        </p:nvSpPr>
        <p:spPr>
          <a:xfrm>
            <a:off x="1844675" y="4077335"/>
            <a:ext cx="1511935" cy="93599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zh-CN">
              <a:sym typeface="+mn-ea"/>
            </a:endParaRPr>
          </a:p>
          <a:p>
            <a:pPr algn="ctr"/>
            <a:r>
              <a:rPr lang="en-US" altLang="zh-CN">
                <a:sym typeface="+mn-ea"/>
              </a:rPr>
              <a:t>a-api</a:t>
            </a:r>
            <a:r>
              <a:rPr lang="zh-CN" altLang="en-US">
                <a:sym typeface="+mn-ea"/>
              </a:rPr>
              <a:t>分支</a:t>
            </a:r>
            <a:endParaRPr lang="zh-CN" altLang="en-US"/>
          </a:p>
          <a:p>
            <a:pPr algn="ctr"/>
            <a:r>
              <a:rPr lang="en-US" altLang="zh-CN">
                <a:sym typeface="+mn-ea"/>
              </a:rPr>
              <a:t>b-api</a:t>
            </a:r>
            <a:r>
              <a:rPr lang="zh-CN" altLang="en-US">
                <a:sym typeface="+mn-ea"/>
              </a:rPr>
              <a:t>分支</a:t>
            </a:r>
            <a:endParaRPr lang="zh-CN" altLang="en-US"/>
          </a:p>
          <a:p>
            <a:pPr algn="ctr"/>
            <a:r>
              <a:rPr lang="en-US" altLang="zh-CN">
                <a:sym typeface="+mn-ea"/>
              </a:rPr>
              <a:t>c-api</a:t>
            </a:r>
            <a:r>
              <a:rPr lang="zh-CN" altLang="en-US">
                <a:sym typeface="+mn-ea"/>
              </a:rPr>
              <a:t>分支</a:t>
            </a:r>
            <a:endParaRPr lang="zh-CN" altLang="en-US"/>
          </a:p>
          <a:p>
            <a:pPr algn="ctr"/>
            <a:endParaRPr lang="zh-CN" altLang="en-US"/>
          </a:p>
        </p:txBody>
      </p:sp>
      <p:sp>
        <p:nvSpPr>
          <p:cNvPr id="9" name="矩形 8"/>
          <p:cNvSpPr/>
          <p:nvPr/>
        </p:nvSpPr>
        <p:spPr>
          <a:xfrm>
            <a:off x="1844675" y="5373370"/>
            <a:ext cx="1511935" cy="93599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zh-CN">
              <a:sym typeface="+mn-ea"/>
            </a:endParaRPr>
          </a:p>
          <a:p>
            <a:pPr algn="ctr"/>
            <a:r>
              <a:rPr lang="en-US" altLang="zh-CN">
                <a:sym typeface="+mn-ea"/>
              </a:rPr>
              <a:t>a-api</a:t>
            </a:r>
            <a:r>
              <a:rPr lang="zh-CN" altLang="en-US">
                <a:sym typeface="+mn-ea"/>
              </a:rPr>
              <a:t>分支</a:t>
            </a:r>
            <a:endParaRPr lang="zh-CN" altLang="en-US"/>
          </a:p>
          <a:p>
            <a:pPr algn="ctr"/>
            <a:r>
              <a:rPr lang="en-US" altLang="zh-CN">
                <a:sym typeface="+mn-ea"/>
              </a:rPr>
              <a:t>b-api</a:t>
            </a:r>
            <a:r>
              <a:rPr lang="zh-CN" altLang="en-US">
                <a:sym typeface="+mn-ea"/>
              </a:rPr>
              <a:t>分支</a:t>
            </a:r>
            <a:endParaRPr lang="zh-CN" altLang="en-US"/>
          </a:p>
          <a:p>
            <a:pPr algn="ctr"/>
            <a:r>
              <a:rPr lang="en-US" altLang="zh-CN">
                <a:sym typeface="+mn-ea"/>
              </a:rPr>
              <a:t>c-api</a:t>
            </a:r>
            <a:r>
              <a:rPr lang="zh-CN" altLang="en-US">
                <a:sym typeface="+mn-ea"/>
              </a:rPr>
              <a:t>分支</a:t>
            </a:r>
            <a:endParaRPr lang="zh-CN" altLang="en-US"/>
          </a:p>
          <a:p>
            <a:pPr algn="ctr"/>
            <a:endParaRPr lang="zh-CN" altLang="en-US"/>
          </a:p>
        </p:txBody>
      </p:sp>
      <p:sp>
        <p:nvSpPr>
          <p:cNvPr id="10" name="文本框 9"/>
          <p:cNvSpPr txBox="1"/>
          <p:nvPr/>
        </p:nvSpPr>
        <p:spPr>
          <a:xfrm>
            <a:off x="2079625" y="2433320"/>
            <a:ext cx="1283970" cy="368300"/>
          </a:xfrm>
          <a:prstGeom prst="rect">
            <a:avLst/>
          </a:prstGeom>
          <a:noFill/>
        </p:spPr>
        <p:txBody>
          <a:bodyPr wrap="square" rtlCol="0">
            <a:spAutoFit/>
          </a:bodyPr>
          <a:p>
            <a:r>
              <a:rPr lang="zh-CN" altLang="en-US"/>
              <a:t>测试仓库</a:t>
            </a:r>
            <a:endParaRPr lang="zh-CN" altLang="en-US"/>
          </a:p>
        </p:txBody>
      </p:sp>
      <p:sp>
        <p:nvSpPr>
          <p:cNvPr id="11" name="文本框 10"/>
          <p:cNvSpPr txBox="1"/>
          <p:nvPr/>
        </p:nvSpPr>
        <p:spPr>
          <a:xfrm>
            <a:off x="1958340" y="3709035"/>
            <a:ext cx="1381760" cy="368300"/>
          </a:xfrm>
          <a:prstGeom prst="rect">
            <a:avLst/>
          </a:prstGeom>
          <a:noFill/>
        </p:spPr>
        <p:txBody>
          <a:bodyPr wrap="square" rtlCol="0">
            <a:spAutoFit/>
          </a:bodyPr>
          <a:p>
            <a:r>
              <a:rPr lang="zh-CN" altLang="en-US"/>
              <a:t>预生产仓库</a:t>
            </a:r>
            <a:endParaRPr lang="zh-CN" altLang="en-US"/>
          </a:p>
        </p:txBody>
      </p:sp>
      <p:sp>
        <p:nvSpPr>
          <p:cNvPr id="12" name="文本框 11"/>
          <p:cNvSpPr txBox="1"/>
          <p:nvPr/>
        </p:nvSpPr>
        <p:spPr>
          <a:xfrm>
            <a:off x="2030095" y="5008245"/>
            <a:ext cx="1283970" cy="368300"/>
          </a:xfrm>
          <a:prstGeom prst="rect">
            <a:avLst/>
          </a:prstGeom>
          <a:noFill/>
        </p:spPr>
        <p:txBody>
          <a:bodyPr wrap="square" rtlCol="0">
            <a:spAutoFit/>
          </a:bodyPr>
          <a:p>
            <a:r>
              <a:rPr lang="zh-CN" altLang="en-US"/>
              <a:t>生产仓库</a:t>
            </a:r>
            <a:endParaRPr lang="zh-CN" altLang="en-US"/>
          </a:p>
        </p:txBody>
      </p:sp>
      <p:sp>
        <p:nvSpPr>
          <p:cNvPr id="13" name="圆角矩形 12"/>
          <p:cNvSpPr/>
          <p:nvPr/>
        </p:nvSpPr>
        <p:spPr>
          <a:xfrm>
            <a:off x="5302885" y="2924810"/>
            <a:ext cx="2395220" cy="27686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zh-CN">
              <a:sym typeface="+mn-ea"/>
            </a:endParaRPr>
          </a:p>
          <a:p>
            <a:pPr algn="ctr"/>
            <a:r>
              <a:rPr lang="en-US" altLang="zh-CN">
                <a:sym typeface="+mn-ea"/>
              </a:rPr>
              <a:t>b-api-test Application</a:t>
            </a:r>
            <a:endParaRPr lang="en-US" altLang="zh-CN"/>
          </a:p>
          <a:p>
            <a:pPr algn="ctr"/>
            <a:endParaRPr lang="zh-CN" altLang="en-US"/>
          </a:p>
        </p:txBody>
      </p:sp>
      <p:sp>
        <p:nvSpPr>
          <p:cNvPr id="14" name="圆角矩形 13"/>
          <p:cNvSpPr/>
          <p:nvPr/>
        </p:nvSpPr>
        <p:spPr>
          <a:xfrm>
            <a:off x="5322570" y="3428365"/>
            <a:ext cx="2374265" cy="27686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zh-CN">
              <a:sym typeface="+mn-ea"/>
            </a:endParaRPr>
          </a:p>
          <a:p>
            <a:pPr algn="ctr"/>
            <a:r>
              <a:rPr lang="en-US" altLang="zh-CN">
                <a:sym typeface="+mn-ea"/>
              </a:rPr>
              <a:t>c-api-test Application</a:t>
            </a:r>
            <a:endParaRPr lang="en-US" altLang="zh-CN"/>
          </a:p>
          <a:p>
            <a:pPr algn="ctr"/>
            <a:endParaRPr lang="zh-CN" altLang="en-US"/>
          </a:p>
        </p:txBody>
      </p:sp>
      <p:sp>
        <p:nvSpPr>
          <p:cNvPr id="15" name="圆角矩形 14"/>
          <p:cNvSpPr/>
          <p:nvPr/>
        </p:nvSpPr>
        <p:spPr>
          <a:xfrm>
            <a:off x="5302885" y="3931920"/>
            <a:ext cx="2393950" cy="27686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zh-CN">
              <a:sym typeface="+mn-ea"/>
            </a:endParaRPr>
          </a:p>
          <a:p>
            <a:pPr algn="ctr"/>
            <a:r>
              <a:rPr lang="en-US" altLang="zh-CN">
                <a:sym typeface="+mn-ea"/>
              </a:rPr>
              <a:t>a-api-pre Application</a:t>
            </a:r>
            <a:endParaRPr lang="en-US" altLang="zh-CN"/>
          </a:p>
          <a:p>
            <a:pPr algn="ctr"/>
            <a:endParaRPr lang="zh-CN" altLang="en-US"/>
          </a:p>
        </p:txBody>
      </p:sp>
      <p:sp>
        <p:nvSpPr>
          <p:cNvPr id="16" name="圆角矩形 15"/>
          <p:cNvSpPr/>
          <p:nvPr/>
        </p:nvSpPr>
        <p:spPr>
          <a:xfrm>
            <a:off x="5302885" y="4364355"/>
            <a:ext cx="2393950" cy="27686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zh-CN">
              <a:sym typeface="+mn-ea"/>
            </a:endParaRPr>
          </a:p>
          <a:p>
            <a:pPr algn="ctr"/>
            <a:r>
              <a:rPr lang="en-US" altLang="zh-CN">
                <a:sym typeface="+mn-ea"/>
              </a:rPr>
              <a:t>b-api-pre Application</a:t>
            </a:r>
            <a:endParaRPr lang="en-US" altLang="zh-CN"/>
          </a:p>
          <a:p>
            <a:pPr algn="ctr"/>
            <a:endParaRPr lang="zh-CN" altLang="en-US"/>
          </a:p>
        </p:txBody>
      </p:sp>
      <p:sp>
        <p:nvSpPr>
          <p:cNvPr id="17" name="圆角矩形 16"/>
          <p:cNvSpPr/>
          <p:nvPr/>
        </p:nvSpPr>
        <p:spPr>
          <a:xfrm>
            <a:off x="5302885" y="4796790"/>
            <a:ext cx="2394585" cy="27686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zh-CN">
              <a:sym typeface="+mn-ea"/>
            </a:endParaRPr>
          </a:p>
          <a:p>
            <a:pPr algn="ctr"/>
            <a:r>
              <a:rPr lang="en-US" altLang="zh-CN">
                <a:sym typeface="+mn-ea"/>
              </a:rPr>
              <a:t>c-api-pre Application</a:t>
            </a:r>
            <a:endParaRPr lang="en-US" altLang="zh-CN"/>
          </a:p>
          <a:p>
            <a:pPr algn="ctr"/>
            <a:endParaRPr lang="zh-CN" altLang="en-US"/>
          </a:p>
        </p:txBody>
      </p:sp>
      <p:sp>
        <p:nvSpPr>
          <p:cNvPr id="18" name="圆角矩形 17"/>
          <p:cNvSpPr/>
          <p:nvPr/>
        </p:nvSpPr>
        <p:spPr>
          <a:xfrm>
            <a:off x="5302885" y="5264150"/>
            <a:ext cx="2390140" cy="27686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zh-CN">
              <a:sym typeface="+mn-ea"/>
            </a:endParaRPr>
          </a:p>
          <a:p>
            <a:pPr algn="ctr"/>
            <a:r>
              <a:rPr lang="en-US" altLang="zh-CN">
                <a:sym typeface="+mn-ea"/>
              </a:rPr>
              <a:t>a-api-pro Application</a:t>
            </a:r>
            <a:endParaRPr lang="en-US" altLang="zh-CN"/>
          </a:p>
          <a:p>
            <a:pPr algn="ctr"/>
            <a:endParaRPr lang="zh-CN" altLang="en-US"/>
          </a:p>
        </p:txBody>
      </p:sp>
      <p:sp>
        <p:nvSpPr>
          <p:cNvPr id="19" name="圆角矩形 18"/>
          <p:cNvSpPr/>
          <p:nvPr/>
        </p:nvSpPr>
        <p:spPr>
          <a:xfrm>
            <a:off x="5322570" y="5732145"/>
            <a:ext cx="2374265" cy="27686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zh-CN">
              <a:sym typeface="+mn-ea"/>
            </a:endParaRPr>
          </a:p>
          <a:p>
            <a:pPr algn="ctr"/>
            <a:r>
              <a:rPr lang="en-US" altLang="zh-CN">
                <a:sym typeface="+mn-ea"/>
              </a:rPr>
              <a:t>b-api-pro Application</a:t>
            </a:r>
            <a:endParaRPr lang="en-US" altLang="zh-CN"/>
          </a:p>
          <a:p>
            <a:pPr algn="ctr"/>
            <a:endParaRPr lang="zh-CN" altLang="en-US"/>
          </a:p>
        </p:txBody>
      </p:sp>
      <p:sp>
        <p:nvSpPr>
          <p:cNvPr id="20" name="圆角矩形 19"/>
          <p:cNvSpPr/>
          <p:nvPr/>
        </p:nvSpPr>
        <p:spPr>
          <a:xfrm>
            <a:off x="5322570" y="6237605"/>
            <a:ext cx="2356485" cy="27686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zh-CN">
              <a:sym typeface="+mn-ea"/>
            </a:endParaRPr>
          </a:p>
          <a:p>
            <a:pPr algn="ctr"/>
            <a:r>
              <a:rPr lang="en-US" altLang="zh-CN">
                <a:sym typeface="+mn-ea"/>
              </a:rPr>
              <a:t>c-api-pro Application</a:t>
            </a:r>
            <a:endParaRPr lang="en-US" altLang="zh-CN"/>
          </a:p>
          <a:p>
            <a:pPr algn="ctr"/>
            <a:endParaRPr lang="zh-CN" altLang="en-US"/>
          </a:p>
        </p:txBody>
      </p:sp>
      <p:sp>
        <p:nvSpPr>
          <p:cNvPr id="21" name="圆角矩形 20"/>
          <p:cNvSpPr/>
          <p:nvPr/>
        </p:nvSpPr>
        <p:spPr>
          <a:xfrm>
            <a:off x="5302885" y="2435225"/>
            <a:ext cx="2393950" cy="27686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a-api-test Application</a:t>
            </a:r>
            <a:endParaRPr lang="en-US" altLang="zh-CN"/>
          </a:p>
        </p:txBody>
      </p:sp>
      <p:sp>
        <p:nvSpPr>
          <p:cNvPr id="23" name="圆角矩形 22"/>
          <p:cNvSpPr/>
          <p:nvPr/>
        </p:nvSpPr>
        <p:spPr>
          <a:xfrm>
            <a:off x="9159875" y="2276475"/>
            <a:ext cx="1944370" cy="100774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测试环境</a:t>
            </a:r>
            <a:endParaRPr lang="zh-CN" altLang="en-US"/>
          </a:p>
          <a:p>
            <a:pPr algn="ctr"/>
            <a:r>
              <a:rPr lang="en-US" altLang="zh-CN"/>
              <a:t>K8S</a:t>
            </a:r>
            <a:r>
              <a:rPr lang="zh-CN" altLang="en-US"/>
              <a:t>集群</a:t>
            </a:r>
            <a:endParaRPr lang="zh-CN" altLang="en-US"/>
          </a:p>
        </p:txBody>
      </p:sp>
      <p:sp>
        <p:nvSpPr>
          <p:cNvPr id="24" name="圆角矩形 23"/>
          <p:cNvSpPr/>
          <p:nvPr/>
        </p:nvSpPr>
        <p:spPr>
          <a:xfrm>
            <a:off x="9121140" y="3718560"/>
            <a:ext cx="1944370" cy="100774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预生产环境</a:t>
            </a:r>
            <a:endParaRPr lang="zh-CN" altLang="en-US"/>
          </a:p>
          <a:p>
            <a:pPr algn="ctr"/>
            <a:r>
              <a:rPr lang="en-US" altLang="zh-CN"/>
              <a:t>K8S</a:t>
            </a:r>
            <a:r>
              <a:rPr lang="zh-CN" altLang="en-US"/>
              <a:t>集群</a:t>
            </a:r>
            <a:endParaRPr lang="zh-CN" altLang="en-US"/>
          </a:p>
        </p:txBody>
      </p:sp>
      <p:sp>
        <p:nvSpPr>
          <p:cNvPr id="25" name="圆角矩形 24"/>
          <p:cNvSpPr/>
          <p:nvPr/>
        </p:nvSpPr>
        <p:spPr>
          <a:xfrm>
            <a:off x="9121140" y="5230495"/>
            <a:ext cx="1944370" cy="100774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生产环境</a:t>
            </a:r>
            <a:endParaRPr lang="zh-CN" altLang="en-US"/>
          </a:p>
          <a:p>
            <a:pPr algn="ctr"/>
            <a:r>
              <a:rPr lang="en-US" altLang="zh-CN"/>
              <a:t>K8S</a:t>
            </a:r>
            <a:r>
              <a:rPr lang="zh-CN" altLang="en-US"/>
              <a:t>集群</a:t>
            </a:r>
            <a:endParaRPr lang="zh-CN" altLang="en-US"/>
          </a:p>
        </p:txBody>
      </p:sp>
      <p:sp>
        <p:nvSpPr>
          <p:cNvPr id="27" name="文本框 26"/>
          <p:cNvSpPr txBox="1"/>
          <p:nvPr/>
        </p:nvSpPr>
        <p:spPr>
          <a:xfrm>
            <a:off x="1397000" y="2044700"/>
            <a:ext cx="2014855" cy="368300"/>
          </a:xfrm>
          <a:prstGeom prst="rect">
            <a:avLst/>
          </a:prstGeom>
          <a:noFill/>
        </p:spPr>
        <p:txBody>
          <a:bodyPr wrap="square" rtlCol="0">
            <a:spAutoFit/>
          </a:bodyPr>
          <a:p>
            <a:r>
              <a:rPr lang="en-US" altLang="zh-CN">
                <a:solidFill>
                  <a:srgbClr val="FF0000"/>
                </a:solidFill>
              </a:rPr>
              <a:t>GItLAB</a:t>
            </a:r>
            <a:r>
              <a:rPr lang="zh-CN" altLang="en-US">
                <a:solidFill>
                  <a:srgbClr val="FF0000"/>
                </a:solidFill>
              </a:rPr>
              <a:t>代码仓库</a:t>
            </a:r>
            <a:endParaRPr lang="zh-CN" altLang="en-US">
              <a:solidFill>
                <a:srgbClr val="FF0000"/>
              </a:solidFill>
            </a:endParaRPr>
          </a:p>
        </p:txBody>
      </p:sp>
      <p:sp>
        <p:nvSpPr>
          <p:cNvPr id="29" name="文本框 28"/>
          <p:cNvSpPr txBox="1"/>
          <p:nvPr/>
        </p:nvSpPr>
        <p:spPr>
          <a:xfrm>
            <a:off x="5824855" y="1989455"/>
            <a:ext cx="1167765" cy="368300"/>
          </a:xfrm>
          <a:prstGeom prst="rect">
            <a:avLst/>
          </a:prstGeom>
          <a:noFill/>
        </p:spPr>
        <p:txBody>
          <a:bodyPr wrap="square" rtlCol="0">
            <a:spAutoFit/>
          </a:bodyPr>
          <a:p>
            <a:r>
              <a:rPr lang="en-US" altLang="zh-CN">
                <a:solidFill>
                  <a:srgbClr val="FF0000"/>
                </a:solidFill>
              </a:rPr>
              <a:t>Argo CD</a:t>
            </a:r>
            <a:endParaRPr lang="en-US" altLang="zh-CN">
              <a:solidFill>
                <a:srgbClr val="FF0000"/>
              </a:solidFill>
            </a:endParaRPr>
          </a:p>
        </p:txBody>
      </p:sp>
      <p:cxnSp>
        <p:nvCxnSpPr>
          <p:cNvPr id="30" name="直接箭头连接符 29"/>
          <p:cNvCxnSpPr/>
          <p:nvPr/>
        </p:nvCxnSpPr>
        <p:spPr>
          <a:xfrm flipH="1">
            <a:off x="3359785" y="2573655"/>
            <a:ext cx="1943100" cy="422910"/>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sp>
        <p:nvSpPr>
          <p:cNvPr id="32" name="文本框 31"/>
          <p:cNvSpPr txBox="1"/>
          <p:nvPr/>
        </p:nvSpPr>
        <p:spPr>
          <a:xfrm>
            <a:off x="4069715" y="2821940"/>
            <a:ext cx="436245" cy="2698750"/>
          </a:xfrm>
          <a:prstGeom prst="rect">
            <a:avLst/>
          </a:prstGeom>
          <a:noFill/>
        </p:spPr>
        <p:txBody>
          <a:bodyPr wrap="square" rtlCol="0">
            <a:noAutofit/>
          </a:bodyPr>
          <a:p>
            <a:r>
              <a:rPr lang="zh-CN" altLang="en-US"/>
              <a:t>指定</a:t>
            </a:r>
            <a:endParaRPr lang="zh-CN" altLang="en-US"/>
          </a:p>
          <a:p>
            <a:r>
              <a:rPr lang="zh-CN" altLang="en-US"/>
              <a:t>来源仓库与分支</a:t>
            </a:r>
            <a:endParaRPr lang="zh-CN" altLang="en-US"/>
          </a:p>
        </p:txBody>
      </p:sp>
      <p:sp>
        <p:nvSpPr>
          <p:cNvPr id="33" name="文本框 32"/>
          <p:cNvSpPr txBox="1"/>
          <p:nvPr/>
        </p:nvSpPr>
        <p:spPr>
          <a:xfrm>
            <a:off x="8368030" y="2348865"/>
            <a:ext cx="446405" cy="3768725"/>
          </a:xfrm>
          <a:prstGeom prst="rect">
            <a:avLst/>
          </a:prstGeom>
          <a:noFill/>
        </p:spPr>
        <p:txBody>
          <a:bodyPr wrap="square" rtlCol="0">
            <a:noAutofit/>
          </a:bodyPr>
          <a:p>
            <a:r>
              <a:rPr lang="zh-CN" altLang="en-US"/>
              <a:t>指定需要部署到的目标集群</a:t>
            </a:r>
            <a:endParaRPr lang="zh-CN" altLang="en-US"/>
          </a:p>
        </p:txBody>
      </p:sp>
      <p:cxnSp>
        <p:nvCxnSpPr>
          <p:cNvPr id="34" name="直接箭头连接符 33"/>
          <p:cNvCxnSpPr/>
          <p:nvPr/>
        </p:nvCxnSpPr>
        <p:spPr>
          <a:xfrm>
            <a:off x="7680325" y="2564765"/>
            <a:ext cx="1511935" cy="0"/>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cxnSp>
        <p:nvCxnSpPr>
          <p:cNvPr id="35" name="直接箭头连接符 34"/>
          <p:cNvCxnSpPr/>
          <p:nvPr/>
        </p:nvCxnSpPr>
        <p:spPr>
          <a:xfrm flipH="1">
            <a:off x="3356610" y="3063240"/>
            <a:ext cx="1946275" cy="186055"/>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cxnSp>
        <p:nvCxnSpPr>
          <p:cNvPr id="37" name="直接箭头连接符 36"/>
          <p:cNvCxnSpPr>
            <a:stCxn id="14" idx="1"/>
          </p:cNvCxnSpPr>
          <p:nvPr/>
        </p:nvCxnSpPr>
        <p:spPr>
          <a:xfrm flipH="1">
            <a:off x="3359785" y="3566795"/>
            <a:ext cx="1962785" cy="6350"/>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cxnSp>
        <p:nvCxnSpPr>
          <p:cNvPr id="38" name="直接箭头连接符 37"/>
          <p:cNvCxnSpPr/>
          <p:nvPr/>
        </p:nvCxnSpPr>
        <p:spPr>
          <a:xfrm flipH="1">
            <a:off x="3359785" y="4066540"/>
            <a:ext cx="1941830" cy="226695"/>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cxnSp>
        <p:nvCxnSpPr>
          <p:cNvPr id="39" name="直接箭头连接符 38"/>
          <p:cNvCxnSpPr>
            <a:stCxn id="16" idx="1"/>
          </p:cNvCxnSpPr>
          <p:nvPr/>
        </p:nvCxnSpPr>
        <p:spPr>
          <a:xfrm flipH="1">
            <a:off x="3340100" y="4502785"/>
            <a:ext cx="1962785" cy="99695"/>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0" name="直接箭头连接符 39"/>
          <p:cNvCxnSpPr>
            <a:stCxn id="18" idx="1"/>
          </p:cNvCxnSpPr>
          <p:nvPr/>
        </p:nvCxnSpPr>
        <p:spPr>
          <a:xfrm flipH="1">
            <a:off x="3359785" y="5402580"/>
            <a:ext cx="1943100" cy="186690"/>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1" name="直接箭头连接符 40"/>
          <p:cNvCxnSpPr/>
          <p:nvPr/>
        </p:nvCxnSpPr>
        <p:spPr>
          <a:xfrm flipH="1" flipV="1">
            <a:off x="3359785" y="5805170"/>
            <a:ext cx="1944370" cy="71755"/>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2" name="直接箭头连接符 41"/>
          <p:cNvCxnSpPr/>
          <p:nvPr/>
        </p:nvCxnSpPr>
        <p:spPr>
          <a:xfrm flipH="1" flipV="1">
            <a:off x="3359785" y="6092825"/>
            <a:ext cx="1944370" cy="288290"/>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3" name="直接箭头连接符 42"/>
          <p:cNvCxnSpPr>
            <a:stCxn id="17" idx="1"/>
          </p:cNvCxnSpPr>
          <p:nvPr/>
        </p:nvCxnSpPr>
        <p:spPr>
          <a:xfrm flipH="1" flipV="1">
            <a:off x="3376295" y="4871720"/>
            <a:ext cx="1926590" cy="63500"/>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6" name="直接箭头连接符 45"/>
          <p:cNvCxnSpPr>
            <a:stCxn id="13" idx="3"/>
          </p:cNvCxnSpPr>
          <p:nvPr/>
        </p:nvCxnSpPr>
        <p:spPr>
          <a:xfrm flipV="1">
            <a:off x="7698105" y="2853055"/>
            <a:ext cx="1494155" cy="210185"/>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7" name="直接箭头连接符 46"/>
          <p:cNvCxnSpPr/>
          <p:nvPr/>
        </p:nvCxnSpPr>
        <p:spPr>
          <a:xfrm flipV="1">
            <a:off x="7741920" y="3068955"/>
            <a:ext cx="1450340" cy="497840"/>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8" name="直接箭头连接符 47"/>
          <p:cNvCxnSpPr>
            <a:stCxn id="15" idx="3"/>
          </p:cNvCxnSpPr>
          <p:nvPr/>
        </p:nvCxnSpPr>
        <p:spPr>
          <a:xfrm>
            <a:off x="7696835" y="4070350"/>
            <a:ext cx="1423670" cy="78740"/>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9" name="直接箭头连接符 48"/>
          <p:cNvCxnSpPr>
            <a:stCxn id="16" idx="3"/>
          </p:cNvCxnSpPr>
          <p:nvPr/>
        </p:nvCxnSpPr>
        <p:spPr>
          <a:xfrm flipV="1">
            <a:off x="7696835" y="4364990"/>
            <a:ext cx="1423670" cy="137795"/>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cxnSp>
        <p:nvCxnSpPr>
          <p:cNvPr id="50" name="直接箭头连接符 49"/>
          <p:cNvCxnSpPr>
            <a:stCxn id="17" idx="3"/>
          </p:cNvCxnSpPr>
          <p:nvPr/>
        </p:nvCxnSpPr>
        <p:spPr>
          <a:xfrm flipV="1">
            <a:off x="7697470" y="4580890"/>
            <a:ext cx="1423035" cy="354330"/>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cxnSp>
        <p:nvCxnSpPr>
          <p:cNvPr id="51" name="直接箭头连接符 50"/>
          <p:cNvCxnSpPr/>
          <p:nvPr/>
        </p:nvCxnSpPr>
        <p:spPr>
          <a:xfrm>
            <a:off x="7698105" y="5402580"/>
            <a:ext cx="1422400" cy="186690"/>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cxnSp>
        <p:nvCxnSpPr>
          <p:cNvPr id="52" name="直接箭头连接符 51"/>
          <p:cNvCxnSpPr>
            <a:stCxn id="19" idx="3"/>
          </p:cNvCxnSpPr>
          <p:nvPr/>
        </p:nvCxnSpPr>
        <p:spPr>
          <a:xfrm>
            <a:off x="7696835" y="5870575"/>
            <a:ext cx="1423670" cy="6350"/>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cxnSp>
        <p:nvCxnSpPr>
          <p:cNvPr id="53" name="直接箭头连接符 52"/>
          <p:cNvCxnSpPr/>
          <p:nvPr/>
        </p:nvCxnSpPr>
        <p:spPr>
          <a:xfrm flipV="1">
            <a:off x="7679055" y="6021070"/>
            <a:ext cx="1441450" cy="354965"/>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ppt_x"/>
                                          </p:val>
                                        </p:tav>
                                        <p:tav tm="100000">
                                          <p:val>
                                            <p:strVal val="#ppt_x"/>
                                          </p:val>
                                        </p:tav>
                                      </p:tavLst>
                                    </p:anim>
                                    <p:anim calcmode="lin" valueType="num">
                                      <p:cBhvr additive="base">
                                        <p:cTn id="18" dur="500" fill="hold"/>
                                        <p:tgtEl>
                                          <p:spTgt spid="2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ppt_x"/>
                                          </p:val>
                                        </p:tav>
                                        <p:tav tm="100000">
                                          <p:val>
                                            <p:strVal val="#ppt_x"/>
                                          </p:val>
                                        </p:tav>
                                      </p:tavLst>
                                    </p:anim>
                                    <p:anim calcmode="lin" valueType="num">
                                      <p:cBhvr additive="base">
                                        <p:cTn id="46" dur="500" fill="hold"/>
                                        <p:tgtEl>
                                          <p:spTgt spid="13"/>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ppt_x"/>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ppt_x"/>
                                          </p:val>
                                        </p:tav>
                                        <p:tav tm="100000">
                                          <p:val>
                                            <p:strVal val="#ppt_x"/>
                                          </p:val>
                                        </p:tav>
                                      </p:tavLst>
                                    </p:anim>
                                    <p:anim calcmode="lin" valueType="num">
                                      <p:cBhvr additive="base">
                                        <p:cTn id="58" dur="500" fill="hold"/>
                                        <p:tgtEl>
                                          <p:spTgt spid="1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ppt_x"/>
                                          </p:val>
                                        </p:tav>
                                        <p:tav tm="100000">
                                          <p:val>
                                            <p:strVal val="#ppt_x"/>
                                          </p:val>
                                        </p:tav>
                                      </p:tavLst>
                                    </p:anim>
                                    <p:anim calcmode="lin" valueType="num">
                                      <p:cBhvr additive="base">
                                        <p:cTn id="62" dur="500" fill="hold"/>
                                        <p:tgtEl>
                                          <p:spTgt spid="17"/>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fill="hold"/>
                                        <p:tgtEl>
                                          <p:spTgt spid="18"/>
                                        </p:tgtEl>
                                        <p:attrNameLst>
                                          <p:attrName>ppt_x</p:attrName>
                                        </p:attrNameLst>
                                      </p:cBhvr>
                                      <p:tavLst>
                                        <p:tav tm="0">
                                          <p:val>
                                            <p:strVal val="#ppt_x"/>
                                          </p:val>
                                        </p:tav>
                                        <p:tav tm="100000">
                                          <p:val>
                                            <p:strVal val="#ppt_x"/>
                                          </p:val>
                                        </p:tav>
                                      </p:tavLst>
                                    </p:anim>
                                    <p:anim calcmode="lin" valueType="num">
                                      <p:cBhvr additive="base">
                                        <p:cTn id="66" dur="500" fill="hold"/>
                                        <p:tgtEl>
                                          <p:spTgt spid="18"/>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additive="base">
                                        <p:cTn id="69" dur="500" fill="hold"/>
                                        <p:tgtEl>
                                          <p:spTgt spid="19"/>
                                        </p:tgtEl>
                                        <p:attrNameLst>
                                          <p:attrName>ppt_x</p:attrName>
                                        </p:attrNameLst>
                                      </p:cBhvr>
                                      <p:tavLst>
                                        <p:tav tm="0">
                                          <p:val>
                                            <p:strVal val="#ppt_x"/>
                                          </p:val>
                                        </p:tav>
                                        <p:tav tm="100000">
                                          <p:val>
                                            <p:strVal val="#ppt_x"/>
                                          </p:val>
                                        </p:tav>
                                      </p:tavLst>
                                    </p:anim>
                                    <p:anim calcmode="lin" valueType="num">
                                      <p:cBhvr additive="base">
                                        <p:cTn id="70" dur="500" fill="hold"/>
                                        <p:tgtEl>
                                          <p:spTgt spid="1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additive="base">
                                        <p:cTn id="73" dur="500" fill="hold"/>
                                        <p:tgtEl>
                                          <p:spTgt spid="20"/>
                                        </p:tgtEl>
                                        <p:attrNameLst>
                                          <p:attrName>ppt_x</p:attrName>
                                        </p:attrNameLst>
                                      </p:cBhvr>
                                      <p:tavLst>
                                        <p:tav tm="0">
                                          <p:val>
                                            <p:strVal val="#ppt_x"/>
                                          </p:val>
                                        </p:tav>
                                        <p:tav tm="100000">
                                          <p:val>
                                            <p:strVal val="#ppt_x"/>
                                          </p:val>
                                        </p:tav>
                                      </p:tavLst>
                                    </p:anim>
                                    <p:anim calcmode="lin" valueType="num">
                                      <p:cBhvr additive="base">
                                        <p:cTn id="74" dur="500" fill="hold"/>
                                        <p:tgtEl>
                                          <p:spTgt spid="20"/>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ppt_x"/>
                                          </p:val>
                                        </p:tav>
                                        <p:tav tm="100000">
                                          <p:val>
                                            <p:strVal val="#ppt_x"/>
                                          </p:val>
                                        </p:tav>
                                      </p:tavLst>
                                    </p:anim>
                                    <p:anim calcmode="lin" valueType="num">
                                      <p:cBhvr additive="base">
                                        <p:cTn id="78" dur="500" fill="hold"/>
                                        <p:tgtEl>
                                          <p:spTgt spid="21"/>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3"/>
                                        </p:tgtEl>
                                        <p:attrNameLst>
                                          <p:attrName>style.visibility</p:attrName>
                                        </p:attrNameLst>
                                      </p:cBhvr>
                                      <p:to>
                                        <p:strVal val="visible"/>
                                      </p:to>
                                    </p:set>
                                    <p:anim calcmode="lin" valueType="num">
                                      <p:cBhvr additive="base">
                                        <p:cTn id="81" dur="500" fill="hold"/>
                                        <p:tgtEl>
                                          <p:spTgt spid="23"/>
                                        </p:tgtEl>
                                        <p:attrNameLst>
                                          <p:attrName>ppt_x</p:attrName>
                                        </p:attrNameLst>
                                      </p:cBhvr>
                                      <p:tavLst>
                                        <p:tav tm="0">
                                          <p:val>
                                            <p:strVal val="#ppt_x"/>
                                          </p:val>
                                        </p:tav>
                                        <p:tav tm="100000">
                                          <p:val>
                                            <p:strVal val="#ppt_x"/>
                                          </p:val>
                                        </p:tav>
                                      </p:tavLst>
                                    </p:anim>
                                    <p:anim calcmode="lin" valueType="num">
                                      <p:cBhvr additive="base">
                                        <p:cTn id="82" dur="500" fill="hold"/>
                                        <p:tgtEl>
                                          <p:spTgt spid="23"/>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4"/>
                                        </p:tgtEl>
                                        <p:attrNameLst>
                                          <p:attrName>style.visibility</p:attrName>
                                        </p:attrNameLst>
                                      </p:cBhvr>
                                      <p:to>
                                        <p:strVal val="visible"/>
                                      </p:to>
                                    </p:set>
                                    <p:anim calcmode="lin" valueType="num">
                                      <p:cBhvr additive="base">
                                        <p:cTn id="85" dur="500" fill="hold"/>
                                        <p:tgtEl>
                                          <p:spTgt spid="24"/>
                                        </p:tgtEl>
                                        <p:attrNameLst>
                                          <p:attrName>ppt_x</p:attrName>
                                        </p:attrNameLst>
                                      </p:cBhvr>
                                      <p:tavLst>
                                        <p:tav tm="0">
                                          <p:val>
                                            <p:strVal val="#ppt_x"/>
                                          </p:val>
                                        </p:tav>
                                        <p:tav tm="100000">
                                          <p:val>
                                            <p:strVal val="#ppt_x"/>
                                          </p:val>
                                        </p:tav>
                                      </p:tavLst>
                                    </p:anim>
                                    <p:anim calcmode="lin" valueType="num">
                                      <p:cBhvr additive="base">
                                        <p:cTn id="86" dur="500" fill="hold"/>
                                        <p:tgtEl>
                                          <p:spTgt spid="24"/>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5"/>
                                        </p:tgtEl>
                                        <p:attrNameLst>
                                          <p:attrName>style.visibility</p:attrName>
                                        </p:attrNameLst>
                                      </p:cBhvr>
                                      <p:to>
                                        <p:strVal val="visible"/>
                                      </p:to>
                                    </p:set>
                                    <p:anim calcmode="lin" valueType="num">
                                      <p:cBhvr additive="base">
                                        <p:cTn id="89" dur="500" fill="hold"/>
                                        <p:tgtEl>
                                          <p:spTgt spid="25"/>
                                        </p:tgtEl>
                                        <p:attrNameLst>
                                          <p:attrName>ppt_x</p:attrName>
                                        </p:attrNameLst>
                                      </p:cBhvr>
                                      <p:tavLst>
                                        <p:tav tm="0">
                                          <p:val>
                                            <p:strVal val="#ppt_x"/>
                                          </p:val>
                                        </p:tav>
                                        <p:tav tm="100000">
                                          <p:val>
                                            <p:strVal val="#ppt_x"/>
                                          </p:val>
                                        </p:tav>
                                      </p:tavLst>
                                    </p:anim>
                                    <p:anim calcmode="lin" valueType="num">
                                      <p:cBhvr additive="base">
                                        <p:cTn id="90" dur="500" fill="hold"/>
                                        <p:tgtEl>
                                          <p:spTgt spid="25"/>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7"/>
                                        </p:tgtEl>
                                        <p:attrNameLst>
                                          <p:attrName>style.visibility</p:attrName>
                                        </p:attrNameLst>
                                      </p:cBhvr>
                                      <p:to>
                                        <p:strVal val="visible"/>
                                      </p:to>
                                    </p:set>
                                    <p:anim calcmode="lin" valueType="num">
                                      <p:cBhvr additive="base">
                                        <p:cTn id="93" dur="500" fill="hold"/>
                                        <p:tgtEl>
                                          <p:spTgt spid="27"/>
                                        </p:tgtEl>
                                        <p:attrNameLst>
                                          <p:attrName>ppt_x</p:attrName>
                                        </p:attrNameLst>
                                      </p:cBhvr>
                                      <p:tavLst>
                                        <p:tav tm="0">
                                          <p:val>
                                            <p:strVal val="#ppt_x"/>
                                          </p:val>
                                        </p:tav>
                                        <p:tav tm="100000">
                                          <p:val>
                                            <p:strVal val="#ppt_x"/>
                                          </p:val>
                                        </p:tav>
                                      </p:tavLst>
                                    </p:anim>
                                    <p:anim calcmode="lin" valueType="num">
                                      <p:cBhvr additive="base">
                                        <p:cTn id="94" dur="500" fill="hold"/>
                                        <p:tgtEl>
                                          <p:spTgt spid="27"/>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ppt_x"/>
                                          </p:val>
                                        </p:tav>
                                        <p:tav tm="100000">
                                          <p:val>
                                            <p:strVal val="#ppt_x"/>
                                          </p:val>
                                        </p:tav>
                                      </p:tavLst>
                                    </p:anim>
                                    <p:anim calcmode="lin" valueType="num">
                                      <p:cBhvr additive="base">
                                        <p:cTn id="98" dur="500" fill="hold"/>
                                        <p:tgtEl>
                                          <p:spTgt spid="29"/>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30"/>
                                        </p:tgtEl>
                                        <p:attrNameLst>
                                          <p:attrName>style.visibility</p:attrName>
                                        </p:attrNameLst>
                                      </p:cBhvr>
                                      <p:to>
                                        <p:strVal val="visible"/>
                                      </p:to>
                                    </p:set>
                                    <p:anim calcmode="lin" valueType="num">
                                      <p:cBhvr additive="base">
                                        <p:cTn id="101" dur="500" fill="hold"/>
                                        <p:tgtEl>
                                          <p:spTgt spid="30"/>
                                        </p:tgtEl>
                                        <p:attrNameLst>
                                          <p:attrName>ppt_x</p:attrName>
                                        </p:attrNameLst>
                                      </p:cBhvr>
                                      <p:tavLst>
                                        <p:tav tm="0">
                                          <p:val>
                                            <p:strVal val="#ppt_x"/>
                                          </p:val>
                                        </p:tav>
                                        <p:tav tm="100000">
                                          <p:val>
                                            <p:strVal val="#ppt_x"/>
                                          </p:val>
                                        </p:tav>
                                      </p:tavLst>
                                    </p:anim>
                                    <p:anim calcmode="lin" valueType="num">
                                      <p:cBhvr additive="base">
                                        <p:cTn id="102" dur="500" fill="hold"/>
                                        <p:tgtEl>
                                          <p:spTgt spid="30"/>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32"/>
                                        </p:tgtEl>
                                        <p:attrNameLst>
                                          <p:attrName>style.visibility</p:attrName>
                                        </p:attrNameLst>
                                      </p:cBhvr>
                                      <p:to>
                                        <p:strVal val="visible"/>
                                      </p:to>
                                    </p:set>
                                    <p:anim calcmode="lin" valueType="num">
                                      <p:cBhvr additive="base">
                                        <p:cTn id="105" dur="500" fill="hold"/>
                                        <p:tgtEl>
                                          <p:spTgt spid="32"/>
                                        </p:tgtEl>
                                        <p:attrNameLst>
                                          <p:attrName>ppt_x</p:attrName>
                                        </p:attrNameLst>
                                      </p:cBhvr>
                                      <p:tavLst>
                                        <p:tav tm="0">
                                          <p:val>
                                            <p:strVal val="#ppt_x"/>
                                          </p:val>
                                        </p:tav>
                                        <p:tav tm="100000">
                                          <p:val>
                                            <p:strVal val="#ppt_x"/>
                                          </p:val>
                                        </p:tav>
                                      </p:tavLst>
                                    </p:anim>
                                    <p:anim calcmode="lin" valueType="num">
                                      <p:cBhvr additive="base">
                                        <p:cTn id="106" dur="500" fill="hold"/>
                                        <p:tgtEl>
                                          <p:spTgt spid="32"/>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33"/>
                                        </p:tgtEl>
                                        <p:attrNameLst>
                                          <p:attrName>style.visibility</p:attrName>
                                        </p:attrNameLst>
                                      </p:cBhvr>
                                      <p:to>
                                        <p:strVal val="visible"/>
                                      </p:to>
                                    </p:set>
                                    <p:anim calcmode="lin" valueType="num">
                                      <p:cBhvr additive="base">
                                        <p:cTn id="109" dur="500" fill="hold"/>
                                        <p:tgtEl>
                                          <p:spTgt spid="33"/>
                                        </p:tgtEl>
                                        <p:attrNameLst>
                                          <p:attrName>ppt_x</p:attrName>
                                        </p:attrNameLst>
                                      </p:cBhvr>
                                      <p:tavLst>
                                        <p:tav tm="0">
                                          <p:val>
                                            <p:strVal val="#ppt_x"/>
                                          </p:val>
                                        </p:tav>
                                        <p:tav tm="100000">
                                          <p:val>
                                            <p:strVal val="#ppt_x"/>
                                          </p:val>
                                        </p:tav>
                                      </p:tavLst>
                                    </p:anim>
                                    <p:anim calcmode="lin" valueType="num">
                                      <p:cBhvr additive="base">
                                        <p:cTn id="110" dur="500" fill="hold"/>
                                        <p:tgtEl>
                                          <p:spTgt spid="33"/>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34"/>
                                        </p:tgtEl>
                                        <p:attrNameLst>
                                          <p:attrName>style.visibility</p:attrName>
                                        </p:attrNameLst>
                                      </p:cBhvr>
                                      <p:to>
                                        <p:strVal val="visible"/>
                                      </p:to>
                                    </p:set>
                                    <p:anim calcmode="lin" valueType="num">
                                      <p:cBhvr additive="base">
                                        <p:cTn id="113" dur="500" fill="hold"/>
                                        <p:tgtEl>
                                          <p:spTgt spid="34"/>
                                        </p:tgtEl>
                                        <p:attrNameLst>
                                          <p:attrName>ppt_x</p:attrName>
                                        </p:attrNameLst>
                                      </p:cBhvr>
                                      <p:tavLst>
                                        <p:tav tm="0">
                                          <p:val>
                                            <p:strVal val="#ppt_x"/>
                                          </p:val>
                                        </p:tav>
                                        <p:tav tm="100000">
                                          <p:val>
                                            <p:strVal val="#ppt_x"/>
                                          </p:val>
                                        </p:tav>
                                      </p:tavLst>
                                    </p:anim>
                                    <p:anim calcmode="lin" valueType="num">
                                      <p:cBhvr additive="base">
                                        <p:cTn id="114" dur="500" fill="hold"/>
                                        <p:tgtEl>
                                          <p:spTgt spid="34"/>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35"/>
                                        </p:tgtEl>
                                        <p:attrNameLst>
                                          <p:attrName>style.visibility</p:attrName>
                                        </p:attrNameLst>
                                      </p:cBhvr>
                                      <p:to>
                                        <p:strVal val="visible"/>
                                      </p:to>
                                    </p:set>
                                    <p:anim calcmode="lin" valueType="num">
                                      <p:cBhvr additive="base">
                                        <p:cTn id="117" dur="500" fill="hold"/>
                                        <p:tgtEl>
                                          <p:spTgt spid="35"/>
                                        </p:tgtEl>
                                        <p:attrNameLst>
                                          <p:attrName>ppt_x</p:attrName>
                                        </p:attrNameLst>
                                      </p:cBhvr>
                                      <p:tavLst>
                                        <p:tav tm="0">
                                          <p:val>
                                            <p:strVal val="#ppt_x"/>
                                          </p:val>
                                        </p:tav>
                                        <p:tav tm="100000">
                                          <p:val>
                                            <p:strVal val="#ppt_x"/>
                                          </p:val>
                                        </p:tav>
                                      </p:tavLst>
                                    </p:anim>
                                    <p:anim calcmode="lin" valueType="num">
                                      <p:cBhvr additive="base">
                                        <p:cTn id="118" dur="500" fill="hold"/>
                                        <p:tgtEl>
                                          <p:spTgt spid="35"/>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37"/>
                                        </p:tgtEl>
                                        <p:attrNameLst>
                                          <p:attrName>style.visibility</p:attrName>
                                        </p:attrNameLst>
                                      </p:cBhvr>
                                      <p:to>
                                        <p:strVal val="visible"/>
                                      </p:to>
                                    </p:set>
                                    <p:anim calcmode="lin" valueType="num">
                                      <p:cBhvr additive="base">
                                        <p:cTn id="121" dur="500" fill="hold"/>
                                        <p:tgtEl>
                                          <p:spTgt spid="37"/>
                                        </p:tgtEl>
                                        <p:attrNameLst>
                                          <p:attrName>ppt_x</p:attrName>
                                        </p:attrNameLst>
                                      </p:cBhvr>
                                      <p:tavLst>
                                        <p:tav tm="0">
                                          <p:val>
                                            <p:strVal val="#ppt_x"/>
                                          </p:val>
                                        </p:tav>
                                        <p:tav tm="100000">
                                          <p:val>
                                            <p:strVal val="#ppt_x"/>
                                          </p:val>
                                        </p:tav>
                                      </p:tavLst>
                                    </p:anim>
                                    <p:anim calcmode="lin" valueType="num">
                                      <p:cBhvr additive="base">
                                        <p:cTn id="122" dur="500" fill="hold"/>
                                        <p:tgtEl>
                                          <p:spTgt spid="37"/>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38"/>
                                        </p:tgtEl>
                                        <p:attrNameLst>
                                          <p:attrName>style.visibility</p:attrName>
                                        </p:attrNameLst>
                                      </p:cBhvr>
                                      <p:to>
                                        <p:strVal val="visible"/>
                                      </p:to>
                                    </p:set>
                                    <p:anim calcmode="lin" valueType="num">
                                      <p:cBhvr additive="base">
                                        <p:cTn id="125" dur="500" fill="hold"/>
                                        <p:tgtEl>
                                          <p:spTgt spid="38"/>
                                        </p:tgtEl>
                                        <p:attrNameLst>
                                          <p:attrName>ppt_x</p:attrName>
                                        </p:attrNameLst>
                                      </p:cBhvr>
                                      <p:tavLst>
                                        <p:tav tm="0">
                                          <p:val>
                                            <p:strVal val="#ppt_x"/>
                                          </p:val>
                                        </p:tav>
                                        <p:tav tm="100000">
                                          <p:val>
                                            <p:strVal val="#ppt_x"/>
                                          </p:val>
                                        </p:tav>
                                      </p:tavLst>
                                    </p:anim>
                                    <p:anim calcmode="lin" valueType="num">
                                      <p:cBhvr additive="base">
                                        <p:cTn id="126" dur="500" fill="hold"/>
                                        <p:tgtEl>
                                          <p:spTgt spid="38"/>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39"/>
                                        </p:tgtEl>
                                        <p:attrNameLst>
                                          <p:attrName>style.visibility</p:attrName>
                                        </p:attrNameLst>
                                      </p:cBhvr>
                                      <p:to>
                                        <p:strVal val="visible"/>
                                      </p:to>
                                    </p:set>
                                    <p:anim calcmode="lin" valueType="num">
                                      <p:cBhvr additive="base">
                                        <p:cTn id="129" dur="500" fill="hold"/>
                                        <p:tgtEl>
                                          <p:spTgt spid="39"/>
                                        </p:tgtEl>
                                        <p:attrNameLst>
                                          <p:attrName>ppt_x</p:attrName>
                                        </p:attrNameLst>
                                      </p:cBhvr>
                                      <p:tavLst>
                                        <p:tav tm="0">
                                          <p:val>
                                            <p:strVal val="#ppt_x"/>
                                          </p:val>
                                        </p:tav>
                                        <p:tav tm="100000">
                                          <p:val>
                                            <p:strVal val="#ppt_x"/>
                                          </p:val>
                                        </p:tav>
                                      </p:tavLst>
                                    </p:anim>
                                    <p:anim calcmode="lin" valueType="num">
                                      <p:cBhvr additive="base">
                                        <p:cTn id="130" dur="500" fill="hold"/>
                                        <p:tgtEl>
                                          <p:spTgt spid="39"/>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40"/>
                                        </p:tgtEl>
                                        <p:attrNameLst>
                                          <p:attrName>style.visibility</p:attrName>
                                        </p:attrNameLst>
                                      </p:cBhvr>
                                      <p:to>
                                        <p:strVal val="visible"/>
                                      </p:to>
                                    </p:set>
                                    <p:anim calcmode="lin" valueType="num">
                                      <p:cBhvr additive="base">
                                        <p:cTn id="133" dur="500" fill="hold"/>
                                        <p:tgtEl>
                                          <p:spTgt spid="40"/>
                                        </p:tgtEl>
                                        <p:attrNameLst>
                                          <p:attrName>ppt_x</p:attrName>
                                        </p:attrNameLst>
                                      </p:cBhvr>
                                      <p:tavLst>
                                        <p:tav tm="0">
                                          <p:val>
                                            <p:strVal val="#ppt_x"/>
                                          </p:val>
                                        </p:tav>
                                        <p:tav tm="100000">
                                          <p:val>
                                            <p:strVal val="#ppt_x"/>
                                          </p:val>
                                        </p:tav>
                                      </p:tavLst>
                                    </p:anim>
                                    <p:anim calcmode="lin" valueType="num">
                                      <p:cBhvr additive="base">
                                        <p:cTn id="134" dur="500" fill="hold"/>
                                        <p:tgtEl>
                                          <p:spTgt spid="40"/>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41"/>
                                        </p:tgtEl>
                                        <p:attrNameLst>
                                          <p:attrName>style.visibility</p:attrName>
                                        </p:attrNameLst>
                                      </p:cBhvr>
                                      <p:to>
                                        <p:strVal val="visible"/>
                                      </p:to>
                                    </p:set>
                                    <p:anim calcmode="lin" valueType="num">
                                      <p:cBhvr additive="base">
                                        <p:cTn id="137" dur="500" fill="hold"/>
                                        <p:tgtEl>
                                          <p:spTgt spid="41"/>
                                        </p:tgtEl>
                                        <p:attrNameLst>
                                          <p:attrName>ppt_x</p:attrName>
                                        </p:attrNameLst>
                                      </p:cBhvr>
                                      <p:tavLst>
                                        <p:tav tm="0">
                                          <p:val>
                                            <p:strVal val="#ppt_x"/>
                                          </p:val>
                                        </p:tav>
                                        <p:tav tm="100000">
                                          <p:val>
                                            <p:strVal val="#ppt_x"/>
                                          </p:val>
                                        </p:tav>
                                      </p:tavLst>
                                    </p:anim>
                                    <p:anim calcmode="lin" valueType="num">
                                      <p:cBhvr additive="base">
                                        <p:cTn id="138" dur="500" fill="hold"/>
                                        <p:tgtEl>
                                          <p:spTgt spid="41"/>
                                        </p:tgtEl>
                                        <p:attrNameLst>
                                          <p:attrName>ppt_y</p:attrName>
                                        </p:attrNameLst>
                                      </p:cBhvr>
                                      <p:tavLst>
                                        <p:tav tm="0">
                                          <p:val>
                                            <p:strVal val="1+#ppt_h/2"/>
                                          </p:val>
                                        </p:tav>
                                        <p:tav tm="100000">
                                          <p:val>
                                            <p:strVal val="#ppt_y"/>
                                          </p:val>
                                        </p:tav>
                                      </p:tavLst>
                                    </p:anim>
                                  </p:childTnLst>
                                </p:cTn>
                              </p:par>
                              <p:par>
                                <p:cTn id="139" presetID="2" presetClass="entr" presetSubtype="4" fill="hold" nodeType="withEffect">
                                  <p:stCondLst>
                                    <p:cond delay="0"/>
                                  </p:stCondLst>
                                  <p:childTnLst>
                                    <p:set>
                                      <p:cBhvr>
                                        <p:cTn id="140" dur="1" fill="hold">
                                          <p:stCondLst>
                                            <p:cond delay="0"/>
                                          </p:stCondLst>
                                        </p:cTn>
                                        <p:tgtEl>
                                          <p:spTgt spid="42"/>
                                        </p:tgtEl>
                                        <p:attrNameLst>
                                          <p:attrName>style.visibility</p:attrName>
                                        </p:attrNameLst>
                                      </p:cBhvr>
                                      <p:to>
                                        <p:strVal val="visible"/>
                                      </p:to>
                                    </p:set>
                                    <p:anim calcmode="lin" valueType="num">
                                      <p:cBhvr additive="base">
                                        <p:cTn id="141" dur="500" fill="hold"/>
                                        <p:tgtEl>
                                          <p:spTgt spid="42"/>
                                        </p:tgtEl>
                                        <p:attrNameLst>
                                          <p:attrName>ppt_x</p:attrName>
                                        </p:attrNameLst>
                                      </p:cBhvr>
                                      <p:tavLst>
                                        <p:tav tm="0">
                                          <p:val>
                                            <p:strVal val="#ppt_x"/>
                                          </p:val>
                                        </p:tav>
                                        <p:tav tm="100000">
                                          <p:val>
                                            <p:strVal val="#ppt_x"/>
                                          </p:val>
                                        </p:tav>
                                      </p:tavLst>
                                    </p:anim>
                                    <p:anim calcmode="lin" valueType="num">
                                      <p:cBhvr additive="base">
                                        <p:cTn id="142" dur="500" fill="hold"/>
                                        <p:tgtEl>
                                          <p:spTgt spid="42"/>
                                        </p:tgtEl>
                                        <p:attrNameLst>
                                          <p:attrName>ppt_y</p:attrName>
                                        </p:attrNameLst>
                                      </p:cBhvr>
                                      <p:tavLst>
                                        <p:tav tm="0">
                                          <p:val>
                                            <p:strVal val="1+#ppt_h/2"/>
                                          </p:val>
                                        </p:tav>
                                        <p:tav tm="100000">
                                          <p:val>
                                            <p:strVal val="#ppt_y"/>
                                          </p:val>
                                        </p:tav>
                                      </p:tavLst>
                                    </p:anim>
                                  </p:childTnLst>
                                </p:cTn>
                              </p:par>
                              <p:par>
                                <p:cTn id="143" presetID="2" presetClass="entr" presetSubtype="4" fill="hold" nodeType="withEffect">
                                  <p:stCondLst>
                                    <p:cond delay="0"/>
                                  </p:stCondLst>
                                  <p:childTnLst>
                                    <p:set>
                                      <p:cBhvr>
                                        <p:cTn id="144" dur="1" fill="hold">
                                          <p:stCondLst>
                                            <p:cond delay="0"/>
                                          </p:stCondLst>
                                        </p:cTn>
                                        <p:tgtEl>
                                          <p:spTgt spid="43"/>
                                        </p:tgtEl>
                                        <p:attrNameLst>
                                          <p:attrName>style.visibility</p:attrName>
                                        </p:attrNameLst>
                                      </p:cBhvr>
                                      <p:to>
                                        <p:strVal val="visible"/>
                                      </p:to>
                                    </p:set>
                                    <p:anim calcmode="lin" valueType="num">
                                      <p:cBhvr additive="base">
                                        <p:cTn id="145" dur="500" fill="hold"/>
                                        <p:tgtEl>
                                          <p:spTgt spid="43"/>
                                        </p:tgtEl>
                                        <p:attrNameLst>
                                          <p:attrName>ppt_x</p:attrName>
                                        </p:attrNameLst>
                                      </p:cBhvr>
                                      <p:tavLst>
                                        <p:tav tm="0">
                                          <p:val>
                                            <p:strVal val="#ppt_x"/>
                                          </p:val>
                                        </p:tav>
                                        <p:tav tm="100000">
                                          <p:val>
                                            <p:strVal val="#ppt_x"/>
                                          </p:val>
                                        </p:tav>
                                      </p:tavLst>
                                    </p:anim>
                                    <p:anim calcmode="lin" valueType="num">
                                      <p:cBhvr additive="base">
                                        <p:cTn id="146" dur="500" fill="hold"/>
                                        <p:tgtEl>
                                          <p:spTgt spid="43"/>
                                        </p:tgtEl>
                                        <p:attrNameLst>
                                          <p:attrName>ppt_y</p:attrName>
                                        </p:attrNameLst>
                                      </p:cBhvr>
                                      <p:tavLst>
                                        <p:tav tm="0">
                                          <p:val>
                                            <p:strVal val="1+#ppt_h/2"/>
                                          </p:val>
                                        </p:tav>
                                        <p:tav tm="100000">
                                          <p:val>
                                            <p:strVal val="#ppt_y"/>
                                          </p:val>
                                        </p:tav>
                                      </p:tavLst>
                                    </p:anim>
                                  </p:childTnLst>
                                </p:cTn>
                              </p:par>
                              <p:par>
                                <p:cTn id="147" presetID="2" presetClass="entr" presetSubtype="4" fill="hold" nodeType="withEffect">
                                  <p:stCondLst>
                                    <p:cond delay="0"/>
                                  </p:stCondLst>
                                  <p:childTnLst>
                                    <p:set>
                                      <p:cBhvr>
                                        <p:cTn id="148" dur="1" fill="hold">
                                          <p:stCondLst>
                                            <p:cond delay="0"/>
                                          </p:stCondLst>
                                        </p:cTn>
                                        <p:tgtEl>
                                          <p:spTgt spid="46"/>
                                        </p:tgtEl>
                                        <p:attrNameLst>
                                          <p:attrName>style.visibility</p:attrName>
                                        </p:attrNameLst>
                                      </p:cBhvr>
                                      <p:to>
                                        <p:strVal val="visible"/>
                                      </p:to>
                                    </p:set>
                                    <p:anim calcmode="lin" valueType="num">
                                      <p:cBhvr additive="base">
                                        <p:cTn id="149" dur="500" fill="hold"/>
                                        <p:tgtEl>
                                          <p:spTgt spid="46"/>
                                        </p:tgtEl>
                                        <p:attrNameLst>
                                          <p:attrName>ppt_x</p:attrName>
                                        </p:attrNameLst>
                                      </p:cBhvr>
                                      <p:tavLst>
                                        <p:tav tm="0">
                                          <p:val>
                                            <p:strVal val="#ppt_x"/>
                                          </p:val>
                                        </p:tav>
                                        <p:tav tm="100000">
                                          <p:val>
                                            <p:strVal val="#ppt_x"/>
                                          </p:val>
                                        </p:tav>
                                      </p:tavLst>
                                    </p:anim>
                                    <p:anim calcmode="lin" valueType="num">
                                      <p:cBhvr additive="base">
                                        <p:cTn id="150" dur="500" fill="hold"/>
                                        <p:tgtEl>
                                          <p:spTgt spid="46"/>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47"/>
                                        </p:tgtEl>
                                        <p:attrNameLst>
                                          <p:attrName>style.visibility</p:attrName>
                                        </p:attrNameLst>
                                      </p:cBhvr>
                                      <p:to>
                                        <p:strVal val="visible"/>
                                      </p:to>
                                    </p:set>
                                    <p:anim calcmode="lin" valueType="num">
                                      <p:cBhvr additive="base">
                                        <p:cTn id="153" dur="500" fill="hold"/>
                                        <p:tgtEl>
                                          <p:spTgt spid="47"/>
                                        </p:tgtEl>
                                        <p:attrNameLst>
                                          <p:attrName>ppt_x</p:attrName>
                                        </p:attrNameLst>
                                      </p:cBhvr>
                                      <p:tavLst>
                                        <p:tav tm="0">
                                          <p:val>
                                            <p:strVal val="#ppt_x"/>
                                          </p:val>
                                        </p:tav>
                                        <p:tav tm="100000">
                                          <p:val>
                                            <p:strVal val="#ppt_x"/>
                                          </p:val>
                                        </p:tav>
                                      </p:tavLst>
                                    </p:anim>
                                    <p:anim calcmode="lin" valueType="num">
                                      <p:cBhvr additive="base">
                                        <p:cTn id="154" dur="500" fill="hold"/>
                                        <p:tgtEl>
                                          <p:spTgt spid="47"/>
                                        </p:tgtEl>
                                        <p:attrNameLst>
                                          <p:attrName>ppt_y</p:attrName>
                                        </p:attrNameLst>
                                      </p:cBhvr>
                                      <p:tavLst>
                                        <p:tav tm="0">
                                          <p:val>
                                            <p:strVal val="1+#ppt_h/2"/>
                                          </p:val>
                                        </p:tav>
                                        <p:tav tm="100000">
                                          <p:val>
                                            <p:strVal val="#ppt_y"/>
                                          </p:val>
                                        </p:tav>
                                      </p:tavLst>
                                    </p:anim>
                                  </p:childTnLst>
                                </p:cTn>
                              </p:par>
                              <p:par>
                                <p:cTn id="155" presetID="2" presetClass="entr" presetSubtype="4" fill="hold" nodeType="withEffect">
                                  <p:stCondLst>
                                    <p:cond delay="0"/>
                                  </p:stCondLst>
                                  <p:childTnLst>
                                    <p:set>
                                      <p:cBhvr>
                                        <p:cTn id="156" dur="1" fill="hold">
                                          <p:stCondLst>
                                            <p:cond delay="0"/>
                                          </p:stCondLst>
                                        </p:cTn>
                                        <p:tgtEl>
                                          <p:spTgt spid="48"/>
                                        </p:tgtEl>
                                        <p:attrNameLst>
                                          <p:attrName>style.visibility</p:attrName>
                                        </p:attrNameLst>
                                      </p:cBhvr>
                                      <p:to>
                                        <p:strVal val="visible"/>
                                      </p:to>
                                    </p:set>
                                    <p:anim calcmode="lin" valueType="num">
                                      <p:cBhvr additive="base">
                                        <p:cTn id="157" dur="500" fill="hold"/>
                                        <p:tgtEl>
                                          <p:spTgt spid="48"/>
                                        </p:tgtEl>
                                        <p:attrNameLst>
                                          <p:attrName>ppt_x</p:attrName>
                                        </p:attrNameLst>
                                      </p:cBhvr>
                                      <p:tavLst>
                                        <p:tav tm="0">
                                          <p:val>
                                            <p:strVal val="#ppt_x"/>
                                          </p:val>
                                        </p:tav>
                                        <p:tav tm="100000">
                                          <p:val>
                                            <p:strVal val="#ppt_x"/>
                                          </p:val>
                                        </p:tav>
                                      </p:tavLst>
                                    </p:anim>
                                    <p:anim calcmode="lin" valueType="num">
                                      <p:cBhvr additive="base">
                                        <p:cTn id="158" dur="500" fill="hold"/>
                                        <p:tgtEl>
                                          <p:spTgt spid="48"/>
                                        </p:tgtEl>
                                        <p:attrNameLst>
                                          <p:attrName>ppt_y</p:attrName>
                                        </p:attrNameLst>
                                      </p:cBhvr>
                                      <p:tavLst>
                                        <p:tav tm="0">
                                          <p:val>
                                            <p:strVal val="1+#ppt_h/2"/>
                                          </p:val>
                                        </p:tav>
                                        <p:tav tm="100000">
                                          <p:val>
                                            <p:strVal val="#ppt_y"/>
                                          </p:val>
                                        </p:tav>
                                      </p:tavLst>
                                    </p:anim>
                                  </p:childTnLst>
                                </p:cTn>
                              </p:par>
                              <p:par>
                                <p:cTn id="159" presetID="2" presetClass="entr" presetSubtype="4" fill="hold" nodeType="withEffect">
                                  <p:stCondLst>
                                    <p:cond delay="0"/>
                                  </p:stCondLst>
                                  <p:childTnLst>
                                    <p:set>
                                      <p:cBhvr>
                                        <p:cTn id="160" dur="1" fill="hold">
                                          <p:stCondLst>
                                            <p:cond delay="0"/>
                                          </p:stCondLst>
                                        </p:cTn>
                                        <p:tgtEl>
                                          <p:spTgt spid="49"/>
                                        </p:tgtEl>
                                        <p:attrNameLst>
                                          <p:attrName>style.visibility</p:attrName>
                                        </p:attrNameLst>
                                      </p:cBhvr>
                                      <p:to>
                                        <p:strVal val="visible"/>
                                      </p:to>
                                    </p:set>
                                    <p:anim calcmode="lin" valueType="num">
                                      <p:cBhvr additive="base">
                                        <p:cTn id="161" dur="500" fill="hold"/>
                                        <p:tgtEl>
                                          <p:spTgt spid="49"/>
                                        </p:tgtEl>
                                        <p:attrNameLst>
                                          <p:attrName>ppt_x</p:attrName>
                                        </p:attrNameLst>
                                      </p:cBhvr>
                                      <p:tavLst>
                                        <p:tav tm="0">
                                          <p:val>
                                            <p:strVal val="#ppt_x"/>
                                          </p:val>
                                        </p:tav>
                                        <p:tav tm="100000">
                                          <p:val>
                                            <p:strVal val="#ppt_x"/>
                                          </p:val>
                                        </p:tav>
                                      </p:tavLst>
                                    </p:anim>
                                    <p:anim calcmode="lin" valueType="num">
                                      <p:cBhvr additive="base">
                                        <p:cTn id="162" dur="500" fill="hold"/>
                                        <p:tgtEl>
                                          <p:spTgt spid="49"/>
                                        </p:tgtEl>
                                        <p:attrNameLst>
                                          <p:attrName>ppt_y</p:attrName>
                                        </p:attrNameLst>
                                      </p:cBhvr>
                                      <p:tavLst>
                                        <p:tav tm="0">
                                          <p:val>
                                            <p:strVal val="1+#ppt_h/2"/>
                                          </p:val>
                                        </p:tav>
                                        <p:tav tm="100000">
                                          <p:val>
                                            <p:strVal val="#ppt_y"/>
                                          </p:val>
                                        </p:tav>
                                      </p:tavLst>
                                    </p:anim>
                                  </p:childTnLst>
                                </p:cTn>
                              </p:par>
                              <p:par>
                                <p:cTn id="163" presetID="2" presetClass="entr" presetSubtype="4" fill="hold" nodeType="withEffect">
                                  <p:stCondLst>
                                    <p:cond delay="0"/>
                                  </p:stCondLst>
                                  <p:childTnLst>
                                    <p:set>
                                      <p:cBhvr>
                                        <p:cTn id="164" dur="1" fill="hold">
                                          <p:stCondLst>
                                            <p:cond delay="0"/>
                                          </p:stCondLst>
                                        </p:cTn>
                                        <p:tgtEl>
                                          <p:spTgt spid="50"/>
                                        </p:tgtEl>
                                        <p:attrNameLst>
                                          <p:attrName>style.visibility</p:attrName>
                                        </p:attrNameLst>
                                      </p:cBhvr>
                                      <p:to>
                                        <p:strVal val="visible"/>
                                      </p:to>
                                    </p:set>
                                    <p:anim calcmode="lin" valueType="num">
                                      <p:cBhvr additive="base">
                                        <p:cTn id="165" dur="500" fill="hold"/>
                                        <p:tgtEl>
                                          <p:spTgt spid="50"/>
                                        </p:tgtEl>
                                        <p:attrNameLst>
                                          <p:attrName>ppt_x</p:attrName>
                                        </p:attrNameLst>
                                      </p:cBhvr>
                                      <p:tavLst>
                                        <p:tav tm="0">
                                          <p:val>
                                            <p:strVal val="#ppt_x"/>
                                          </p:val>
                                        </p:tav>
                                        <p:tav tm="100000">
                                          <p:val>
                                            <p:strVal val="#ppt_x"/>
                                          </p:val>
                                        </p:tav>
                                      </p:tavLst>
                                    </p:anim>
                                    <p:anim calcmode="lin" valueType="num">
                                      <p:cBhvr additive="base">
                                        <p:cTn id="166" dur="500" fill="hold"/>
                                        <p:tgtEl>
                                          <p:spTgt spid="50"/>
                                        </p:tgtEl>
                                        <p:attrNameLst>
                                          <p:attrName>ppt_y</p:attrName>
                                        </p:attrNameLst>
                                      </p:cBhvr>
                                      <p:tavLst>
                                        <p:tav tm="0">
                                          <p:val>
                                            <p:strVal val="1+#ppt_h/2"/>
                                          </p:val>
                                        </p:tav>
                                        <p:tav tm="100000">
                                          <p:val>
                                            <p:strVal val="#ppt_y"/>
                                          </p:val>
                                        </p:tav>
                                      </p:tavLst>
                                    </p:anim>
                                  </p:childTnLst>
                                </p:cTn>
                              </p:par>
                              <p:par>
                                <p:cTn id="167" presetID="2" presetClass="entr" presetSubtype="4" fill="hold" nodeType="withEffect">
                                  <p:stCondLst>
                                    <p:cond delay="0"/>
                                  </p:stCondLst>
                                  <p:childTnLst>
                                    <p:set>
                                      <p:cBhvr>
                                        <p:cTn id="168" dur="1" fill="hold">
                                          <p:stCondLst>
                                            <p:cond delay="0"/>
                                          </p:stCondLst>
                                        </p:cTn>
                                        <p:tgtEl>
                                          <p:spTgt spid="51"/>
                                        </p:tgtEl>
                                        <p:attrNameLst>
                                          <p:attrName>style.visibility</p:attrName>
                                        </p:attrNameLst>
                                      </p:cBhvr>
                                      <p:to>
                                        <p:strVal val="visible"/>
                                      </p:to>
                                    </p:set>
                                    <p:anim calcmode="lin" valueType="num">
                                      <p:cBhvr additive="base">
                                        <p:cTn id="169" dur="500" fill="hold"/>
                                        <p:tgtEl>
                                          <p:spTgt spid="51"/>
                                        </p:tgtEl>
                                        <p:attrNameLst>
                                          <p:attrName>ppt_x</p:attrName>
                                        </p:attrNameLst>
                                      </p:cBhvr>
                                      <p:tavLst>
                                        <p:tav tm="0">
                                          <p:val>
                                            <p:strVal val="#ppt_x"/>
                                          </p:val>
                                        </p:tav>
                                        <p:tav tm="100000">
                                          <p:val>
                                            <p:strVal val="#ppt_x"/>
                                          </p:val>
                                        </p:tav>
                                      </p:tavLst>
                                    </p:anim>
                                    <p:anim calcmode="lin" valueType="num">
                                      <p:cBhvr additive="base">
                                        <p:cTn id="170" dur="500" fill="hold"/>
                                        <p:tgtEl>
                                          <p:spTgt spid="51"/>
                                        </p:tgtEl>
                                        <p:attrNameLst>
                                          <p:attrName>ppt_y</p:attrName>
                                        </p:attrNameLst>
                                      </p:cBhvr>
                                      <p:tavLst>
                                        <p:tav tm="0">
                                          <p:val>
                                            <p:strVal val="1+#ppt_h/2"/>
                                          </p:val>
                                        </p:tav>
                                        <p:tav tm="100000">
                                          <p:val>
                                            <p:strVal val="#ppt_y"/>
                                          </p:val>
                                        </p:tav>
                                      </p:tavLst>
                                    </p:anim>
                                  </p:childTnLst>
                                </p:cTn>
                              </p:par>
                              <p:par>
                                <p:cTn id="171" presetID="2" presetClass="entr" presetSubtype="4" fill="hold" nodeType="withEffect">
                                  <p:stCondLst>
                                    <p:cond delay="0"/>
                                  </p:stCondLst>
                                  <p:childTnLst>
                                    <p:set>
                                      <p:cBhvr>
                                        <p:cTn id="172" dur="1" fill="hold">
                                          <p:stCondLst>
                                            <p:cond delay="0"/>
                                          </p:stCondLst>
                                        </p:cTn>
                                        <p:tgtEl>
                                          <p:spTgt spid="52"/>
                                        </p:tgtEl>
                                        <p:attrNameLst>
                                          <p:attrName>style.visibility</p:attrName>
                                        </p:attrNameLst>
                                      </p:cBhvr>
                                      <p:to>
                                        <p:strVal val="visible"/>
                                      </p:to>
                                    </p:set>
                                    <p:anim calcmode="lin" valueType="num">
                                      <p:cBhvr additive="base">
                                        <p:cTn id="173" dur="500" fill="hold"/>
                                        <p:tgtEl>
                                          <p:spTgt spid="52"/>
                                        </p:tgtEl>
                                        <p:attrNameLst>
                                          <p:attrName>ppt_x</p:attrName>
                                        </p:attrNameLst>
                                      </p:cBhvr>
                                      <p:tavLst>
                                        <p:tav tm="0">
                                          <p:val>
                                            <p:strVal val="#ppt_x"/>
                                          </p:val>
                                        </p:tav>
                                        <p:tav tm="100000">
                                          <p:val>
                                            <p:strVal val="#ppt_x"/>
                                          </p:val>
                                        </p:tav>
                                      </p:tavLst>
                                    </p:anim>
                                    <p:anim calcmode="lin" valueType="num">
                                      <p:cBhvr additive="base">
                                        <p:cTn id="174" dur="500" fill="hold"/>
                                        <p:tgtEl>
                                          <p:spTgt spid="52"/>
                                        </p:tgtEl>
                                        <p:attrNameLst>
                                          <p:attrName>ppt_y</p:attrName>
                                        </p:attrNameLst>
                                      </p:cBhvr>
                                      <p:tavLst>
                                        <p:tav tm="0">
                                          <p:val>
                                            <p:strVal val="1+#ppt_h/2"/>
                                          </p:val>
                                        </p:tav>
                                        <p:tav tm="100000">
                                          <p:val>
                                            <p:strVal val="#ppt_y"/>
                                          </p:val>
                                        </p:tav>
                                      </p:tavLst>
                                    </p:anim>
                                  </p:childTnLst>
                                </p:cTn>
                              </p:par>
                              <p:par>
                                <p:cTn id="175" presetID="2" presetClass="entr" presetSubtype="4" fill="hold" nodeType="withEffect">
                                  <p:stCondLst>
                                    <p:cond delay="0"/>
                                  </p:stCondLst>
                                  <p:childTnLst>
                                    <p:set>
                                      <p:cBhvr>
                                        <p:cTn id="176" dur="1" fill="hold">
                                          <p:stCondLst>
                                            <p:cond delay="0"/>
                                          </p:stCondLst>
                                        </p:cTn>
                                        <p:tgtEl>
                                          <p:spTgt spid="53"/>
                                        </p:tgtEl>
                                        <p:attrNameLst>
                                          <p:attrName>style.visibility</p:attrName>
                                        </p:attrNameLst>
                                      </p:cBhvr>
                                      <p:to>
                                        <p:strVal val="visible"/>
                                      </p:to>
                                    </p:set>
                                    <p:anim calcmode="lin" valueType="num">
                                      <p:cBhvr additive="base">
                                        <p:cTn id="177" dur="500" fill="hold"/>
                                        <p:tgtEl>
                                          <p:spTgt spid="53"/>
                                        </p:tgtEl>
                                        <p:attrNameLst>
                                          <p:attrName>ppt_x</p:attrName>
                                        </p:attrNameLst>
                                      </p:cBhvr>
                                      <p:tavLst>
                                        <p:tav tm="0">
                                          <p:val>
                                            <p:strVal val="#ppt_x"/>
                                          </p:val>
                                        </p:tav>
                                        <p:tav tm="100000">
                                          <p:val>
                                            <p:strVal val="#ppt_x"/>
                                          </p:val>
                                        </p:tav>
                                      </p:tavLst>
                                    </p:anim>
                                    <p:anim calcmode="lin" valueType="num">
                                      <p:cBhvr additive="base">
                                        <p:cTn id="17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8" grpId="0" animBg="1"/>
      <p:bldP spid="26" grpId="0" animBg="1"/>
      <p:bldP spid="7" grpId="0" animBg="1"/>
      <p:bldP spid="8" grpId="0" animBg="1"/>
      <p:bldP spid="9" grpId="0" animBg="1"/>
      <p:bldP spid="10" grpId="0"/>
      <p:bldP spid="11" grpId="0"/>
      <p:bldP spid="12" grpId="0"/>
      <p:bldP spid="13" grpId="0" animBg="1"/>
      <p:bldP spid="14" grpId="0" animBg="1"/>
      <p:bldP spid="15" grpId="0" animBg="1"/>
      <p:bldP spid="16" grpId="0" animBg="1"/>
      <p:bldP spid="17" grpId="0" animBg="1"/>
      <p:bldP spid="18" grpId="0" animBg="1"/>
      <p:bldP spid="19" grpId="0" animBg="1"/>
      <p:bldP spid="20" grpId="0" animBg="1"/>
      <p:bldP spid="21" grpId="0" animBg="1"/>
      <p:bldP spid="23" grpId="0" animBg="1"/>
      <p:bldP spid="24" grpId="0" animBg="1"/>
      <p:bldP spid="25" grpId="0" animBg="1"/>
      <p:bldP spid="27" grpId="0"/>
      <p:bldP spid="29" grpId="0"/>
      <p:bldP spid="32" grpId="0"/>
      <p:bldP spid="33" grpId="0"/>
      <p:bldP spid="28" grpId="1" animBg="1"/>
      <p:bldP spid="26" grpId="1" animBg="1"/>
      <p:bldP spid="7" grpId="1" animBg="1"/>
      <p:bldP spid="8" grpId="1" animBg="1"/>
      <p:bldP spid="9" grpId="1" animBg="1"/>
      <p:bldP spid="10" grpId="1"/>
      <p:bldP spid="11" grpId="1"/>
      <p:bldP spid="12" grpId="1"/>
      <p:bldP spid="13" grpId="1" animBg="1"/>
      <p:bldP spid="14" grpId="1" animBg="1"/>
      <p:bldP spid="15" grpId="1" animBg="1"/>
      <p:bldP spid="16" grpId="1" animBg="1"/>
      <p:bldP spid="17" grpId="1" animBg="1"/>
      <p:bldP spid="18" grpId="1" animBg="1"/>
      <p:bldP spid="19" grpId="1" animBg="1"/>
      <p:bldP spid="20" grpId="1" animBg="1"/>
      <p:bldP spid="21" grpId="1" animBg="1"/>
      <p:bldP spid="23" grpId="1" animBg="1"/>
      <p:bldP spid="24" grpId="1" animBg="1"/>
      <p:bldP spid="25" grpId="1" animBg="1"/>
      <p:bldP spid="27" grpId="1"/>
      <p:bldP spid="29" grpId="1"/>
      <p:bldP spid="32" grpId="1"/>
      <p:bldP spid="33"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 name="矩形 27"/>
          <p:cNvSpPr/>
          <p:nvPr/>
        </p:nvSpPr>
        <p:spPr>
          <a:xfrm>
            <a:off x="4870450" y="1961515"/>
            <a:ext cx="3168650" cy="46361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 name="矩形 25"/>
          <p:cNvSpPr/>
          <p:nvPr/>
        </p:nvSpPr>
        <p:spPr>
          <a:xfrm>
            <a:off x="1196340" y="2044700"/>
            <a:ext cx="2453640" cy="450088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zh-CN"/>
          </a:p>
          <a:p>
            <a:pPr algn="ctr"/>
            <a:endParaRPr lang="en-US" altLang="zh-CN"/>
          </a:p>
          <a:p>
            <a:pPr algn="ctr"/>
            <a:endParaRPr lang="en-US" altLang="zh-CN"/>
          </a:p>
          <a:p>
            <a:pPr algn="ctr"/>
            <a:r>
              <a:rPr lang="en-US" altLang="zh-CN"/>
              <a:t>a-api</a:t>
            </a:r>
            <a:r>
              <a:rPr lang="zh-CN" altLang="en-US"/>
              <a:t>（目录）</a:t>
            </a:r>
            <a:endParaRPr lang="en-US" altLang="zh-CN"/>
          </a:p>
          <a:p>
            <a:pPr algn="ctr"/>
            <a:r>
              <a:rPr lang="en-US" altLang="zh-CN"/>
              <a:t>test</a:t>
            </a:r>
            <a:r>
              <a:rPr lang="zh-CN" altLang="en-US"/>
              <a:t>（目录）</a:t>
            </a:r>
            <a:endParaRPr lang="en-US" altLang="zh-CN"/>
          </a:p>
          <a:p>
            <a:pPr algn="ctr"/>
            <a:r>
              <a:rPr lang="en-US" altLang="zh-CN"/>
              <a:t>pre</a:t>
            </a:r>
            <a:r>
              <a:rPr lang="zh-CN" altLang="en-US"/>
              <a:t>（目录）</a:t>
            </a:r>
            <a:endParaRPr lang="en-US" altLang="zh-CN"/>
          </a:p>
          <a:p>
            <a:pPr algn="ctr"/>
            <a:r>
              <a:rPr lang="en-US" altLang="zh-CN"/>
              <a:t>pro</a:t>
            </a:r>
            <a:r>
              <a:rPr lang="zh-CN" altLang="en-US"/>
              <a:t>（目录）</a:t>
            </a:r>
            <a:endParaRPr lang="zh-CN" altLang="en-US"/>
          </a:p>
          <a:p>
            <a:pPr algn="ctr"/>
            <a:endParaRPr lang="en-US" altLang="zh-CN"/>
          </a:p>
          <a:p>
            <a:pPr algn="ctr"/>
            <a:r>
              <a:rPr lang="en-US" altLang="zh-CN"/>
              <a:t>b-api</a:t>
            </a:r>
            <a:r>
              <a:rPr lang="zh-CN" altLang="en-US"/>
              <a:t>（目录）</a:t>
            </a:r>
            <a:endParaRPr lang="en-US" altLang="zh-CN"/>
          </a:p>
          <a:p>
            <a:pPr algn="ctr"/>
            <a:r>
              <a:rPr lang="en-US" altLang="zh-CN"/>
              <a:t>test</a:t>
            </a:r>
            <a:r>
              <a:rPr lang="zh-CN" altLang="en-US"/>
              <a:t>（目录）</a:t>
            </a:r>
            <a:endParaRPr lang="en-US" altLang="zh-CN"/>
          </a:p>
          <a:p>
            <a:pPr algn="ctr"/>
            <a:r>
              <a:rPr lang="en-US" altLang="zh-CN"/>
              <a:t>pre</a:t>
            </a:r>
            <a:r>
              <a:rPr lang="zh-CN" altLang="en-US"/>
              <a:t>（目录）</a:t>
            </a:r>
            <a:endParaRPr lang="en-US" altLang="zh-CN"/>
          </a:p>
          <a:p>
            <a:pPr algn="ctr"/>
            <a:r>
              <a:rPr lang="en-US" altLang="zh-CN"/>
              <a:t>pro</a:t>
            </a:r>
            <a:r>
              <a:rPr lang="zh-CN" altLang="en-US"/>
              <a:t>（目录）</a:t>
            </a:r>
            <a:endParaRPr lang="zh-CN" altLang="en-US"/>
          </a:p>
          <a:p>
            <a:pPr algn="ctr"/>
            <a:endParaRPr lang="en-US" altLang="zh-CN"/>
          </a:p>
          <a:p>
            <a:pPr algn="ctr"/>
            <a:r>
              <a:rPr lang="en-US" altLang="zh-CN"/>
              <a:t>c-api</a:t>
            </a:r>
            <a:r>
              <a:rPr lang="zh-CN" altLang="en-US"/>
              <a:t>（目录）</a:t>
            </a:r>
            <a:endParaRPr lang="en-US" altLang="zh-CN"/>
          </a:p>
          <a:p>
            <a:pPr algn="ctr"/>
            <a:r>
              <a:rPr lang="en-US" altLang="zh-CN"/>
              <a:t>test</a:t>
            </a:r>
            <a:r>
              <a:rPr lang="zh-CN" altLang="en-US"/>
              <a:t>（目录）</a:t>
            </a:r>
            <a:endParaRPr lang="en-US" altLang="zh-CN"/>
          </a:p>
          <a:p>
            <a:pPr algn="ctr"/>
            <a:r>
              <a:rPr lang="en-US" altLang="zh-CN"/>
              <a:t>pre</a:t>
            </a:r>
            <a:r>
              <a:rPr lang="zh-CN" altLang="en-US"/>
              <a:t>（目录）</a:t>
            </a:r>
            <a:endParaRPr lang="en-US" altLang="zh-CN"/>
          </a:p>
          <a:p>
            <a:pPr algn="ctr"/>
            <a:r>
              <a:rPr lang="en-US" altLang="zh-CN"/>
              <a:t>pro</a:t>
            </a:r>
            <a:r>
              <a:rPr lang="zh-CN" altLang="en-US"/>
              <a:t>（目录）</a:t>
            </a:r>
            <a:endParaRPr lang="en-US" altLang="zh-CN"/>
          </a:p>
          <a:p>
            <a:pPr algn="ctr"/>
            <a:endParaRPr lang="en-US" altLang="zh-CN"/>
          </a:p>
          <a:p>
            <a:pPr algn="ctr"/>
            <a:endParaRPr lang="en-US" altLang="zh-CN"/>
          </a:p>
        </p:txBody>
      </p:sp>
      <p:sp>
        <p:nvSpPr>
          <p:cNvPr id="2" name="文本框 1"/>
          <p:cNvSpPr txBox="1"/>
          <p:nvPr/>
        </p:nvSpPr>
        <p:spPr>
          <a:xfrm>
            <a:off x="589915" y="1063625"/>
            <a:ext cx="10886440" cy="962660"/>
          </a:xfrm>
          <a:prstGeom prst="rect">
            <a:avLst/>
          </a:prstGeom>
          <a:noFill/>
        </p:spPr>
        <p:txBody>
          <a:bodyPr wrap="square" rtlCol="0">
            <a:noAutofit/>
          </a:bodyPr>
          <a:p>
            <a:r>
              <a:rPr lang="zh-CN" sz="2670" b="1">
                <a:latin typeface="微软雅黑" panose="020B0503020204020204" charset="-122"/>
                <a:ea typeface="微软雅黑" panose="020B0503020204020204" charset="-122"/>
                <a:cs typeface="微软雅黑" panose="020B0503020204020204" charset="-122"/>
              </a:rPr>
              <a:t>对应目录：多个部署环境的应用配置都存放在同一个仓库，</a:t>
            </a:r>
            <a:endParaRPr lang="zh-CN" sz="2670" b="1">
              <a:latin typeface="微软雅黑" panose="020B0503020204020204" charset="-122"/>
              <a:ea typeface="微软雅黑" panose="020B0503020204020204" charset="-122"/>
              <a:cs typeface="微软雅黑" panose="020B0503020204020204" charset="-122"/>
            </a:endParaRPr>
          </a:p>
          <a:p>
            <a:r>
              <a:rPr lang="zh-CN" altLang="en-US" sz="2670" b="1">
                <a:latin typeface="微软雅黑" panose="020B0503020204020204" charset="-122"/>
                <a:ea typeface="微软雅黑" panose="020B0503020204020204" charset="-122"/>
                <a:cs typeface="微软雅黑" panose="020B0503020204020204" charset="-122"/>
              </a:rPr>
              <a:t>仓库的一个根目录对应一个应用，一个目录下存在多个环境的配置</a:t>
            </a:r>
            <a:endParaRPr lang="zh-CN" altLang="en-US" sz="2670" b="1">
              <a:latin typeface="微软雅黑" panose="020B0503020204020204" charset="-122"/>
              <a:ea typeface="微软雅黑" panose="020B0503020204020204" charset="-122"/>
              <a:cs typeface="微软雅黑" panose="020B0503020204020204" charset="-122"/>
            </a:endParaRPr>
          </a:p>
        </p:txBody>
      </p:sp>
      <p:sp>
        <p:nvSpPr>
          <p:cNvPr id="4" name="矩形"/>
          <p:cNvSpPr/>
          <p:nvPr>
            <p:custDataLst>
              <p:tags r:id="rId1"/>
            </p:custDataLst>
          </p:nvPr>
        </p:nvSpPr>
        <p:spPr>
          <a:xfrm>
            <a:off x="2423795" y="189230"/>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应用资源清单文件存储方法</a:t>
            </a:r>
            <a:r>
              <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-2</a:t>
            </a:r>
            <a:endPar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13" name="圆角矩形 12"/>
          <p:cNvSpPr/>
          <p:nvPr/>
        </p:nvSpPr>
        <p:spPr>
          <a:xfrm>
            <a:off x="5302885" y="2924810"/>
            <a:ext cx="2395220" cy="27686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zh-CN">
              <a:sym typeface="+mn-ea"/>
            </a:endParaRPr>
          </a:p>
          <a:p>
            <a:pPr algn="ctr"/>
            <a:r>
              <a:rPr lang="en-US" altLang="zh-CN">
                <a:sym typeface="+mn-ea"/>
              </a:rPr>
              <a:t>b-api-test Application</a:t>
            </a:r>
            <a:endParaRPr lang="en-US" altLang="zh-CN"/>
          </a:p>
          <a:p>
            <a:pPr algn="ctr"/>
            <a:endParaRPr lang="zh-CN" altLang="en-US"/>
          </a:p>
        </p:txBody>
      </p:sp>
      <p:sp>
        <p:nvSpPr>
          <p:cNvPr id="14" name="圆角矩形 13"/>
          <p:cNvSpPr/>
          <p:nvPr/>
        </p:nvSpPr>
        <p:spPr>
          <a:xfrm>
            <a:off x="5322570" y="3428365"/>
            <a:ext cx="2374265" cy="27686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zh-CN">
              <a:sym typeface="+mn-ea"/>
            </a:endParaRPr>
          </a:p>
          <a:p>
            <a:pPr algn="ctr"/>
            <a:r>
              <a:rPr lang="en-US" altLang="zh-CN">
                <a:sym typeface="+mn-ea"/>
              </a:rPr>
              <a:t>c-api-test Application</a:t>
            </a:r>
            <a:endParaRPr lang="en-US" altLang="zh-CN"/>
          </a:p>
          <a:p>
            <a:pPr algn="ctr"/>
            <a:endParaRPr lang="zh-CN" altLang="en-US"/>
          </a:p>
        </p:txBody>
      </p:sp>
      <p:sp>
        <p:nvSpPr>
          <p:cNvPr id="15" name="圆角矩形 14"/>
          <p:cNvSpPr/>
          <p:nvPr/>
        </p:nvSpPr>
        <p:spPr>
          <a:xfrm>
            <a:off x="5302885" y="3931920"/>
            <a:ext cx="2393950" cy="27686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zh-CN">
              <a:sym typeface="+mn-ea"/>
            </a:endParaRPr>
          </a:p>
          <a:p>
            <a:pPr algn="ctr"/>
            <a:r>
              <a:rPr lang="en-US" altLang="zh-CN">
                <a:sym typeface="+mn-ea"/>
              </a:rPr>
              <a:t>a-api-pre Application</a:t>
            </a:r>
            <a:endParaRPr lang="en-US" altLang="zh-CN"/>
          </a:p>
          <a:p>
            <a:pPr algn="ctr"/>
            <a:endParaRPr lang="zh-CN" altLang="en-US"/>
          </a:p>
        </p:txBody>
      </p:sp>
      <p:sp>
        <p:nvSpPr>
          <p:cNvPr id="16" name="圆角矩形 15"/>
          <p:cNvSpPr/>
          <p:nvPr/>
        </p:nvSpPr>
        <p:spPr>
          <a:xfrm>
            <a:off x="5302885" y="4364355"/>
            <a:ext cx="2393950" cy="27686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zh-CN">
              <a:sym typeface="+mn-ea"/>
            </a:endParaRPr>
          </a:p>
          <a:p>
            <a:pPr algn="ctr"/>
            <a:r>
              <a:rPr lang="en-US" altLang="zh-CN">
                <a:sym typeface="+mn-ea"/>
              </a:rPr>
              <a:t>b-api-pre Application</a:t>
            </a:r>
            <a:endParaRPr lang="en-US" altLang="zh-CN"/>
          </a:p>
          <a:p>
            <a:pPr algn="ctr"/>
            <a:endParaRPr lang="zh-CN" altLang="en-US"/>
          </a:p>
        </p:txBody>
      </p:sp>
      <p:sp>
        <p:nvSpPr>
          <p:cNvPr id="17" name="圆角矩形 16"/>
          <p:cNvSpPr/>
          <p:nvPr/>
        </p:nvSpPr>
        <p:spPr>
          <a:xfrm>
            <a:off x="5302885" y="4796790"/>
            <a:ext cx="2394585" cy="27686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zh-CN">
              <a:sym typeface="+mn-ea"/>
            </a:endParaRPr>
          </a:p>
          <a:p>
            <a:pPr algn="ctr"/>
            <a:r>
              <a:rPr lang="en-US" altLang="zh-CN">
                <a:sym typeface="+mn-ea"/>
              </a:rPr>
              <a:t>c-api-pre Application</a:t>
            </a:r>
            <a:endParaRPr lang="en-US" altLang="zh-CN"/>
          </a:p>
          <a:p>
            <a:pPr algn="ctr"/>
            <a:endParaRPr lang="zh-CN" altLang="en-US"/>
          </a:p>
        </p:txBody>
      </p:sp>
      <p:sp>
        <p:nvSpPr>
          <p:cNvPr id="18" name="圆角矩形 17"/>
          <p:cNvSpPr/>
          <p:nvPr/>
        </p:nvSpPr>
        <p:spPr>
          <a:xfrm>
            <a:off x="5302885" y="5264150"/>
            <a:ext cx="2390140" cy="27686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zh-CN">
              <a:sym typeface="+mn-ea"/>
            </a:endParaRPr>
          </a:p>
          <a:p>
            <a:pPr algn="ctr"/>
            <a:r>
              <a:rPr lang="en-US" altLang="zh-CN">
                <a:sym typeface="+mn-ea"/>
              </a:rPr>
              <a:t>a-api-pro Application</a:t>
            </a:r>
            <a:endParaRPr lang="en-US" altLang="zh-CN"/>
          </a:p>
          <a:p>
            <a:pPr algn="ctr"/>
            <a:endParaRPr lang="zh-CN" altLang="en-US"/>
          </a:p>
        </p:txBody>
      </p:sp>
      <p:sp>
        <p:nvSpPr>
          <p:cNvPr id="19" name="圆角矩形 18"/>
          <p:cNvSpPr/>
          <p:nvPr/>
        </p:nvSpPr>
        <p:spPr>
          <a:xfrm>
            <a:off x="5322570" y="5732145"/>
            <a:ext cx="2374265" cy="27686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zh-CN">
              <a:sym typeface="+mn-ea"/>
            </a:endParaRPr>
          </a:p>
          <a:p>
            <a:pPr algn="ctr"/>
            <a:r>
              <a:rPr lang="en-US" altLang="zh-CN">
                <a:sym typeface="+mn-ea"/>
              </a:rPr>
              <a:t>b-api-pro Application</a:t>
            </a:r>
            <a:endParaRPr lang="en-US" altLang="zh-CN"/>
          </a:p>
          <a:p>
            <a:pPr algn="ctr"/>
            <a:endParaRPr lang="zh-CN" altLang="en-US"/>
          </a:p>
        </p:txBody>
      </p:sp>
      <p:sp>
        <p:nvSpPr>
          <p:cNvPr id="20" name="圆角矩形 19"/>
          <p:cNvSpPr/>
          <p:nvPr/>
        </p:nvSpPr>
        <p:spPr>
          <a:xfrm>
            <a:off x="5322570" y="6237605"/>
            <a:ext cx="2356485" cy="27686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zh-CN">
              <a:sym typeface="+mn-ea"/>
            </a:endParaRPr>
          </a:p>
          <a:p>
            <a:pPr algn="ctr"/>
            <a:r>
              <a:rPr lang="en-US" altLang="zh-CN">
                <a:sym typeface="+mn-ea"/>
              </a:rPr>
              <a:t>c-api-pro Application</a:t>
            </a:r>
            <a:endParaRPr lang="en-US" altLang="zh-CN"/>
          </a:p>
          <a:p>
            <a:pPr algn="ctr"/>
            <a:endParaRPr lang="zh-CN" altLang="en-US"/>
          </a:p>
        </p:txBody>
      </p:sp>
      <p:sp>
        <p:nvSpPr>
          <p:cNvPr id="21" name="圆角矩形 20"/>
          <p:cNvSpPr/>
          <p:nvPr/>
        </p:nvSpPr>
        <p:spPr>
          <a:xfrm>
            <a:off x="5302885" y="2435225"/>
            <a:ext cx="2393950" cy="27686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a-api-test Application</a:t>
            </a:r>
            <a:endParaRPr lang="en-US" altLang="zh-CN"/>
          </a:p>
        </p:txBody>
      </p:sp>
      <p:sp>
        <p:nvSpPr>
          <p:cNvPr id="23" name="圆角矩形 22"/>
          <p:cNvSpPr/>
          <p:nvPr/>
        </p:nvSpPr>
        <p:spPr>
          <a:xfrm>
            <a:off x="9159875" y="2276475"/>
            <a:ext cx="1944370" cy="100774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测试环境</a:t>
            </a:r>
            <a:endParaRPr lang="zh-CN" altLang="en-US"/>
          </a:p>
          <a:p>
            <a:pPr algn="ctr"/>
            <a:r>
              <a:rPr lang="en-US" altLang="zh-CN"/>
              <a:t>K8S</a:t>
            </a:r>
            <a:r>
              <a:rPr lang="zh-CN" altLang="en-US"/>
              <a:t>集群</a:t>
            </a:r>
            <a:endParaRPr lang="zh-CN" altLang="en-US"/>
          </a:p>
        </p:txBody>
      </p:sp>
      <p:sp>
        <p:nvSpPr>
          <p:cNvPr id="24" name="圆角矩形 23"/>
          <p:cNvSpPr/>
          <p:nvPr/>
        </p:nvSpPr>
        <p:spPr>
          <a:xfrm>
            <a:off x="9121140" y="3718560"/>
            <a:ext cx="1944370" cy="100774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预生产环境</a:t>
            </a:r>
            <a:endParaRPr lang="zh-CN" altLang="en-US"/>
          </a:p>
          <a:p>
            <a:pPr algn="ctr"/>
            <a:r>
              <a:rPr lang="en-US" altLang="zh-CN"/>
              <a:t>K8S</a:t>
            </a:r>
            <a:r>
              <a:rPr lang="zh-CN" altLang="en-US"/>
              <a:t>集群</a:t>
            </a:r>
            <a:endParaRPr lang="zh-CN" altLang="en-US"/>
          </a:p>
        </p:txBody>
      </p:sp>
      <p:sp>
        <p:nvSpPr>
          <p:cNvPr id="25" name="圆角矩形 24"/>
          <p:cNvSpPr/>
          <p:nvPr/>
        </p:nvSpPr>
        <p:spPr>
          <a:xfrm>
            <a:off x="9121140" y="5230495"/>
            <a:ext cx="1944370" cy="100774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生产环境</a:t>
            </a:r>
            <a:endParaRPr lang="zh-CN" altLang="en-US"/>
          </a:p>
          <a:p>
            <a:pPr algn="ctr"/>
            <a:r>
              <a:rPr lang="en-US" altLang="zh-CN"/>
              <a:t>K8S</a:t>
            </a:r>
            <a:r>
              <a:rPr lang="zh-CN" altLang="en-US"/>
              <a:t>集群</a:t>
            </a:r>
            <a:endParaRPr lang="zh-CN" altLang="en-US"/>
          </a:p>
        </p:txBody>
      </p:sp>
      <p:sp>
        <p:nvSpPr>
          <p:cNvPr id="27" name="文本框 26"/>
          <p:cNvSpPr txBox="1"/>
          <p:nvPr/>
        </p:nvSpPr>
        <p:spPr>
          <a:xfrm>
            <a:off x="1397000" y="2044700"/>
            <a:ext cx="2014855" cy="368300"/>
          </a:xfrm>
          <a:prstGeom prst="rect">
            <a:avLst/>
          </a:prstGeom>
          <a:noFill/>
        </p:spPr>
        <p:txBody>
          <a:bodyPr wrap="square" rtlCol="0">
            <a:spAutoFit/>
          </a:bodyPr>
          <a:p>
            <a:r>
              <a:rPr lang="en-US" altLang="zh-CN">
                <a:solidFill>
                  <a:srgbClr val="FF0000"/>
                </a:solidFill>
              </a:rPr>
              <a:t>GItLAB</a:t>
            </a:r>
            <a:r>
              <a:rPr lang="zh-CN" altLang="en-US">
                <a:solidFill>
                  <a:srgbClr val="FF0000"/>
                </a:solidFill>
              </a:rPr>
              <a:t>代码仓库</a:t>
            </a:r>
            <a:endParaRPr lang="zh-CN" altLang="en-US">
              <a:solidFill>
                <a:srgbClr val="FF0000"/>
              </a:solidFill>
            </a:endParaRPr>
          </a:p>
        </p:txBody>
      </p:sp>
      <p:sp>
        <p:nvSpPr>
          <p:cNvPr id="29" name="文本框 28"/>
          <p:cNvSpPr txBox="1"/>
          <p:nvPr/>
        </p:nvSpPr>
        <p:spPr>
          <a:xfrm>
            <a:off x="5824855" y="1989455"/>
            <a:ext cx="1167765" cy="368300"/>
          </a:xfrm>
          <a:prstGeom prst="rect">
            <a:avLst/>
          </a:prstGeom>
          <a:noFill/>
        </p:spPr>
        <p:txBody>
          <a:bodyPr wrap="square" rtlCol="0">
            <a:spAutoFit/>
          </a:bodyPr>
          <a:p>
            <a:r>
              <a:rPr lang="en-US" altLang="zh-CN">
                <a:solidFill>
                  <a:srgbClr val="FF0000"/>
                </a:solidFill>
              </a:rPr>
              <a:t>Argo CD</a:t>
            </a:r>
            <a:endParaRPr lang="en-US" altLang="zh-CN">
              <a:solidFill>
                <a:srgbClr val="FF0000"/>
              </a:solidFill>
            </a:endParaRPr>
          </a:p>
        </p:txBody>
      </p:sp>
      <p:cxnSp>
        <p:nvCxnSpPr>
          <p:cNvPr id="30" name="直接箭头连接符 29"/>
          <p:cNvCxnSpPr>
            <a:stCxn id="21" idx="1"/>
          </p:cNvCxnSpPr>
          <p:nvPr/>
        </p:nvCxnSpPr>
        <p:spPr>
          <a:xfrm flipH="1">
            <a:off x="3143885" y="2573655"/>
            <a:ext cx="2159000" cy="279400"/>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sp>
        <p:nvSpPr>
          <p:cNvPr id="32" name="文本框 31"/>
          <p:cNvSpPr txBox="1"/>
          <p:nvPr/>
        </p:nvSpPr>
        <p:spPr>
          <a:xfrm>
            <a:off x="4069715" y="2821940"/>
            <a:ext cx="436245" cy="2698750"/>
          </a:xfrm>
          <a:prstGeom prst="rect">
            <a:avLst/>
          </a:prstGeom>
          <a:noFill/>
        </p:spPr>
        <p:txBody>
          <a:bodyPr wrap="square" rtlCol="0">
            <a:noAutofit/>
          </a:bodyPr>
          <a:p>
            <a:r>
              <a:rPr lang="zh-CN" altLang="en-US"/>
              <a:t>指定</a:t>
            </a:r>
            <a:endParaRPr lang="zh-CN" altLang="en-US"/>
          </a:p>
          <a:p>
            <a:r>
              <a:rPr lang="zh-CN" altLang="en-US"/>
              <a:t>来源仓库与分支</a:t>
            </a:r>
            <a:endParaRPr lang="zh-CN" altLang="en-US"/>
          </a:p>
        </p:txBody>
      </p:sp>
      <p:sp>
        <p:nvSpPr>
          <p:cNvPr id="33" name="文本框 32"/>
          <p:cNvSpPr txBox="1"/>
          <p:nvPr/>
        </p:nvSpPr>
        <p:spPr>
          <a:xfrm>
            <a:off x="8368030" y="2348865"/>
            <a:ext cx="446405" cy="3768725"/>
          </a:xfrm>
          <a:prstGeom prst="rect">
            <a:avLst/>
          </a:prstGeom>
          <a:noFill/>
        </p:spPr>
        <p:txBody>
          <a:bodyPr wrap="square" rtlCol="0">
            <a:noAutofit/>
          </a:bodyPr>
          <a:p>
            <a:r>
              <a:rPr lang="zh-CN" altLang="en-US"/>
              <a:t>指定需要部署到的目标集群</a:t>
            </a:r>
            <a:endParaRPr lang="zh-CN" altLang="en-US"/>
          </a:p>
        </p:txBody>
      </p:sp>
      <p:cxnSp>
        <p:nvCxnSpPr>
          <p:cNvPr id="34" name="直接箭头连接符 33"/>
          <p:cNvCxnSpPr/>
          <p:nvPr/>
        </p:nvCxnSpPr>
        <p:spPr>
          <a:xfrm>
            <a:off x="7680325" y="2564765"/>
            <a:ext cx="1511935" cy="0"/>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cxnSp>
        <p:nvCxnSpPr>
          <p:cNvPr id="35" name="直接箭头连接符 34"/>
          <p:cNvCxnSpPr/>
          <p:nvPr/>
        </p:nvCxnSpPr>
        <p:spPr>
          <a:xfrm flipH="1">
            <a:off x="3143885" y="3063240"/>
            <a:ext cx="2159000" cy="149860"/>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cxnSp>
        <p:nvCxnSpPr>
          <p:cNvPr id="37" name="直接箭头连接符 36"/>
          <p:cNvCxnSpPr>
            <a:stCxn id="14" idx="1"/>
          </p:cNvCxnSpPr>
          <p:nvPr/>
        </p:nvCxnSpPr>
        <p:spPr>
          <a:xfrm flipH="1" flipV="1">
            <a:off x="3143885" y="3488055"/>
            <a:ext cx="2178685" cy="78740"/>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cxnSp>
        <p:nvCxnSpPr>
          <p:cNvPr id="38" name="直接箭头连接符 37"/>
          <p:cNvCxnSpPr/>
          <p:nvPr/>
        </p:nvCxnSpPr>
        <p:spPr>
          <a:xfrm flipH="1">
            <a:off x="3359785" y="4066540"/>
            <a:ext cx="1941830" cy="226695"/>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cxnSp>
        <p:nvCxnSpPr>
          <p:cNvPr id="39" name="直接箭头连接符 38"/>
          <p:cNvCxnSpPr>
            <a:stCxn id="16" idx="1"/>
          </p:cNvCxnSpPr>
          <p:nvPr/>
        </p:nvCxnSpPr>
        <p:spPr>
          <a:xfrm flipH="1">
            <a:off x="3340100" y="4502785"/>
            <a:ext cx="1962785" cy="99695"/>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0" name="直接箭头连接符 39"/>
          <p:cNvCxnSpPr>
            <a:stCxn id="18" idx="1"/>
          </p:cNvCxnSpPr>
          <p:nvPr/>
        </p:nvCxnSpPr>
        <p:spPr>
          <a:xfrm flipH="1">
            <a:off x="3215640" y="5402580"/>
            <a:ext cx="2087245" cy="259080"/>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1" name="直接箭头连接符 40"/>
          <p:cNvCxnSpPr/>
          <p:nvPr/>
        </p:nvCxnSpPr>
        <p:spPr>
          <a:xfrm flipH="1">
            <a:off x="3215640" y="5876925"/>
            <a:ext cx="2088515" cy="72390"/>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2" name="直接箭头连接符 41"/>
          <p:cNvCxnSpPr/>
          <p:nvPr/>
        </p:nvCxnSpPr>
        <p:spPr>
          <a:xfrm flipH="1" flipV="1">
            <a:off x="3215640" y="6237605"/>
            <a:ext cx="2088515" cy="143510"/>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3" name="直接箭头连接符 42"/>
          <p:cNvCxnSpPr>
            <a:stCxn id="17" idx="1"/>
          </p:cNvCxnSpPr>
          <p:nvPr/>
        </p:nvCxnSpPr>
        <p:spPr>
          <a:xfrm flipH="1" flipV="1">
            <a:off x="3376295" y="4871720"/>
            <a:ext cx="1926590" cy="63500"/>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6" name="直接箭头连接符 45"/>
          <p:cNvCxnSpPr>
            <a:stCxn id="13" idx="3"/>
          </p:cNvCxnSpPr>
          <p:nvPr/>
        </p:nvCxnSpPr>
        <p:spPr>
          <a:xfrm flipV="1">
            <a:off x="7698105" y="2853055"/>
            <a:ext cx="1494155" cy="210185"/>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7" name="直接箭头连接符 46"/>
          <p:cNvCxnSpPr/>
          <p:nvPr/>
        </p:nvCxnSpPr>
        <p:spPr>
          <a:xfrm flipV="1">
            <a:off x="7741920" y="3068955"/>
            <a:ext cx="1450340" cy="497840"/>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8" name="直接箭头连接符 47"/>
          <p:cNvCxnSpPr>
            <a:stCxn id="15" idx="3"/>
          </p:cNvCxnSpPr>
          <p:nvPr/>
        </p:nvCxnSpPr>
        <p:spPr>
          <a:xfrm>
            <a:off x="7696835" y="4070350"/>
            <a:ext cx="1423670" cy="78740"/>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9" name="直接箭头连接符 48"/>
          <p:cNvCxnSpPr>
            <a:stCxn id="16" idx="3"/>
          </p:cNvCxnSpPr>
          <p:nvPr/>
        </p:nvCxnSpPr>
        <p:spPr>
          <a:xfrm flipV="1">
            <a:off x="7696835" y="4364990"/>
            <a:ext cx="1423670" cy="137795"/>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cxnSp>
        <p:nvCxnSpPr>
          <p:cNvPr id="50" name="直接箭头连接符 49"/>
          <p:cNvCxnSpPr>
            <a:stCxn id="17" idx="3"/>
          </p:cNvCxnSpPr>
          <p:nvPr/>
        </p:nvCxnSpPr>
        <p:spPr>
          <a:xfrm flipV="1">
            <a:off x="7697470" y="4580890"/>
            <a:ext cx="1423035" cy="354330"/>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cxnSp>
        <p:nvCxnSpPr>
          <p:cNvPr id="51" name="直接箭头连接符 50"/>
          <p:cNvCxnSpPr/>
          <p:nvPr/>
        </p:nvCxnSpPr>
        <p:spPr>
          <a:xfrm>
            <a:off x="7698105" y="5402580"/>
            <a:ext cx="1422400" cy="186690"/>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cxnSp>
        <p:nvCxnSpPr>
          <p:cNvPr id="52" name="直接箭头连接符 51"/>
          <p:cNvCxnSpPr>
            <a:stCxn id="19" idx="3"/>
          </p:cNvCxnSpPr>
          <p:nvPr/>
        </p:nvCxnSpPr>
        <p:spPr>
          <a:xfrm>
            <a:off x="7696835" y="5870575"/>
            <a:ext cx="1423670" cy="6350"/>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cxnSp>
        <p:nvCxnSpPr>
          <p:cNvPr id="53" name="直接箭头连接符 52"/>
          <p:cNvCxnSpPr/>
          <p:nvPr/>
        </p:nvCxnSpPr>
        <p:spPr>
          <a:xfrm flipV="1">
            <a:off x="7679055" y="6021070"/>
            <a:ext cx="1441450" cy="354965"/>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ppt_x"/>
                                          </p:val>
                                        </p:tav>
                                        <p:tav tm="100000">
                                          <p:val>
                                            <p:strVal val="#ppt_x"/>
                                          </p:val>
                                        </p:tav>
                                      </p:tavLst>
                                    </p:anim>
                                    <p:anim calcmode="lin" valueType="num">
                                      <p:cBhvr additive="base">
                                        <p:cTn id="18" dur="500" fill="hold"/>
                                        <p:tgtEl>
                                          <p:spTgt spid="2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ppt_x"/>
                                          </p:val>
                                        </p:tav>
                                        <p:tav tm="100000">
                                          <p:val>
                                            <p:strVal val="#ppt_x"/>
                                          </p:val>
                                        </p:tav>
                                      </p:tavLst>
                                    </p:anim>
                                    <p:anim calcmode="lin" valueType="num">
                                      <p:cBhvr additive="base">
                                        <p:cTn id="58" dur="500" fill="hold"/>
                                        <p:tgtEl>
                                          <p:spTgt spid="2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 calcmode="lin" valueType="num">
                                      <p:cBhvr additive="base">
                                        <p:cTn id="65" dur="500" fill="hold"/>
                                        <p:tgtEl>
                                          <p:spTgt spid="25"/>
                                        </p:tgtEl>
                                        <p:attrNameLst>
                                          <p:attrName>ppt_x</p:attrName>
                                        </p:attrNameLst>
                                      </p:cBhvr>
                                      <p:tavLst>
                                        <p:tav tm="0">
                                          <p:val>
                                            <p:strVal val="#ppt_x"/>
                                          </p:val>
                                        </p:tav>
                                        <p:tav tm="100000">
                                          <p:val>
                                            <p:strVal val="#ppt_x"/>
                                          </p:val>
                                        </p:tav>
                                      </p:tavLst>
                                    </p:anim>
                                    <p:anim calcmode="lin" valueType="num">
                                      <p:cBhvr additive="base">
                                        <p:cTn id="66" dur="500" fill="hold"/>
                                        <p:tgtEl>
                                          <p:spTgt spid="25"/>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 calcmode="lin" valueType="num">
                                      <p:cBhvr additive="base">
                                        <p:cTn id="69" dur="500" fill="hold"/>
                                        <p:tgtEl>
                                          <p:spTgt spid="27"/>
                                        </p:tgtEl>
                                        <p:attrNameLst>
                                          <p:attrName>ppt_x</p:attrName>
                                        </p:attrNameLst>
                                      </p:cBhvr>
                                      <p:tavLst>
                                        <p:tav tm="0">
                                          <p:val>
                                            <p:strVal val="#ppt_x"/>
                                          </p:val>
                                        </p:tav>
                                        <p:tav tm="100000">
                                          <p:val>
                                            <p:strVal val="#ppt_x"/>
                                          </p:val>
                                        </p:tav>
                                      </p:tavLst>
                                    </p:anim>
                                    <p:anim calcmode="lin" valueType="num">
                                      <p:cBhvr additive="base">
                                        <p:cTn id="70" dur="500" fill="hold"/>
                                        <p:tgtEl>
                                          <p:spTgt spid="27"/>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anim calcmode="lin" valueType="num">
                                      <p:cBhvr additive="base">
                                        <p:cTn id="73" dur="500" fill="hold"/>
                                        <p:tgtEl>
                                          <p:spTgt spid="29"/>
                                        </p:tgtEl>
                                        <p:attrNameLst>
                                          <p:attrName>ppt_x</p:attrName>
                                        </p:attrNameLst>
                                      </p:cBhvr>
                                      <p:tavLst>
                                        <p:tav tm="0">
                                          <p:val>
                                            <p:strVal val="#ppt_x"/>
                                          </p:val>
                                        </p:tav>
                                        <p:tav tm="100000">
                                          <p:val>
                                            <p:strVal val="#ppt_x"/>
                                          </p:val>
                                        </p:tav>
                                      </p:tavLst>
                                    </p:anim>
                                    <p:anim calcmode="lin" valueType="num">
                                      <p:cBhvr additive="base">
                                        <p:cTn id="74" dur="500" fill="hold"/>
                                        <p:tgtEl>
                                          <p:spTgt spid="29"/>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0"/>
                                        </p:tgtEl>
                                        <p:attrNameLst>
                                          <p:attrName>style.visibility</p:attrName>
                                        </p:attrNameLst>
                                      </p:cBhvr>
                                      <p:to>
                                        <p:strVal val="visible"/>
                                      </p:to>
                                    </p:set>
                                    <p:anim calcmode="lin" valueType="num">
                                      <p:cBhvr additive="base">
                                        <p:cTn id="77" dur="500" fill="hold"/>
                                        <p:tgtEl>
                                          <p:spTgt spid="30"/>
                                        </p:tgtEl>
                                        <p:attrNameLst>
                                          <p:attrName>ppt_x</p:attrName>
                                        </p:attrNameLst>
                                      </p:cBhvr>
                                      <p:tavLst>
                                        <p:tav tm="0">
                                          <p:val>
                                            <p:strVal val="#ppt_x"/>
                                          </p:val>
                                        </p:tav>
                                        <p:tav tm="100000">
                                          <p:val>
                                            <p:strVal val="#ppt_x"/>
                                          </p:val>
                                        </p:tav>
                                      </p:tavLst>
                                    </p:anim>
                                    <p:anim calcmode="lin" valueType="num">
                                      <p:cBhvr additive="base">
                                        <p:cTn id="78" dur="500" fill="hold"/>
                                        <p:tgtEl>
                                          <p:spTgt spid="30"/>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32"/>
                                        </p:tgtEl>
                                        <p:attrNameLst>
                                          <p:attrName>style.visibility</p:attrName>
                                        </p:attrNameLst>
                                      </p:cBhvr>
                                      <p:to>
                                        <p:strVal val="visible"/>
                                      </p:to>
                                    </p:set>
                                    <p:anim calcmode="lin" valueType="num">
                                      <p:cBhvr additive="base">
                                        <p:cTn id="81" dur="500" fill="hold"/>
                                        <p:tgtEl>
                                          <p:spTgt spid="32"/>
                                        </p:tgtEl>
                                        <p:attrNameLst>
                                          <p:attrName>ppt_x</p:attrName>
                                        </p:attrNameLst>
                                      </p:cBhvr>
                                      <p:tavLst>
                                        <p:tav tm="0">
                                          <p:val>
                                            <p:strVal val="#ppt_x"/>
                                          </p:val>
                                        </p:tav>
                                        <p:tav tm="100000">
                                          <p:val>
                                            <p:strVal val="#ppt_x"/>
                                          </p:val>
                                        </p:tav>
                                      </p:tavLst>
                                    </p:anim>
                                    <p:anim calcmode="lin" valueType="num">
                                      <p:cBhvr additive="base">
                                        <p:cTn id="82" dur="500" fill="hold"/>
                                        <p:tgtEl>
                                          <p:spTgt spid="32"/>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anim calcmode="lin" valueType="num">
                                      <p:cBhvr additive="base">
                                        <p:cTn id="85" dur="500" fill="hold"/>
                                        <p:tgtEl>
                                          <p:spTgt spid="33"/>
                                        </p:tgtEl>
                                        <p:attrNameLst>
                                          <p:attrName>ppt_x</p:attrName>
                                        </p:attrNameLst>
                                      </p:cBhvr>
                                      <p:tavLst>
                                        <p:tav tm="0">
                                          <p:val>
                                            <p:strVal val="#ppt_x"/>
                                          </p:val>
                                        </p:tav>
                                        <p:tav tm="100000">
                                          <p:val>
                                            <p:strVal val="#ppt_x"/>
                                          </p:val>
                                        </p:tav>
                                      </p:tavLst>
                                    </p:anim>
                                    <p:anim calcmode="lin" valueType="num">
                                      <p:cBhvr additive="base">
                                        <p:cTn id="86" dur="500" fill="hold"/>
                                        <p:tgtEl>
                                          <p:spTgt spid="33"/>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34"/>
                                        </p:tgtEl>
                                        <p:attrNameLst>
                                          <p:attrName>style.visibility</p:attrName>
                                        </p:attrNameLst>
                                      </p:cBhvr>
                                      <p:to>
                                        <p:strVal val="visible"/>
                                      </p:to>
                                    </p:set>
                                    <p:anim calcmode="lin" valueType="num">
                                      <p:cBhvr additive="base">
                                        <p:cTn id="89" dur="500" fill="hold"/>
                                        <p:tgtEl>
                                          <p:spTgt spid="34"/>
                                        </p:tgtEl>
                                        <p:attrNameLst>
                                          <p:attrName>ppt_x</p:attrName>
                                        </p:attrNameLst>
                                      </p:cBhvr>
                                      <p:tavLst>
                                        <p:tav tm="0">
                                          <p:val>
                                            <p:strVal val="#ppt_x"/>
                                          </p:val>
                                        </p:tav>
                                        <p:tav tm="100000">
                                          <p:val>
                                            <p:strVal val="#ppt_x"/>
                                          </p:val>
                                        </p:tav>
                                      </p:tavLst>
                                    </p:anim>
                                    <p:anim calcmode="lin" valueType="num">
                                      <p:cBhvr additive="base">
                                        <p:cTn id="90" dur="500" fill="hold"/>
                                        <p:tgtEl>
                                          <p:spTgt spid="34"/>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35"/>
                                        </p:tgtEl>
                                        <p:attrNameLst>
                                          <p:attrName>style.visibility</p:attrName>
                                        </p:attrNameLst>
                                      </p:cBhvr>
                                      <p:to>
                                        <p:strVal val="visible"/>
                                      </p:to>
                                    </p:set>
                                    <p:anim calcmode="lin" valueType="num">
                                      <p:cBhvr additive="base">
                                        <p:cTn id="93" dur="500" fill="hold"/>
                                        <p:tgtEl>
                                          <p:spTgt spid="35"/>
                                        </p:tgtEl>
                                        <p:attrNameLst>
                                          <p:attrName>ppt_x</p:attrName>
                                        </p:attrNameLst>
                                      </p:cBhvr>
                                      <p:tavLst>
                                        <p:tav tm="0">
                                          <p:val>
                                            <p:strVal val="#ppt_x"/>
                                          </p:val>
                                        </p:tav>
                                        <p:tav tm="100000">
                                          <p:val>
                                            <p:strVal val="#ppt_x"/>
                                          </p:val>
                                        </p:tav>
                                      </p:tavLst>
                                    </p:anim>
                                    <p:anim calcmode="lin" valueType="num">
                                      <p:cBhvr additive="base">
                                        <p:cTn id="94" dur="500" fill="hold"/>
                                        <p:tgtEl>
                                          <p:spTgt spid="35"/>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37"/>
                                        </p:tgtEl>
                                        <p:attrNameLst>
                                          <p:attrName>style.visibility</p:attrName>
                                        </p:attrNameLst>
                                      </p:cBhvr>
                                      <p:to>
                                        <p:strVal val="visible"/>
                                      </p:to>
                                    </p:set>
                                    <p:anim calcmode="lin" valueType="num">
                                      <p:cBhvr additive="base">
                                        <p:cTn id="97" dur="500" fill="hold"/>
                                        <p:tgtEl>
                                          <p:spTgt spid="37"/>
                                        </p:tgtEl>
                                        <p:attrNameLst>
                                          <p:attrName>ppt_x</p:attrName>
                                        </p:attrNameLst>
                                      </p:cBhvr>
                                      <p:tavLst>
                                        <p:tav tm="0">
                                          <p:val>
                                            <p:strVal val="#ppt_x"/>
                                          </p:val>
                                        </p:tav>
                                        <p:tav tm="100000">
                                          <p:val>
                                            <p:strVal val="#ppt_x"/>
                                          </p:val>
                                        </p:tav>
                                      </p:tavLst>
                                    </p:anim>
                                    <p:anim calcmode="lin" valueType="num">
                                      <p:cBhvr additive="base">
                                        <p:cTn id="98" dur="500" fill="hold"/>
                                        <p:tgtEl>
                                          <p:spTgt spid="37"/>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38"/>
                                        </p:tgtEl>
                                        <p:attrNameLst>
                                          <p:attrName>style.visibility</p:attrName>
                                        </p:attrNameLst>
                                      </p:cBhvr>
                                      <p:to>
                                        <p:strVal val="visible"/>
                                      </p:to>
                                    </p:set>
                                    <p:anim calcmode="lin" valueType="num">
                                      <p:cBhvr additive="base">
                                        <p:cTn id="101" dur="500" fill="hold"/>
                                        <p:tgtEl>
                                          <p:spTgt spid="38"/>
                                        </p:tgtEl>
                                        <p:attrNameLst>
                                          <p:attrName>ppt_x</p:attrName>
                                        </p:attrNameLst>
                                      </p:cBhvr>
                                      <p:tavLst>
                                        <p:tav tm="0">
                                          <p:val>
                                            <p:strVal val="#ppt_x"/>
                                          </p:val>
                                        </p:tav>
                                        <p:tav tm="100000">
                                          <p:val>
                                            <p:strVal val="#ppt_x"/>
                                          </p:val>
                                        </p:tav>
                                      </p:tavLst>
                                    </p:anim>
                                    <p:anim calcmode="lin" valueType="num">
                                      <p:cBhvr additive="base">
                                        <p:cTn id="102" dur="500" fill="hold"/>
                                        <p:tgtEl>
                                          <p:spTgt spid="38"/>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39"/>
                                        </p:tgtEl>
                                        <p:attrNameLst>
                                          <p:attrName>style.visibility</p:attrName>
                                        </p:attrNameLst>
                                      </p:cBhvr>
                                      <p:to>
                                        <p:strVal val="visible"/>
                                      </p:to>
                                    </p:set>
                                    <p:anim calcmode="lin" valueType="num">
                                      <p:cBhvr additive="base">
                                        <p:cTn id="105" dur="500" fill="hold"/>
                                        <p:tgtEl>
                                          <p:spTgt spid="39"/>
                                        </p:tgtEl>
                                        <p:attrNameLst>
                                          <p:attrName>ppt_x</p:attrName>
                                        </p:attrNameLst>
                                      </p:cBhvr>
                                      <p:tavLst>
                                        <p:tav tm="0">
                                          <p:val>
                                            <p:strVal val="#ppt_x"/>
                                          </p:val>
                                        </p:tav>
                                        <p:tav tm="100000">
                                          <p:val>
                                            <p:strVal val="#ppt_x"/>
                                          </p:val>
                                        </p:tav>
                                      </p:tavLst>
                                    </p:anim>
                                    <p:anim calcmode="lin" valueType="num">
                                      <p:cBhvr additive="base">
                                        <p:cTn id="106" dur="500" fill="hold"/>
                                        <p:tgtEl>
                                          <p:spTgt spid="39"/>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40"/>
                                        </p:tgtEl>
                                        <p:attrNameLst>
                                          <p:attrName>style.visibility</p:attrName>
                                        </p:attrNameLst>
                                      </p:cBhvr>
                                      <p:to>
                                        <p:strVal val="visible"/>
                                      </p:to>
                                    </p:set>
                                    <p:anim calcmode="lin" valueType="num">
                                      <p:cBhvr additive="base">
                                        <p:cTn id="109" dur="500" fill="hold"/>
                                        <p:tgtEl>
                                          <p:spTgt spid="40"/>
                                        </p:tgtEl>
                                        <p:attrNameLst>
                                          <p:attrName>ppt_x</p:attrName>
                                        </p:attrNameLst>
                                      </p:cBhvr>
                                      <p:tavLst>
                                        <p:tav tm="0">
                                          <p:val>
                                            <p:strVal val="#ppt_x"/>
                                          </p:val>
                                        </p:tav>
                                        <p:tav tm="100000">
                                          <p:val>
                                            <p:strVal val="#ppt_x"/>
                                          </p:val>
                                        </p:tav>
                                      </p:tavLst>
                                    </p:anim>
                                    <p:anim calcmode="lin" valueType="num">
                                      <p:cBhvr additive="base">
                                        <p:cTn id="110" dur="500" fill="hold"/>
                                        <p:tgtEl>
                                          <p:spTgt spid="40"/>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41"/>
                                        </p:tgtEl>
                                        <p:attrNameLst>
                                          <p:attrName>style.visibility</p:attrName>
                                        </p:attrNameLst>
                                      </p:cBhvr>
                                      <p:to>
                                        <p:strVal val="visible"/>
                                      </p:to>
                                    </p:set>
                                    <p:anim calcmode="lin" valueType="num">
                                      <p:cBhvr additive="base">
                                        <p:cTn id="113" dur="500" fill="hold"/>
                                        <p:tgtEl>
                                          <p:spTgt spid="41"/>
                                        </p:tgtEl>
                                        <p:attrNameLst>
                                          <p:attrName>ppt_x</p:attrName>
                                        </p:attrNameLst>
                                      </p:cBhvr>
                                      <p:tavLst>
                                        <p:tav tm="0">
                                          <p:val>
                                            <p:strVal val="#ppt_x"/>
                                          </p:val>
                                        </p:tav>
                                        <p:tav tm="100000">
                                          <p:val>
                                            <p:strVal val="#ppt_x"/>
                                          </p:val>
                                        </p:tav>
                                      </p:tavLst>
                                    </p:anim>
                                    <p:anim calcmode="lin" valueType="num">
                                      <p:cBhvr additive="base">
                                        <p:cTn id="114" dur="500" fill="hold"/>
                                        <p:tgtEl>
                                          <p:spTgt spid="41"/>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42"/>
                                        </p:tgtEl>
                                        <p:attrNameLst>
                                          <p:attrName>style.visibility</p:attrName>
                                        </p:attrNameLst>
                                      </p:cBhvr>
                                      <p:to>
                                        <p:strVal val="visible"/>
                                      </p:to>
                                    </p:set>
                                    <p:anim calcmode="lin" valueType="num">
                                      <p:cBhvr additive="base">
                                        <p:cTn id="117" dur="500" fill="hold"/>
                                        <p:tgtEl>
                                          <p:spTgt spid="42"/>
                                        </p:tgtEl>
                                        <p:attrNameLst>
                                          <p:attrName>ppt_x</p:attrName>
                                        </p:attrNameLst>
                                      </p:cBhvr>
                                      <p:tavLst>
                                        <p:tav tm="0">
                                          <p:val>
                                            <p:strVal val="#ppt_x"/>
                                          </p:val>
                                        </p:tav>
                                        <p:tav tm="100000">
                                          <p:val>
                                            <p:strVal val="#ppt_x"/>
                                          </p:val>
                                        </p:tav>
                                      </p:tavLst>
                                    </p:anim>
                                    <p:anim calcmode="lin" valueType="num">
                                      <p:cBhvr additive="base">
                                        <p:cTn id="118" dur="500" fill="hold"/>
                                        <p:tgtEl>
                                          <p:spTgt spid="42"/>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43"/>
                                        </p:tgtEl>
                                        <p:attrNameLst>
                                          <p:attrName>style.visibility</p:attrName>
                                        </p:attrNameLst>
                                      </p:cBhvr>
                                      <p:to>
                                        <p:strVal val="visible"/>
                                      </p:to>
                                    </p:set>
                                    <p:anim calcmode="lin" valueType="num">
                                      <p:cBhvr additive="base">
                                        <p:cTn id="121" dur="500" fill="hold"/>
                                        <p:tgtEl>
                                          <p:spTgt spid="43"/>
                                        </p:tgtEl>
                                        <p:attrNameLst>
                                          <p:attrName>ppt_x</p:attrName>
                                        </p:attrNameLst>
                                      </p:cBhvr>
                                      <p:tavLst>
                                        <p:tav tm="0">
                                          <p:val>
                                            <p:strVal val="#ppt_x"/>
                                          </p:val>
                                        </p:tav>
                                        <p:tav tm="100000">
                                          <p:val>
                                            <p:strVal val="#ppt_x"/>
                                          </p:val>
                                        </p:tav>
                                      </p:tavLst>
                                    </p:anim>
                                    <p:anim calcmode="lin" valueType="num">
                                      <p:cBhvr additive="base">
                                        <p:cTn id="122" dur="500" fill="hold"/>
                                        <p:tgtEl>
                                          <p:spTgt spid="43"/>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46"/>
                                        </p:tgtEl>
                                        <p:attrNameLst>
                                          <p:attrName>style.visibility</p:attrName>
                                        </p:attrNameLst>
                                      </p:cBhvr>
                                      <p:to>
                                        <p:strVal val="visible"/>
                                      </p:to>
                                    </p:set>
                                    <p:anim calcmode="lin" valueType="num">
                                      <p:cBhvr additive="base">
                                        <p:cTn id="125" dur="500" fill="hold"/>
                                        <p:tgtEl>
                                          <p:spTgt spid="46"/>
                                        </p:tgtEl>
                                        <p:attrNameLst>
                                          <p:attrName>ppt_x</p:attrName>
                                        </p:attrNameLst>
                                      </p:cBhvr>
                                      <p:tavLst>
                                        <p:tav tm="0">
                                          <p:val>
                                            <p:strVal val="#ppt_x"/>
                                          </p:val>
                                        </p:tav>
                                        <p:tav tm="100000">
                                          <p:val>
                                            <p:strVal val="#ppt_x"/>
                                          </p:val>
                                        </p:tav>
                                      </p:tavLst>
                                    </p:anim>
                                    <p:anim calcmode="lin" valueType="num">
                                      <p:cBhvr additive="base">
                                        <p:cTn id="126" dur="500" fill="hold"/>
                                        <p:tgtEl>
                                          <p:spTgt spid="46"/>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47"/>
                                        </p:tgtEl>
                                        <p:attrNameLst>
                                          <p:attrName>style.visibility</p:attrName>
                                        </p:attrNameLst>
                                      </p:cBhvr>
                                      <p:to>
                                        <p:strVal val="visible"/>
                                      </p:to>
                                    </p:set>
                                    <p:anim calcmode="lin" valueType="num">
                                      <p:cBhvr additive="base">
                                        <p:cTn id="129" dur="500" fill="hold"/>
                                        <p:tgtEl>
                                          <p:spTgt spid="47"/>
                                        </p:tgtEl>
                                        <p:attrNameLst>
                                          <p:attrName>ppt_x</p:attrName>
                                        </p:attrNameLst>
                                      </p:cBhvr>
                                      <p:tavLst>
                                        <p:tav tm="0">
                                          <p:val>
                                            <p:strVal val="#ppt_x"/>
                                          </p:val>
                                        </p:tav>
                                        <p:tav tm="100000">
                                          <p:val>
                                            <p:strVal val="#ppt_x"/>
                                          </p:val>
                                        </p:tav>
                                      </p:tavLst>
                                    </p:anim>
                                    <p:anim calcmode="lin" valueType="num">
                                      <p:cBhvr additive="base">
                                        <p:cTn id="130" dur="500" fill="hold"/>
                                        <p:tgtEl>
                                          <p:spTgt spid="47"/>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48"/>
                                        </p:tgtEl>
                                        <p:attrNameLst>
                                          <p:attrName>style.visibility</p:attrName>
                                        </p:attrNameLst>
                                      </p:cBhvr>
                                      <p:to>
                                        <p:strVal val="visible"/>
                                      </p:to>
                                    </p:set>
                                    <p:anim calcmode="lin" valueType="num">
                                      <p:cBhvr additive="base">
                                        <p:cTn id="133" dur="500" fill="hold"/>
                                        <p:tgtEl>
                                          <p:spTgt spid="48"/>
                                        </p:tgtEl>
                                        <p:attrNameLst>
                                          <p:attrName>ppt_x</p:attrName>
                                        </p:attrNameLst>
                                      </p:cBhvr>
                                      <p:tavLst>
                                        <p:tav tm="0">
                                          <p:val>
                                            <p:strVal val="#ppt_x"/>
                                          </p:val>
                                        </p:tav>
                                        <p:tav tm="100000">
                                          <p:val>
                                            <p:strVal val="#ppt_x"/>
                                          </p:val>
                                        </p:tav>
                                      </p:tavLst>
                                    </p:anim>
                                    <p:anim calcmode="lin" valueType="num">
                                      <p:cBhvr additive="base">
                                        <p:cTn id="134" dur="500" fill="hold"/>
                                        <p:tgtEl>
                                          <p:spTgt spid="48"/>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49"/>
                                        </p:tgtEl>
                                        <p:attrNameLst>
                                          <p:attrName>style.visibility</p:attrName>
                                        </p:attrNameLst>
                                      </p:cBhvr>
                                      <p:to>
                                        <p:strVal val="visible"/>
                                      </p:to>
                                    </p:set>
                                    <p:anim calcmode="lin" valueType="num">
                                      <p:cBhvr additive="base">
                                        <p:cTn id="137" dur="500" fill="hold"/>
                                        <p:tgtEl>
                                          <p:spTgt spid="49"/>
                                        </p:tgtEl>
                                        <p:attrNameLst>
                                          <p:attrName>ppt_x</p:attrName>
                                        </p:attrNameLst>
                                      </p:cBhvr>
                                      <p:tavLst>
                                        <p:tav tm="0">
                                          <p:val>
                                            <p:strVal val="#ppt_x"/>
                                          </p:val>
                                        </p:tav>
                                        <p:tav tm="100000">
                                          <p:val>
                                            <p:strVal val="#ppt_x"/>
                                          </p:val>
                                        </p:tav>
                                      </p:tavLst>
                                    </p:anim>
                                    <p:anim calcmode="lin" valueType="num">
                                      <p:cBhvr additive="base">
                                        <p:cTn id="138" dur="500" fill="hold"/>
                                        <p:tgtEl>
                                          <p:spTgt spid="49"/>
                                        </p:tgtEl>
                                        <p:attrNameLst>
                                          <p:attrName>ppt_y</p:attrName>
                                        </p:attrNameLst>
                                      </p:cBhvr>
                                      <p:tavLst>
                                        <p:tav tm="0">
                                          <p:val>
                                            <p:strVal val="1+#ppt_h/2"/>
                                          </p:val>
                                        </p:tav>
                                        <p:tav tm="100000">
                                          <p:val>
                                            <p:strVal val="#ppt_y"/>
                                          </p:val>
                                        </p:tav>
                                      </p:tavLst>
                                    </p:anim>
                                  </p:childTnLst>
                                </p:cTn>
                              </p:par>
                              <p:par>
                                <p:cTn id="139" presetID="2" presetClass="entr" presetSubtype="4" fill="hold" nodeType="withEffect">
                                  <p:stCondLst>
                                    <p:cond delay="0"/>
                                  </p:stCondLst>
                                  <p:childTnLst>
                                    <p:set>
                                      <p:cBhvr>
                                        <p:cTn id="140" dur="1" fill="hold">
                                          <p:stCondLst>
                                            <p:cond delay="0"/>
                                          </p:stCondLst>
                                        </p:cTn>
                                        <p:tgtEl>
                                          <p:spTgt spid="50"/>
                                        </p:tgtEl>
                                        <p:attrNameLst>
                                          <p:attrName>style.visibility</p:attrName>
                                        </p:attrNameLst>
                                      </p:cBhvr>
                                      <p:to>
                                        <p:strVal val="visible"/>
                                      </p:to>
                                    </p:set>
                                    <p:anim calcmode="lin" valueType="num">
                                      <p:cBhvr additive="base">
                                        <p:cTn id="141" dur="500" fill="hold"/>
                                        <p:tgtEl>
                                          <p:spTgt spid="50"/>
                                        </p:tgtEl>
                                        <p:attrNameLst>
                                          <p:attrName>ppt_x</p:attrName>
                                        </p:attrNameLst>
                                      </p:cBhvr>
                                      <p:tavLst>
                                        <p:tav tm="0">
                                          <p:val>
                                            <p:strVal val="#ppt_x"/>
                                          </p:val>
                                        </p:tav>
                                        <p:tav tm="100000">
                                          <p:val>
                                            <p:strVal val="#ppt_x"/>
                                          </p:val>
                                        </p:tav>
                                      </p:tavLst>
                                    </p:anim>
                                    <p:anim calcmode="lin" valueType="num">
                                      <p:cBhvr additive="base">
                                        <p:cTn id="142" dur="500" fill="hold"/>
                                        <p:tgtEl>
                                          <p:spTgt spid="50"/>
                                        </p:tgtEl>
                                        <p:attrNameLst>
                                          <p:attrName>ppt_y</p:attrName>
                                        </p:attrNameLst>
                                      </p:cBhvr>
                                      <p:tavLst>
                                        <p:tav tm="0">
                                          <p:val>
                                            <p:strVal val="1+#ppt_h/2"/>
                                          </p:val>
                                        </p:tav>
                                        <p:tav tm="100000">
                                          <p:val>
                                            <p:strVal val="#ppt_y"/>
                                          </p:val>
                                        </p:tav>
                                      </p:tavLst>
                                    </p:anim>
                                  </p:childTnLst>
                                </p:cTn>
                              </p:par>
                              <p:par>
                                <p:cTn id="143" presetID="2" presetClass="entr" presetSubtype="4" fill="hold" nodeType="withEffect">
                                  <p:stCondLst>
                                    <p:cond delay="0"/>
                                  </p:stCondLst>
                                  <p:childTnLst>
                                    <p:set>
                                      <p:cBhvr>
                                        <p:cTn id="144" dur="1" fill="hold">
                                          <p:stCondLst>
                                            <p:cond delay="0"/>
                                          </p:stCondLst>
                                        </p:cTn>
                                        <p:tgtEl>
                                          <p:spTgt spid="51"/>
                                        </p:tgtEl>
                                        <p:attrNameLst>
                                          <p:attrName>style.visibility</p:attrName>
                                        </p:attrNameLst>
                                      </p:cBhvr>
                                      <p:to>
                                        <p:strVal val="visible"/>
                                      </p:to>
                                    </p:set>
                                    <p:anim calcmode="lin" valueType="num">
                                      <p:cBhvr additive="base">
                                        <p:cTn id="145" dur="500" fill="hold"/>
                                        <p:tgtEl>
                                          <p:spTgt spid="51"/>
                                        </p:tgtEl>
                                        <p:attrNameLst>
                                          <p:attrName>ppt_x</p:attrName>
                                        </p:attrNameLst>
                                      </p:cBhvr>
                                      <p:tavLst>
                                        <p:tav tm="0">
                                          <p:val>
                                            <p:strVal val="#ppt_x"/>
                                          </p:val>
                                        </p:tav>
                                        <p:tav tm="100000">
                                          <p:val>
                                            <p:strVal val="#ppt_x"/>
                                          </p:val>
                                        </p:tav>
                                      </p:tavLst>
                                    </p:anim>
                                    <p:anim calcmode="lin" valueType="num">
                                      <p:cBhvr additive="base">
                                        <p:cTn id="146" dur="500" fill="hold"/>
                                        <p:tgtEl>
                                          <p:spTgt spid="51"/>
                                        </p:tgtEl>
                                        <p:attrNameLst>
                                          <p:attrName>ppt_y</p:attrName>
                                        </p:attrNameLst>
                                      </p:cBhvr>
                                      <p:tavLst>
                                        <p:tav tm="0">
                                          <p:val>
                                            <p:strVal val="1+#ppt_h/2"/>
                                          </p:val>
                                        </p:tav>
                                        <p:tav tm="100000">
                                          <p:val>
                                            <p:strVal val="#ppt_y"/>
                                          </p:val>
                                        </p:tav>
                                      </p:tavLst>
                                    </p:anim>
                                  </p:childTnLst>
                                </p:cTn>
                              </p:par>
                              <p:par>
                                <p:cTn id="147" presetID="2" presetClass="entr" presetSubtype="4" fill="hold" nodeType="withEffect">
                                  <p:stCondLst>
                                    <p:cond delay="0"/>
                                  </p:stCondLst>
                                  <p:childTnLst>
                                    <p:set>
                                      <p:cBhvr>
                                        <p:cTn id="148" dur="1" fill="hold">
                                          <p:stCondLst>
                                            <p:cond delay="0"/>
                                          </p:stCondLst>
                                        </p:cTn>
                                        <p:tgtEl>
                                          <p:spTgt spid="52"/>
                                        </p:tgtEl>
                                        <p:attrNameLst>
                                          <p:attrName>style.visibility</p:attrName>
                                        </p:attrNameLst>
                                      </p:cBhvr>
                                      <p:to>
                                        <p:strVal val="visible"/>
                                      </p:to>
                                    </p:set>
                                    <p:anim calcmode="lin" valueType="num">
                                      <p:cBhvr additive="base">
                                        <p:cTn id="149" dur="500" fill="hold"/>
                                        <p:tgtEl>
                                          <p:spTgt spid="52"/>
                                        </p:tgtEl>
                                        <p:attrNameLst>
                                          <p:attrName>ppt_x</p:attrName>
                                        </p:attrNameLst>
                                      </p:cBhvr>
                                      <p:tavLst>
                                        <p:tav tm="0">
                                          <p:val>
                                            <p:strVal val="#ppt_x"/>
                                          </p:val>
                                        </p:tav>
                                        <p:tav tm="100000">
                                          <p:val>
                                            <p:strVal val="#ppt_x"/>
                                          </p:val>
                                        </p:tav>
                                      </p:tavLst>
                                    </p:anim>
                                    <p:anim calcmode="lin" valueType="num">
                                      <p:cBhvr additive="base">
                                        <p:cTn id="150" dur="500" fill="hold"/>
                                        <p:tgtEl>
                                          <p:spTgt spid="52"/>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53"/>
                                        </p:tgtEl>
                                        <p:attrNameLst>
                                          <p:attrName>style.visibility</p:attrName>
                                        </p:attrNameLst>
                                      </p:cBhvr>
                                      <p:to>
                                        <p:strVal val="visible"/>
                                      </p:to>
                                    </p:set>
                                    <p:anim calcmode="lin" valueType="num">
                                      <p:cBhvr additive="base">
                                        <p:cTn id="153" dur="500" fill="hold"/>
                                        <p:tgtEl>
                                          <p:spTgt spid="53"/>
                                        </p:tgtEl>
                                        <p:attrNameLst>
                                          <p:attrName>ppt_x</p:attrName>
                                        </p:attrNameLst>
                                      </p:cBhvr>
                                      <p:tavLst>
                                        <p:tav tm="0">
                                          <p:val>
                                            <p:strVal val="#ppt_x"/>
                                          </p:val>
                                        </p:tav>
                                        <p:tav tm="100000">
                                          <p:val>
                                            <p:strVal val="#ppt_x"/>
                                          </p:val>
                                        </p:tav>
                                      </p:tavLst>
                                    </p:anim>
                                    <p:anim calcmode="lin" valueType="num">
                                      <p:cBhvr additive="base">
                                        <p:cTn id="154"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8" grpId="0" bldLvl="0" animBg="1"/>
      <p:bldP spid="26" grpId="0" bldLvl="0" animBg="1"/>
      <p:bldP spid="13" grpId="0" bldLvl="0" animBg="1"/>
      <p:bldP spid="14" grpId="0" bldLvl="0" animBg="1"/>
      <p:bldP spid="15" grpId="0" bldLvl="0" animBg="1"/>
      <p:bldP spid="16" grpId="0" bldLvl="0" animBg="1"/>
      <p:bldP spid="17" grpId="0" bldLvl="0" animBg="1"/>
      <p:bldP spid="18" grpId="0" bldLvl="0" animBg="1"/>
      <p:bldP spid="19" grpId="0" bldLvl="0" animBg="1"/>
      <p:bldP spid="20" grpId="0" bldLvl="0" animBg="1"/>
      <p:bldP spid="21" grpId="0" bldLvl="0" animBg="1"/>
      <p:bldP spid="23" grpId="0" bldLvl="0" animBg="1"/>
      <p:bldP spid="24" grpId="0" bldLvl="0" animBg="1"/>
      <p:bldP spid="25" grpId="0" bldLvl="0" animBg="1"/>
      <p:bldP spid="27" grpId="0"/>
      <p:bldP spid="29" grpId="0"/>
      <p:bldP spid="32" grpId="0"/>
      <p:bldP spid="33" grpId="0"/>
      <p:bldP spid="28" grpId="1" animBg="1"/>
      <p:bldP spid="26" grpId="1" animBg="1"/>
      <p:bldP spid="13" grpId="1" animBg="1"/>
      <p:bldP spid="14" grpId="1" animBg="1"/>
      <p:bldP spid="15" grpId="1" animBg="1"/>
      <p:bldP spid="16" grpId="1" animBg="1"/>
      <p:bldP spid="17" grpId="1" animBg="1"/>
      <p:bldP spid="18" grpId="1" animBg="1"/>
      <p:bldP spid="19" grpId="1" animBg="1"/>
      <p:bldP spid="20" grpId="1" animBg="1"/>
      <p:bldP spid="21" grpId="1" animBg="1"/>
      <p:bldP spid="23" grpId="1" animBg="1"/>
      <p:bldP spid="24" grpId="1" animBg="1"/>
      <p:bldP spid="25" grpId="1" animBg="1"/>
      <p:bldP spid="27" grpId="1"/>
      <p:bldP spid="29" grpId="1"/>
      <p:bldP spid="32" grpId="1"/>
      <p:bldP spid="33"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p:cNvSpPr/>
          <p:nvPr>
            <p:custDataLst>
              <p:tags r:id="rId1"/>
            </p:custDataLst>
          </p:nvPr>
        </p:nvSpPr>
        <p:spPr>
          <a:xfrm>
            <a:off x="2423795" y="260985"/>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Application</a:t>
            </a: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接入应用</a:t>
            </a:r>
            <a:r>
              <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a:t>
            </a: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单个来源</a:t>
            </a:r>
            <a:endPar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pic>
        <p:nvPicPr>
          <p:cNvPr id="2" name="图片 1"/>
          <p:cNvPicPr>
            <a:picLocks noChangeAspect="1"/>
          </p:cNvPicPr>
          <p:nvPr/>
        </p:nvPicPr>
        <p:blipFill>
          <a:blip r:embed="rId2"/>
          <a:stretch>
            <a:fillRect/>
          </a:stretch>
        </p:blipFill>
        <p:spPr>
          <a:xfrm>
            <a:off x="5160010" y="1862455"/>
            <a:ext cx="4343400" cy="3133725"/>
          </a:xfrm>
          <a:prstGeom prst="rect">
            <a:avLst/>
          </a:prstGeom>
        </p:spPr>
      </p:pic>
      <p:sp>
        <p:nvSpPr>
          <p:cNvPr id="7" name="文本框 6"/>
          <p:cNvSpPr txBox="1"/>
          <p:nvPr/>
        </p:nvSpPr>
        <p:spPr>
          <a:xfrm>
            <a:off x="2135505" y="1844675"/>
            <a:ext cx="2703830" cy="1659255"/>
          </a:xfrm>
          <a:prstGeom prst="rect">
            <a:avLst/>
          </a:prstGeom>
          <a:noFill/>
        </p:spPr>
        <p:txBody>
          <a:bodyPr wrap="square" rtlCol="0">
            <a:noAutofit/>
          </a:bodyPr>
          <a:p>
            <a:r>
              <a:rPr lang="en-US" altLang="zh-CN" sz="2670" b="1">
                <a:latin typeface="微软雅黑" panose="020B0503020204020204" charset="-122"/>
                <a:ea typeface="微软雅黑" panose="020B0503020204020204" charset="-122"/>
                <a:cs typeface="微软雅黑" panose="020B0503020204020204" charset="-122"/>
              </a:rPr>
              <a:t># </a:t>
            </a:r>
            <a:r>
              <a:rPr lang="zh-CN" altLang="en-US" sz="2670" b="1">
                <a:latin typeface="微软雅黑" panose="020B0503020204020204" charset="-122"/>
                <a:ea typeface="微软雅黑" panose="020B0503020204020204" charset="-122"/>
                <a:cs typeface="微软雅黑" panose="020B0503020204020204" charset="-122"/>
              </a:rPr>
              <a:t>配置来源仓库</a:t>
            </a:r>
            <a:endParaRPr lang="zh-CN" altLang="en-US" sz="2670" b="1">
              <a:latin typeface="微软雅黑" panose="020B0503020204020204" charset="-122"/>
              <a:ea typeface="微软雅黑" panose="020B0503020204020204" charset="-122"/>
              <a:cs typeface="微软雅黑" panose="020B0503020204020204" charset="-122"/>
            </a:endParaRPr>
          </a:p>
          <a:p>
            <a:r>
              <a:rPr lang="en-US" altLang="zh-CN" sz="2670" b="1">
                <a:latin typeface="微软雅黑" panose="020B0503020204020204" charset="-122"/>
                <a:ea typeface="微软雅黑" panose="020B0503020204020204" charset="-122"/>
                <a:cs typeface="微软雅黑" panose="020B0503020204020204" charset="-122"/>
              </a:rPr>
              <a:t># </a:t>
            </a:r>
            <a:r>
              <a:rPr lang="zh-CN" altLang="en-US" sz="2670" b="1">
                <a:latin typeface="微软雅黑" panose="020B0503020204020204" charset="-122"/>
                <a:ea typeface="微软雅黑" panose="020B0503020204020204" charset="-122"/>
                <a:cs typeface="微软雅黑" panose="020B0503020204020204" charset="-122"/>
              </a:rPr>
              <a:t>配置部署集群</a:t>
            </a:r>
            <a:endParaRPr lang="zh-CN" altLang="en-US" sz="2670" b="1">
              <a:latin typeface="微软雅黑" panose="020B0503020204020204" charset="-122"/>
              <a:ea typeface="微软雅黑" panose="020B0503020204020204" charset="-122"/>
              <a:cs typeface="微软雅黑" panose="020B0503020204020204" charset="-122"/>
            </a:endParaRPr>
          </a:p>
          <a:p>
            <a:r>
              <a:rPr lang="en-US" altLang="zh-CN" sz="2670" b="1">
                <a:latin typeface="微软雅黑" panose="020B0503020204020204" charset="-122"/>
                <a:ea typeface="微软雅黑" panose="020B0503020204020204" charset="-122"/>
                <a:cs typeface="微软雅黑" panose="020B0503020204020204" charset="-122"/>
              </a:rPr>
              <a:t># </a:t>
            </a:r>
            <a:r>
              <a:rPr lang="zh-CN" altLang="en-US" sz="2670" b="1">
                <a:latin typeface="微软雅黑" panose="020B0503020204020204" charset="-122"/>
                <a:ea typeface="微软雅黑" panose="020B0503020204020204" charset="-122"/>
                <a:cs typeface="微软雅黑" panose="020B0503020204020204" charset="-122"/>
              </a:rPr>
              <a:t>配置部署项目</a:t>
            </a:r>
            <a:endParaRPr lang="en-US" altLang="zh-CN" sz="267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p:cNvSpPr/>
          <p:nvPr>
            <p:custDataLst>
              <p:tags r:id="rId1"/>
            </p:custDataLst>
          </p:nvPr>
        </p:nvSpPr>
        <p:spPr>
          <a:xfrm>
            <a:off x="2423795" y="260985"/>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Application</a:t>
            </a: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接入应用</a:t>
            </a:r>
            <a:r>
              <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a:t>
            </a: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多个来源</a:t>
            </a:r>
            <a:endPar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1775460" y="1412875"/>
            <a:ext cx="2945130" cy="2581910"/>
          </a:xfrm>
          <a:prstGeom prst="rect">
            <a:avLst/>
          </a:prstGeom>
          <a:noFill/>
        </p:spPr>
        <p:txBody>
          <a:bodyPr wrap="square" rtlCol="0">
            <a:noAutofit/>
          </a:bodyPr>
          <a:p>
            <a:r>
              <a:rPr lang="en-US" altLang="zh-CN" sz="2670" b="1">
                <a:latin typeface="微软雅黑" panose="020B0503020204020204" charset="-122"/>
                <a:ea typeface="微软雅黑" panose="020B0503020204020204" charset="-122"/>
                <a:cs typeface="微软雅黑" panose="020B0503020204020204" charset="-122"/>
              </a:rPr>
              <a:t># </a:t>
            </a:r>
            <a:r>
              <a:rPr lang="zh-CN" altLang="en-US" sz="2670" b="1">
                <a:latin typeface="微软雅黑" panose="020B0503020204020204" charset="-122"/>
                <a:ea typeface="微软雅黑" panose="020B0503020204020204" charset="-122"/>
                <a:cs typeface="微软雅黑" panose="020B0503020204020204" charset="-122"/>
              </a:rPr>
              <a:t>第一个源为</a:t>
            </a:r>
            <a:endParaRPr lang="zh-CN" altLang="en-US" sz="2670" b="1">
              <a:latin typeface="微软雅黑" panose="020B0503020204020204" charset="-122"/>
              <a:ea typeface="微软雅黑" panose="020B0503020204020204" charset="-122"/>
              <a:cs typeface="微软雅黑" panose="020B0503020204020204" charset="-122"/>
            </a:endParaRPr>
          </a:p>
          <a:p>
            <a:r>
              <a:rPr lang="en-US" altLang="zh-CN" sz="2670" b="1">
                <a:latin typeface="微软雅黑" panose="020B0503020204020204" charset="-122"/>
                <a:ea typeface="微软雅黑" panose="020B0503020204020204" charset="-122"/>
                <a:cs typeface="微软雅黑" panose="020B0503020204020204" charset="-122"/>
              </a:rPr>
              <a:t>Helm Chart</a:t>
            </a:r>
            <a:r>
              <a:rPr lang="zh-CN" altLang="en-US" sz="2670" b="1">
                <a:latin typeface="微软雅黑" panose="020B0503020204020204" charset="-122"/>
                <a:ea typeface="微软雅黑" panose="020B0503020204020204" charset="-122"/>
                <a:cs typeface="微软雅黑" panose="020B0503020204020204" charset="-122"/>
              </a:rPr>
              <a:t>库</a:t>
            </a:r>
            <a:endParaRPr lang="zh-CN" altLang="en-US" sz="2670" b="1">
              <a:latin typeface="微软雅黑" panose="020B0503020204020204" charset="-122"/>
              <a:ea typeface="微软雅黑" panose="020B0503020204020204" charset="-122"/>
              <a:cs typeface="微软雅黑" panose="020B0503020204020204" charset="-122"/>
            </a:endParaRPr>
          </a:p>
          <a:p>
            <a:endParaRPr lang="zh-CN" altLang="en-US" sz="2670" b="1">
              <a:latin typeface="微软雅黑" panose="020B0503020204020204" charset="-122"/>
              <a:ea typeface="微软雅黑" panose="020B0503020204020204" charset="-122"/>
              <a:cs typeface="微软雅黑" panose="020B0503020204020204" charset="-122"/>
            </a:endParaRPr>
          </a:p>
          <a:p>
            <a:r>
              <a:rPr lang="en-US" altLang="zh-CN" sz="2670" b="1">
                <a:latin typeface="微软雅黑" panose="020B0503020204020204" charset="-122"/>
                <a:ea typeface="微软雅黑" panose="020B0503020204020204" charset="-122"/>
                <a:cs typeface="微软雅黑" panose="020B0503020204020204" charset="-122"/>
              </a:rPr>
              <a:t># </a:t>
            </a:r>
            <a:r>
              <a:rPr lang="zh-CN" altLang="en-US" sz="2670" b="1">
                <a:latin typeface="微软雅黑" panose="020B0503020204020204" charset="-122"/>
                <a:ea typeface="微软雅黑" panose="020B0503020204020204" charset="-122"/>
                <a:cs typeface="微软雅黑" panose="020B0503020204020204" charset="-122"/>
              </a:rPr>
              <a:t>第二个源为</a:t>
            </a:r>
            <a:r>
              <a:rPr lang="en-US" altLang="zh-CN" sz="2670" b="1">
                <a:latin typeface="微软雅黑" panose="020B0503020204020204" charset="-122"/>
                <a:ea typeface="微软雅黑" panose="020B0503020204020204" charset="-122"/>
                <a:cs typeface="微软雅黑" panose="020B0503020204020204" charset="-122"/>
              </a:rPr>
              <a:t>GitLab</a:t>
            </a:r>
            <a:r>
              <a:rPr lang="zh-CN" altLang="en-US" sz="2670" b="1">
                <a:latin typeface="微软雅黑" panose="020B0503020204020204" charset="-122"/>
                <a:ea typeface="微软雅黑" panose="020B0503020204020204" charset="-122"/>
                <a:cs typeface="微软雅黑" panose="020B0503020204020204" charset="-122"/>
              </a:rPr>
              <a:t>仓库</a:t>
            </a:r>
            <a:endParaRPr lang="zh-CN" altLang="en-US" sz="2670" b="1">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nvPicPr>
        <p:blipFill>
          <a:blip r:embed="rId2"/>
          <a:stretch>
            <a:fillRect/>
          </a:stretch>
        </p:blipFill>
        <p:spPr>
          <a:xfrm>
            <a:off x="4799965" y="1412875"/>
            <a:ext cx="5800725" cy="37909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p:cNvSpPr/>
          <p:nvPr>
            <p:custDataLst>
              <p:tags r:id="rId1"/>
            </p:custDataLst>
          </p:nvPr>
        </p:nvSpPr>
        <p:spPr>
          <a:xfrm>
            <a:off x="2423795" y="260985"/>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引用</a:t>
            </a:r>
            <a:r>
              <a:rPr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外部Git存储库的Helm值文件</a:t>
            </a:r>
            <a:endParaRPr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911860" y="1294765"/>
            <a:ext cx="3716655" cy="1580515"/>
          </a:xfrm>
          <a:prstGeom prst="rect">
            <a:avLst/>
          </a:prstGeom>
          <a:noFill/>
        </p:spPr>
        <p:txBody>
          <a:bodyPr wrap="square" rtlCol="0">
            <a:noAutofit/>
          </a:bodyPr>
          <a:p>
            <a:r>
              <a:rPr lang="zh-CN" sz="2670" b="1">
                <a:latin typeface="微软雅黑" panose="020B0503020204020204" charset="-122"/>
                <a:ea typeface="微软雅黑" panose="020B0503020204020204" charset="-122"/>
                <a:cs typeface="微软雅黑" panose="020B0503020204020204" charset="-122"/>
              </a:rPr>
              <a:t>定义</a:t>
            </a:r>
            <a:r>
              <a:rPr lang="en-US" altLang="zh-CN" sz="2670" b="1">
                <a:latin typeface="微软雅黑" panose="020B0503020204020204" charset="-122"/>
                <a:ea typeface="微软雅黑" panose="020B0503020204020204" charset="-122"/>
                <a:cs typeface="微软雅黑" panose="020B0503020204020204" charset="-122"/>
              </a:rPr>
              <a:t>Helm</a:t>
            </a:r>
            <a:r>
              <a:rPr lang="zh-CN" altLang="en-US" sz="2670" b="1">
                <a:latin typeface="微软雅黑" panose="020B0503020204020204" charset="-122"/>
                <a:ea typeface="微软雅黑" panose="020B0503020204020204" charset="-122"/>
                <a:cs typeface="微软雅黑" panose="020B0503020204020204" charset="-122"/>
              </a:rPr>
              <a:t>的目录路径</a:t>
            </a:r>
            <a:endParaRPr lang="zh-CN" altLang="en-US" sz="2670" b="1">
              <a:latin typeface="微软雅黑" panose="020B0503020204020204" charset="-122"/>
              <a:ea typeface="微软雅黑" panose="020B0503020204020204" charset="-122"/>
              <a:cs typeface="微软雅黑" panose="020B0503020204020204" charset="-122"/>
            </a:endParaRPr>
          </a:p>
          <a:p>
            <a:r>
              <a:rPr lang="zh-CN" altLang="en-US" sz="2670" b="1">
                <a:latin typeface="微软雅黑" panose="020B0503020204020204" charset="-122"/>
                <a:ea typeface="微软雅黑" panose="020B0503020204020204" charset="-122"/>
                <a:cs typeface="微软雅黑" panose="020B0503020204020204" charset="-122"/>
              </a:rPr>
              <a:t>定义存储</a:t>
            </a:r>
            <a:r>
              <a:rPr lang="en-US" altLang="zh-CN" sz="2670" b="1">
                <a:latin typeface="微软雅黑" panose="020B0503020204020204" charset="-122"/>
                <a:ea typeface="微软雅黑" panose="020B0503020204020204" charset="-122"/>
                <a:cs typeface="微软雅黑" panose="020B0503020204020204" charset="-122"/>
              </a:rPr>
              <a:t>values.yaml</a:t>
            </a:r>
            <a:r>
              <a:rPr lang="zh-CN" altLang="en-US" sz="2670" b="1">
                <a:latin typeface="微软雅黑" panose="020B0503020204020204" charset="-122"/>
                <a:ea typeface="微软雅黑" panose="020B0503020204020204" charset="-122"/>
                <a:cs typeface="微软雅黑" panose="020B0503020204020204" charset="-122"/>
              </a:rPr>
              <a:t>的</a:t>
            </a:r>
            <a:r>
              <a:rPr lang="en-US" altLang="zh-CN" sz="2670" b="1">
                <a:latin typeface="微软雅黑" panose="020B0503020204020204" charset="-122"/>
                <a:ea typeface="微软雅黑" panose="020B0503020204020204" charset="-122"/>
                <a:cs typeface="微软雅黑" panose="020B0503020204020204" charset="-122"/>
              </a:rPr>
              <a:t>Git</a:t>
            </a:r>
            <a:r>
              <a:rPr lang="zh-CN" altLang="en-US" sz="2670" b="1">
                <a:latin typeface="微软雅黑" panose="020B0503020204020204" charset="-122"/>
                <a:ea typeface="微软雅黑" panose="020B0503020204020204" charset="-122"/>
                <a:cs typeface="微软雅黑" panose="020B0503020204020204" charset="-122"/>
              </a:rPr>
              <a:t>仓库地址</a:t>
            </a:r>
            <a:endParaRPr lang="zh-CN" altLang="en-US" sz="2670" b="1">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2"/>
          <a:stretch>
            <a:fillRect/>
          </a:stretch>
        </p:blipFill>
        <p:spPr>
          <a:xfrm>
            <a:off x="4728210" y="1340485"/>
            <a:ext cx="5638800" cy="37623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矩形"/>
          <p:cNvSpPr/>
          <p:nvPr/>
        </p:nvSpPr>
        <p:spPr>
          <a:xfrm>
            <a:off x="2082800" y="1982470"/>
            <a:ext cx="7334885" cy="677545"/>
          </a:xfrm>
          <a:prstGeom prst="rect">
            <a:avLst/>
          </a:prstGeom>
          <a:noFill/>
          <a:ln w="9525" cap="flat" cmpd="sng">
            <a:noFill/>
            <a:prstDash val="solid"/>
            <a:miter/>
          </a:ln>
        </p:spPr>
        <p:txBody>
          <a:bodyPr vert="horz" wrap="square" lIns="121920" tIns="60960" rIns="121920" bIns="60960" anchor="ctr" anchorCtr="0"/>
          <a:lstStyle/>
          <a:p>
            <a:pPr marL="609600" indent="-342900" algn="just">
              <a:lnSpc>
                <a:spcPct val="100000"/>
              </a:lnSpc>
              <a:spcBef>
                <a:spcPts val="0"/>
              </a:spcBef>
              <a:spcAft>
                <a:spcPts val="0"/>
              </a:spcAft>
              <a:buClr>
                <a:srgbClr val="C00000"/>
              </a:buClr>
              <a:buFont typeface="Wingdings" panose="05000000000000000000" charset="0"/>
              <a:buChar char="u"/>
            </a:pPr>
            <a:r>
              <a:rPr lang="en-US" altLang="zh-CN" sz="2665"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rPr>
              <a:t>Argo CD</a:t>
            </a:r>
            <a:r>
              <a:rPr lang="zh-CN" altLang="en-US" sz="2665"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rPr>
              <a:t>、</a:t>
            </a:r>
            <a:r>
              <a:rPr lang="en-US" altLang="zh-CN" sz="2665"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rPr>
              <a:t>Arog Rollout</a:t>
            </a:r>
            <a:r>
              <a:rPr lang="zh-CN" altLang="en-US" sz="2665"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rPr>
              <a:t>介绍，权限控制</a:t>
            </a:r>
            <a:endParaRPr lang="en-US" altLang="zh-CN" sz="2665"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sym typeface="Calibri" panose="020F0502020204030204" charset="0"/>
            </a:endParaRPr>
          </a:p>
        </p:txBody>
      </p:sp>
      <p:sp>
        <p:nvSpPr>
          <p:cNvPr id="92" name="矩形"/>
          <p:cNvSpPr/>
          <p:nvPr/>
        </p:nvSpPr>
        <p:spPr>
          <a:xfrm>
            <a:off x="2063115" y="4580890"/>
            <a:ext cx="6448425" cy="677545"/>
          </a:xfrm>
          <a:prstGeom prst="rect">
            <a:avLst/>
          </a:prstGeom>
          <a:noFill/>
          <a:ln w="9525" cap="flat" cmpd="sng">
            <a:noFill/>
            <a:prstDash val="solid"/>
            <a:miter/>
          </a:ln>
        </p:spPr>
        <p:txBody>
          <a:bodyPr vert="horz" wrap="square" lIns="121920" tIns="60960" rIns="121920" bIns="60960" anchor="ctr" anchorCtr="0"/>
          <a:lstStyle/>
          <a:p>
            <a:pPr marL="609600" indent="-342900" algn="just" eaLnBrk="0" fontAlgn="base" hangingPunct="0">
              <a:lnSpc>
                <a:spcPct val="100000"/>
              </a:lnSpc>
              <a:spcBef>
                <a:spcPts val="0"/>
              </a:spcBef>
              <a:spcAft>
                <a:spcPts val="0"/>
              </a:spcAft>
              <a:buClr>
                <a:srgbClr val="C00000"/>
              </a:buClr>
              <a:buFont typeface="Wingdings" panose="05000000000000000000" charset="0"/>
              <a:buChar char="u"/>
            </a:pPr>
            <a:r>
              <a:rPr lang="zh-CN" altLang="en-US" sz="2665" b="1" kern="100">
                <a:uFillTx/>
                <a:latin typeface="微软雅黑" panose="020B0503020204020204" charset="-122"/>
                <a:ea typeface="微软雅黑" panose="020B0503020204020204" charset="-122"/>
                <a:cs typeface="微软雅黑" panose="020B0503020204020204" charset="-122"/>
                <a:sym typeface="+mn-ea"/>
              </a:rPr>
              <a:t>蓝绿、灰度发布，</a:t>
            </a:r>
            <a:r>
              <a:rPr lang="zh-CN" sz="2665"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rPr>
              <a:t>流量分析自动回滚</a:t>
            </a:r>
            <a:r>
              <a:rPr lang="en-US" altLang="zh-CN" sz="2665"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rPr>
              <a:t>                      </a:t>
            </a:r>
            <a:endParaRPr lang="en-US" altLang="zh-CN" sz="2665"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sym typeface="Calibri" panose="020F0502020204030204" charset="0"/>
            </a:endParaRPr>
          </a:p>
        </p:txBody>
      </p:sp>
      <p:sp>
        <p:nvSpPr>
          <p:cNvPr id="93" name="矩形"/>
          <p:cNvSpPr/>
          <p:nvPr/>
        </p:nvSpPr>
        <p:spPr>
          <a:xfrm>
            <a:off x="2010410" y="3319145"/>
            <a:ext cx="7519670" cy="677545"/>
          </a:xfrm>
          <a:prstGeom prst="rect">
            <a:avLst/>
          </a:prstGeom>
          <a:noFill/>
          <a:ln w="9525" cap="flat" cmpd="sng">
            <a:noFill/>
            <a:prstDash val="solid"/>
            <a:miter/>
          </a:ln>
        </p:spPr>
        <p:txBody>
          <a:bodyPr vert="horz" wrap="square" lIns="121920" tIns="60960" rIns="121920" bIns="60960" anchor="ctr" anchorCtr="0"/>
          <a:lstStyle/>
          <a:p>
            <a:pPr marL="609600" indent="-342900" algn="just" eaLnBrk="0" fontAlgn="base" hangingPunct="0">
              <a:lnSpc>
                <a:spcPct val="100000"/>
              </a:lnSpc>
              <a:spcBef>
                <a:spcPts val="0"/>
              </a:spcBef>
              <a:spcAft>
                <a:spcPts val="0"/>
              </a:spcAft>
              <a:buClr>
                <a:srgbClr val="C00000"/>
              </a:buClr>
              <a:buFont typeface="Wingdings" panose="05000000000000000000" charset="0"/>
              <a:buChar char="u"/>
            </a:pPr>
            <a:r>
              <a:rPr lang="en-US" altLang="zh-CN" sz="2665" b="1" u="none" strike="noStrike" kern="100" cap="none" spc="0" baseline="0">
                <a:solidFill>
                  <a:schemeClr val="tx1"/>
                </a:solidFill>
                <a:uFillTx/>
                <a:latin typeface="微软雅黑" panose="020B0503020204020204" charset="-122"/>
                <a:ea typeface="微软雅黑" panose="020B0503020204020204" charset="-122"/>
                <a:cs typeface="微软雅黑" panose="020B0503020204020204" charset="-122"/>
                <a:sym typeface="+mn-ea"/>
              </a:rPr>
              <a:t>Argo CD</a:t>
            </a:r>
            <a:r>
              <a:rPr lang="zh-CN" altLang="en-US" sz="2665" b="1" u="none" strike="noStrike" kern="100" cap="none" spc="0" baseline="0">
                <a:solidFill>
                  <a:schemeClr val="tx1"/>
                </a:solidFill>
                <a:uFillTx/>
                <a:latin typeface="微软雅黑" panose="020B0503020204020204" charset="-122"/>
                <a:ea typeface="微软雅黑" panose="020B0503020204020204" charset="-122"/>
                <a:cs typeface="微软雅黑" panose="020B0503020204020204" charset="-122"/>
                <a:sym typeface="+mn-ea"/>
              </a:rPr>
              <a:t>接入</a:t>
            </a:r>
            <a:r>
              <a:rPr lang="en-US" altLang="zh-CN" sz="2665" b="1" u="none" strike="noStrike" kern="100" cap="none" spc="0" baseline="0">
                <a:solidFill>
                  <a:schemeClr val="tx1"/>
                </a:solidFill>
                <a:uFillTx/>
                <a:latin typeface="微软雅黑" panose="020B0503020204020204" charset="-122"/>
                <a:ea typeface="微软雅黑" panose="020B0503020204020204" charset="-122"/>
                <a:cs typeface="微软雅黑" panose="020B0503020204020204" charset="-122"/>
                <a:sym typeface="+mn-ea"/>
              </a:rPr>
              <a:t>Git</a:t>
            </a:r>
            <a:r>
              <a:rPr lang="zh-CN" altLang="en-US" sz="2665" b="1" u="none" strike="noStrike" kern="100" cap="none" spc="0" baseline="0">
                <a:solidFill>
                  <a:schemeClr val="tx1"/>
                </a:solidFill>
                <a:uFillTx/>
                <a:latin typeface="微软雅黑" panose="020B0503020204020204" charset="-122"/>
                <a:ea typeface="微软雅黑" panose="020B0503020204020204" charset="-122"/>
                <a:cs typeface="微软雅黑" panose="020B0503020204020204" charset="-122"/>
                <a:sym typeface="+mn-ea"/>
              </a:rPr>
              <a:t>仓库配置，同步选项配置</a:t>
            </a:r>
            <a:endParaRPr lang="zh-CN" altLang="en-US" sz="2665" b="1" u="none" strike="noStrike" kern="100" cap="none" spc="0" baseline="0">
              <a:solidFill>
                <a:schemeClr val="tx1"/>
              </a:solidFill>
              <a:uFillTx/>
              <a:latin typeface="微软雅黑" panose="020B0503020204020204" charset="-122"/>
              <a:ea typeface="微软雅黑" panose="020B0503020204020204" charset="-122"/>
              <a:cs typeface="微软雅黑" panose="020B0503020204020204" charset="-122"/>
              <a:sym typeface="+mn-ea"/>
            </a:endParaRPr>
          </a:p>
        </p:txBody>
      </p:sp>
      <p:sp>
        <p:nvSpPr>
          <p:cNvPr id="2" name="矩形"/>
          <p:cNvSpPr/>
          <p:nvPr/>
        </p:nvSpPr>
        <p:spPr>
          <a:xfrm>
            <a:off x="4958387" y="575615"/>
            <a:ext cx="2275840" cy="737235"/>
          </a:xfrm>
          <a:prstGeom prst="rect">
            <a:avLst/>
          </a:prstGeom>
          <a:noFill/>
          <a:ln w="9525" cap="flat" cmpd="sng">
            <a:noFill/>
            <a:prstDash val="solid"/>
            <a:miter/>
          </a:ln>
        </p:spPr>
        <p:txBody>
          <a:bodyPr vert="horz" wrap="none" lIns="121920" tIns="60960" rIns="121920" bIns="60960" anchor="t" anchorCtr="0">
            <a:spAutoFit/>
          </a:bodyPr>
          <a:lstStyle/>
          <a:p>
            <a:pPr marL="0" indent="0" algn="ctr">
              <a:lnSpc>
                <a:spcPct val="100000"/>
              </a:lnSpc>
              <a:spcBef>
                <a:spcPts val="0"/>
              </a:spcBef>
              <a:spcAft>
                <a:spcPts val="0"/>
              </a:spcAft>
              <a:buNone/>
            </a:pPr>
            <a:r>
              <a:rPr lang="zh-CN" altLang="en-US" sz="4000" b="1">
                <a:solidFill>
                  <a:srgbClr val="C9394A"/>
                </a:solidFill>
                <a:latin typeface="微软雅黑" panose="020B0503020204020204" charset="-122"/>
                <a:ea typeface="微软雅黑" panose="020B0503020204020204" charset="-122"/>
                <a:sym typeface="+mn-ea"/>
              </a:rPr>
              <a:t>本章概述</a:t>
            </a:r>
            <a:endParaRPr lang="zh-CN" altLang="en-US" sz="4000" b="1" u="none" strike="noStrike" kern="100" cap="none" spc="0" baseline="0">
              <a:solidFill>
                <a:srgbClr val="C9394A"/>
              </a:solidFill>
              <a:latin typeface="微软雅黑" panose="020B0503020204020204" charset="-122"/>
              <a:ea typeface="微软雅黑" panose="020B0503020204020204" charset="-122"/>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cBhvr additive="base">
                                        <p:cTn id="7" dur="500" fill="hold"/>
                                        <p:tgtEl>
                                          <p:spTgt spid="91"/>
                                        </p:tgtEl>
                                        <p:attrNameLst>
                                          <p:attrName>ppt_x</p:attrName>
                                        </p:attrNameLst>
                                      </p:cBhvr>
                                      <p:tavLst>
                                        <p:tav tm="0">
                                          <p:val>
                                            <p:strVal val="#ppt_x"/>
                                          </p:val>
                                        </p:tav>
                                        <p:tav tm="100000">
                                          <p:val>
                                            <p:strVal val="#ppt_x"/>
                                          </p:val>
                                        </p:tav>
                                      </p:tavLst>
                                    </p:anim>
                                    <p:anim calcmode="lin" valueType="num">
                                      <p:cBhvr additive="base">
                                        <p:cTn id="8"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3"/>
                                        </p:tgtEl>
                                        <p:attrNameLst>
                                          <p:attrName>style.visibility</p:attrName>
                                        </p:attrNameLst>
                                      </p:cBhvr>
                                      <p:to>
                                        <p:strVal val="visible"/>
                                      </p:to>
                                    </p:set>
                                    <p:anim calcmode="lin" valueType="num">
                                      <p:cBhvr additive="base">
                                        <p:cTn id="13" dur="500" fill="hold"/>
                                        <p:tgtEl>
                                          <p:spTgt spid="93"/>
                                        </p:tgtEl>
                                        <p:attrNameLst>
                                          <p:attrName>ppt_x</p:attrName>
                                        </p:attrNameLst>
                                      </p:cBhvr>
                                      <p:tavLst>
                                        <p:tav tm="0">
                                          <p:val>
                                            <p:strVal val="#ppt_x"/>
                                          </p:val>
                                        </p:tav>
                                        <p:tav tm="100000">
                                          <p:val>
                                            <p:strVal val="#ppt_x"/>
                                          </p:val>
                                        </p:tav>
                                      </p:tavLst>
                                    </p:anim>
                                    <p:anim calcmode="lin" valueType="num">
                                      <p:cBhvr additive="base">
                                        <p:cTn id="14"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2"/>
                                        </p:tgtEl>
                                        <p:attrNameLst>
                                          <p:attrName>style.visibility</p:attrName>
                                        </p:attrNameLst>
                                      </p:cBhvr>
                                      <p:to>
                                        <p:strVal val="visible"/>
                                      </p:to>
                                    </p:set>
                                    <p:anim calcmode="lin" valueType="num">
                                      <p:cBhvr additive="base">
                                        <p:cTn id="19" dur="500" fill="hold"/>
                                        <p:tgtEl>
                                          <p:spTgt spid="92"/>
                                        </p:tgtEl>
                                        <p:attrNameLst>
                                          <p:attrName>ppt_x</p:attrName>
                                        </p:attrNameLst>
                                      </p:cBhvr>
                                      <p:tavLst>
                                        <p:tav tm="0">
                                          <p:val>
                                            <p:strVal val="#ppt_x"/>
                                          </p:val>
                                        </p:tav>
                                        <p:tav tm="100000">
                                          <p:val>
                                            <p:strVal val="#ppt_x"/>
                                          </p:val>
                                        </p:tav>
                                      </p:tavLst>
                                    </p:anim>
                                    <p:anim calcmode="lin" valueType="num">
                                      <p:cBhvr additive="base">
                                        <p:cTn id="20"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1" grpId="1"/>
      <p:bldP spid="93" grpId="0"/>
      <p:bldP spid="93" grpId="1"/>
      <p:bldP spid="92" grpId="0"/>
      <p:bldP spid="92"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4439905"/>
            <a:ext cx="12190413" cy="91587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3" name="TextBox 5"/>
          <p:cNvSpPr>
            <a:spLocks noChangeArrowheads="1"/>
          </p:cNvSpPr>
          <p:nvPr/>
        </p:nvSpPr>
        <p:spPr bwMode="auto">
          <a:xfrm>
            <a:off x="142875" y="4592955"/>
            <a:ext cx="4618355" cy="532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a:r>
              <a:rPr lang="en-US" altLang="zh-CN" sz="2665" dirty="0">
                <a:solidFill>
                  <a:schemeClr val="bg1"/>
                </a:solidFill>
                <a:latin typeface="微软雅黑" panose="020B0503020204020204" charset="-122"/>
                <a:ea typeface="微软雅黑" panose="020B0503020204020204" charset="-122"/>
                <a:sym typeface="+mn-ea"/>
              </a:rPr>
              <a:t>实现ApplicationSet配置使用</a:t>
            </a:r>
            <a:endParaRPr lang="en-US" altLang="zh-CN" sz="2665" dirty="0">
              <a:solidFill>
                <a:schemeClr val="bg1"/>
              </a:solidFill>
              <a:latin typeface="微软雅黑" panose="020B0503020204020204" charset="-122"/>
              <a:ea typeface="微软雅黑" panose="020B0503020204020204" charset="-122"/>
            </a:endParaRPr>
          </a:p>
        </p:txBody>
      </p:sp>
      <p:sp>
        <p:nvSpPr>
          <p:cNvPr id="24" name="TextBox 5"/>
          <p:cNvSpPr>
            <a:spLocks noChangeArrowheads="1"/>
          </p:cNvSpPr>
          <p:nvPr/>
        </p:nvSpPr>
        <p:spPr bwMode="auto">
          <a:xfrm>
            <a:off x="7906639" y="4623712"/>
            <a:ext cx="427184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665" dirty="0">
                <a:solidFill>
                  <a:schemeClr val="bg1"/>
                </a:solidFill>
                <a:latin typeface="微软雅黑" panose="020B0503020204020204" charset="-122"/>
                <a:ea typeface="微软雅黑" panose="020B0503020204020204" charset="-122"/>
              </a:rPr>
              <a:t>Produced</a:t>
            </a:r>
            <a:r>
              <a:rPr lang="zh-CN" altLang="en-US" sz="2665" dirty="0">
                <a:solidFill>
                  <a:schemeClr val="bg1"/>
                </a:solidFill>
                <a:latin typeface="微软雅黑" panose="020B0503020204020204" charset="-122"/>
                <a:ea typeface="微软雅黑" panose="020B0503020204020204" charset="-122"/>
              </a:rPr>
              <a:t> </a:t>
            </a:r>
            <a:r>
              <a:rPr lang="en-US" altLang="zh-CN" sz="2665" dirty="0">
                <a:solidFill>
                  <a:schemeClr val="bg1"/>
                </a:solidFill>
                <a:latin typeface="微软雅黑" panose="020B0503020204020204" charset="-122"/>
                <a:ea typeface="微软雅黑" panose="020B0503020204020204" charset="-122"/>
              </a:rPr>
              <a:t>By</a:t>
            </a:r>
            <a:r>
              <a:rPr lang="zh-CN" altLang="en-US" sz="2665" dirty="0">
                <a:solidFill>
                  <a:schemeClr val="bg1"/>
                </a:solidFill>
                <a:latin typeface="微软雅黑" panose="020B0503020204020204" charset="-122"/>
                <a:ea typeface="微软雅黑" panose="020B0503020204020204" charset="-122"/>
              </a:rPr>
              <a:t> 小杨哥</a:t>
            </a:r>
            <a:endParaRPr lang="zh-CN" altLang="en-US" sz="2665" dirty="0">
              <a:solidFill>
                <a:schemeClr val="bg1"/>
              </a:solidFill>
              <a:latin typeface="微软雅黑" panose="020B0503020204020204" charset="-122"/>
              <a:ea typeface="微软雅黑" panose="020B0503020204020204" charset="-122"/>
            </a:endParaRPr>
          </a:p>
        </p:txBody>
      </p:sp>
      <p:sp>
        <p:nvSpPr>
          <p:cNvPr id="25" name="Freeform 5"/>
          <p:cNvSpPr/>
          <p:nvPr/>
        </p:nvSpPr>
        <p:spPr bwMode="auto">
          <a:xfrm rot="1855731">
            <a:off x="4094915" y="1008340"/>
            <a:ext cx="640224" cy="57723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6" name="Freeform 5"/>
          <p:cNvSpPr/>
          <p:nvPr/>
        </p:nvSpPr>
        <p:spPr bwMode="auto">
          <a:xfrm rot="1855731">
            <a:off x="5415992" y="941361"/>
            <a:ext cx="341503" cy="3079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7" name="Freeform 5"/>
          <p:cNvSpPr/>
          <p:nvPr/>
        </p:nvSpPr>
        <p:spPr bwMode="auto">
          <a:xfrm rot="1855731">
            <a:off x="3108313" y="1202556"/>
            <a:ext cx="339851" cy="30641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8" name="Freeform 5"/>
          <p:cNvSpPr/>
          <p:nvPr/>
        </p:nvSpPr>
        <p:spPr bwMode="auto">
          <a:xfrm rot="1855731">
            <a:off x="6359329" y="1162215"/>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9" name="Freeform 5"/>
          <p:cNvSpPr/>
          <p:nvPr/>
        </p:nvSpPr>
        <p:spPr bwMode="auto">
          <a:xfrm rot="1855731">
            <a:off x="7487837" y="1033329"/>
            <a:ext cx="231795" cy="20898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30" name="Freeform 5"/>
          <p:cNvSpPr/>
          <p:nvPr/>
        </p:nvSpPr>
        <p:spPr bwMode="auto">
          <a:xfrm rot="1855731">
            <a:off x="8419381" y="1076584"/>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grpSp>
        <p:nvGrpSpPr>
          <p:cNvPr id="31" name="组合 30"/>
          <p:cNvGrpSpPr/>
          <p:nvPr/>
        </p:nvGrpSpPr>
        <p:grpSpPr>
          <a:xfrm>
            <a:off x="4642460" y="3604635"/>
            <a:ext cx="2811528" cy="2534911"/>
            <a:chOff x="3720691" y="2824413"/>
            <a:chExt cx="1341120" cy="1209172"/>
          </a:xfrm>
        </p:grpSpPr>
        <p:sp>
          <p:nvSpPr>
            <p:cNvPr id="3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sp>
          <p:nvSpPr>
            <p:cNvPr id="3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lumMod val="50000"/>
                    <a:lumOff val="50000"/>
                  </a:srgbClr>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grpSp>
      <p:grpSp>
        <p:nvGrpSpPr>
          <p:cNvPr id="35" name="71"/>
          <p:cNvGrpSpPr/>
          <p:nvPr>
            <p:custDataLst>
              <p:tags r:id="rId1"/>
            </p:custDataLst>
          </p:nvPr>
        </p:nvGrpSpPr>
        <p:grpSpPr>
          <a:xfrm>
            <a:off x="2647941" y="2077839"/>
            <a:ext cx="6683383" cy="1137067"/>
            <a:chOff x="4304043" y="1286668"/>
            <a:chExt cx="3837944" cy="2757793"/>
          </a:xfrm>
          <a:effectLst>
            <a:outerShdw blurRad="203200" dist="152400" dir="8100000" algn="tr" rotWithShape="0">
              <a:prstClr val="black">
                <a:alpha val="50000"/>
              </a:prstClr>
            </a:outerShdw>
          </a:effectLst>
        </p:grpSpPr>
        <p:sp>
          <p:nvSpPr>
            <p:cNvPr id="36" name="7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7" name="73"/>
            <p:cNvSpPr/>
            <p:nvPr/>
          </p:nvSpPr>
          <p:spPr>
            <a:xfrm>
              <a:off x="4351930" y="1373339"/>
              <a:ext cx="376460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8" name="9"/>
          <p:cNvSpPr>
            <a:spLocks noChangeArrowheads="1"/>
          </p:cNvSpPr>
          <p:nvPr>
            <p:custDataLst>
              <p:tags r:id="rId2"/>
            </p:custDataLst>
          </p:nvPr>
        </p:nvSpPr>
        <p:spPr bwMode="auto">
          <a:xfrm>
            <a:off x="2669242" y="2321793"/>
            <a:ext cx="6679449" cy="5683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auto">
              <a:defRPr/>
            </a:pPr>
            <a:r>
              <a:rPr lang="en-US" altLang="zh-CN" sz="3100" b="1" kern="0" dirty="0">
                <a:solidFill>
                  <a:srgbClr val="C9394A"/>
                </a:solidFill>
                <a:latin typeface="微软雅黑" panose="020B0503020204020204" charset="-122"/>
                <a:ea typeface="微软雅黑" panose="020B0503020204020204" charset="-122"/>
                <a:sym typeface="+mn-ea"/>
              </a:rPr>
              <a:t>ArgoCD+ArgoRollouts</a:t>
            </a:r>
            <a:r>
              <a:rPr lang="zh-CN" altLang="en-US" sz="3100" b="1" kern="0" dirty="0">
                <a:solidFill>
                  <a:srgbClr val="C9394A"/>
                </a:solidFill>
                <a:latin typeface="微软雅黑" panose="020B0503020204020204" charset="-122"/>
                <a:ea typeface="微软雅黑" panose="020B0503020204020204" charset="-122"/>
                <a:sym typeface="+mn-ea"/>
              </a:rPr>
              <a:t>快速入门</a:t>
            </a:r>
            <a:endParaRPr lang="zh-CN" altLang="en-US" sz="3100" b="1" kern="0" dirty="0">
              <a:solidFill>
                <a:srgbClr val="C9394A"/>
              </a:solidFill>
              <a:latin typeface="微软雅黑" panose="020B0503020204020204" charset="-122"/>
              <a:ea typeface="微软雅黑" panose="020B0503020204020204" charset="-122"/>
            </a:endParaRPr>
          </a:p>
        </p:txBody>
      </p:sp>
      <p:sp>
        <p:nvSpPr>
          <p:cNvPr id="18" name="圆角矩形"/>
          <p:cNvSpPr/>
          <p:nvPr/>
        </p:nvSpPr>
        <p:spPr>
          <a:xfrm>
            <a:off x="4860105" y="4558619"/>
            <a:ext cx="2399903" cy="611715"/>
          </a:xfrm>
          <a:prstGeom prst="roundRect">
            <a:avLst>
              <a:gd name="adj" fmla="val 16666"/>
            </a:avLst>
          </a:prstGeom>
          <a:noFill/>
          <a:ln w="38100" cap="flat" cmpd="sng">
            <a:noFill/>
            <a:prstDash val="solid"/>
            <a:round/>
          </a:ln>
          <a:effectLst>
            <a:outerShdw blurRad="40000" dist="20000" dir="5400000" rotWithShape="0">
              <a:srgbClr val="000000">
                <a:alpha val="37647"/>
              </a:srgbClr>
            </a:outerShdw>
          </a:effectLst>
        </p:spPr>
        <p:txBody>
          <a:bodyPr vert="horz" wrap="square" lIns="121920" tIns="60960" rIns="121920" bIns="60960" anchor="ctr" anchorCtr="0"/>
          <a:lstStyle/>
          <a:p>
            <a:pPr algn="ctr"/>
            <a:r>
              <a:rPr lang="en-US" altLang="zh-CN" sz="2200" b="1" dirty="0">
                <a:solidFill>
                  <a:srgbClr val="C00000"/>
                </a:solidFill>
                <a:latin typeface="微软雅黑" panose="020B0503020204020204" charset="-122"/>
                <a:ea typeface="微软雅黑" panose="020B0503020204020204" charset="-122"/>
                <a:cs typeface="微软雅黑" panose="020B0503020204020204" charset="-122"/>
                <a:sym typeface="+mn-ea"/>
              </a:rPr>
              <a:t>ApplicationSet</a:t>
            </a:r>
            <a:r>
              <a:rPr lang="zh-CN" altLang="en-US" sz="2200" b="1" dirty="0">
                <a:solidFill>
                  <a:srgbClr val="C00000"/>
                </a:solidFill>
                <a:latin typeface="微软雅黑" panose="020B0503020204020204" charset="-122"/>
                <a:ea typeface="微软雅黑" panose="020B0503020204020204" charset="-122"/>
                <a:cs typeface="微软雅黑" panose="020B0503020204020204" charset="-122"/>
                <a:sym typeface="+mn-ea"/>
              </a:rPr>
              <a:t>配置</a:t>
            </a:r>
            <a:endParaRPr lang="zh-CN" altLang="en-US" sz="22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Click="0">
        <p14:prism/>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000" fill="hold"/>
                                        <p:tgtEl>
                                          <p:spTgt spid="25"/>
                                        </p:tgtEl>
                                        <p:attrNameLst>
                                          <p:attrName>ppt_w</p:attrName>
                                        </p:attrNameLst>
                                      </p:cBhvr>
                                      <p:tavLst>
                                        <p:tav tm="0">
                                          <p:val>
                                            <p:fltVal val="0"/>
                                          </p:val>
                                        </p:tav>
                                        <p:tav tm="100000">
                                          <p:val>
                                            <p:strVal val="#ppt_w"/>
                                          </p:val>
                                        </p:tav>
                                      </p:tavLst>
                                    </p:anim>
                                    <p:anim calcmode="lin" valueType="num">
                                      <p:cBhvr>
                                        <p:cTn id="8" dur="1000" fill="hold"/>
                                        <p:tgtEl>
                                          <p:spTgt spid="25"/>
                                        </p:tgtEl>
                                        <p:attrNameLst>
                                          <p:attrName>ppt_h</p:attrName>
                                        </p:attrNameLst>
                                      </p:cBhvr>
                                      <p:tavLst>
                                        <p:tav tm="0">
                                          <p:val>
                                            <p:fltVal val="0"/>
                                          </p:val>
                                        </p:tav>
                                        <p:tav tm="100000">
                                          <p:val>
                                            <p:strVal val="#ppt_h"/>
                                          </p:val>
                                        </p:tav>
                                      </p:tavLst>
                                    </p:anim>
                                    <p:anim calcmode="lin" valueType="num">
                                      <p:cBhvr>
                                        <p:cTn id="9" dur="1000" fill="hold"/>
                                        <p:tgtEl>
                                          <p:spTgt spid="25"/>
                                        </p:tgtEl>
                                        <p:attrNameLst>
                                          <p:attrName>style.rotation</p:attrName>
                                        </p:attrNameLst>
                                      </p:cBhvr>
                                      <p:tavLst>
                                        <p:tav tm="0">
                                          <p:val>
                                            <p:fltVal val="90"/>
                                          </p:val>
                                        </p:tav>
                                        <p:tav tm="100000">
                                          <p:val>
                                            <p:fltVal val="0"/>
                                          </p:val>
                                        </p:tav>
                                      </p:tavLst>
                                    </p:anim>
                                    <p:animEffect transition="in" filter="fade">
                                      <p:cBhvr>
                                        <p:cTn id="10" dur="1000"/>
                                        <p:tgtEl>
                                          <p:spTgt spid="2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1000" fill="hold"/>
                                        <p:tgtEl>
                                          <p:spTgt spid="26"/>
                                        </p:tgtEl>
                                        <p:attrNameLst>
                                          <p:attrName>ppt_w</p:attrName>
                                        </p:attrNameLst>
                                      </p:cBhvr>
                                      <p:tavLst>
                                        <p:tav tm="0">
                                          <p:val>
                                            <p:fltVal val="0"/>
                                          </p:val>
                                        </p:tav>
                                        <p:tav tm="100000">
                                          <p:val>
                                            <p:strVal val="#ppt_w"/>
                                          </p:val>
                                        </p:tav>
                                      </p:tavLst>
                                    </p:anim>
                                    <p:anim calcmode="lin" valueType="num">
                                      <p:cBhvr>
                                        <p:cTn id="14" dur="1000" fill="hold"/>
                                        <p:tgtEl>
                                          <p:spTgt spid="26"/>
                                        </p:tgtEl>
                                        <p:attrNameLst>
                                          <p:attrName>ppt_h</p:attrName>
                                        </p:attrNameLst>
                                      </p:cBhvr>
                                      <p:tavLst>
                                        <p:tav tm="0">
                                          <p:val>
                                            <p:fltVal val="0"/>
                                          </p:val>
                                        </p:tav>
                                        <p:tav tm="100000">
                                          <p:val>
                                            <p:strVal val="#ppt_h"/>
                                          </p:val>
                                        </p:tav>
                                      </p:tavLst>
                                    </p:anim>
                                    <p:anim calcmode="lin" valueType="num">
                                      <p:cBhvr>
                                        <p:cTn id="15" dur="1000" fill="hold"/>
                                        <p:tgtEl>
                                          <p:spTgt spid="26"/>
                                        </p:tgtEl>
                                        <p:attrNameLst>
                                          <p:attrName>style.rotation</p:attrName>
                                        </p:attrNameLst>
                                      </p:cBhvr>
                                      <p:tavLst>
                                        <p:tav tm="0">
                                          <p:val>
                                            <p:fltVal val="90"/>
                                          </p:val>
                                        </p:tav>
                                        <p:tav tm="100000">
                                          <p:val>
                                            <p:fltVal val="0"/>
                                          </p:val>
                                        </p:tav>
                                      </p:tavLst>
                                    </p:anim>
                                    <p:animEffect transition="in" filter="fade">
                                      <p:cBhvr>
                                        <p:cTn id="16" dur="1000"/>
                                        <p:tgtEl>
                                          <p:spTgt spid="2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1000" fill="hold"/>
                                        <p:tgtEl>
                                          <p:spTgt spid="27"/>
                                        </p:tgtEl>
                                        <p:attrNameLst>
                                          <p:attrName>ppt_w</p:attrName>
                                        </p:attrNameLst>
                                      </p:cBhvr>
                                      <p:tavLst>
                                        <p:tav tm="0">
                                          <p:val>
                                            <p:fltVal val="0"/>
                                          </p:val>
                                        </p:tav>
                                        <p:tav tm="100000">
                                          <p:val>
                                            <p:strVal val="#ppt_w"/>
                                          </p:val>
                                        </p:tav>
                                      </p:tavLst>
                                    </p:anim>
                                    <p:anim calcmode="lin" valueType="num">
                                      <p:cBhvr>
                                        <p:cTn id="20" dur="1000" fill="hold"/>
                                        <p:tgtEl>
                                          <p:spTgt spid="27"/>
                                        </p:tgtEl>
                                        <p:attrNameLst>
                                          <p:attrName>ppt_h</p:attrName>
                                        </p:attrNameLst>
                                      </p:cBhvr>
                                      <p:tavLst>
                                        <p:tav tm="0">
                                          <p:val>
                                            <p:fltVal val="0"/>
                                          </p:val>
                                        </p:tav>
                                        <p:tav tm="100000">
                                          <p:val>
                                            <p:strVal val="#ppt_h"/>
                                          </p:val>
                                        </p:tav>
                                      </p:tavLst>
                                    </p:anim>
                                    <p:anim calcmode="lin" valueType="num">
                                      <p:cBhvr>
                                        <p:cTn id="21" dur="1000" fill="hold"/>
                                        <p:tgtEl>
                                          <p:spTgt spid="27"/>
                                        </p:tgtEl>
                                        <p:attrNameLst>
                                          <p:attrName>style.rotation</p:attrName>
                                        </p:attrNameLst>
                                      </p:cBhvr>
                                      <p:tavLst>
                                        <p:tav tm="0">
                                          <p:val>
                                            <p:fltVal val="90"/>
                                          </p:val>
                                        </p:tav>
                                        <p:tav tm="100000">
                                          <p:val>
                                            <p:fltVal val="0"/>
                                          </p:val>
                                        </p:tav>
                                      </p:tavLst>
                                    </p:anim>
                                    <p:animEffect transition="in" filter="fade">
                                      <p:cBhvr>
                                        <p:cTn id="22" dur="1000"/>
                                        <p:tgtEl>
                                          <p:spTgt spid="27"/>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1000" fill="hold"/>
                                        <p:tgtEl>
                                          <p:spTgt spid="28"/>
                                        </p:tgtEl>
                                        <p:attrNameLst>
                                          <p:attrName>ppt_w</p:attrName>
                                        </p:attrNameLst>
                                      </p:cBhvr>
                                      <p:tavLst>
                                        <p:tav tm="0">
                                          <p:val>
                                            <p:fltVal val="0"/>
                                          </p:val>
                                        </p:tav>
                                        <p:tav tm="100000">
                                          <p:val>
                                            <p:strVal val="#ppt_w"/>
                                          </p:val>
                                        </p:tav>
                                      </p:tavLst>
                                    </p:anim>
                                    <p:anim calcmode="lin" valueType="num">
                                      <p:cBhvr>
                                        <p:cTn id="26" dur="1000" fill="hold"/>
                                        <p:tgtEl>
                                          <p:spTgt spid="28"/>
                                        </p:tgtEl>
                                        <p:attrNameLst>
                                          <p:attrName>ppt_h</p:attrName>
                                        </p:attrNameLst>
                                      </p:cBhvr>
                                      <p:tavLst>
                                        <p:tav tm="0">
                                          <p:val>
                                            <p:fltVal val="0"/>
                                          </p:val>
                                        </p:tav>
                                        <p:tav tm="100000">
                                          <p:val>
                                            <p:strVal val="#ppt_h"/>
                                          </p:val>
                                        </p:tav>
                                      </p:tavLst>
                                    </p:anim>
                                    <p:anim calcmode="lin" valueType="num">
                                      <p:cBhvr>
                                        <p:cTn id="27" dur="1000" fill="hold"/>
                                        <p:tgtEl>
                                          <p:spTgt spid="28"/>
                                        </p:tgtEl>
                                        <p:attrNameLst>
                                          <p:attrName>style.rotation</p:attrName>
                                        </p:attrNameLst>
                                      </p:cBhvr>
                                      <p:tavLst>
                                        <p:tav tm="0">
                                          <p:val>
                                            <p:fltVal val="90"/>
                                          </p:val>
                                        </p:tav>
                                        <p:tav tm="100000">
                                          <p:val>
                                            <p:fltVal val="0"/>
                                          </p:val>
                                        </p:tav>
                                      </p:tavLst>
                                    </p:anim>
                                    <p:animEffect transition="in" filter="fade">
                                      <p:cBhvr>
                                        <p:cTn id="28" dur="1000"/>
                                        <p:tgtEl>
                                          <p:spTgt spid="28"/>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1000" fill="hold"/>
                                        <p:tgtEl>
                                          <p:spTgt spid="29"/>
                                        </p:tgtEl>
                                        <p:attrNameLst>
                                          <p:attrName>ppt_w</p:attrName>
                                        </p:attrNameLst>
                                      </p:cBhvr>
                                      <p:tavLst>
                                        <p:tav tm="0">
                                          <p:val>
                                            <p:fltVal val="0"/>
                                          </p:val>
                                        </p:tav>
                                        <p:tav tm="100000">
                                          <p:val>
                                            <p:strVal val="#ppt_w"/>
                                          </p:val>
                                        </p:tav>
                                      </p:tavLst>
                                    </p:anim>
                                    <p:anim calcmode="lin" valueType="num">
                                      <p:cBhvr>
                                        <p:cTn id="32" dur="1000" fill="hold"/>
                                        <p:tgtEl>
                                          <p:spTgt spid="29"/>
                                        </p:tgtEl>
                                        <p:attrNameLst>
                                          <p:attrName>ppt_h</p:attrName>
                                        </p:attrNameLst>
                                      </p:cBhvr>
                                      <p:tavLst>
                                        <p:tav tm="0">
                                          <p:val>
                                            <p:fltVal val="0"/>
                                          </p:val>
                                        </p:tav>
                                        <p:tav tm="100000">
                                          <p:val>
                                            <p:strVal val="#ppt_h"/>
                                          </p:val>
                                        </p:tav>
                                      </p:tavLst>
                                    </p:anim>
                                    <p:anim calcmode="lin" valueType="num">
                                      <p:cBhvr>
                                        <p:cTn id="33" dur="1000" fill="hold"/>
                                        <p:tgtEl>
                                          <p:spTgt spid="29"/>
                                        </p:tgtEl>
                                        <p:attrNameLst>
                                          <p:attrName>style.rotation</p:attrName>
                                        </p:attrNameLst>
                                      </p:cBhvr>
                                      <p:tavLst>
                                        <p:tav tm="0">
                                          <p:val>
                                            <p:fltVal val="90"/>
                                          </p:val>
                                        </p:tav>
                                        <p:tav tm="100000">
                                          <p:val>
                                            <p:fltVal val="0"/>
                                          </p:val>
                                        </p:tav>
                                      </p:tavLst>
                                    </p:anim>
                                    <p:animEffect transition="in" filter="fade">
                                      <p:cBhvr>
                                        <p:cTn id="34" dur="1000"/>
                                        <p:tgtEl>
                                          <p:spTgt spid="29"/>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1000" fill="hold"/>
                                        <p:tgtEl>
                                          <p:spTgt spid="30"/>
                                        </p:tgtEl>
                                        <p:attrNameLst>
                                          <p:attrName>ppt_w</p:attrName>
                                        </p:attrNameLst>
                                      </p:cBhvr>
                                      <p:tavLst>
                                        <p:tav tm="0">
                                          <p:val>
                                            <p:fltVal val="0"/>
                                          </p:val>
                                        </p:tav>
                                        <p:tav tm="100000">
                                          <p:val>
                                            <p:strVal val="#ppt_w"/>
                                          </p:val>
                                        </p:tav>
                                      </p:tavLst>
                                    </p:anim>
                                    <p:anim calcmode="lin" valueType="num">
                                      <p:cBhvr>
                                        <p:cTn id="38" dur="1000" fill="hold"/>
                                        <p:tgtEl>
                                          <p:spTgt spid="30"/>
                                        </p:tgtEl>
                                        <p:attrNameLst>
                                          <p:attrName>ppt_h</p:attrName>
                                        </p:attrNameLst>
                                      </p:cBhvr>
                                      <p:tavLst>
                                        <p:tav tm="0">
                                          <p:val>
                                            <p:fltVal val="0"/>
                                          </p:val>
                                        </p:tav>
                                        <p:tav tm="100000">
                                          <p:val>
                                            <p:strVal val="#ppt_h"/>
                                          </p:val>
                                        </p:tav>
                                      </p:tavLst>
                                    </p:anim>
                                    <p:anim calcmode="lin" valueType="num">
                                      <p:cBhvr>
                                        <p:cTn id="39" dur="1000" fill="hold"/>
                                        <p:tgtEl>
                                          <p:spTgt spid="30"/>
                                        </p:tgtEl>
                                        <p:attrNameLst>
                                          <p:attrName>style.rotation</p:attrName>
                                        </p:attrNameLst>
                                      </p:cBhvr>
                                      <p:tavLst>
                                        <p:tav tm="0">
                                          <p:val>
                                            <p:fltVal val="90"/>
                                          </p:val>
                                        </p:tav>
                                        <p:tav tm="100000">
                                          <p:val>
                                            <p:fltVal val="0"/>
                                          </p:val>
                                        </p:tav>
                                      </p:tavLst>
                                    </p:anim>
                                    <p:animEffect transition="in" filter="fade">
                                      <p:cBhvr>
                                        <p:cTn id="40" dur="1000"/>
                                        <p:tgtEl>
                                          <p:spTgt spid="30"/>
                                        </p:tgtEl>
                                      </p:cBhvr>
                                    </p:animEffect>
                                  </p:childTnLst>
                                </p:cTn>
                              </p:par>
                            </p:childTnLst>
                          </p:cTn>
                        </p:par>
                        <p:par>
                          <p:cTn id="41" fill="hold">
                            <p:stCondLst>
                              <p:cond delay="1000"/>
                            </p:stCondLst>
                            <p:childTnLst>
                              <p:par>
                                <p:cTn id="42" presetID="14" presetClass="entr" presetSubtype="10"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randombar(horizontal)">
                                      <p:cBhvr>
                                        <p:cTn id="44" dur="250"/>
                                        <p:tgtEl>
                                          <p:spTgt spid="22"/>
                                        </p:tgtEl>
                                      </p:cBhvr>
                                    </p:animEffect>
                                  </p:childTnLst>
                                </p:cTn>
                              </p:par>
                            </p:childTnLst>
                          </p:cTn>
                        </p:par>
                        <p:par>
                          <p:cTn id="45" fill="hold">
                            <p:stCondLst>
                              <p:cond delay="1500"/>
                            </p:stCondLst>
                            <p:childTnLst>
                              <p:par>
                                <p:cTn id="46" presetID="2" presetClass="entr" presetSubtype="8"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additive="base">
                                        <p:cTn id="48" dur="500" fill="hold"/>
                                        <p:tgtEl>
                                          <p:spTgt spid="31"/>
                                        </p:tgtEl>
                                        <p:attrNameLst>
                                          <p:attrName>ppt_x</p:attrName>
                                        </p:attrNameLst>
                                      </p:cBhvr>
                                      <p:tavLst>
                                        <p:tav tm="0">
                                          <p:val>
                                            <p:strVal val="0-#ppt_w/2"/>
                                          </p:val>
                                        </p:tav>
                                        <p:tav tm="100000">
                                          <p:val>
                                            <p:strVal val="#ppt_x"/>
                                          </p:val>
                                        </p:tav>
                                      </p:tavLst>
                                    </p:anim>
                                    <p:anim calcmode="lin" valueType="num">
                                      <p:cBhvr additive="base">
                                        <p:cTn id="49" dur="500" fill="hold"/>
                                        <p:tgtEl>
                                          <p:spTgt spid="31"/>
                                        </p:tgtEl>
                                        <p:attrNameLst>
                                          <p:attrName>ppt_y</p:attrName>
                                        </p:attrNameLst>
                                      </p:cBhvr>
                                      <p:tavLst>
                                        <p:tav tm="0">
                                          <p:val>
                                            <p:strVal val="#ppt_y"/>
                                          </p:val>
                                        </p:tav>
                                        <p:tav tm="100000">
                                          <p:val>
                                            <p:strVal val="#ppt_y"/>
                                          </p:val>
                                        </p:tav>
                                      </p:tavLst>
                                    </p:anim>
                                  </p:childTnLst>
                                </p:cTn>
                              </p:par>
                            </p:childTnLst>
                          </p:cTn>
                        </p:par>
                        <p:par>
                          <p:cTn id="50" fill="hold">
                            <p:stCondLst>
                              <p:cond delay="20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3"/>
                                        </p:tgtEl>
                                        <p:attrNameLst>
                                          <p:attrName>style.visibility</p:attrName>
                                        </p:attrNameLst>
                                      </p:cBhvr>
                                      <p:to>
                                        <p:strVal val="visible"/>
                                      </p:to>
                                    </p:set>
                                    <p:anim calcmode="lin" valueType="num">
                                      <p:cBhvr>
                                        <p:cTn id="53"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3"/>
                                        </p:tgtEl>
                                        <p:attrNameLst>
                                          <p:attrName>ppt_y</p:attrName>
                                        </p:attrNameLst>
                                      </p:cBhvr>
                                      <p:tavLst>
                                        <p:tav tm="0">
                                          <p:val>
                                            <p:strVal val="#ppt_y"/>
                                          </p:val>
                                        </p:tav>
                                        <p:tav tm="100000">
                                          <p:val>
                                            <p:strVal val="#ppt_y"/>
                                          </p:val>
                                        </p:tav>
                                      </p:tavLst>
                                    </p:anim>
                                    <p:anim calcmode="lin" valueType="num">
                                      <p:cBhvr>
                                        <p:cTn id="55"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3"/>
                                        </p:tgtEl>
                                        <p:attrNameLst>
                                          <p:attrName>ppt_w</p:attrName>
                                        </p:attrNameLst>
                                      </p:cBhvr>
                                      <p:tavLst>
                                        <p:tav tm="0">
                                          <p:val>
                                            <p:strVal val="#ppt_w/10"/>
                                          </p:val>
                                        </p:tav>
                                        <p:tav tm="50000">
                                          <p:val>
                                            <p:strVal val="#ppt_w+.01"/>
                                          </p:val>
                                        </p:tav>
                                        <p:tav tm="100000">
                                          <p:val>
                                            <p:strVal val="#ppt_w"/>
                                          </p:val>
                                        </p:tav>
                                      </p:tavLst>
                                    </p:anim>
                                    <p:animEffect>
                                      <p:cBhvr>
                                        <p:cTn id="57" dur="500" tmFilter="0,0; .5, 1; 1, 1"/>
                                        <p:tgtEl>
                                          <p:spTgt spid="23"/>
                                        </p:tgtEl>
                                      </p:cBhvr>
                                    </p:animEffect>
                                  </p:childTnLst>
                                </p:cTn>
                              </p:par>
                            </p:childTnLst>
                          </p:cTn>
                        </p:par>
                        <p:par>
                          <p:cTn id="58" fill="hold">
                            <p:stCondLst>
                              <p:cond delay="2200"/>
                            </p:stCondLst>
                            <p:childTnLst>
                              <p:par>
                                <p:cTn id="59" presetID="41" presetClass="entr" presetSubtype="0" fill="hold" grpId="0" nodeType="afterEffect">
                                  <p:stCondLst>
                                    <p:cond delay="0"/>
                                  </p:stCondLst>
                                  <p:iterate type="lt">
                                    <p:tmPct val="10000"/>
                                  </p:iterate>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24"/>
                                        </p:tgtEl>
                                        <p:attrNameLst>
                                          <p:attrName>ppt_y</p:attrName>
                                        </p:attrNameLst>
                                      </p:cBhvr>
                                      <p:tavLst>
                                        <p:tav tm="0">
                                          <p:val>
                                            <p:strVal val="#ppt_y"/>
                                          </p:val>
                                        </p:tav>
                                        <p:tav tm="100000">
                                          <p:val>
                                            <p:strVal val="#ppt_y"/>
                                          </p:val>
                                        </p:tav>
                                      </p:tavLst>
                                    </p:anim>
                                    <p:anim calcmode="lin" valueType="num">
                                      <p:cBhvr>
                                        <p:cTn id="63"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24"/>
                                        </p:tgtEl>
                                        <p:attrNameLst>
                                          <p:attrName>ppt_w</p:attrName>
                                        </p:attrNameLst>
                                      </p:cBhvr>
                                      <p:tavLst>
                                        <p:tav tm="0">
                                          <p:val>
                                            <p:strVal val="#ppt_w/10"/>
                                          </p:val>
                                        </p:tav>
                                        <p:tav tm="50000">
                                          <p:val>
                                            <p:strVal val="#ppt_w+.01"/>
                                          </p:val>
                                        </p:tav>
                                        <p:tav tm="100000">
                                          <p:val>
                                            <p:strVal val="#ppt_w"/>
                                          </p:val>
                                        </p:tav>
                                      </p:tavLst>
                                    </p:anim>
                                    <p:animEffect>
                                      <p:cBhvr>
                                        <p:cTn id="65" dur="500" tmFilter="0,0; .5, 1; 1, 1"/>
                                        <p:tgtEl>
                                          <p:spTgt spid="24"/>
                                        </p:tgtEl>
                                      </p:cBhvr>
                                    </p:animEffect>
                                  </p:childTnLst>
                                </p:cTn>
                              </p:par>
                            </p:childTnLst>
                          </p:cTn>
                        </p:par>
                        <p:par>
                          <p:cTn id="66" fill="hold">
                            <p:stCondLst>
                              <p:cond delay="3400"/>
                            </p:stCondLst>
                            <p:childTnLst>
                              <p:par>
                                <p:cTn id="67" presetID="55" presetClass="entr" presetSubtype="0" fill="hold" nodeType="afterEffect">
                                  <p:stCondLst>
                                    <p:cond delay="0"/>
                                  </p:stCondLst>
                                  <p:childTnLst>
                                    <p:set>
                                      <p:cBhvr>
                                        <p:cTn id="68" dur="1" fill="hold">
                                          <p:stCondLst>
                                            <p:cond delay="0"/>
                                          </p:stCondLst>
                                        </p:cTn>
                                        <p:tgtEl>
                                          <p:spTgt spid="35"/>
                                        </p:tgtEl>
                                        <p:attrNameLst>
                                          <p:attrName>style.visibility</p:attrName>
                                        </p:attrNameLst>
                                      </p:cBhvr>
                                      <p:to>
                                        <p:strVal val="visible"/>
                                      </p:to>
                                    </p:set>
                                    <p:anim calcmode="lin" valueType="num">
                                      <p:cBhvr>
                                        <p:cTn id="69" dur="500" fill="hold"/>
                                        <p:tgtEl>
                                          <p:spTgt spid="35"/>
                                        </p:tgtEl>
                                        <p:attrNameLst>
                                          <p:attrName>ppt_w</p:attrName>
                                        </p:attrNameLst>
                                      </p:cBhvr>
                                      <p:tavLst>
                                        <p:tav tm="0">
                                          <p:val>
                                            <p:strVal val="#ppt_w*0.70"/>
                                          </p:val>
                                        </p:tav>
                                        <p:tav tm="100000">
                                          <p:val>
                                            <p:strVal val="#ppt_w"/>
                                          </p:val>
                                        </p:tav>
                                      </p:tavLst>
                                    </p:anim>
                                    <p:anim calcmode="lin" valueType="num">
                                      <p:cBhvr>
                                        <p:cTn id="70" dur="500" fill="hold"/>
                                        <p:tgtEl>
                                          <p:spTgt spid="35"/>
                                        </p:tgtEl>
                                        <p:attrNameLst>
                                          <p:attrName>ppt_h</p:attrName>
                                        </p:attrNameLst>
                                      </p:cBhvr>
                                      <p:tavLst>
                                        <p:tav tm="0">
                                          <p:val>
                                            <p:strVal val="#ppt_h"/>
                                          </p:val>
                                        </p:tav>
                                        <p:tav tm="100000">
                                          <p:val>
                                            <p:strVal val="#ppt_h"/>
                                          </p:val>
                                        </p:tav>
                                      </p:tavLst>
                                    </p:anim>
                                    <p:animEffect transition="in" filter="fade">
                                      <p:cBhvr>
                                        <p:cTn id="71" dur="500"/>
                                        <p:tgtEl>
                                          <p:spTgt spid="35"/>
                                        </p:tgtEl>
                                      </p:cBhvr>
                                    </p:animEffect>
                                  </p:childTnLst>
                                </p:cTn>
                              </p:par>
                            </p:childTnLst>
                          </p:cTn>
                        </p:par>
                        <p:par>
                          <p:cTn id="72" fill="hold">
                            <p:stCondLst>
                              <p:cond delay="3900"/>
                            </p:stCondLst>
                            <p:childTnLst>
                              <p:par>
                                <p:cTn id="73" presetID="16" presetClass="entr" presetSubtype="21" fill="hold" grpId="0" nodeType="after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barn(inVertical)">
                                      <p:cBhvr>
                                        <p:cTn id="75" dur="1000"/>
                                        <p:tgtEl>
                                          <p:spTgt spid="38"/>
                                        </p:tgtEl>
                                      </p:cBhvr>
                                    </p:animEffect>
                                  </p:childTnLst>
                                </p:cTn>
                              </p:par>
                            </p:childTnLst>
                          </p:cTn>
                        </p:par>
                        <p:par>
                          <p:cTn id="76" fill="hold">
                            <p:stCondLst>
                              <p:cond delay="4900"/>
                            </p:stCondLst>
                            <p:childTnLst>
                              <p:par>
                                <p:cTn id="77" presetID="18" presetClass="entr" presetSubtype="12"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strips(downLeft)">
                                      <p:cBhvr>
                                        <p:cTn id="7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ldLvl="0" autoUpdateAnimBg="0"/>
      <p:bldP spid="24" grpId="0" bldLvl="0" autoUpdateAnimBg="0"/>
      <p:bldP spid="25" grpId="0" bldLvl="0" animBg="1"/>
      <p:bldP spid="26" grpId="0" bldLvl="0" animBg="1"/>
      <p:bldP spid="27" grpId="0" bldLvl="0" animBg="1"/>
      <p:bldP spid="28" grpId="0" bldLvl="0" animBg="1"/>
      <p:bldP spid="29" grpId="0" bldLvl="0" animBg="1"/>
      <p:bldP spid="30" grpId="0" bldLvl="0" animBg="1"/>
      <p:bldP spid="38" grpId="0"/>
      <p:bldP spid="18"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p:cNvSpPr/>
          <p:nvPr>
            <p:custDataLst>
              <p:tags r:id="rId1"/>
            </p:custDataLst>
          </p:nvPr>
        </p:nvSpPr>
        <p:spPr>
          <a:xfrm>
            <a:off x="2423795" y="260985"/>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ApplicationSet</a:t>
            </a: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介绍</a:t>
            </a:r>
            <a:endPar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nvSpPr>
        <p:spPr>
          <a:xfrm>
            <a:off x="1631950" y="2679065"/>
            <a:ext cx="9308465" cy="2073275"/>
          </a:xfrm>
          <a:prstGeom prst="rect">
            <a:avLst/>
          </a:prstGeom>
          <a:noFill/>
        </p:spPr>
        <p:txBody>
          <a:bodyPr wrap="square" rtlCol="0">
            <a:noAutofit/>
          </a:bodyPr>
          <a:p>
            <a:endParaRPr lang="zh-CN" altLang="en-US" sz="2670" b="1">
              <a:latin typeface="微软雅黑" panose="020B0503020204020204" charset="-122"/>
              <a:ea typeface="微软雅黑" panose="020B0503020204020204" charset="-122"/>
              <a:cs typeface="微软雅黑" panose="020B0503020204020204" charset="-122"/>
            </a:endParaRPr>
          </a:p>
          <a:p>
            <a:r>
              <a:rPr lang="zh-CN" altLang="en-US" sz="2670" b="1">
                <a:latin typeface="微软雅黑" panose="020B0503020204020204" charset="-122"/>
                <a:ea typeface="微软雅黑" panose="020B0503020204020204" charset="-122"/>
                <a:cs typeface="微软雅黑" panose="020B0503020204020204" charset="-122"/>
              </a:rPr>
              <a:t>ApplicationSet的核心组件是“生成器”（Generators），生成器可以根据不同的需求和环境差异来定制应用程序的生成和部署过程</a:t>
            </a:r>
            <a:endParaRPr lang="zh-CN" altLang="en-US" sz="2670" b="1">
              <a:latin typeface="微软雅黑" panose="020B0503020204020204" charset="-122"/>
              <a:ea typeface="微软雅黑" panose="020B0503020204020204" charset="-122"/>
              <a:cs typeface="微软雅黑" panose="020B0503020204020204" charset="-122"/>
            </a:endParaRPr>
          </a:p>
          <a:p>
            <a:endParaRPr lang="zh-CN" altLang="en-US" sz="2670" b="1">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1600200" y="1269365"/>
            <a:ext cx="9196705" cy="1404620"/>
          </a:xfrm>
          <a:prstGeom prst="rect">
            <a:avLst/>
          </a:prstGeom>
          <a:noFill/>
        </p:spPr>
        <p:txBody>
          <a:bodyPr wrap="square" rtlCol="0">
            <a:noAutofit/>
          </a:bodyPr>
          <a:p>
            <a:r>
              <a:rPr lang="zh-CN" altLang="en-US" sz="2670" b="1">
                <a:latin typeface="微软雅黑" panose="020B0503020204020204" charset="-122"/>
                <a:ea typeface="微软雅黑" panose="020B0503020204020204" charset="-122"/>
                <a:cs typeface="微软雅黑" panose="020B0503020204020204" charset="-122"/>
                <a:sym typeface="+mn-ea"/>
              </a:rPr>
              <a:t>Argo CD的ApplicationSet是一个用于实现GitOps自动多环境管理的工具。通过ApplicationSet，用户能够定义、部署和管理一组基于某种模式或模板的Kubernetes应用</a:t>
            </a:r>
            <a:endParaRPr lang="zh-CN" altLang="en-US" sz="2670" b="1">
              <a:latin typeface="微软雅黑" panose="020B0503020204020204" charset="-122"/>
              <a:ea typeface="微软雅黑" panose="020B0503020204020204" charset="-122"/>
              <a:cs typeface="微软雅黑" panose="020B0503020204020204" charset="-122"/>
            </a:endParaRPr>
          </a:p>
          <a:p>
            <a:endParaRPr lang="zh-CN" altLang="en-US" sz="2670" b="1">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nvSpPr>
        <p:spPr>
          <a:xfrm>
            <a:off x="1671955" y="4462145"/>
            <a:ext cx="8799830" cy="2528570"/>
          </a:xfrm>
          <a:prstGeom prst="rect">
            <a:avLst/>
          </a:prstGeom>
          <a:noFill/>
        </p:spPr>
        <p:txBody>
          <a:bodyPr wrap="square" rtlCol="0">
            <a:noAutofit/>
          </a:bodyPr>
          <a:p>
            <a:endParaRPr lang="zh-CN" altLang="en-US" sz="2670" b="1">
              <a:latin typeface="微软雅黑" panose="020B0503020204020204" charset="-122"/>
              <a:ea typeface="微软雅黑" panose="020B0503020204020204" charset="-122"/>
              <a:cs typeface="微软雅黑" panose="020B0503020204020204" charset="-122"/>
            </a:endParaRPr>
          </a:p>
          <a:p>
            <a:r>
              <a:rPr lang="zh-CN" altLang="en-US" sz="2670" b="1">
                <a:latin typeface="微软雅黑" panose="020B0503020204020204" charset="-122"/>
                <a:ea typeface="微软雅黑" panose="020B0503020204020204" charset="-122"/>
                <a:cs typeface="微软雅黑" panose="020B0503020204020204" charset="-122"/>
                <a:sym typeface="+mn-ea"/>
              </a:rPr>
              <a:t>通过使用ApplicationSet，用户可以更高效地管理多个类似但又有细微差别的应用实例，从而实现代码即环境的效果。这有助于简化Kubernetes应用的部署和管理过程，提高效率和可靠性。</a:t>
            </a:r>
            <a:endParaRPr lang="zh-CN" altLang="en-US" sz="2670" b="1">
              <a:latin typeface="微软雅黑" panose="020B0503020204020204" charset="-122"/>
              <a:ea typeface="微软雅黑" panose="020B0503020204020204" charset="-122"/>
              <a:cs typeface="微软雅黑" panose="020B0503020204020204" charset="-122"/>
            </a:endParaRPr>
          </a:p>
          <a:p>
            <a:endParaRPr lang="zh-CN" altLang="en-US" sz="267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 grpId="0"/>
      <p:bldP spid="2" grpId="1"/>
      <p:bldP spid="8" grpId="0"/>
      <p:bldP spid="8"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384550" y="2400935"/>
            <a:ext cx="6072505" cy="3871595"/>
          </a:xfrm>
          <a:prstGeom prst="rect">
            <a:avLst/>
          </a:prstGeom>
          <a:noFill/>
        </p:spPr>
        <p:txBody>
          <a:bodyPr wrap="square" rtlCol="0">
            <a:noAutofit/>
          </a:bodyPr>
          <a:p>
            <a:r>
              <a:rPr lang="zh-CN" altLang="en-US" sz="2670" b="1">
                <a:latin typeface="微软雅黑" panose="020B0503020204020204" charset="-122"/>
                <a:ea typeface="微软雅黑" panose="020B0503020204020204" charset="-122"/>
              </a:rPr>
              <a:t>  generators:</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rPr>
              <a:t>  - list:</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rPr>
              <a:t>      elements:</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rPr>
              <a:t>      - cluster: engineering-dev</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rPr>
              <a:t>        url: https://1.2.3.4</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rPr>
              <a:t>      - cluster: engineering-prod</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rPr>
              <a:t>        url: https://2.4.6.8</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rPr>
              <a:t>      - cluster: finance-preprod</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rPr>
              <a:t>        url: https://9.8.7.6</a:t>
            </a:r>
            <a:endParaRPr lang="zh-CN" altLang="en-US" sz="2670" b="1">
              <a:latin typeface="微软雅黑" panose="020B0503020204020204" charset="-122"/>
              <a:ea typeface="微软雅黑" panose="020B0503020204020204" charset="-122"/>
            </a:endParaRPr>
          </a:p>
        </p:txBody>
      </p:sp>
      <p:sp>
        <p:nvSpPr>
          <p:cNvPr id="4" name="文本框 3"/>
          <p:cNvSpPr txBox="1"/>
          <p:nvPr/>
        </p:nvSpPr>
        <p:spPr>
          <a:xfrm>
            <a:off x="1225550" y="1484630"/>
            <a:ext cx="10454640" cy="501650"/>
          </a:xfrm>
          <a:prstGeom prst="rect">
            <a:avLst/>
          </a:prstGeom>
          <a:noFill/>
        </p:spPr>
        <p:txBody>
          <a:bodyPr wrap="square" rtlCol="0">
            <a:spAutoFit/>
          </a:bodyPr>
          <a:p>
            <a:r>
              <a:rPr lang="zh-CN" altLang="en-US" sz="2670" b="1">
                <a:latin typeface="微软雅黑" panose="020B0503020204020204" charset="-122"/>
                <a:ea typeface="微软雅黑" panose="020B0503020204020204" charset="-122"/>
                <a:cs typeface="微软雅黑" panose="020B0503020204020204" charset="-122"/>
              </a:rPr>
              <a:t>列表生成器：根据集群名称/URL 值的固定列表生成参数，如下所示</a:t>
            </a:r>
            <a:endParaRPr lang="zh-CN" altLang="en-US" sz="2670" b="1">
              <a:latin typeface="微软雅黑" panose="020B0503020204020204" charset="-122"/>
              <a:ea typeface="微软雅黑" panose="020B0503020204020204" charset="-122"/>
              <a:cs typeface="微软雅黑" panose="020B0503020204020204" charset="-122"/>
            </a:endParaRPr>
          </a:p>
        </p:txBody>
      </p:sp>
      <p:sp>
        <p:nvSpPr>
          <p:cNvPr id="5" name="矩形"/>
          <p:cNvSpPr/>
          <p:nvPr>
            <p:custDataLst>
              <p:tags r:id="rId1"/>
            </p:custDataLst>
          </p:nvPr>
        </p:nvSpPr>
        <p:spPr>
          <a:xfrm>
            <a:off x="2567940" y="188595"/>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列表生成器</a:t>
            </a:r>
            <a:endPar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p:cNvSpPr/>
          <p:nvPr>
            <p:custDataLst>
              <p:tags r:id="rId1"/>
            </p:custDataLst>
          </p:nvPr>
        </p:nvSpPr>
        <p:spPr>
          <a:xfrm>
            <a:off x="2423795" y="260985"/>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Application</a:t>
            </a:r>
            <a:r>
              <a:rPr 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Set</a:t>
            </a: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接入应用</a:t>
            </a:r>
            <a:endPar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pic>
        <p:nvPicPr>
          <p:cNvPr id="4" name="图片 3"/>
          <p:cNvPicPr>
            <a:picLocks noChangeAspect="1"/>
          </p:cNvPicPr>
          <p:nvPr/>
        </p:nvPicPr>
        <p:blipFill>
          <a:blip r:embed="rId2"/>
          <a:stretch>
            <a:fillRect/>
          </a:stretch>
        </p:blipFill>
        <p:spPr>
          <a:xfrm>
            <a:off x="3215640" y="2200910"/>
            <a:ext cx="4877435" cy="4426585"/>
          </a:xfrm>
          <a:prstGeom prst="rect">
            <a:avLst/>
          </a:prstGeom>
        </p:spPr>
      </p:pic>
      <p:sp>
        <p:nvSpPr>
          <p:cNvPr id="5" name="文本框 4"/>
          <p:cNvSpPr txBox="1"/>
          <p:nvPr/>
        </p:nvSpPr>
        <p:spPr>
          <a:xfrm>
            <a:off x="1918335" y="1268730"/>
            <a:ext cx="8096250" cy="662305"/>
          </a:xfrm>
          <a:prstGeom prst="rect">
            <a:avLst/>
          </a:prstGeom>
          <a:noFill/>
        </p:spPr>
        <p:txBody>
          <a:bodyPr wrap="square" rtlCol="0">
            <a:noAutofit/>
          </a:bodyPr>
          <a:p>
            <a:r>
              <a:rPr lang="en-US" altLang="zh-CN" sz="2670" b="1">
                <a:latin typeface="微软雅黑" panose="020B0503020204020204" charset="-122"/>
                <a:ea typeface="微软雅黑" panose="020B0503020204020204" charset="-122"/>
                <a:cs typeface="微软雅黑" panose="020B0503020204020204" charset="-122"/>
              </a:rPr>
              <a:t># </a:t>
            </a:r>
            <a:r>
              <a:rPr lang="zh-CN" altLang="en-US" sz="2670" b="1">
                <a:latin typeface="微软雅黑" panose="020B0503020204020204" charset="-122"/>
                <a:ea typeface="微软雅黑" panose="020B0503020204020204" charset="-122"/>
                <a:cs typeface="微软雅黑" panose="020B0503020204020204" charset="-122"/>
              </a:rPr>
              <a:t>如下引用</a:t>
            </a:r>
            <a:r>
              <a:rPr lang="en-US" altLang="zh-CN" sz="2670" b="1">
                <a:latin typeface="微软雅黑" panose="020B0503020204020204" charset="-122"/>
                <a:ea typeface="微软雅黑" panose="020B0503020204020204" charset="-122"/>
                <a:cs typeface="微软雅黑" panose="020B0503020204020204" charset="-122"/>
              </a:rPr>
              <a:t>cluster</a:t>
            </a:r>
            <a:r>
              <a:rPr lang="zh-CN" altLang="en-US" sz="2670" b="1">
                <a:latin typeface="微软雅黑" panose="020B0503020204020204" charset="-122"/>
                <a:ea typeface="微软雅黑" panose="020B0503020204020204" charset="-122"/>
                <a:cs typeface="微软雅黑" panose="020B0503020204020204" charset="-122"/>
              </a:rPr>
              <a:t>与</a:t>
            </a:r>
            <a:r>
              <a:rPr lang="en-US" altLang="zh-CN" sz="2670" b="1">
                <a:latin typeface="微软雅黑" panose="020B0503020204020204" charset="-122"/>
                <a:ea typeface="微软雅黑" panose="020B0503020204020204" charset="-122"/>
                <a:cs typeface="微软雅黑" panose="020B0503020204020204" charset="-122"/>
              </a:rPr>
              <a:t>url</a:t>
            </a:r>
            <a:r>
              <a:rPr lang="zh-CN" altLang="en-US" sz="2670" b="1">
                <a:latin typeface="微软雅黑" panose="020B0503020204020204" charset="-122"/>
                <a:ea typeface="微软雅黑" panose="020B0503020204020204" charset="-122"/>
                <a:cs typeface="微软雅黑" panose="020B0503020204020204" charset="-122"/>
              </a:rPr>
              <a:t>变量，则创建了三次应用</a:t>
            </a:r>
            <a:endParaRPr lang="en-US" altLang="zh-CN" sz="267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1270" y="4437365"/>
            <a:ext cx="12190413" cy="91587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3" name="TextBox 5"/>
          <p:cNvSpPr>
            <a:spLocks noChangeArrowheads="1"/>
          </p:cNvSpPr>
          <p:nvPr/>
        </p:nvSpPr>
        <p:spPr bwMode="auto">
          <a:xfrm>
            <a:off x="142875" y="4638040"/>
            <a:ext cx="4618355" cy="532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a:r>
              <a:rPr lang="en-US" altLang="zh-CN" sz="2665" dirty="0">
                <a:solidFill>
                  <a:schemeClr val="bg1"/>
                </a:solidFill>
                <a:latin typeface="微软雅黑" panose="020B0503020204020204" charset="-122"/>
                <a:ea typeface="微软雅黑" panose="020B0503020204020204" charset="-122"/>
              </a:rPr>
              <a:t>实现同步选项配置</a:t>
            </a:r>
            <a:endParaRPr lang="en-US" altLang="zh-CN" sz="2665" dirty="0">
              <a:solidFill>
                <a:schemeClr val="bg1"/>
              </a:solidFill>
              <a:latin typeface="微软雅黑" panose="020B0503020204020204" charset="-122"/>
              <a:ea typeface="微软雅黑" panose="020B0503020204020204" charset="-122"/>
            </a:endParaRPr>
          </a:p>
        </p:txBody>
      </p:sp>
      <p:sp>
        <p:nvSpPr>
          <p:cNvPr id="24" name="TextBox 5"/>
          <p:cNvSpPr>
            <a:spLocks noChangeArrowheads="1"/>
          </p:cNvSpPr>
          <p:nvPr/>
        </p:nvSpPr>
        <p:spPr bwMode="auto">
          <a:xfrm>
            <a:off x="7906639" y="4623712"/>
            <a:ext cx="427184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665" dirty="0">
                <a:solidFill>
                  <a:schemeClr val="bg1"/>
                </a:solidFill>
                <a:latin typeface="微软雅黑" panose="020B0503020204020204" charset="-122"/>
                <a:ea typeface="微软雅黑" panose="020B0503020204020204" charset="-122"/>
              </a:rPr>
              <a:t>Produced</a:t>
            </a:r>
            <a:r>
              <a:rPr lang="zh-CN" altLang="en-US" sz="2665" dirty="0">
                <a:solidFill>
                  <a:schemeClr val="bg1"/>
                </a:solidFill>
                <a:latin typeface="微软雅黑" panose="020B0503020204020204" charset="-122"/>
                <a:ea typeface="微软雅黑" panose="020B0503020204020204" charset="-122"/>
              </a:rPr>
              <a:t> </a:t>
            </a:r>
            <a:r>
              <a:rPr lang="en-US" altLang="zh-CN" sz="2665" dirty="0">
                <a:solidFill>
                  <a:schemeClr val="bg1"/>
                </a:solidFill>
                <a:latin typeface="微软雅黑" panose="020B0503020204020204" charset="-122"/>
                <a:ea typeface="微软雅黑" panose="020B0503020204020204" charset="-122"/>
              </a:rPr>
              <a:t>By</a:t>
            </a:r>
            <a:r>
              <a:rPr lang="zh-CN" altLang="en-US" sz="2665" dirty="0">
                <a:solidFill>
                  <a:schemeClr val="bg1"/>
                </a:solidFill>
                <a:latin typeface="微软雅黑" panose="020B0503020204020204" charset="-122"/>
                <a:ea typeface="微软雅黑" panose="020B0503020204020204" charset="-122"/>
              </a:rPr>
              <a:t> 小杨哥</a:t>
            </a:r>
            <a:endParaRPr lang="zh-CN" altLang="en-US" sz="2665" dirty="0">
              <a:solidFill>
                <a:schemeClr val="bg1"/>
              </a:solidFill>
              <a:latin typeface="微软雅黑" panose="020B0503020204020204" charset="-122"/>
              <a:ea typeface="微软雅黑" panose="020B0503020204020204" charset="-122"/>
            </a:endParaRPr>
          </a:p>
        </p:txBody>
      </p:sp>
      <p:sp>
        <p:nvSpPr>
          <p:cNvPr id="25" name="Freeform 5"/>
          <p:cNvSpPr/>
          <p:nvPr/>
        </p:nvSpPr>
        <p:spPr bwMode="auto">
          <a:xfrm rot="1855731">
            <a:off x="4094915" y="1008340"/>
            <a:ext cx="640224" cy="57723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6" name="Freeform 5"/>
          <p:cNvSpPr/>
          <p:nvPr/>
        </p:nvSpPr>
        <p:spPr bwMode="auto">
          <a:xfrm rot="1855731">
            <a:off x="5415992" y="941361"/>
            <a:ext cx="341503" cy="3079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7" name="Freeform 5"/>
          <p:cNvSpPr/>
          <p:nvPr/>
        </p:nvSpPr>
        <p:spPr bwMode="auto">
          <a:xfrm rot="1855731">
            <a:off x="3108313" y="1202556"/>
            <a:ext cx="339851" cy="30641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8" name="Freeform 5"/>
          <p:cNvSpPr/>
          <p:nvPr/>
        </p:nvSpPr>
        <p:spPr bwMode="auto">
          <a:xfrm rot="1855731">
            <a:off x="6359329" y="1162215"/>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9" name="Freeform 5"/>
          <p:cNvSpPr/>
          <p:nvPr/>
        </p:nvSpPr>
        <p:spPr bwMode="auto">
          <a:xfrm rot="1855731">
            <a:off x="7487837" y="1033329"/>
            <a:ext cx="231795" cy="20898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30" name="Freeform 5"/>
          <p:cNvSpPr/>
          <p:nvPr/>
        </p:nvSpPr>
        <p:spPr bwMode="auto">
          <a:xfrm rot="1855731">
            <a:off x="8419381" y="1076584"/>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grpSp>
        <p:nvGrpSpPr>
          <p:cNvPr id="31" name="组合 30"/>
          <p:cNvGrpSpPr/>
          <p:nvPr/>
        </p:nvGrpSpPr>
        <p:grpSpPr>
          <a:xfrm>
            <a:off x="4642460" y="3604635"/>
            <a:ext cx="2811528" cy="2534911"/>
            <a:chOff x="3720691" y="2824413"/>
            <a:chExt cx="1341120" cy="1209172"/>
          </a:xfrm>
        </p:grpSpPr>
        <p:sp>
          <p:nvSpPr>
            <p:cNvPr id="3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sp>
          <p:nvSpPr>
            <p:cNvPr id="3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lumMod val="50000"/>
                    <a:lumOff val="50000"/>
                  </a:srgbClr>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grpSp>
      <p:grpSp>
        <p:nvGrpSpPr>
          <p:cNvPr id="35" name="71"/>
          <p:cNvGrpSpPr/>
          <p:nvPr>
            <p:custDataLst>
              <p:tags r:id="rId1"/>
            </p:custDataLst>
          </p:nvPr>
        </p:nvGrpSpPr>
        <p:grpSpPr>
          <a:xfrm>
            <a:off x="2647941" y="2077839"/>
            <a:ext cx="6683383" cy="1137067"/>
            <a:chOff x="4304043" y="1286668"/>
            <a:chExt cx="3837944" cy="2757793"/>
          </a:xfrm>
          <a:effectLst>
            <a:outerShdw blurRad="203200" dist="152400" dir="8100000" algn="tr" rotWithShape="0">
              <a:prstClr val="black">
                <a:alpha val="50000"/>
              </a:prstClr>
            </a:outerShdw>
          </a:effectLst>
        </p:grpSpPr>
        <p:sp>
          <p:nvSpPr>
            <p:cNvPr id="36" name="7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7" name="73"/>
            <p:cNvSpPr/>
            <p:nvPr/>
          </p:nvSpPr>
          <p:spPr>
            <a:xfrm>
              <a:off x="4351930" y="1373339"/>
              <a:ext cx="376460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8" name="9"/>
          <p:cNvSpPr>
            <a:spLocks noChangeArrowheads="1"/>
          </p:cNvSpPr>
          <p:nvPr>
            <p:custDataLst>
              <p:tags r:id="rId2"/>
            </p:custDataLst>
          </p:nvPr>
        </p:nvSpPr>
        <p:spPr bwMode="auto">
          <a:xfrm>
            <a:off x="2669242" y="2321793"/>
            <a:ext cx="6679449" cy="5683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auto">
              <a:defRPr/>
            </a:pPr>
            <a:r>
              <a:rPr lang="en-US" altLang="zh-CN" sz="3100" b="1" kern="0" dirty="0">
                <a:solidFill>
                  <a:srgbClr val="C9394A"/>
                </a:solidFill>
                <a:latin typeface="微软雅黑" panose="020B0503020204020204" charset="-122"/>
                <a:ea typeface="微软雅黑" panose="020B0503020204020204" charset="-122"/>
                <a:sym typeface="+mn-ea"/>
              </a:rPr>
              <a:t>ArgoCD+ArgoRollouts</a:t>
            </a:r>
            <a:r>
              <a:rPr lang="zh-CN" altLang="en-US" sz="3100" b="1" kern="0" dirty="0">
                <a:solidFill>
                  <a:srgbClr val="C9394A"/>
                </a:solidFill>
                <a:latin typeface="微软雅黑" panose="020B0503020204020204" charset="-122"/>
                <a:ea typeface="微软雅黑" panose="020B0503020204020204" charset="-122"/>
                <a:sym typeface="+mn-ea"/>
              </a:rPr>
              <a:t>快速入门</a:t>
            </a:r>
            <a:endParaRPr lang="zh-CN" altLang="en-US" sz="3100" b="1" kern="0" dirty="0">
              <a:solidFill>
                <a:srgbClr val="C9394A"/>
              </a:solidFill>
              <a:latin typeface="微软雅黑" panose="020B0503020204020204" charset="-122"/>
              <a:ea typeface="微软雅黑" panose="020B0503020204020204" charset="-122"/>
            </a:endParaRPr>
          </a:p>
        </p:txBody>
      </p:sp>
      <p:sp>
        <p:nvSpPr>
          <p:cNvPr id="18" name="圆角矩形"/>
          <p:cNvSpPr/>
          <p:nvPr/>
        </p:nvSpPr>
        <p:spPr>
          <a:xfrm>
            <a:off x="4860105" y="4558619"/>
            <a:ext cx="2399903" cy="611715"/>
          </a:xfrm>
          <a:prstGeom prst="roundRect">
            <a:avLst>
              <a:gd name="adj" fmla="val 16666"/>
            </a:avLst>
          </a:prstGeom>
          <a:noFill/>
          <a:ln w="38100" cap="flat" cmpd="sng">
            <a:noFill/>
            <a:prstDash val="solid"/>
            <a:round/>
          </a:ln>
          <a:effectLst>
            <a:outerShdw blurRad="40000" dist="20000" dir="5400000" rotWithShape="0">
              <a:srgbClr val="000000">
                <a:alpha val="37647"/>
              </a:srgbClr>
            </a:outerShdw>
          </a:effectLst>
        </p:spPr>
        <p:txBody>
          <a:bodyPr vert="horz" wrap="square" lIns="121920" tIns="60960" rIns="121920" bIns="60960" anchor="ctr" anchorCtr="0"/>
          <a:lstStyle/>
          <a:p>
            <a:pPr algn="ctr"/>
            <a:r>
              <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rPr>
              <a:t>同步配置</a:t>
            </a:r>
            <a:endPar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Click="0">
        <p14:prism/>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000" fill="hold"/>
                                        <p:tgtEl>
                                          <p:spTgt spid="25"/>
                                        </p:tgtEl>
                                        <p:attrNameLst>
                                          <p:attrName>ppt_w</p:attrName>
                                        </p:attrNameLst>
                                      </p:cBhvr>
                                      <p:tavLst>
                                        <p:tav tm="0">
                                          <p:val>
                                            <p:fltVal val="0"/>
                                          </p:val>
                                        </p:tav>
                                        <p:tav tm="100000">
                                          <p:val>
                                            <p:strVal val="#ppt_w"/>
                                          </p:val>
                                        </p:tav>
                                      </p:tavLst>
                                    </p:anim>
                                    <p:anim calcmode="lin" valueType="num">
                                      <p:cBhvr>
                                        <p:cTn id="8" dur="1000" fill="hold"/>
                                        <p:tgtEl>
                                          <p:spTgt spid="25"/>
                                        </p:tgtEl>
                                        <p:attrNameLst>
                                          <p:attrName>ppt_h</p:attrName>
                                        </p:attrNameLst>
                                      </p:cBhvr>
                                      <p:tavLst>
                                        <p:tav tm="0">
                                          <p:val>
                                            <p:fltVal val="0"/>
                                          </p:val>
                                        </p:tav>
                                        <p:tav tm="100000">
                                          <p:val>
                                            <p:strVal val="#ppt_h"/>
                                          </p:val>
                                        </p:tav>
                                      </p:tavLst>
                                    </p:anim>
                                    <p:anim calcmode="lin" valueType="num">
                                      <p:cBhvr>
                                        <p:cTn id="9" dur="1000" fill="hold"/>
                                        <p:tgtEl>
                                          <p:spTgt spid="25"/>
                                        </p:tgtEl>
                                        <p:attrNameLst>
                                          <p:attrName>style.rotation</p:attrName>
                                        </p:attrNameLst>
                                      </p:cBhvr>
                                      <p:tavLst>
                                        <p:tav tm="0">
                                          <p:val>
                                            <p:fltVal val="90"/>
                                          </p:val>
                                        </p:tav>
                                        <p:tav tm="100000">
                                          <p:val>
                                            <p:fltVal val="0"/>
                                          </p:val>
                                        </p:tav>
                                      </p:tavLst>
                                    </p:anim>
                                    <p:animEffect transition="in" filter="fade">
                                      <p:cBhvr>
                                        <p:cTn id="10" dur="1000"/>
                                        <p:tgtEl>
                                          <p:spTgt spid="2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1000" fill="hold"/>
                                        <p:tgtEl>
                                          <p:spTgt spid="26"/>
                                        </p:tgtEl>
                                        <p:attrNameLst>
                                          <p:attrName>ppt_w</p:attrName>
                                        </p:attrNameLst>
                                      </p:cBhvr>
                                      <p:tavLst>
                                        <p:tav tm="0">
                                          <p:val>
                                            <p:fltVal val="0"/>
                                          </p:val>
                                        </p:tav>
                                        <p:tav tm="100000">
                                          <p:val>
                                            <p:strVal val="#ppt_w"/>
                                          </p:val>
                                        </p:tav>
                                      </p:tavLst>
                                    </p:anim>
                                    <p:anim calcmode="lin" valueType="num">
                                      <p:cBhvr>
                                        <p:cTn id="14" dur="1000" fill="hold"/>
                                        <p:tgtEl>
                                          <p:spTgt spid="26"/>
                                        </p:tgtEl>
                                        <p:attrNameLst>
                                          <p:attrName>ppt_h</p:attrName>
                                        </p:attrNameLst>
                                      </p:cBhvr>
                                      <p:tavLst>
                                        <p:tav tm="0">
                                          <p:val>
                                            <p:fltVal val="0"/>
                                          </p:val>
                                        </p:tav>
                                        <p:tav tm="100000">
                                          <p:val>
                                            <p:strVal val="#ppt_h"/>
                                          </p:val>
                                        </p:tav>
                                      </p:tavLst>
                                    </p:anim>
                                    <p:anim calcmode="lin" valueType="num">
                                      <p:cBhvr>
                                        <p:cTn id="15" dur="1000" fill="hold"/>
                                        <p:tgtEl>
                                          <p:spTgt spid="26"/>
                                        </p:tgtEl>
                                        <p:attrNameLst>
                                          <p:attrName>style.rotation</p:attrName>
                                        </p:attrNameLst>
                                      </p:cBhvr>
                                      <p:tavLst>
                                        <p:tav tm="0">
                                          <p:val>
                                            <p:fltVal val="90"/>
                                          </p:val>
                                        </p:tav>
                                        <p:tav tm="100000">
                                          <p:val>
                                            <p:fltVal val="0"/>
                                          </p:val>
                                        </p:tav>
                                      </p:tavLst>
                                    </p:anim>
                                    <p:animEffect transition="in" filter="fade">
                                      <p:cBhvr>
                                        <p:cTn id="16" dur="1000"/>
                                        <p:tgtEl>
                                          <p:spTgt spid="2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1000" fill="hold"/>
                                        <p:tgtEl>
                                          <p:spTgt spid="27"/>
                                        </p:tgtEl>
                                        <p:attrNameLst>
                                          <p:attrName>ppt_w</p:attrName>
                                        </p:attrNameLst>
                                      </p:cBhvr>
                                      <p:tavLst>
                                        <p:tav tm="0">
                                          <p:val>
                                            <p:fltVal val="0"/>
                                          </p:val>
                                        </p:tav>
                                        <p:tav tm="100000">
                                          <p:val>
                                            <p:strVal val="#ppt_w"/>
                                          </p:val>
                                        </p:tav>
                                      </p:tavLst>
                                    </p:anim>
                                    <p:anim calcmode="lin" valueType="num">
                                      <p:cBhvr>
                                        <p:cTn id="20" dur="1000" fill="hold"/>
                                        <p:tgtEl>
                                          <p:spTgt spid="27"/>
                                        </p:tgtEl>
                                        <p:attrNameLst>
                                          <p:attrName>ppt_h</p:attrName>
                                        </p:attrNameLst>
                                      </p:cBhvr>
                                      <p:tavLst>
                                        <p:tav tm="0">
                                          <p:val>
                                            <p:fltVal val="0"/>
                                          </p:val>
                                        </p:tav>
                                        <p:tav tm="100000">
                                          <p:val>
                                            <p:strVal val="#ppt_h"/>
                                          </p:val>
                                        </p:tav>
                                      </p:tavLst>
                                    </p:anim>
                                    <p:anim calcmode="lin" valueType="num">
                                      <p:cBhvr>
                                        <p:cTn id="21" dur="1000" fill="hold"/>
                                        <p:tgtEl>
                                          <p:spTgt spid="27"/>
                                        </p:tgtEl>
                                        <p:attrNameLst>
                                          <p:attrName>style.rotation</p:attrName>
                                        </p:attrNameLst>
                                      </p:cBhvr>
                                      <p:tavLst>
                                        <p:tav tm="0">
                                          <p:val>
                                            <p:fltVal val="90"/>
                                          </p:val>
                                        </p:tav>
                                        <p:tav tm="100000">
                                          <p:val>
                                            <p:fltVal val="0"/>
                                          </p:val>
                                        </p:tav>
                                      </p:tavLst>
                                    </p:anim>
                                    <p:animEffect transition="in" filter="fade">
                                      <p:cBhvr>
                                        <p:cTn id="22" dur="1000"/>
                                        <p:tgtEl>
                                          <p:spTgt spid="27"/>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1000" fill="hold"/>
                                        <p:tgtEl>
                                          <p:spTgt spid="28"/>
                                        </p:tgtEl>
                                        <p:attrNameLst>
                                          <p:attrName>ppt_w</p:attrName>
                                        </p:attrNameLst>
                                      </p:cBhvr>
                                      <p:tavLst>
                                        <p:tav tm="0">
                                          <p:val>
                                            <p:fltVal val="0"/>
                                          </p:val>
                                        </p:tav>
                                        <p:tav tm="100000">
                                          <p:val>
                                            <p:strVal val="#ppt_w"/>
                                          </p:val>
                                        </p:tav>
                                      </p:tavLst>
                                    </p:anim>
                                    <p:anim calcmode="lin" valueType="num">
                                      <p:cBhvr>
                                        <p:cTn id="26" dur="1000" fill="hold"/>
                                        <p:tgtEl>
                                          <p:spTgt spid="28"/>
                                        </p:tgtEl>
                                        <p:attrNameLst>
                                          <p:attrName>ppt_h</p:attrName>
                                        </p:attrNameLst>
                                      </p:cBhvr>
                                      <p:tavLst>
                                        <p:tav tm="0">
                                          <p:val>
                                            <p:fltVal val="0"/>
                                          </p:val>
                                        </p:tav>
                                        <p:tav tm="100000">
                                          <p:val>
                                            <p:strVal val="#ppt_h"/>
                                          </p:val>
                                        </p:tav>
                                      </p:tavLst>
                                    </p:anim>
                                    <p:anim calcmode="lin" valueType="num">
                                      <p:cBhvr>
                                        <p:cTn id="27" dur="1000" fill="hold"/>
                                        <p:tgtEl>
                                          <p:spTgt spid="28"/>
                                        </p:tgtEl>
                                        <p:attrNameLst>
                                          <p:attrName>style.rotation</p:attrName>
                                        </p:attrNameLst>
                                      </p:cBhvr>
                                      <p:tavLst>
                                        <p:tav tm="0">
                                          <p:val>
                                            <p:fltVal val="90"/>
                                          </p:val>
                                        </p:tav>
                                        <p:tav tm="100000">
                                          <p:val>
                                            <p:fltVal val="0"/>
                                          </p:val>
                                        </p:tav>
                                      </p:tavLst>
                                    </p:anim>
                                    <p:animEffect transition="in" filter="fade">
                                      <p:cBhvr>
                                        <p:cTn id="28" dur="1000"/>
                                        <p:tgtEl>
                                          <p:spTgt spid="28"/>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1000" fill="hold"/>
                                        <p:tgtEl>
                                          <p:spTgt spid="29"/>
                                        </p:tgtEl>
                                        <p:attrNameLst>
                                          <p:attrName>ppt_w</p:attrName>
                                        </p:attrNameLst>
                                      </p:cBhvr>
                                      <p:tavLst>
                                        <p:tav tm="0">
                                          <p:val>
                                            <p:fltVal val="0"/>
                                          </p:val>
                                        </p:tav>
                                        <p:tav tm="100000">
                                          <p:val>
                                            <p:strVal val="#ppt_w"/>
                                          </p:val>
                                        </p:tav>
                                      </p:tavLst>
                                    </p:anim>
                                    <p:anim calcmode="lin" valueType="num">
                                      <p:cBhvr>
                                        <p:cTn id="32" dur="1000" fill="hold"/>
                                        <p:tgtEl>
                                          <p:spTgt spid="29"/>
                                        </p:tgtEl>
                                        <p:attrNameLst>
                                          <p:attrName>ppt_h</p:attrName>
                                        </p:attrNameLst>
                                      </p:cBhvr>
                                      <p:tavLst>
                                        <p:tav tm="0">
                                          <p:val>
                                            <p:fltVal val="0"/>
                                          </p:val>
                                        </p:tav>
                                        <p:tav tm="100000">
                                          <p:val>
                                            <p:strVal val="#ppt_h"/>
                                          </p:val>
                                        </p:tav>
                                      </p:tavLst>
                                    </p:anim>
                                    <p:anim calcmode="lin" valueType="num">
                                      <p:cBhvr>
                                        <p:cTn id="33" dur="1000" fill="hold"/>
                                        <p:tgtEl>
                                          <p:spTgt spid="29"/>
                                        </p:tgtEl>
                                        <p:attrNameLst>
                                          <p:attrName>style.rotation</p:attrName>
                                        </p:attrNameLst>
                                      </p:cBhvr>
                                      <p:tavLst>
                                        <p:tav tm="0">
                                          <p:val>
                                            <p:fltVal val="90"/>
                                          </p:val>
                                        </p:tav>
                                        <p:tav tm="100000">
                                          <p:val>
                                            <p:fltVal val="0"/>
                                          </p:val>
                                        </p:tav>
                                      </p:tavLst>
                                    </p:anim>
                                    <p:animEffect transition="in" filter="fade">
                                      <p:cBhvr>
                                        <p:cTn id="34" dur="1000"/>
                                        <p:tgtEl>
                                          <p:spTgt spid="29"/>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1000" fill="hold"/>
                                        <p:tgtEl>
                                          <p:spTgt spid="30"/>
                                        </p:tgtEl>
                                        <p:attrNameLst>
                                          <p:attrName>ppt_w</p:attrName>
                                        </p:attrNameLst>
                                      </p:cBhvr>
                                      <p:tavLst>
                                        <p:tav tm="0">
                                          <p:val>
                                            <p:fltVal val="0"/>
                                          </p:val>
                                        </p:tav>
                                        <p:tav tm="100000">
                                          <p:val>
                                            <p:strVal val="#ppt_w"/>
                                          </p:val>
                                        </p:tav>
                                      </p:tavLst>
                                    </p:anim>
                                    <p:anim calcmode="lin" valueType="num">
                                      <p:cBhvr>
                                        <p:cTn id="38" dur="1000" fill="hold"/>
                                        <p:tgtEl>
                                          <p:spTgt spid="30"/>
                                        </p:tgtEl>
                                        <p:attrNameLst>
                                          <p:attrName>ppt_h</p:attrName>
                                        </p:attrNameLst>
                                      </p:cBhvr>
                                      <p:tavLst>
                                        <p:tav tm="0">
                                          <p:val>
                                            <p:fltVal val="0"/>
                                          </p:val>
                                        </p:tav>
                                        <p:tav tm="100000">
                                          <p:val>
                                            <p:strVal val="#ppt_h"/>
                                          </p:val>
                                        </p:tav>
                                      </p:tavLst>
                                    </p:anim>
                                    <p:anim calcmode="lin" valueType="num">
                                      <p:cBhvr>
                                        <p:cTn id="39" dur="1000" fill="hold"/>
                                        <p:tgtEl>
                                          <p:spTgt spid="30"/>
                                        </p:tgtEl>
                                        <p:attrNameLst>
                                          <p:attrName>style.rotation</p:attrName>
                                        </p:attrNameLst>
                                      </p:cBhvr>
                                      <p:tavLst>
                                        <p:tav tm="0">
                                          <p:val>
                                            <p:fltVal val="90"/>
                                          </p:val>
                                        </p:tav>
                                        <p:tav tm="100000">
                                          <p:val>
                                            <p:fltVal val="0"/>
                                          </p:val>
                                        </p:tav>
                                      </p:tavLst>
                                    </p:anim>
                                    <p:animEffect transition="in" filter="fade">
                                      <p:cBhvr>
                                        <p:cTn id="40" dur="1000"/>
                                        <p:tgtEl>
                                          <p:spTgt spid="30"/>
                                        </p:tgtEl>
                                      </p:cBhvr>
                                    </p:animEffect>
                                  </p:childTnLst>
                                </p:cTn>
                              </p:par>
                            </p:childTnLst>
                          </p:cTn>
                        </p:par>
                        <p:par>
                          <p:cTn id="41" fill="hold">
                            <p:stCondLst>
                              <p:cond delay="1000"/>
                            </p:stCondLst>
                            <p:childTnLst>
                              <p:par>
                                <p:cTn id="42" presetID="14" presetClass="entr" presetSubtype="10"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randombar(horizontal)">
                                      <p:cBhvr>
                                        <p:cTn id="44" dur="250"/>
                                        <p:tgtEl>
                                          <p:spTgt spid="22"/>
                                        </p:tgtEl>
                                      </p:cBhvr>
                                    </p:animEffect>
                                  </p:childTnLst>
                                </p:cTn>
                              </p:par>
                            </p:childTnLst>
                          </p:cTn>
                        </p:par>
                        <p:par>
                          <p:cTn id="45" fill="hold">
                            <p:stCondLst>
                              <p:cond delay="1500"/>
                            </p:stCondLst>
                            <p:childTnLst>
                              <p:par>
                                <p:cTn id="46" presetID="2" presetClass="entr" presetSubtype="8"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additive="base">
                                        <p:cTn id="48" dur="500" fill="hold"/>
                                        <p:tgtEl>
                                          <p:spTgt spid="31"/>
                                        </p:tgtEl>
                                        <p:attrNameLst>
                                          <p:attrName>ppt_x</p:attrName>
                                        </p:attrNameLst>
                                      </p:cBhvr>
                                      <p:tavLst>
                                        <p:tav tm="0">
                                          <p:val>
                                            <p:strVal val="0-#ppt_w/2"/>
                                          </p:val>
                                        </p:tav>
                                        <p:tav tm="100000">
                                          <p:val>
                                            <p:strVal val="#ppt_x"/>
                                          </p:val>
                                        </p:tav>
                                      </p:tavLst>
                                    </p:anim>
                                    <p:anim calcmode="lin" valueType="num">
                                      <p:cBhvr additive="base">
                                        <p:cTn id="49" dur="500" fill="hold"/>
                                        <p:tgtEl>
                                          <p:spTgt spid="31"/>
                                        </p:tgtEl>
                                        <p:attrNameLst>
                                          <p:attrName>ppt_y</p:attrName>
                                        </p:attrNameLst>
                                      </p:cBhvr>
                                      <p:tavLst>
                                        <p:tav tm="0">
                                          <p:val>
                                            <p:strVal val="#ppt_y"/>
                                          </p:val>
                                        </p:tav>
                                        <p:tav tm="100000">
                                          <p:val>
                                            <p:strVal val="#ppt_y"/>
                                          </p:val>
                                        </p:tav>
                                      </p:tavLst>
                                    </p:anim>
                                  </p:childTnLst>
                                </p:cTn>
                              </p:par>
                            </p:childTnLst>
                          </p:cTn>
                        </p:par>
                        <p:par>
                          <p:cTn id="50" fill="hold">
                            <p:stCondLst>
                              <p:cond delay="20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3"/>
                                        </p:tgtEl>
                                        <p:attrNameLst>
                                          <p:attrName>style.visibility</p:attrName>
                                        </p:attrNameLst>
                                      </p:cBhvr>
                                      <p:to>
                                        <p:strVal val="visible"/>
                                      </p:to>
                                    </p:set>
                                    <p:anim calcmode="lin" valueType="num">
                                      <p:cBhvr>
                                        <p:cTn id="53"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3"/>
                                        </p:tgtEl>
                                        <p:attrNameLst>
                                          <p:attrName>ppt_y</p:attrName>
                                        </p:attrNameLst>
                                      </p:cBhvr>
                                      <p:tavLst>
                                        <p:tav tm="0">
                                          <p:val>
                                            <p:strVal val="#ppt_y"/>
                                          </p:val>
                                        </p:tav>
                                        <p:tav tm="100000">
                                          <p:val>
                                            <p:strVal val="#ppt_y"/>
                                          </p:val>
                                        </p:tav>
                                      </p:tavLst>
                                    </p:anim>
                                    <p:anim calcmode="lin" valueType="num">
                                      <p:cBhvr>
                                        <p:cTn id="55"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3"/>
                                        </p:tgtEl>
                                        <p:attrNameLst>
                                          <p:attrName>ppt_w</p:attrName>
                                        </p:attrNameLst>
                                      </p:cBhvr>
                                      <p:tavLst>
                                        <p:tav tm="0">
                                          <p:val>
                                            <p:strVal val="#ppt_w/10"/>
                                          </p:val>
                                        </p:tav>
                                        <p:tav tm="50000">
                                          <p:val>
                                            <p:strVal val="#ppt_w+.01"/>
                                          </p:val>
                                        </p:tav>
                                        <p:tav tm="100000">
                                          <p:val>
                                            <p:strVal val="#ppt_w"/>
                                          </p:val>
                                        </p:tav>
                                      </p:tavLst>
                                    </p:anim>
                                    <p:animEffect>
                                      <p:cBhvr>
                                        <p:cTn id="57" dur="500" tmFilter="0,0; .5, 1; 1, 1"/>
                                        <p:tgtEl>
                                          <p:spTgt spid="23"/>
                                        </p:tgtEl>
                                      </p:cBhvr>
                                    </p:animEffect>
                                  </p:childTnLst>
                                </p:cTn>
                              </p:par>
                            </p:childTnLst>
                          </p:cTn>
                        </p:par>
                        <p:par>
                          <p:cTn id="58" fill="hold">
                            <p:stCondLst>
                              <p:cond delay="1600"/>
                            </p:stCondLst>
                            <p:childTnLst>
                              <p:par>
                                <p:cTn id="59" presetID="41" presetClass="entr" presetSubtype="0" fill="hold" grpId="0" nodeType="afterEffect">
                                  <p:stCondLst>
                                    <p:cond delay="0"/>
                                  </p:stCondLst>
                                  <p:iterate type="lt">
                                    <p:tmPct val="10000"/>
                                  </p:iterate>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24"/>
                                        </p:tgtEl>
                                        <p:attrNameLst>
                                          <p:attrName>ppt_y</p:attrName>
                                        </p:attrNameLst>
                                      </p:cBhvr>
                                      <p:tavLst>
                                        <p:tav tm="0">
                                          <p:val>
                                            <p:strVal val="#ppt_y"/>
                                          </p:val>
                                        </p:tav>
                                        <p:tav tm="100000">
                                          <p:val>
                                            <p:strVal val="#ppt_y"/>
                                          </p:val>
                                        </p:tav>
                                      </p:tavLst>
                                    </p:anim>
                                    <p:anim calcmode="lin" valueType="num">
                                      <p:cBhvr>
                                        <p:cTn id="63"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24"/>
                                        </p:tgtEl>
                                        <p:attrNameLst>
                                          <p:attrName>ppt_w</p:attrName>
                                        </p:attrNameLst>
                                      </p:cBhvr>
                                      <p:tavLst>
                                        <p:tav tm="0">
                                          <p:val>
                                            <p:strVal val="#ppt_w/10"/>
                                          </p:val>
                                        </p:tav>
                                        <p:tav tm="50000">
                                          <p:val>
                                            <p:strVal val="#ppt_w+.01"/>
                                          </p:val>
                                        </p:tav>
                                        <p:tav tm="100000">
                                          <p:val>
                                            <p:strVal val="#ppt_w"/>
                                          </p:val>
                                        </p:tav>
                                      </p:tavLst>
                                    </p:anim>
                                    <p:animEffect>
                                      <p:cBhvr>
                                        <p:cTn id="65" dur="500" tmFilter="0,0; .5, 1; 1, 1"/>
                                        <p:tgtEl>
                                          <p:spTgt spid="24"/>
                                        </p:tgtEl>
                                      </p:cBhvr>
                                    </p:animEffect>
                                  </p:childTnLst>
                                </p:cTn>
                              </p:par>
                            </p:childTnLst>
                          </p:cTn>
                        </p:par>
                        <p:par>
                          <p:cTn id="66" fill="hold">
                            <p:stCondLst>
                              <p:cond delay="2800"/>
                            </p:stCondLst>
                            <p:childTnLst>
                              <p:par>
                                <p:cTn id="67" presetID="55" presetClass="entr" presetSubtype="0" fill="hold" nodeType="afterEffect">
                                  <p:stCondLst>
                                    <p:cond delay="0"/>
                                  </p:stCondLst>
                                  <p:childTnLst>
                                    <p:set>
                                      <p:cBhvr>
                                        <p:cTn id="68" dur="1" fill="hold">
                                          <p:stCondLst>
                                            <p:cond delay="0"/>
                                          </p:stCondLst>
                                        </p:cTn>
                                        <p:tgtEl>
                                          <p:spTgt spid="35"/>
                                        </p:tgtEl>
                                        <p:attrNameLst>
                                          <p:attrName>style.visibility</p:attrName>
                                        </p:attrNameLst>
                                      </p:cBhvr>
                                      <p:to>
                                        <p:strVal val="visible"/>
                                      </p:to>
                                    </p:set>
                                    <p:anim calcmode="lin" valueType="num">
                                      <p:cBhvr>
                                        <p:cTn id="69" dur="500" fill="hold"/>
                                        <p:tgtEl>
                                          <p:spTgt spid="35"/>
                                        </p:tgtEl>
                                        <p:attrNameLst>
                                          <p:attrName>ppt_w</p:attrName>
                                        </p:attrNameLst>
                                      </p:cBhvr>
                                      <p:tavLst>
                                        <p:tav tm="0">
                                          <p:val>
                                            <p:strVal val="#ppt_w*0.70"/>
                                          </p:val>
                                        </p:tav>
                                        <p:tav tm="100000">
                                          <p:val>
                                            <p:strVal val="#ppt_w"/>
                                          </p:val>
                                        </p:tav>
                                      </p:tavLst>
                                    </p:anim>
                                    <p:anim calcmode="lin" valueType="num">
                                      <p:cBhvr>
                                        <p:cTn id="70" dur="500" fill="hold"/>
                                        <p:tgtEl>
                                          <p:spTgt spid="35"/>
                                        </p:tgtEl>
                                        <p:attrNameLst>
                                          <p:attrName>ppt_h</p:attrName>
                                        </p:attrNameLst>
                                      </p:cBhvr>
                                      <p:tavLst>
                                        <p:tav tm="0">
                                          <p:val>
                                            <p:strVal val="#ppt_h"/>
                                          </p:val>
                                        </p:tav>
                                        <p:tav tm="100000">
                                          <p:val>
                                            <p:strVal val="#ppt_h"/>
                                          </p:val>
                                        </p:tav>
                                      </p:tavLst>
                                    </p:anim>
                                    <p:animEffect transition="in" filter="fade">
                                      <p:cBhvr>
                                        <p:cTn id="71" dur="500"/>
                                        <p:tgtEl>
                                          <p:spTgt spid="35"/>
                                        </p:tgtEl>
                                      </p:cBhvr>
                                    </p:animEffect>
                                  </p:childTnLst>
                                </p:cTn>
                              </p:par>
                            </p:childTnLst>
                          </p:cTn>
                        </p:par>
                        <p:par>
                          <p:cTn id="72" fill="hold">
                            <p:stCondLst>
                              <p:cond delay="3300"/>
                            </p:stCondLst>
                            <p:childTnLst>
                              <p:par>
                                <p:cTn id="73" presetID="16" presetClass="entr" presetSubtype="21" fill="hold" grpId="0" nodeType="after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barn(inVertical)">
                                      <p:cBhvr>
                                        <p:cTn id="75" dur="1000"/>
                                        <p:tgtEl>
                                          <p:spTgt spid="38"/>
                                        </p:tgtEl>
                                      </p:cBhvr>
                                    </p:animEffect>
                                  </p:childTnLst>
                                </p:cTn>
                              </p:par>
                            </p:childTnLst>
                          </p:cTn>
                        </p:par>
                        <p:par>
                          <p:cTn id="76" fill="hold">
                            <p:stCondLst>
                              <p:cond delay="4300"/>
                            </p:stCondLst>
                            <p:childTnLst>
                              <p:par>
                                <p:cTn id="77" presetID="18" presetClass="entr" presetSubtype="12"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strips(downLeft)">
                                      <p:cBhvr>
                                        <p:cTn id="7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ldLvl="0" autoUpdateAnimBg="0"/>
      <p:bldP spid="24" grpId="0" bldLvl="0" autoUpdateAnimBg="0"/>
      <p:bldP spid="25" grpId="0" bldLvl="0" animBg="1"/>
      <p:bldP spid="26" grpId="0" bldLvl="0" animBg="1"/>
      <p:bldP spid="27" grpId="0" bldLvl="0" animBg="1"/>
      <p:bldP spid="28" grpId="0" bldLvl="0" animBg="1"/>
      <p:bldP spid="29" grpId="0" bldLvl="0" animBg="1"/>
      <p:bldP spid="30" grpId="0" bldLvl="0" animBg="1"/>
      <p:bldP spid="38" grpId="0"/>
      <p:bldP spid="18"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p:cNvSpPr/>
          <p:nvPr>
            <p:custDataLst>
              <p:tags r:id="rId1"/>
            </p:custDataLst>
          </p:nvPr>
        </p:nvSpPr>
        <p:spPr>
          <a:xfrm>
            <a:off x="2423795" y="260985"/>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忽略差异</a:t>
            </a:r>
            <a:endParaRPr 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3503295" y="2997835"/>
            <a:ext cx="4451350" cy="2231390"/>
          </a:xfrm>
          <a:prstGeom prst="rect">
            <a:avLst/>
          </a:prstGeom>
          <a:noFill/>
        </p:spPr>
        <p:txBody>
          <a:bodyPr wrap="square" rtlCol="0">
            <a:noAutofit/>
          </a:bodyPr>
          <a:p>
            <a:r>
              <a:rPr sz="2670" b="1">
                <a:latin typeface="微软雅黑" panose="020B0503020204020204" charset="-122"/>
                <a:ea typeface="微软雅黑" panose="020B0503020204020204" charset="-122"/>
                <a:cs typeface="微软雅黑" panose="020B0503020204020204" charset="-122"/>
              </a:rPr>
              <a:t>  ignoreDifferences:</a:t>
            </a:r>
            <a:endParaRPr sz="2670" b="1">
              <a:latin typeface="微软雅黑" panose="020B0503020204020204" charset="-122"/>
              <a:ea typeface="微软雅黑" panose="020B0503020204020204" charset="-122"/>
              <a:cs typeface="微软雅黑" panose="020B0503020204020204" charset="-122"/>
            </a:endParaRPr>
          </a:p>
          <a:p>
            <a:r>
              <a:rPr sz="2670" b="1">
                <a:latin typeface="微软雅黑" panose="020B0503020204020204" charset="-122"/>
                <a:ea typeface="微软雅黑" panose="020B0503020204020204" charset="-122"/>
                <a:cs typeface="微软雅黑" panose="020B0503020204020204" charset="-122"/>
              </a:rPr>
              <a:t>  - group: apps</a:t>
            </a:r>
            <a:endParaRPr sz="2670" b="1">
              <a:latin typeface="微软雅黑" panose="020B0503020204020204" charset="-122"/>
              <a:ea typeface="微软雅黑" panose="020B0503020204020204" charset="-122"/>
              <a:cs typeface="微软雅黑" panose="020B0503020204020204" charset="-122"/>
            </a:endParaRPr>
          </a:p>
          <a:p>
            <a:r>
              <a:rPr sz="2670" b="1">
                <a:latin typeface="微软雅黑" panose="020B0503020204020204" charset="-122"/>
                <a:ea typeface="微软雅黑" panose="020B0503020204020204" charset="-122"/>
                <a:cs typeface="微软雅黑" panose="020B0503020204020204" charset="-122"/>
              </a:rPr>
              <a:t>    kind: Deployment</a:t>
            </a:r>
            <a:endParaRPr sz="2670" b="1">
              <a:latin typeface="微软雅黑" panose="020B0503020204020204" charset="-122"/>
              <a:ea typeface="微软雅黑" panose="020B0503020204020204" charset="-122"/>
              <a:cs typeface="微软雅黑" panose="020B0503020204020204" charset="-122"/>
            </a:endParaRPr>
          </a:p>
          <a:p>
            <a:r>
              <a:rPr sz="2670" b="1">
                <a:latin typeface="微软雅黑" panose="020B0503020204020204" charset="-122"/>
                <a:ea typeface="微软雅黑" panose="020B0503020204020204" charset="-122"/>
                <a:cs typeface="微软雅黑" panose="020B0503020204020204" charset="-122"/>
              </a:rPr>
              <a:t>    jsonPointers:</a:t>
            </a:r>
            <a:endParaRPr sz="2670" b="1">
              <a:latin typeface="微软雅黑" panose="020B0503020204020204" charset="-122"/>
              <a:ea typeface="微软雅黑" panose="020B0503020204020204" charset="-122"/>
              <a:cs typeface="微软雅黑" panose="020B0503020204020204" charset="-122"/>
            </a:endParaRPr>
          </a:p>
          <a:p>
            <a:r>
              <a:rPr sz="2670" b="1">
                <a:latin typeface="微软雅黑" panose="020B0503020204020204" charset="-122"/>
                <a:ea typeface="微软雅黑" panose="020B0503020204020204" charset="-122"/>
                <a:cs typeface="微软雅黑" panose="020B0503020204020204" charset="-122"/>
              </a:rPr>
              <a:t>    - /spec/replicas</a:t>
            </a:r>
            <a:endParaRPr sz="2670" b="1">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1727835" y="1558925"/>
            <a:ext cx="8403590" cy="911860"/>
          </a:xfrm>
          <a:prstGeom prst="rect">
            <a:avLst/>
          </a:prstGeom>
          <a:noFill/>
        </p:spPr>
        <p:txBody>
          <a:bodyPr wrap="square" rtlCol="0">
            <a:spAutoFit/>
          </a:bodyPr>
          <a:p>
            <a:r>
              <a:rPr lang="zh-CN" altLang="en-US" sz="2670" b="1">
                <a:latin typeface="微软雅黑" panose="020B0503020204020204" charset="-122"/>
                <a:ea typeface="微软雅黑" panose="020B0503020204020204" charset="-122"/>
                <a:cs typeface="微软雅黑" panose="020B0503020204020204" charset="-122"/>
              </a:rPr>
              <a:t>ignoreDifferences（忽略差异）：这个配置项用于定义在应用程序同步期间需要忽略的资源差异。</a:t>
            </a:r>
            <a:endParaRPr lang="zh-CN" altLang="en-US" sz="267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bldP spid="5"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p:cNvSpPr/>
          <p:nvPr>
            <p:custDataLst>
              <p:tags r:id="rId1"/>
            </p:custDataLst>
          </p:nvPr>
        </p:nvSpPr>
        <p:spPr>
          <a:xfrm>
            <a:off x="2423795" y="260985"/>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同步策略</a:t>
            </a:r>
            <a:endParaRPr 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7176135" y="1484630"/>
            <a:ext cx="3954145" cy="2231390"/>
          </a:xfrm>
          <a:prstGeom prst="rect">
            <a:avLst/>
          </a:prstGeom>
          <a:noFill/>
        </p:spPr>
        <p:txBody>
          <a:bodyPr wrap="square" rtlCol="0">
            <a:noAutofit/>
          </a:bodyPr>
          <a:p>
            <a:r>
              <a:rPr sz="2670" b="1">
                <a:latin typeface="微软雅黑" panose="020B0503020204020204" charset="-122"/>
                <a:ea typeface="微软雅黑" panose="020B0503020204020204" charset="-122"/>
                <a:cs typeface="微软雅黑" panose="020B0503020204020204" charset="-122"/>
              </a:rPr>
              <a:t>  syncPolicy:</a:t>
            </a:r>
            <a:endParaRPr sz="2670" b="1">
              <a:latin typeface="微软雅黑" panose="020B0503020204020204" charset="-122"/>
              <a:ea typeface="微软雅黑" panose="020B0503020204020204" charset="-122"/>
              <a:cs typeface="微软雅黑" panose="020B0503020204020204" charset="-122"/>
            </a:endParaRPr>
          </a:p>
          <a:p>
            <a:r>
              <a:rPr sz="2670" b="1">
                <a:latin typeface="微软雅黑" panose="020B0503020204020204" charset="-122"/>
                <a:ea typeface="微软雅黑" panose="020B0503020204020204" charset="-122"/>
                <a:cs typeface="微软雅黑" panose="020B0503020204020204" charset="-122"/>
              </a:rPr>
              <a:t>    automated:</a:t>
            </a:r>
            <a:endParaRPr sz="2670" b="1">
              <a:latin typeface="微软雅黑" panose="020B0503020204020204" charset="-122"/>
              <a:ea typeface="微软雅黑" panose="020B0503020204020204" charset="-122"/>
              <a:cs typeface="微软雅黑" panose="020B0503020204020204" charset="-122"/>
            </a:endParaRPr>
          </a:p>
          <a:p>
            <a:r>
              <a:rPr sz="2670" b="1">
                <a:latin typeface="微软雅黑" panose="020B0503020204020204" charset="-122"/>
                <a:ea typeface="微软雅黑" panose="020B0503020204020204" charset="-122"/>
                <a:cs typeface="微软雅黑" panose="020B0503020204020204" charset="-122"/>
              </a:rPr>
              <a:t>      prune: </a:t>
            </a:r>
            <a:r>
              <a:rPr lang="en-US" sz="2670" b="1">
                <a:latin typeface="微软雅黑" panose="020B0503020204020204" charset="-122"/>
                <a:ea typeface="微软雅黑" panose="020B0503020204020204" charset="-122"/>
                <a:cs typeface="微软雅黑" panose="020B0503020204020204" charset="-122"/>
              </a:rPr>
              <a:t>true</a:t>
            </a:r>
            <a:endParaRPr sz="2670" b="1">
              <a:latin typeface="微软雅黑" panose="020B0503020204020204" charset="-122"/>
              <a:ea typeface="微软雅黑" panose="020B0503020204020204" charset="-122"/>
              <a:cs typeface="微软雅黑" panose="020B0503020204020204" charset="-122"/>
            </a:endParaRPr>
          </a:p>
          <a:p>
            <a:r>
              <a:rPr sz="2670" b="1">
                <a:latin typeface="微软雅黑" panose="020B0503020204020204" charset="-122"/>
                <a:ea typeface="微软雅黑" panose="020B0503020204020204" charset="-122"/>
                <a:cs typeface="微软雅黑" panose="020B0503020204020204" charset="-122"/>
              </a:rPr>
              <a:t>      selfHeal: false</a:t>
            </a:r>
            <a:endParaRPr sz="2670" b="1">
              <a:latin typeface="微软雅黑" panose="020B0503020204020204" charset="-122"/>
              <a:ea typeface="微软雅黑" panose="020B0503020204020204" charset="-122"/>
              <a:cs typeface="微软雅黑" panose="020B0503020204020204" charset="-122"/>
            </a:endParaRPr>
          </a:p>
          <a:p>
            <a:r>
              <a:rPr sz="2670" b="1">
                <a:latin typeface="微软雅黑" panose="020B0503020204020204" charset="-122"/>
                <a:ea typeface="微软雅黑" panose="020B0503020204020204" charset="-122"/>
                <a:cs typeface="微软雅黑" panose="020B0503020204020204" charset="-122"/>
              </a:rPr>
              <a:t>      allowEmpty: false</a:t>
            </a:r>
            <a:endParaRPr sz="2670" b="1">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1055370" y="1412875"/>
            <a:ext cx="6085840" cy="3731260"/>
          </a:xfrm>
          <a:prstGeom prst="rect">
            <a:avLst/>
          </a:prstGeom>
          <a:noFill/>
        </p:spPr>
        <p:txBody>
          <a:bodyPr wrap="square" rtlCol="0">
            <a:noAutofit/>
          </a:bodyPr>
          <a:p>
            <a:r>
              <a:rPr lang="en-US" sz="2670" b="1">
                <a:latin typeface="微软雅黑" panose="020B0503020204020204" charset="-122"/>
                <a:ea typeface="微软雅黑" panose="020B0503020204020204" charset="-122"/>
                <a:cs typeface="微软雅黑" panose="020B0503020204020204" charset="-122"/>
                <a:sym typeface="+mn-ea"/>
              </a:rPr>
              <a:t>- </a:t>
            </a:r>
            <a:r>
              <a:rPr sz="2670" b="1">
                <a:latin typeface="微软雅黑" panose="020B0503020204020204" charset="-122"/>
                <a:ea typeface="微软雅黑" panose="020B0503020204020204" charset="-122"/>
                <a:cs typeface="微软雅黑" panose="020B0503020204020204" charset="-122"/>
                <a:sym typeface="+mn-ea"/>
              </a:rPr>
              <a:t>syncPolicy</a:t>
            </a:r>
            <a:r>
              <a:rPr lang="en-US" sz="2670" b="1">
                <a:latin typeface="微软雅黑" panose="020B0503020204020204" charset="-122"/>
                <a:ea typeface="微软雅黑" panose="020B0503020204020204" charset="-122"/>
                <a:cs typeface="微软雅黑" panose="020B0503020204020204" charset="-122"/>
                <a:sym typeface="+mn-ea"/>
              </a:rPr>
              <a:t>:</a:t>
            </a:r>
            <a:endParaRPr sz="2670" b="1">
              <a:latin typeface="微软雅黑" panose="020B0503020204020204" charset="-122"/>
              <a:ea typeface="微软雅黑" panose="020B0503020204020204" charset="-122"/>
              <a:cs typeface="微软雅黑" panose="020B0503020204020204" charset="-122"/>
              <a:sym typeface="+mn-ea"/>
            </a:endParaRPr>
          </a:p>
          <a:p>
            <a:r>
              <a:rPr lang="zh-CN" altLang="en-US" sz="2670" b="1">
                <a:latin typeface="微软雅黑" panose="020B0503020204020204" charset="-122"/>
                <a:ea typeface="微软雅黑" panose="020B0503020204020204" charset="-122"/>
                <a:cs typeface="微软雅黑" panose="020B0503020204020204" charset="-122"/>
                <a:sym typeface="+mn-ea"/>
              </a:rPr>
              <a:t>这个配置项定义了应用程序的同步策略</a:t>
            </a:r>
            <a:endParaRPr lang="zh-CN" altLang="en-US" sz="2670" b="1">
              <a:latin typeface="微软雅黑" panose="020B0503020204020204" charset="-122"/>
              <a:ea typeface="微软雅黑" panose="020B0503020204020204" charset="-122"/>
              <a:cs typeface="微软雅黑" panose="020B0503020204020204" charset="-122"/>
              <a:sym typeface="+mn-ea"/>
            </a:endParaRPr>
          </a:p>
          <a:p>
            <a:r>
              <a:rPr lang="en-US" altLang="zh-CN" sz="2670" b="1">
                <a:latin typeface="微软雅黑" panose="020B0503020204020204" charset="-122"/>
                <a:ea typeface="微软雅黑" panose="020B0503020204020204" charset="-122"/>
                <a:cs typeface="微软雅黑" panose="020B0503020204020204" charset="-122"/>
                <a:sym typeface="+mn-ea"/>
              </a:rPr>
              <a:t>- automated</a:t>
            </a:r>
            <a:r>
              <a:rPr lang="zh-CN" altLang="en-US" sz="2670" b="1">
                <a:latin typeface="微软雅黑" panose="020B0503020204020204" charset="-122"/>
                <a:ea typeface="微软雅黑" panose="020B0503020204020204" charset="-122"/>
                <a:cs typeface="微软雅黑" panose="020B0503020204020204" charset="-122"/>
                <a:sym typeface="+mn-ea"/>
              </a:rPr>
              <a:t>：启动自动同步策略</a:t>
            </a:r>
            <a:endParaRPr lang="zh-CN" altLang="en-US" sz="2670" b="1">
              <a:latin typeface="微软雅黑" panose="020B0503020204020204" charset="-122"/>
              <a:ea typeface="微软雅黑" panose="020B0503020204020204" charset="-122"/>
              <a:cs typeface="微软雅黑" panose="020B0503020204020204" charset="-122"/>
            </a:endParaRPr>
          </a:p>
          <a:p>
            <a:r>
              <a:rPr lang="zh-CN" altLang="en-US" sz="2670" b="1">
                <a:latin typeface="微软雅黑" panose="020B0503020204020204" charset="-122"/>
                <a:ea typeface="微软雅黑" panose="020B0503020204020204" charset="-122"/>
                <a:cs typeface="微软雅黑" panose="020B0503020204020204" charset="-122"/>
              </a:rPr>
              <a:t>- prune（清理）：允许自动清理不再需要的资源。</a:t>
            </a:r>
            <a:endParaRPr lang="zh-CN" altLang="en-US" sz="2670" b="1">
              <a:latin typeface="微软雅黑" panose="020B0503020204020204" charset="-122"/>
              <a:ea typeface="微软雅黑" panose="020B0503020204020204" charset="-122"/>
              <a:cs typeface="微软雅黑" panose="020B0503020204020204" charset="-122"/>
            </a:endParaRPr>
          </a:p>
          <a:p>
            <a:r>
              <a:rPr lang="zh-CN" altLang="en-US" sz="2670" b="1">
                <a:latin typeface="微软雅黑" panose="020B0503020204020204" charset="-122"/>
                <a:ea typeface="微软雅黑" panose="020B0503020204020204" charset="-122"/>
                <a:cs typeface="微软雅黑" panose="020B0503020204020204" charset="-122"/>
              </a:rPr>
              <a:t>- selfHeal（自愈）：自动修复应用程序中出现的问题。</a:t>
            </a:r>
            <a:endParaRPr lang="zh-CN" altLang="en-US" sz="2670" b="1">
              <a:latin typeface="微软雅黑" panose="020B0503020204020204" charset="-122"/>
              <a:ea typeface="微软雅黑" panose="020B0503020204020204" charset="-122"/>
              <a:cs typeface="微软雅黑" panose="020B0503020204020204" charset="-122"/>
            </a:endParaRPr>
          </a:p>
          <a:p>
            <a:r>
              <a:rPr lang="zh-CN" altLang="en-US" sz="2670" b="1">
                <a:latin typeface="微软雅黑" panose="020B0503020204020204" charset="-122"/>
                <a:ea typeface="微软雅黑" panose="020B0503020204020204" charset="-122"/>
                <a:cs typeface="微软雅黑" panose="020B0503020204020204" charset="-122"/>
              </a:rPr>
              <a:t>- allowEmpty（允许空）：允许同步空的资源定义。</a:t>
            </a:r>
            <a:endParaRPr lang="zh-CN" altLang="en-US" sz="267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5951855" y="1268730"/>
            <a:ext cx="5081270" cy="2286000"/>
          </a:xfrm>
          <a:prstGeom prst="rect">
            <a:avLst/>
          </a:prstGeom>
        </p:spPr>
      </p:pic>
      <p:sp>
        <p:nvSpPr>
          <p:cNvPr id="3" name="文本框 2"/>
          <p:cNvSpPr txBox="1"/>
          <p:nvPr/>
        </p:nvSpPr>
        <p:spPr>
          <a:xfrm>
            <a:off x="839470" y="2564765"/>
            <a:ext cx="7200900" cy="3406775"/>
          </a:xfrm>
          <a:prstGeom prst="rect">
            <a:avLst/>
          </a:prstGeom>
          <a:noFill/>
        </p:spPr>
        <p:txBody>
          <a:bodyPr wrap="square" rtlCol="0">
            <a:noAutofit/>
          </a:bodyPr>
          <a:p>
            <a:r>
              <a:rPr lang="zh-CN" altLang="en-US" sz="2670" b="1">
                <a:latin typeface="微软雅黑" panose="020B0503020204020204" charset="-122"/>
                <a:ea typeface="微软雅黑" panose="020B0503020204020204" charset="-122"/>
              </a:rPr>
              <a:t>    syncOptions:</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rPr>
              <a:t>    - Validate=true</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rPr>
              <a:t>    - CreateNamespace=true</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rPr>
              <a:t>    - PrunePropagationPolicy=foreground</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rPr>
              <a:t>    - PruneLast=true</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rPr>
              <a:t>    - ApplyOutOfSyncOnly=true</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rPr>
              <a:t>    - ServerSideApply=true</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rPr>
              <a:t>    - RespectIgnoreDifferences=true</a:t>
            </a:r>
            <a:endParaRPr lang="zh-CN" altLang="en-US" sz="2670" b="1">
              <a:latin typeface="微软雅黑" panose="020B0503020204020204" charset="-122"/>
              <a:ea typeface="微软雅黑" panose="020B0503020204020204" charset="-122"/>
            </a:endParaRPr>
          </a:p>
        </p:txBody>
      </p:sp>
      <p:sp>
        <p:nvSpPr>
          <p:cNvPr id="4" name="矩形"/>
          <p:cNvSpPr/>
          <p:nvPr>
            <p:custDataLst>
              <p:tags r:id="rId2"/>
            </p:custDataLst>
          </p:nvPr>
        </p:nvSpPr>
        <p:spPr>
          <a:xfrm>
            <a:off x="1775460" y="44450"/>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同步选项</a:t>
            </a:r>
            <a:endPar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51815" y="1844675"/>
            <a:ext cx="4814570" cy="3018155"/>
          </a:xfrm>
          <a:prstGeom prst="rect">
            <a:avLst/>
          </a:prstGeom>
          <a:noFill/>
        </p:spPr>
        <p:txBody>
          <a:bodyPr wrap="square" rtlCol="0">
            <a:noAutofit/>
          </a:bodyPr>
          <a:p>
            <a:r>
              <a:rPr lang="zh-CN" altLang="en-US" sz="2670" b="1">
                <a:latin typeface="微软雅黑" panose="020B0503020204020204" charset="-122"/>
                <a:ea typeface="微软雅黑" panose="020B0503020204020204" charset="-122"/>
              </a:rPr>
              <a:t>    retry:</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rPr>
              <a:t>      limit: 5</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rPr>
              <a:t>      backoff:</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rPr>
              <a:t>        duration: 5s</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rPr>
              <a:t>        factor: 2</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rPr>
              <a:t>        maxDuration: 3m</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rPr>
              <a:t>  revisionHistoryLimit: 6</a:t>
            </a:r>
            <a:endParaRPr lang="zh-CN" altLang="en-US" sz="2670" b="1">
              <a:latin typeface="微软雅黑" panose="020B0503020204020204" charset="-122"/>
              <a:ea typeface="微软雅黑" panose="020B0503020204020204" charset="-122"/>
            </a:endParaRPr>
          </a:p>
        </p:txBody>
      </p:sp>
      <p:sp>
        <p:nvSpPr>
          <p:cNvPr id="4" name="矩形"/>
          <p:cNvSpPr/>
          <p:nvPr>
            <p:custDataLst>
              <p:tags r:id="rId1"/>
            </p:custDataLst>
          </p:nvPr>
        </p:nvSpPr>
        <p:spPr>
          <a:xfrm>
            <a:off x="1775460" y="188595"/>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重试策略</a:t>
            </a:r>
            <a:endPar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pic>
        <p:nvPicPr>
          <p:cNvPr id="5" name="图片 4"/>
          <p:cNvPicPr>
            <a:picLocks noChangeAspect="1"/>
          </p:cNvPicPr>
          <p:nvPr/>
        </p:nvPicPr>
        <p:blipFill>
          <a:blip r:embed="rId2"/>
          <a:stretch>
            <a:fillRect/>
          </a:stretch>
        </p:blipFill>
        <p:spPr>
          <a:xfrm>
            <a:off x="5088255" y="1988820"/>
            <a:ext cx="6441440" cy="28047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775460" y="1052830"/>
            <a:ext cx="8172450" cy="4991100"/>
          </a:xfrm>
          <a:prstGeom prst="rect">
            <a:avLst/>
          </a:prstGeom>
        </p:spPr>
      </p:pic>
      <p:sp>
        <p:nvSpPr>
          <p:cNvPr id="4" name="矩形"/>
          <p:cNvSpPr/>
          <p:nvPr>
            <p:custDataLst>
              <p:tags r:id="rId2"/>
            </p:custDataLst>
          </p:nvPr>
        </p:nvSpPr>
        <p:spPr>
          <a:xfrm>
            <a:off x="1775460" y="187960"/>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同步选项</a:t>
            </a:r>
            <a:endPar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4439905"/>
            <a:ext cx="12190413" cy="91587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3" name="TextBox 5"/>
          <p:cNvSpPr>
            <a:spLocks noChangeArrowheads="1"/>
          </p:cNvSpPr>
          <p:nvPr/>
        </p:nvSpPr>
        <p:spPr bwMode="auto">
          <a:xfrm>
            <a:off x="71120" y="4623435"/>
            <a:ext cx="488505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665" dirty="0">
                <a:solidFill>
                  <a:schemeClr val="bg1"/>
                </a:solidFill>
                <a:latin typeface="微软雅黑" panose="020B0503020204020204" charset="-122"/>
                <a:ea typeface="微软雅黑" panose="020B0503020204020204" charset="-122"/>
              </a:rPr>
              <a:t>什么是</a:t>
            </a:r>
            <a:r>
              <a:rPr lang="en-US" altLang="zh-CN" sz="2665" dirty="0">
                <a:solidFill>
                  <a:schemeClr val="bg1"/>
                </a:solidFill>
                <a:latin typeface="微软雅黑" panose="020B0503020204020204" charset="-122"/>
                <a:ea typeface="微软雅黑" panose="020B0503020204020204" charset="-122"/>
              </a:rPr>
              <a:t>ArgoCD</a:t>
            </a:r>
            <a:r>
              <a:rPr lang="zh-CN" altLang="en-US" sz="2665" dirty="0">
                <a:solidFill>
                  <a:schemeClr val="bg1"/>
                </a:solidFill>
                <a:latin typeface="微软雅黑" panose="020B0503020204020204" charset="-122"/>
                <a:ea typeface="微软雅黑" panose="020B0503020204020204" charset="-122"/>
              </a:rPr>
              <a:t>？作用是什么？</a:t>
            </a:r>
            <a:endParaRPr lang="en-US" altLang="zh-CN" sz="2665" dirty="0">
              <a:solidFill>
                <a:schemeClr val="bg1"/>
              </a:solidFill>
              <a:latin typeface="微软雅黑" panose="020B0503020204020204" charset="-122"/>
              <a:ea typeface="微软雅黑" panose="020B0503020204020204" charset="-122"/>
            </a:endParaRPr>
          </a:p>
        </p:txBody>
      </p:sp>
      <p:sp>
        <p:nvSpPr>
          <p:cNvPr id="24" name="TextBox 5"/>
          <p:cNvSpPr>
            <a:spLocks noChangeArrowheads="1"/>
          </p:cNvSpPr>
          <p:nvPr/>
        </p:nvSpPr>
        <p:spPr bwMode="auto">
          <a:xfrm>
            <a:off x="7906639" y="4623712"/>
            <a:ext cx="427184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665" dirty="0">
                <a:solidFill>
                  <a:schemeClr val="bg1"/>
                </a:solidFill>
                <a:latin typeface="微软雅黑" panose="020B0503020204020204" charset="-122"/>
                <a:ea typeface="微软雅黑" panose="020B0503020204020204" charset="-122"/>
              </a:rPr>
              <a:t>Produced</a:t>
            </a:r>
            <a:r>
              <a:rPr lang="zh-CN" altLang="en-US" sz="2665" dirty="0">
                <a:solidFill>
                  <a:schemeClr val="bg1"/>
                </a:solidFill>
                <a:latin typeface="微软雅黑" panose="020B0503020204020204" charset="-122"/>
                <a:ea typeface="微软雅黑" panose="020B0503020204020204" charset="-122"/>
              </a:rPr>
              <a:t> </a:t>
            </a:r>
            <a:r>
              <a:rPr lang="en-US" altLang="zh-CN" sz="2665" dirty="0">
                <a:solidFill>
                  <a:schemeClr val="bg1"/>
                </a:solidFill>
                <a:latin typeface="微软雅黑" panose="020B0503020204020204" charset="-122"/>
                <a:ea typeface="微软雅黑" panose="020B0503020204020204" charset="-122"/>
              </a:rPr>
              <a:t>By</a:t>
            </a:r>
            <a:r>
              <a:rPr lang="zh-CN" altLang="en-US" sz="2665" dirty="0">
                <a:solidFill>
                  <a:schemeClr val="bg1"/>
                </a:solidFill>
                <a:latin typeface="微软雅黑" panose="020B0503020204020204" charset="-122"/>
                <a:ea typeface="微软雅黑" panose="020B0503020204020204" charset="-122"/>
              </a:rPr>
              <a:t> 小杨哥</a:t>
            </a:r>
            <a:endParaRPr lang="zh-CN" altLang="en-US" sz="2665" dirty="0">
              <a:solidFill>
                <a:schemeClr val="bg1"/>
              </a:solidFill>
              <a:latin typeface="微软雅黑" panose="020B0503020204020204" charset="-122"/>
              <a:ea typeface="微软雅黑" panose="020B0503020204020204" charset="-122"/>
            </a:endParaRPr>
          </a:p>
        </p:txBody>
      </p:sp>
      <p:sp>
        <p:nvSpPr>
          <p:cNvPr id="25" name="Freeform 5"/>
          <p:cNvSpPr/>
          <p:nvPr/>
        </p:nvSpPr>
        <p:spPr bwMode="auto">
          <a:xfrm rot="1855731">
            <a:off x="4094915" y="1008340"/>
            <a:ext cx="640224" cy="57723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6" name="Freeform 5"/>
          <p:cNvSpPr/>
          <p:nvPr/>
        </p:nvSpPr>
        <p:spPr bwMode="auto">
          <a:xfrm rot="1855731">
            <a:off x="5415992" y="941361"/>
            <a:ext cx="341503" cy="3079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7" name="Freeform 5"/>
          <p:cNvSpPr/>
          <p:nvPr/>
        </p:nvSpPr>
        <p:spPr bwMode="auto">
          <a:xfrm rot="1855731">
            <a:off x="3108313" y="1202556"/>
            <a:ext cx="339851" cy="30641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8" name="Freeform 5"/>
          <p:cNvSpPr/>
          <p:nvPr/>
        </p:nvSpPr>
        <p:spPr bwMode="auto">
          <a:xfrm rot="1855731">
            <a:off x="6359329" y="1162215"/>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9" name="Freeform 5"/>
          <p:cNvSpPr/>
          <p:nvPr/>
        </p:nvSpPr>
        <p:spPr bwMode="auto">
          <a:xfrm rot="1855731">
            <a:off x="7487837" y="1033329"/>
            <a:ext cx="231795" cy="20898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30" name="Freeform 5"/>
          <p:cNvSpPr/>
          <p:nvPr/>
        </p:nvSpPr>
        <p:spPr bwMode="auto">
          <a:xfrm rot="1855731">
            <a:off x="8419381" y="1076584"/>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grpSp>
        <p:nvGrpSpPr>
          <p:cNvPr id="31" name="组合 30"/>
          <p:cNvGrpSpPr/>
          <p:nvPr/>
        </p:nvGrpSpPr>
        <p:grpSpPr>
          <a:xfrm>
            <a:off x="4642460" y="3604635"/>
            <a:ext cx="2811528" cy="2534911"/>
            <a:chOff x="3720691" y="2824413"/>
            <a:chExt cx="1341120" cy="1209172"/>
          </a:xfrm>
        </p:grpSpPr>
        <p:sp>
          <p:nvSpPr>
            <p:cNvPr id="3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sp>
          <p:nvSpPr>
            <p:cNvPr id="3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lumMod val="50000"/>
                    <a:lumOff val="50000"/>
                  </a:srgbClr>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grpSp>
      <p:grpSp>
        <p:nvGrpSpPr>
          <p:cNvPr id="35" name="71"/>
          <p:cNvGrpSpPr/>
          <p:nvPr>
            <p:custDataLst>
              <p:tags r:id="rId1"/>
            </p:custDataLst>
          </p:nvPr>
        </p:nvGrpSpPr>
        <p:grpSpPr>
          <a:xfrm>
            <a:off x="2647941" y="2077839"/>
            <a:ext cx="6683383" cy="1137067"/>
            <a:chOff x="4304043" y="1286668"/>
            <a:chExt cx="3837944" cy="2757793"/>
          </a:xfrm>
          <a:effectLst>
            <a:outerShdw blurRad="203200" dist="152400" dir="8100000" algn="tr" rotWithShape="0">
              <a:prstClr val="black">
                <a:alpha val="50000"/>
              </a:prstClr>
            </a:outerShdw>
          </a:effectLst>
        </p:grpSpPr>
        <p:sp>
          <p:nvSpPr>
            <p:cNvPr id="36" name="7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7" name="73"/>
            <p:cNvSpPr/>
            <p:nvPr/>
          </p:nvSpPr>
          <p:spPr>
            <a:xfrm>
              <a:off x="4351930" y="1373339"/>
              <a:ext cx="376460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8" name="9"/>
          <p:cNvSpPr>
            <a:spLocks noChangeArrowheads="1"/>
          </p:cNvSpPr>
          <p:nvPr>
            <p:custDataLst>
              <p:tags r:id="rId2"/>
            </p:custDataLst>
          </p:nvPr>
        </p:nvSpPr>
        <p:spPr bwMode="auto">
          <a:xfrm>
            <a:off x="2783840" y="2276475"/>
            <a:ext cx="6369050" cy="5683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auto">
              <a:defRPr/>
            </a:pPr>
            <a:r>
              <a:rPr lang="en-US" altLang="zh-CN" sz="3100" b="1" kern="0" dirty="0">
                <a:solidFill>
                  <a:srgbClr val="C9394A"/>
                </a:solidFill>
                <a:latin typeface="微软雅黑" panose="020B0503020204020204" charset="-122"/>
                <a:ea typeface="微软雅黑" panose="020B0503020204020204" charset="-122"/>
              </a:rPr>
              <a:t>ArgoCD+ArgoRollouts</a:t>
            </a:r>
            <a:r>
              <a:rPr lang="zh-CN" altLang="en-US" sz="3100" b="1" kern="0" dirty="0">
                <a:solidFill>
                  <a:srgbClr val="C9394A"/>
                </a:solidFill>
                <a:latin typeface="微软雅黑" panose="020B0503020204020204" charset="-122"/>
                <a:ea typeface="微软雅黑" panose="020B0503020204020204" charset="-122"/>
              </a:rPr>
              <a:t>快速入门</a:t>
            </a:r>
            <a:endParaRPr lang="zh-CN" altLang="en-US" sz="3100" b="1" kern="0" dirty="0">
              <a:solidFill>
                <a:srgbClr val="C9394A"/>
              </a:solidFill>
              <a:latin typeface="微软雅黑" panose="020B0503020204020204" charset="-122"/>
              <a:ea typeface="微软雅黑" panose="020B0503020204020204" charset="-122"/>
            </a:endParaRPr>
          </a:p>
        </p:txBody>
      </p:sp>
      <p:sp>
        <p:nvSpPr>
          <p:cNvPr id="18" name="圆角矩形"/>
          <p:cNvSpPr/>
          <p:nvPr/>
        </p:nvSpPr>
        <p:spPr>
          <a:xfrm>
            <a:off x="4860105" y="4558619"/>
            <a:ext cx="2399903" cy="611715"/>
          </a:xfrm>
          <a:prstGeom prst="roundRect">
            <a:avLst>
              <a:gd name="adj" fmla="val 16666"/>
            </a:avLst>
          </a:prstGeom>
          <a:noFill/>
          <a:ln w="38100" cap="flat" cmpd="sng">
            <a:noFill/>
            <a:prstDash val="solid"/>
            <a:round/>
          </a:ln>
          <a:effectLst>
            <a:outerShdw blurRad="40000" dist="20000" dir="5400000" rotWithShape="0">
              <a:srgbClr val="000000">
                <a:alpha val="37647"/>
              </a:srgbClr>
            </a:outerShdw>
          </a:effectLst>
        </p:spPr>
        <p:txBody>
          <a:bodyPr vert="horz" wrap="square" lIns="121920" tIns="60960" rIns="121920" bIns="60960" anchor="ctr" anchorCtr="0"/>
          <a:lstStyle/>
          <a:p>
            <a:pPr algn="ctr"/>
            <a:r>
              <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rPr>
              <a:t>软件介绍</a:t>
            </a:r>
            <a:endPar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Click="0">
        <p14:prism/>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000" fill="hold"/>
                                        <p:tgtEl>
                                          <p:spTgt spid="25"/>
                                        </p:tgtEl>
                                        <p:attrNameLst>
                                          <p:attrName>ppt_w</p:attrName>
                                        </p:attrNameLst>
                                      </p:cBhvr>
                                      <p:tavLst>
                                        <p:tav tm="0">
                                          <p:val>
                                            <p:fltVal val="0"/>
                                          </p:val>
                                        </p:tav>
                                        <p:tav tm="100000">
                                          <p:val>
                                            <p:strVal val="#ppt_w"/>
                                          </p:val>
                                        </p:tav>
                                      </p:tavLst>
                                    </p:anim>
                                    <p:anim calcmode="lin" valueType="num">
                                      <p:cBhvr>
                                        <p:cTn id="8" dur="1000" fill="hold"/>
                                        <p:tgtEl>
                                          <p:spTgt spid="25"/>
                                        </p:tgtEl>
                                        <p:attrNameLst>
                                          <p:attrName>ppt_h</p:attrName>
                                        </p:attrNameLst>
                                      </p:cBhvr>
                                      <p:tavLst>
                                        <p:tav tm="0">
                                          <p:val>
                                            <p:fltVal val="0"/>
                                          </p:val>
                                        </p:tav>
                                        <p:tav tm="100000">
                                          <p:val>
                                            <p:strVal val="#ppt_h"/>
                                          </p:val>
                                        </p:tav>
                                      </p:tavLst>
                                    </p:anim>
                                    <p:anim calcmode="lin" valueType="num">
                                      <p:cBhvr>
                                        <p:cTn id="9" dur="1000" fill="hold"/>
                                        <p:tgtEl>
                                          <p:spTgt spid="25"/>
                                        </p:tgtEl>
                                        <p:attrNameLst>
                                          <p:attrName>style.rotation</p:attrName>
                                        </p:attrNameLst>
                                      </p:cBhvr>
                                      <p:tavLst>
                                        <p:tav tm="0">
                                          <p:val>
                                            <p:fltVal val="90"/>
                                          </p:val>
                                        </p:tav>
                                        <p:tav tm="100000">
                                          <p:val>
                                            <p:fltVal val="0"/>
                                          </p:val>
                                        </p:tav>
                                      </p:tavLst>
                                    </p:anim>
                                    <p:animEffect transition="in" filter="fade">
                                      <p:cBhvr>
                                        <p:cTn id="10" dur="1000"/>
                                        <p:tgtEl>
                                          <p:spTgt spid="2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1000" fill="hold"/>
                                        <p:tgtEl>
                                          <p:spTgt spid="26"/>
                                        </p:tgtEl>
                                        <p:attrNameLst>
                                          <p:attrName>ppt_w</p:attrName>
                                        </p:attrNameLst>
                                      </p:cBhvr>
                                      <p:tavLst>
                                        <p:tav tm="0">
                                          <p:val>
                                            <p:fltVal val="0"/>
                                          </p:val>
                                        </p:tav>
                                        <p:tav tm="100000">
                                          <p:val>
                                            <p:strVal val="#ppt_w"/>
                                          </p:val>
                                        </p:tav>
                                      </p:tavLst>
                                    </p:anim>
                                    <p:anim calcmode="lin" valueType="num">
                                      <p:cBhvr>
                                        <p:cTn id="14" dur="1000" fill="hold"/>
                                        <p:tgtEl>
                                          <p:spTgt spid="26"/>
                                        </p:tgtEl>
                                        <p:attrNameLst>
                                          <p:attrName>ppt_h</p:attrName>
                                        </p:attrNameLst>
                                      </p:cBhvr>
                                      <p:tavLst>
                                        <p:tav tm="0">
                                          <p:val>
                                            <p:fltVal val="0"/>
                                          </p:val>
                                        </p:tav>
                                        <p:tav tm="100000">
                                          <p:val>
                                            <p:strVal val="#ppt_h"/>
                                          </p:val>
                                        </p:tav>
                                      </p:tavLst>
                                    </p:anim>
                                    <p:anim calcmode="lin" valueType="num">
                                      <p:cBhvr>
                                        <p:cTn id="15" dur="1000" fill="hold"/>
                                        <p:tgtEl>
                                          <p:spTgt spid="26"/>
                                        </p:tgtEl>
                                        <p:attrNameLst>
                                          <p:attrName>style.rotation</p:attrName>
                                        </p:attrNameLst>
                                      </p:cBhvr>
                                      <p:tavLst>
                                        <p:tav tm="0">
                                          <p:val>
                                            <p:fltVal val="90"/>
                                          </p:val>
                                        </p:tav>
                                        <p:tav tm="100000">
                                          <p:val>
                                            <p:fltVal val="0"/>
                                          </p:val>
                                        </p:tav>
                                      </p:tavLst>
                                    </p:anim>
                                    <p:animEffect transition="in" filter="fade">
                                      <p:cBhvr>
                                        <p:cTn id="16" dur="1000"/>
                                        <p:tgtEl>
                                          <p:spTgt spid="2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1000" fill="hold"/>
                                        <p:tgtEl>
                                          <p:spTgt spid="27"/>
                                        </p:tgtEl>
                                        <p:attrNameLst>
                                          <p:attrName>ppt_w</p:attrName>
                                        </p:attrNameLst>
                                      </p:cBhvr>
                                      <p:tavLst>
                                        <p:tav tm="0">
                                          <p:val>
                                            <p:fltVal val="0"/>
                                          </p:val>
                                        </p:tav>
                                        <p:tav tm="100000">
                                          <p:val>
                                            <p:strVal val="#ppt_w"/>
                                          </p:val>
                                        </p:tav>
                                      </p:tavLst>
                                    </p:anim>
                                    <p:anim calcmode="lin" valueType="num">
                                      <p:cBhvr>
                                        <p:cTn id="20" dur="1000" fill="hold"/>
                                        <p:tgtEl>
                                          <p:spTgt spid="27"/>
                                        </p:tgtEl>
                                        <p:attrNameLst>
                                          <p:attrName>ppt_h</p:attrName>
                                        </p:attrNameLst>
                                      </p:cBhvr>
                                      <p:tavLst>
                                        <p:tav tm="0">
                                          <p:val>
                                            <p:fltVal val="0"/>
                                          </p:val>
                                        </p:tav>
                                        <p:tav tm="100000">
                                          <p:val>
                                            <p:strVal val="#ppt_h"/>
                                          </p:val>
                                        </p:tav>
                                      </p:tavLst>
                                    </p:anim>
                                    <p:anim calcmode="lin" valueType="num">
                                      <p:cBhvr>
                                        <p:cTn id="21" dur="1000" fill="hold"/>
                                        <p:tgtEl>
                                          <p:spTgt spid="27"/>
                                        </p:tgtEl>
                                        <p:attrNameLst>
                                          <p:attrName>style.rotation</p:attrName>
                                        </p:attrNameLst>
                                      </p:cBhvr>
                                      <p:tavLst>
                                        <p:tav tm="0">
                                          <p:val>
                                            <p:fltVal val="90"/>
                                          </p:val>
                                        </p:tav>
                                        <p:tav tm="100000">
                                          <p:val>
                                            <p:fltVal val="0"/>
                                          </p:val>
                                        </p:tav>
                                      </p:tavLst>
                                    </p:anim>
                                    <p:animEffect transition="in" filter="fade">
                                      <p:cBhvr>
                                        <p:cTn id="22" dur="1000"/>
                                        <p:tgtEl>
                                          <p:spTgt spid="27"/>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1000" fill="hold"/>
                                        <p:tgtEl>
                                          <p:spTgt spid="28"/>
                                        </p:tgtEl>
                                        <p:attrNameLst>
                                          <p:attrName>ppt_w</p:attrName>
                                        </p:attrNameLst>
                                      </p:cBhvr>
                                      <p:tavLst>
                                        <p:tav tm="0">
                                          <p:val>
                                            <p:fltVal val="0"/>
                                          </p:val>
                                        </p:tav>
                                        <p:tav tm="100000">
                                          <p:val>
                                            <p:strVal val="#ppt_w"/>
                                          </p:val>
                                        </p:tav>
                                      </p:tavLst>
                                    </p:anim>
                                    <p:anim calcmode="lin" valueType="num">
                                      <p:cBhvr>
                                        <p:cTn id="26" dur="1000" fill="hold"/>
                                        <p:tgtEl>
                                          <p:spTgt spid="28"/>
                                        </p:tgtEl>
                                        <p:attrNameLst>
                                          <p:attrName>ppt_h</p:attrName>
                                        </p:attrNameLst>
                                      </p:cBhvr>
                                      <p:tavLst>
                                        <p:tav tm="0">
                                          <p:val>
                                            <p:fltVal val="0"/>
                                          </p:val>
                                        </p:tav>
                                        <p:tav tm="100000">
                                          <p:val>
                                            <p:strVal val="#ppt_h"/>
                                          </p:val>
                                        </p:tav>
                                      </p:tavLst>
                                    </p:anim>
                                    <p:anim calcmode="lin" valueType="num">
                                      <p:cBhvr>
                                        <p:cTn id="27" dur="1000" fill="hold"/>
                                        <p:tgtEl>
                                          <p:spTgt spid="28"/>
                                        </p:tgtEl>
                                        <p:attrNameLst>
                                          <p:attrName>style.rotation</p:attrName>
                                        </p:attrNameLst>
                                      </p:cBhvr>
                                      <p:tavLst>
                                        <p:tav tm="0">
                                          <p:val>
                                            <p:fltVal val="90"/>
                                          </p:val>
                                        </p:tav>
                                        <p:tav tm="100000">
                                          <p:val>
                                            <p:fltVal val="0"/>
                                          </p:val>
                                        </p:tav>
                                      </p:tavLst>
                                    </p:anim>
                                    <p:animEffect transition="in" filter="fade">
                                      <p:cBhvr>
                                        <p:cTn id="28" dur="1000"/>
                                        <p:tgtEl>
                                          <p:spTgt spid="28"/>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1000" fill="hold"/>
                                        <p:tgtEl>
                                          <p:spTgt spid="29"/>
                                        </p:tgtEl>
                                        <p:attrNameLst>
                                          <p:attrName>ppt_w</p:attrName>
                                        </p:attrNameLst>
                                      </p:cBhvr>
                                      <p:tavLst>
                                        <p:tav tm="0">
                                          <p:val>
                                            <p:fltVal val="0"/>
                                          </p:val>
                                        </p:tav>
                                        <p:tav tm="100000">
                                          <p:val>
                                            <p:strVal val="#ppt_w"/>
                                          </p:val>
                                        </p:tav>
                                      </p:tavLst>
                                    </p:anim>
                                    <p:anim calcmode="lin" valueType="num">
                                      <p:cBhvr>
                                        <p:cTn id="32" dur="1000" fill="hold"/>
                                        <p:tgtEl>
                                          <p:spTgt spid="29"/>
                                        </p:tgtEl>
                                        <p:attrNameLst>
                                          <p:attrName>ppt_h</p:attrName>
                                        </p:attrNameLst>
                                      </p:cBhvr>
                                      <p:tavLst>
                                        <p:tav tm="0">
                                          <p:val>
                                            <p:fltVal val="0"/>
                                          </p:val>
                                        </p:tav>
                                        <p:tav tm="100000">
                                          <p:val>
                                            <p:strVal val="#ppt_h"/>
                                          </p:val>
                                        </p:tav>
                                      </p:tavLst>
                                    </p:anim>
                                    <p:anim calcmode="lin" valueType="num">
                                      <p:cBhvr>
                                        <p:cTn id="33" dur="1000" fill="hold"/>
                                        <p:tgtEl>
                                          <p:spTgt spid="29"/>
                                        </p:tgtEl>
                                        <p:attrNameLst>
                                          <p:attrName>style.rotation</p:attrName>
                                        </p:attrNameLst>
                                      </p:cBhvr>
                                      <p:tavLst>
                                        <p:tav tm="0">
                                          <p:val>
                                            <p:fltVal val="90"/>
                                          </p:val>
                                        </p:tav>
                                        <p:tav tm="100000">
                                          <p:val>
                                            <p:fltVal val="0"/>
                                          </p:val>
                                        </p:tav>
                                      </p:tavLst>
                                    </p:anim>
                                    <p:animEffect transition="in" filter="fade">
                                      <p:cBhvr>
                                        <p:cTn id="34" dur="1000"/>
                                        <p:tgtEl>
                                          <p:spTgt spid="29"/>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1000" fill="hold"/>
                                        <p:tgtEl>
                                          <p:spTgt spid="30"/>
                                        </p:tgtEl>
                                        <p:attrNameLst>
                                          <p:attrName>ppt_w</p:attrName>
                                        </p:attrNameLst>
                                      </p:cBhvr>
                                      <p:tavLst>
                                        <p:tav tm="0">
                                          <p:val>
                                            <p:fltVal val="0"/>
                                          </p:val>
                                        </p:tav>
                                        <p:tav tm="100000">
                                          <p:val>
                                            <p:strVal val="#ppt_w"/>
                                          </p:val>
                                        </p:tav>
                                      </p:tavLst>
                                    </p:anim>
                                    <p:anim calcmode="lin" valueType="num">
                                      <p:cBhvr>
                                        <p:cTn id="38" dur="1000" fill="hold"/>
                                        <p:tgtEl>
                                          <p:spTgt spid="30"/>
                                        </p:tgtEl>
                                        <p:attrNameLst>
                                          <p:attrName>ppt_h</p:attrName>
                                        </p:attrNameLst>
                                      </p:cBhvr>
                                      <p:tavLst>
                                        <p:tav tm="0">
                                          <p:val>
                                            <p:fltVal val="0"/>
                                          </p:val>
                                        </p:tav>
                                        <p:tav tm="100000">
                                          <p:val>
                                            <p:strVal val="#ppt_h"/>
                                          </p:val>
                                        </p:tav>
                                      </p:tavLst>
                                    </p:anim>
                                    <p:anim calcmode="lin" valueType="num">
                                      <p:cBhvr>
                                        <p:cTn id="39" dur="1000" fill="hold"/>
                                        <p:tgtEl>
                                          <p:spTgt spid="30"/>
                                        </p:tgtEl>
                                        <p:attrNameLst>
                                          <p:attrName>style.rotation</p:attrName>
                                        </p:attrNameLst>
                                      </p:cBhvr>
                                      <p:tavLst>
                                        <p:tav tm="0">
                                          <p:val>
                                            <p:fltVal val="90"/>
                                          </p:val>
                                        </p:tav>
                                        <p:tav tm="100000">
                                          <p:val>
                                            <p:fltVal val="0"/>
                                          </p:val>
                                        </p:tav>
                                      </p:tavLst>
                                    </p:anim>
                                    <p:animEffect transition="in" filter="fade">
                                      <p:cBhvr>
                                        <p:cTn id="40" dur="1000"/>
                                        <p:tgtEl>
                                          <p:spTgt spid="30"/>
                                        </p:tgtEl>
                                      </p:cBhvr>
                                    </p:animEffect>
                                  </p:childTnLst>
                                </p:cTn>
                              </p:par>
                            </p:childTnLst>
                          </p:cTn>
                        </p:par>
                        <p:par>
                          <p:cTn id="41" fill="hold">
                            <p:stCondLst>
                              <p:cond delay="1000"/>
                            </p:stCondLst>
                            <p:childTnLst>
                              <p:par>
                                <p:cTn id="42" presetID="14" presetClass="entr" presetSubtype="10"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randombar(horizontal)">
                                      <p:cBhvr>
                                        <p:cTn id="44" dur="250"/>
                                        <p:tgtEl>
                                          <p:spTgt spid="22"/>
                                        </p:tgtEl>
                                      </p:cBhvr>
                                    </p:animEffect>
                                  </p:childTnLst>
                                </p:cTn>
                              </p:par>
                            </p:childTnLst>
                          </p:cTn>
                        </p:par>
                        <p:par>
                          <p:cTn id="45" fill="hold">
                            <p:stCondLst>
                              <p:cond delay="1500"/>
                            </p:stCondLst>
                            <p:childTnLst>
                              <p:par>
                                <p:cTn id="46" presetID="2" presetClass="entr" presetSubtype="8"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additive="base">
                                        <p:cTn id="48" dur="500" fill="hold"/>
                                        <p:tgtEl>
                                          <p:spTgt spid="31"/>
                                        </p:tgtEl>
                                        <p:attrNameLst>
                                          <p:attrName>ppt_x</p:attrName>
                                        </p:attrNameLst>
                                      </p:cBhvr>
                                      <p:tavLst>
                                        <p:tav tm="0">
                                          <p:val>
                                            <p:strVal val="0-#ppt_w/2"/>
                                          </p:val>
                                        </p:tav>
                                        <p:tav tm="100000">
                                          <p:val>
                                            <p:strVal val="#ppt_x"/>
                                          </p:val>
                                        </p:tav>
                                      </p:tavLst>
                                    </p:anim>
                                    <p:anim calcmode="lin" valueType="num">
                                      <p:cBhvr additive="base">
                                        <p:cTn id="49" dur="500" fill="hold"/>
                                        <p:tgtEl>
                                          <p:spTgt spid="31"/>
                                        </p:tgtEl>
                                        <p:attrNameLst>
                                          <p:attrName>ppt_y</p:attrName>
                                        </p:attrNameLst>
                                      </p:cBhvr>
                                      <p:tavLst>
                                        <p:tav tm="0">
                                          <p:val>
                                            <p:strVal val="#ppt_y"/>
                                          </p:val>
                                        </p:tav>
                                        <p:tav tm="100000">
                                          <p:val>
                                            <p:strVal val="#ppt_y"/>
                                          </p:val>
                                        </p:tav>
                                      </p:tavLst>
                                    </p:anim>
                                  </p:childTnLst>
                                </p:cTn>
                              </p:par>
                            </p:childTnLst>
                          </p:cTn>
                        </p:par>
                        <p:par>
                          <p:cTn id="50" fill="hold">
                            <p:stCondLst>
                              <p:cond delay="20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3"/>
                                        </p:tgtEl>
                                        <p:attrNameLst>
                                          <p:attrName>style.visibility</p:attrName>
                                        </p:attrNameLst>
                                      </p:cBhvr>
                                      <p:to>
                                        <p:strVal val="visible"/>
                                      </p:to>
                                    </p:set>
                                    <p:anim calcmode="lin" valueType="num">
                                      <p:cBhvr>
                                        <p:cTn id="53"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3"/>
                                        </p:tgtEl>
                                        <p:attrNameLst>
                                          <p:attrName>ppt_y</p:attrName>
                                        </p:attrNameLst>
                                      </p:cBhvr>
                                      <p:tavLst>
                                        <p:tav tm="0">
                                          <p:val>
                                            <p:strVal val="#ppt_y"/>
                                          </p:val>
                                        </p:tav>
                                        <p:tav tm="100000">
                                          <p:val>
                                            <p:strVal val="#ppt_y"/>
                                          </p:val>
                                        </p:tav>
                                      </p:tavLst>
                                    </p:anim>
                                    <p:anim calcmode="lin" valueType="num">
                                      <p:cBhvr>
                                        <p:cTn id="55"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3"/>
                                        </p:tgtEl>
                                        <p:attrNameLst>
                                          <p:attrName>ppt_w</p:attrName>
                                        </p:attrNameLst>
                                      </p:cBhvr>
                                      <p:tavLst>
                                        <p:tav tm="0">
                                          <p:val>
                                            <p:strVal val="#ppt_w/10"/>
                                          </p:val>
                                        </p:tav>
                                        <p:tav tm="50000">
                                          <p:val>
                                            <p:strVal val="#ppt_w+.01"/>
                                          </p:val>
                                        </p:tav>
                                        <p:tav tm="100000">
                                          <p:val>
                                            <p:strVal val="#ppt_w"/>
                                          </p:val>
                                        </p:tav>
                                      </p:tavLst>
                                    </p:anim>
                                    <p:animEffect>
                                      <p:cBhvr>
                                        <p:cTn id="57" dur="500" tmFilter="0,0; .5, 1; 1, 1"/>
                                        <p:tgtEl>
                                          <p:spTgt spid="23"/>
                                        </p:tgtEl>
                                      </p:cBhvr>
                                    </p:animEffect>
                                  </p:childTnLst>
                                </p:cTn>
                              </p:par>
                            </p:childTnLst>
                          </p:cTn>
                        </p:par>
                        <p:par>
                          <p:cTn id="58" fill="hold">
                            <p:stCondLst>
                              <p:cond delay="2000"/>
                            </p:stCondLst>
                            <p:childTnLst>
                              <p:par>
                                <p:cTn id="59" presetID="41" presetClass="entr" presetSubtype="0" fill="hold" grpId="0" nodeType="afterEffect">
                                  <p:stCondLst>
                                    <p:cond delay="0"/>
                                  </p:stCondLst>
                                  <p:iterate type="lt">
                                    <p:tmPct val="10000"/>
                                  </p:iterate>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24"/>
                                        </p:tgtEl>
                                        <p:attrNameLst>
                                          <p:attrName>ppt_y</p:attrName>
                                        </p:attrNameLst>
                                      </p:cBhvr>
                                      <p:tavLst>
                                        <p:tav tm="0">
                                          <p:val>
                                            <p:strVal val="#ppt_y"/>
                                          </p:val>
                                        </p:tav>
                                        <p:tav tm="100000">
                                          <p:val>
                                            <p:strVal val="#ppt_y"/>
                                          </p:val>
                                        </p:tav>
                                      </p:tavLst>
                                    </p:anim>
                                    <p:anim calcmode="lin" valueType="num">
                                      <p:cBhvr>
                                        <p:cTn id="63"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24"/>
                                        </p:tgtEl>
                                        <p:attrNameLst>
                                          <p:attrName>ppt_w</p:attrName>
                                        </p:attrNameLst>
                                      </p:cBhvr>
                                      <p:tavLst>
                                        <p:tav tm="0">
                                          <p:val>
                                            <p:strVal val="#ppt_w/10"/>
                                          </p:val>
                                        </p:tav>
                                        <p:tav tm="50000">
                                          <p:val>
                                            <p:strVal val="#ppt_w+.01"/>
                                          </p:val>
                                        </p:tav>
                                        <p:tav tm="100000">
                                          <p:val>
                                            <p:strVal val="#ppt_w"/>
                                          </p:val>
                                        </p:tav>
                                      </p:tavLst>
                                    </p:anim>
                                    <p:animEffect>
                                      <p:cBhvr>
                                        <p:cTn id="65" dur="500" tmFilter="0,0; .5, 1; 1, 1"/>
                                        <p:tgtEl>
                                          <p:spTgt spid="24"/>
                                        </p:tgtEl>
                                      </p:cBhvr>
                                    </p:animEffect>
                                  </p:childTnLst>
                                </p:cTn>
                              </p:par>
                            </p:childTnLst>
                          </p:cTn>
                        </p:par>
                        <p:par>
                          <p:cTn id="66" fill="hold">
                            <p:stCondLst>
                              <p:cond delay="3200"/>
                            </p:stCondLst>
                            <p:childTnLst>
                              <p:par>
                                <p:cTn id="67" presetID="55" presetClass="entr" presetSubtype="0" fill="hold" nodeType="afterEffect">
                                  <p:stCondLst>
                                    <p:cond delay="0"/>
                                  </p:stCondLst>
                                  <p:childTnLst>
                                    <p:set>
                                      <p:cBhvr>
                                        <p:cTn id="68" dur="1" fill="hold">
                                          <p:stCondLst>
                                            <p:cond delay="0"/>
                                          </p:stCondLst>
                                        </p:cTn>
                                        <p:tgtEl>
                                          <p:spTgt spid="35"/>
                                        </p:tgtEl>
                                        <p:attrNameLst>
                                          <p:attrName>style.visibility</p:attrName>
                                        </p:attrNameLst>
                                      </p:cBhvr>
                                      <p:to>
                                        <p:strVal val="visible"/>
                                      </p:to>
                                    </p:set>
                                    <p:anim calcmode="lin" valueType="num">
                                      <p:cBhvr>
                                        <p:cTn id="69" dur="500" fill="hold"/>
                                        <p:tgtEl>
                                          <p:spTgt spid="35"/>
                                        </p:tgtEl>
                                        <p:attrNameLst>
                                          <p:attrName>ppt_w</p:attrName>
                                        </p:attrNameLst>
                                      </p:cBhvr>
                                      <p:tavLst>
                                        <p:tav tm="0">
                                          <p:val>
                                            <p:strVal val="#ppt_w*0.70"/>
                                          </p:val>
                                        </p:tav>
                                        <p:tav tm="100000">
                                          <p:val>
                                            <p:strVal val="#ppt_w"/>
                                          </p:val>
                                        </p:tav>
                                      </p:tavLst>
                                    </p:anim>
                                    <p:anim calcmode="lin" valueType="num">
                                      <p:cBhvr>
                                        <p:cTn id="70" dur="500" fill="hold"/>
                                        <p:tgtEl>
                                          <p:spTgt spid="35"/>
                                        </p:tgtEl>
                                        <p:attrNameLst>
                                          <p:attrName>ppt_h</p:attrName>
                                        </p:attrNameLst>
                                      </p:cBhvr>
                                      <p:tavLst>
                                        <p:tav tm="0">
                                          <p:val>
                                            <p:strVal val="#ppt_h"/>
                                          </p:val>
                                        </p:tav>
                                        <p:tav tm="100000">
                                          <p:val>
                                            <p:strVal val="#ppt_h"/>
                                          </p:val>
                                        </p:tav>
                                      </p:tavLst>
                                    </p:anim>
                                    <p:animEffect transition="in" filter="fade">
                                      <p:cBhvr>
                                        <p:cTn id="71" dur="500"/>
                                        <p:tgtEl>
                                          <p:spTgt spid="35"/>
                                        </p:tgtEl>
                                      </p:cBhvr>
                                    </p:animEffect>
                                  </p:childTnLst>
                                </p:cTn>
                              </p:par>
                            </p:childTnLst>
                          </p:cTn>
                        </p:par>
                        <p:par>
                          <p:cTn id="72" fill="hold">
                            <p:stCondLst>
                              <p:cond delay="3700"/>
                            </p:stCondLst>
                            <p:childTnLst>
                              <p:par>
                                <p:cTn id="73" presetID="16" presetClass="entr" presetSubtype="21" fill="hold" grpId="0" nodeType="after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barn(inVertical)">
                                      <p:cBhvr>
                                        <p:cTn id="75" dur="1000"/>
                                        <p:tgtEl>
                                          <p:spTgt spid="38"/>
                                        </p:tgtEl>
                                      </p:cBhvr>
                                    </p:animEffect>
                                  </p:childTnLst>
                                </p:cTn>
                              </p:par>
                            </p:childTnLst>
                          </p:cTn>
                        </p:par>
                        <p:par>
                          <p:cTn id="76" fill="hold">
                            <p:stCondLst>
                              <p:cond delay="4700"/>
                            </p:stCondLst>
                            <p:childTnLst>
                              <p:par>
                                <p:cTn id="77" presetID="18" presetClass="entr" presetSubtype="12"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strips(downLeft)">
                                      <p:cBhvr>
                                        <p:cTn id="7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ldLvl="0" autoUpdateAnimBg="0"/>
      <p:bldP spid="24" grpId="0" bldLvl="0" autoUpdateAnimBg="0"/>
      <p:bldP spid="25" grpId="0" bldLvl="0" animBg="1"/>
      <p:bldP spid="26" grpId="0" bldLvl="0" animBg="1"/>
      <p:bldP spid="27" grpId="0" bldLvl="0" animBg="1"/>
      <p:bldP spid="28" grpId="0" bldLvl="0" animBg="1"/>
      <p:bldP spid="29" grpId="0" bldLvl="0" animBg="1"/>
      <p:bldP spid="30" grpId="0" bldLvl="0" animBg="1"/>
      <p:bldP spid="38" grpId="0"/>
      <p:bldP spid="18"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4439905"/>
            <a:ext cx="12190413" cy="91587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3" name="TextBox 5"/>
          <p:cNvSpPr>
            <a:spLocks noChangeArrowheads="1"/>
          </p:cNvSpPr>
          <p:nvPr/>
        </p:nvSpPr>
        <p:spPr bwMode="auto">
          <a:xfrm>
            <a:off x="142875" y="4449445"/>
            <a:ext cx="4618355" cy="532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a:r>
              <a:rPr lang="en-US" altLang="zh-CN" sz="2200" dirty="0">
                <a:solidFill>
                  <a:schemeClr val="bg1"/>
                </a:solidFill>
                <a:latin typeface="微软雅黑" panose="020B0503020204020204" charset="-122"/>
                <a:ea typeface="微软雅黑" panose="020B0503020204020204" charset="-122"/>
              </a:rPr>
              <a:t>ArgoCD的UI各功能介绍使用（回滚、删除、同步、日志</a:t>
            </a:r>
            <a:r>
              <a:rPr lang="en-US" altLang="zh-CN" sz="2200" dirty="0">
                <a:solidFill>
                  <a:schemeClr val="bg1"/>
                </a:solidFill>
                <a:latin typeface="微软雅黑" panose="020B0503020204020204" charset="-122"/>
                <a:ea typeface="微软雅黑" panose="020B0503020204020204" charset="-122"/>
              </a:rPr>
              <a:t>等）</a:t>
            </a:r>
            <a:endParaRPr lang="en-US" altLang="zh-CN" sz="2200" dirty="0">
              <a:solidFill>
                <a:schemeClr val="bg1"/>
              </a:solidFill>
              <a:latin typeface="微软雅黑" panose="020B0503020204020204" charset="-122"/>
              <a:ea typeface="微软雅黑" panose="020B0503020204020204" charset="-122"/>
            </a:endParaRPr>
          </a:p>
        </p:txBody>
      </p:sp>
      <p:sp>
        <p:nvSpPr>
          <p:cNvPr id="24" name="TextBox 5"/>
          <p:cNvSpPr>
            <a:spLocks noChangeArrowheads="1"/>
          </p:cNvSpPr>
          <p:nvPr/>
        </p:nvSpPr>
        <p:spPr bwMode="auto">
          <a:xfrm>
            <a:off x="7906639" y="4623712"/>
            <a:ext cx="427184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665" dirty="0">
                <a:solidFill>
                  <a:schemeClr val="bg1"/>
                </a:solidFill>
                <a:latin typeface="微软雅黑" panose="020B0503020204020204" charset="-122"/>
                <a:ea typeface="微软雅黑" panose="020B0503020204020204" charset="-122"/>
              </a:rPr>
              <a:t>Produced</a:t>
            </a:r>
            <a:r>
              <a:rPr lang="zh-CN" altLang="en-US" sz="2665" dirty="0">
                <a:solidFill>
                  <a:schemeClr val="bg1"/>
                </a:solidFill>
                <a:latin typeface="微软雅黑" panose="020B0503020204020204" charset="-122"/>
                <a:ea typeface="微软雅黑" panose="020B0503020204020204" charset="-122"/>
              </a:rPr>
              <a:t> </a:t>
            </a:r>
            <a:r>
              <a:rPr lang="en-US" altLang="zh-CN" sz="2665" dirty="0">
                <a:solidFill>
                  <a:schemeClr val="bg1"/>
                </a:solidFill>
                <a:latin typeface="微软雅黑" panose="020B0503020204020204" charset="-122"/>
                <a:ea typeface="微软雅黑" panose="020B0503020204020204" charset="-122"/>
              </a:rPr>
              <a:t>By</a:t>
            </a:r>
            <a:r>
              <a:rPr lang="zh-CN" altLang="en-US" sz="2665" dirty="0">
                <a:solidFill>
                  <a:schemeClr val="bg1"/>
                </a:solidFill>
                <a:latin typeface="微软雅黑" panose="020B0503020204020204" charset="-122"/>
                <a:ea typeface="微软雅黑" panose="020B0503020204020204" charset="-122"/>
              </a:rPr>
              <a:t> 小杨哥</a:t>
            </a:r>
            <a:endParaRPr lang="zh-CN" altLang="en-US" sz="2665" dirty="0">
              <a:solidFill>
                <a:schemeClr val="bg1"/>
              </a:solidFill>
              <a:latin typeface="微软雅黑" panose="020B0503020204020204" charset="-122"/>
              <a:ea typeface="微软雅黑" panose="020B0503020204020204" charset="-122"/>
            </a:endParaRPr>
          </a:p>
        </p:txBody>
      </p:sp>
      <p:sp>
        <p:nvSpPr>
          <p:cNvPr id="25" name="Freeform 5"/>
          <p:cNvSpPr/>
          <p:nvPr/>
        </p:nvSpPr>
        <p:spPr bwMode="auto">
          <a:xfrm rot="1855731">
            <a:off x="4094915" y="1008340"/>
            <a:ext cx="640224" cy="57723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6" name="Freeform 5"/>
          <p:cNvSpPr/>
          <p:nvPr/>
        </p:nvSpPr>
        <p:spPr bwMode="auto">
          <a:xfrm rot="1855731">
            <a:off x="5415992" y="941361"/>
            <a:ext cx="341503" cy="3079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7" name="Freeform 5"/>
          <p:cNvSpPr/>
          <p:nvPr/>
        </p:nvSpPr>
        <p:spPr bwMode="auto">
          <a:xfrm rot="1855731">
            <a:off x="3108313" y="1202556"/>
            <a:ext cx="339851" cy="30641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8" name="Freeform 5"/>
          <p:cNvSpPr/>
          <p:nvPr/>
        </p:nvSpPr>
        <p:spPr bwMode="auto">
          <a:xfrm rot="1855731">
            <a:off x="6359329" y="1162215"/>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9" name="Freeform 5"/>
          <p:cNvSpPr/>
          <p:nvPr/>
        </p:nvSpPr>
        <p:spPr bwMode="auto">
          <a:xfrm rot="1855731">
            <a:off x="7487837" y="1033329"/>
            <a:ext cx="231795" cy="20898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30" name="Freeform 5"/>
          <p:cNvSpPr/>
          <p:nvPr/>
        </p:nvSpPr>
        <p:spPr bwMode="auto">
          <a:xfrm rot="1855731">
            <a:off x="8419381" y="1076584"/>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grpSp>
        <p:nvGrpSpPr>
          <p:cNvPr id="31" name="组合 30"/>
          <p:cNvGrpSpPr/>
          <p:nvPr/>
        </p:nvGrpSpPr>
        <p:grpSpPr>
          <a:xfrm>
            <a:off x="4642460" y="3604635"/>
            <a:ext cx="2811528" cy="2534911"/>
            <a:chOff x="3720691" y="2824413"/>
            <a:chExt cx="1341120" cy="1209172"/>
          </a:xfrm>
        </p:grpSpPr>
        <p:sp>
          <p:nvSpPr>
            <p:cNvPr id="3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sp>
          <p:nvSpPr>
            <p:cNvPr id="3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lumMod val="50000"/>
                    <a:lumOff val="50000"/>
                  </a:srgbClr>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grpSp>
      <p:grpSp>
        <p:nvGrpSpPr>
          <p:cNvPr id="35" name="71"/>
          <p:cNvGrpSpPr/>
          <p:nvPr>
            <p:custDataLst>
              <p:tags r:id="rId1"/>
            </p:custDataLst>
          </p:nvPr>
        </p:nvGrpSpPr>
        <p:grpSpPr>
          <a:xfrm>
            <a:off x="2647941" y="2077839"/>
            <a:ext cx="6683383" cy="1137067"/>
            <a:chOff x="4304043" y="1286668"/>
            <a:chExt cx="3837944" cy="2757793"/>
          </a:xfrm>
          <a:effectLst>
            <a:outerShdw blurRad="203200" dist="152400" dir="8100000" algn="tr" rotWithShape="0">
              <a:prstClr val="black">
                <a:alpha val="50000"/>
              </a:prstClr>
            </a:outerShdw>
          </a:effectLst>
        </p:grpSpPr>
        <p:sp>
          <p:nvSpPr>
            <p:cNvPr id="36" name="7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7" name="73"/>
            <p:cNvSpPr/>
            <p:nvPr/>
          </p:nvSpPr>
          <p:spPr>
            <a:xfrm>
              <a:off x="4351930" y="1373339"/>
              <a:ext cx="376460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8" name="9"/>
          <p:cNvSpPr>
            <a:spLocks noChangeArrowheads="1"/>
          </p:cNvSpPr>
          <p:nvPr>
            <p:custDataLst>
              <p:tags r:id="rId2"/>
            </p:custDataLst>
          </p:nvPr>
        </p:nvSpPr>
        <p:spPr bwMode="auto">
          <a:xfrm>
            <a:off x="2597487" y="2321793"/>
            <a:ext cx="6679449" cy="5683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auto">
              <a:defRPr/>
            </a:pPr>
            <a:r>
              <a:rPr lang="en-US" altLang="zh-CN" sz="3100" b="1" kern="0" dirty="0">
                <a:solidFill>
                  <a:srgbClr val="C9394A"/>
                </a:solidFill>
                <a:latin typeface="微软雅黑" panose="020B0503020204020204" charset="-122"/>
                <a:ea typeface="微软雅黑" panose="020B0503020204020204" charset="-122"/>
                <a:sym typeface="+mn-ea"/>
              </a:rPr>
              <a:t>ArgoCD+ArgoRollouts</a:t>
            </a:r>
            <a:r>
              <a:rPr lang="zh-CN" altLang="en-US" sz="3100" b="1" kern="0" dirty="0">
                <a:solidFill>
                  <a:srgbClr val="C9394A"/>
                </a:solidFill>
                <a:latin typeface="微软雅黑" panose="020B0503020204020204" charset="-122"/>
                <a:ea typeface="微软雅黑" panose="020B0503020204020204" charset="-122"/>
                <a:sym typeface="+mn-ea"/>
              </a:rPr>
              <a:t>快速入门</a:t>
            </a:r>
            <a:endParaRPr lang="zh-CN" altLang="en-US" sz="3100" b="1" kern="0" dirty="0">
              <a:solidFill>
                <a:srgbClr val="C9394A"/>
              </a:solidFill>
              <a:latin typeface="微软雅黑" panose="020B0503020204020204" charset="-122"/>
              <a:ea typeface="微软雅黑" panose="020B0503020204020204" charset="-122"/>
            </a:endParaRPr>
          </a:p>
        </p:txBody>
      </p:sp>
      <p:sp>
        <p:nvSpPr>
          <p:cNvPr id="18" name="圆角矩形"/>
          <p:cNvSpPr/>
          <p:nvPr/>
        </p:nvSpPr>
        <p:spPr>
          <a:xfrm>
            <a:off x="4860105" y="4486864"/>
            <a:ext cx="2399903" cy="611715"/>
          </a:xfrm>
          <a:prstGeom prst="roundRect">
            <a:avLst>
              <a:gd name="adj" fmla="val 16666"/>
            </a:avLst>
          </a:prstGeom>
          <a:noFill/>
          <a:ln w="38100" cap="flat" cmpd="sng">
            <a:noFill/>
            <a:prstDash val="solid"/>
            <a:round/>
          </a:ln>
          <a:effectLst>
            <a:outerShdw blurRad="40000" dist="20000" dir="5400000" rotWithShape="0">
              <a:srgbClr val="000000">
                <a:alpha val="37647"/>
              </a:srgbClr>
            </a:outerShdw>
          </a:effectLst>
        </p:spPr>
        <p:txBody>
          <a:bodyPr vert="horz" wrap="square" lIns="121920" tIns="60960" rIns="121920" bIns="60960" anchor="ctr" anchorCtr="0"/>
          <a:lstStyle/>
          <a:p>
            <a:pPr algn="ctr"/>
            <a:r>
              <a:rPr lang="en-US" altLang="zh-CN"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rPr>
              <a:t>UI</a:t>
            </a:r>
            <a:r>
              <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rPr>
              <a:t>功能</a:t>
            </a:r>
            <a:endPar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Click="0">
        <p14:prism/>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000" fill="hold"/>
                                        <p:tgtEl>
                                          <p:spTgt spid="25"/>
                                        </p:tgtEl>
                                        <p:attrNameLst>
                                          <p:attrName>ppt_w</p:attrName>
                                        </p:attrNameLst>
                                      </p:cBhvr>
                                      <p:tavLst>
                                        <p:tav tm="0">
                                          <p:val>
                                            <p:fltVal val="0"/>
                                          </p:val>
                                        </p:tav>
                                        <p:tav tm="100000">
                                          <p:val>
                                            <p:strVal val="#ppt_w"/>
                                          </p:val>
                                        </p:tav>
                                      </p:tavLst>
                                    </p:anim>
                                    <p:anim calcmode="lin" valueType="num">
                                      <p:cBhvr>
                                        <p:cTn id="8" dur="1000" fill="hold"/>
                                        <p:tgtEl>
                                          <p:spTgt spid="25"/>
                                        </p:tgtEl>
                                        <p:attrNameLst>
                                          <p:attrName>ppt_h</p:attrName>
                                        </p:attrNameLst>
                                      </p:cBhvr>
                                      <p:tavLst>
                                        <p:tav tm="0">
                                          <p:val>
                                            <p:fltVal val="0"/>
                                          </p:val>
                                        </p:tav>
                                        <p:tav tm="100000">
                                          <p:val>
                                            <p:strVal val="#ppt_h"/>
                                          </p:val>
                                        </p:tav>
                                      </p:tavLst>
                                    </p:anim>
                                    <p:anim calcmode="lin" valueType="num">
                                      <p:cBhvr>
                                        <p:cTn id="9" dur="1000" fill="hold"/>
                                        <p:tgtEl>
                                          <p:spTgt spid="25"/>
                                        </p:tgtEl>
                                        <p:attrNameLst>
                                          <p:attrName>style.rotation</p:attrName>
                                        </p:attrNameLst>
                                      </p:cBhvr>
                                      <p:tavLst>
                                        <p:tav tm="0">
                                          <p:val>
                                            <p:fltVal val="90"/>
                                          </p:val>
                                        </p:tav>
                                        <p:tav tm="100000">
                                          <p:val>
                                            <p:fltVal val="0"/>
                                          </p:val>
                                        </p:tav>
                                      </p:tavLst>
                                    </p:anim>
                                    <p:animEffect transition="in" filter="fade">
                                      <p:cBhvr>
                                        <p:cTn id="10" dur="1000"/>
                                        <p:tgtEl>
                                          <p:spTgt spid="2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1000" fill="hold"/>
                                        <p:tgtEl>
                                          <p:spTgt spid="26"/>
                                        </p:tgtEl>
                                        <p:attrNameLst>
                                          <p:attrName>ppt_w</p:attrName>
                                        </p:attrNameLst>
                                      </p:cBhvr>
                                      <p:tavLst>
                                        <p:tav tm="0">
                                          <p:val>
                                            <p:fltVal val="0"/>
                                          </p:val>
                                        </p:tav>
                                        <p:tav tm="100000">
                                          <p:val>
                                            <p:strVal val="#ppt_w"/>
                                          </p:val>
                                        </p:tav>
                                      </p:tavLst>
                                    </p:anim>
                                    <p:anim calcmode="lin" valueType="num">
                                      <p:cBhvr>
                                        <p:cTn id="14" dur="1000" fill="hold"/>
                                        <p:tgtEl>
                                          <p:spTgt spid="26"/>
                                        </p:tgtEl>
                                        <p:attrNameLst>
                                          <p:attrName>ppt_h</p:attrName>
                                        </p:attrNameLst>
                                      </p:cBhvr>
                                      <p:tavLst>
                                        <p:tav tm="0">
                                          <p:val>
                                            <p:fltVal val="0"/>
                                          </p:val>
                                        </p:tav>
                                        <p:tav tm="100000">
                                          <p:val>
                                            <p:strVal val="#ppt_h"/>
                                          </p:val>
                                        </p:tav>
                                      </p:tavLst>
                                    </p:anim>
                                    <p:anim calcmode="lin" valueType="num">
                                      <p:cBhvr>
                                        <p:cTn id="15" dur="1000" fill="hold"/>
                                        <p:tgtEl>
                                          <p:spTgt spid="26"/>
                                        </p:tgtEl>
                                        <p:attrNameLst>
                                          <p:attrName>style.rotation</p:attrName>
                                        </p:attrNameLst>
                                      </p:cBhvr>
                                      <p:tavLst>
                                        <p:tav tm="0">
                                          <p:val>
                                            <p:fltVal val="90"/>
                                          </p:val>
                                        </p:tav>
                                        <p:tav tm="100000">
                                          <p:val>
                                            <p:fltVal val="0"/>
                                          </p:val>
                                        </p:tav>
                                      </p:tavLst>
                                    </p:anim>
                                    <p:animEffect transition="in" filter="fade">
                                      <p:cBhvr>
                                        <p:cTn id="16" dur="1000"/>
                                        <p:tgtEl>
                                          <p:spTgt spid="2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1000" fill="hold"/>
                                        <p:tgtEl>
                                          <p:spTgt spid="27"/>
                                        </p:tgtEl>
                                        <p:attrNameLst>
                                          <p:attrName>ppt_w</p:attrName>
                                        </p:attrNameLst>
                                      </p:cBhvr>
                                      <p:tavLst>
                                        <p:tav tm="0">
                                          <p:val>
                                            <p:fltVal val="0"/>
                                          </p:val>
                                        </p:tav>
                                        <p:tav tm="100000">
                                          <p:val>
                                            <p:strVal val="#ppt_w"/>
                                          </p:val>
                                        </p:tav>
                                      </p:tavLst>
                                    </p:anim>
                                    <p:anim calcmode="lin" valueType="num">
                                      <p:cBhvr>
                                        <p:cTn id="20" dur="1000" fill="hold"/>
                                        <p:tgtEl>
                                          <p:spTgt spid="27"/>
                                        </p:tgtEl>
                                        <p:attrNameLst>
                                          <p:attrName>ppt_h</p:attrName>
                                        </p:attrNameLst>
                                      </p:cBhvr>
                                      <p:tavLst>
                                        <p:tav tm="0">
                                          <p:val>
                                            <p:fltVal val="0"/>
                                          </p:val>
                                        </p:tav>
                                        <p:tav tm="100000">
                                          <p:val>
                                            <p:strVal val="#ppt_h"/>
                                          </p:val>
                                        </p:tav>
                                      </p:tavLst>
                                    </p:anim>
                                    <p:anim calcmode="lin" valueType="num">
                                      <p:cBhvr>
                                        <p:cTn id="21" dur="1000" fill="hold"/>
                                        <p:tgtEl>
                                          <p:spTgt spid="27"/>
                                        </p:tgtEl>
                                        <p:attrNameLst>
                                          <p:attrName>style.rotation</p:attrName>
                                        </p:attrNameLst>
                                      </p:cBhvr>
                                      <p:tavLst>
                                        <p:tav tm="0">
                                          <p:val>
                                            <p:fltVal val="90"/>
                                          </p:val>
                                        </p:tav>
                                        <p:tav tm="100000">
                                          <p:val>
                                            <p:fltVal val="0"/>
                                          </p:val>
                                        </p:tav>
                                      </p:tavLst>
                                    </p:anim>
                                    <p:animEffect transition="in" filter="fade">
                                      <p:cBhvr>
                                        <p:cTn id="22" dur="1000"/>
                                        <p:tgtEl>
                                          <p:spTgt spid="27"/>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1000" fill="hold"/>
                                        <p:tgtEl>
                                          <p:spTgt spid="28"/>
                                        </p:tgtEl>
                                        <p:attrNameLst>
                                          <p:attrName>ppt_w</p:attrName>
                                        </p:attrNameLst>
                                      </p:cBhvr>
                                      <p:tavLst>
                                        <p:tav tm="0">
                                          <p:val>
                                            <p:fltVal val="0"/>
                                          </p:val>
                                        </p:tav>
                                        <p:tav tm="100000">
                                          <p:val>
                                            <p:strVal val="#ppt_w"/>
                                          </p:val>
                                        </p:tav>
                                      </p:tavLst>
                                    </p:anim>
                                    <p:anim calcmode="lin" valueType="num">
                                      <p:cBhvr>
                                        <p:cTn id="26" dur="1000" fill="hold"/>
                                        <p:tgtEl>
                                          <p:spTgt spid="28"/>
                                        </p:tgtEl>
                                        <p:attrNameLst>
                                          <p:attrName>ppt_h</p:attrName>
                                        </p:attrNameLst>
                                      </p:cBhvr>
                                      <p:tavLst>
                                        <p:tav tm="0">
                                          <p:val>
                                            <p:fltVal val="0"/>
                                          </p:val>
                                        </p:tav>
                                        <p:tav tm="100000">
                                          <p:val>
                                            <p:strVal val="#ppt_h"/>
                                          </p:val>
                                        </p:tav>
                                      </p:tavLst>
                                    </p:anim>
                                    <p:anim calcmode="lin" valueType="num">
                                      <p:cBhvr>
                                        <p:cTn id="27" dur="1000" fill="hold"/>
                                        <p:tgtEl>
                                          <p:spTgt spid="28"/>
                                        </p:tgtEl>
                                        <p:attrNameLst>
                                          <p:attrName>style.rotation</p:attrName>
                                        </p:attrNameLst>
                                      </p:cBhvr>
                                      <p:tavLst>
                                        <p:tav tm="0">
                                          <p:val>
                                            <p:fltVal val="90"/>
                                          </p:val>
                                        </p:tav>
                                        <p:tav tm="100000">
                                          <p:val>
                                            <p:fltVal val="0"/>
                                          </p:val>
                                        </p:tav>
                                      </p:tavLst>
                                    </p:anim>
                                    <p:animEffect transition="in" filter="fade">
                                      <p:cBhvr>
                                        <p:cTn id="28" dur="1000"/>
                                        <p:tgtEl>
                                          <p:spTgt spid="28"/>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1000" fill="hold"/>
                                        <p:tgtEl>
                                          <p:spTgt spid="29"/>
                                        </p:tgtEl>
                                        <p:attrNameLst>
                                          <p:attrName>ppt_w</p:attrName>
                                        </p:attrNameLst>
                                      </p:cBhvr>
                                      <p:tavLst>
                                        <p:tav tm="0">
                                          <p:val>
                                            <p:fltVal val="0"/>
                                          </p:val>
                                        </p:tav>
                                        <p:tav tm="100000">
                                          <p:val>
                                            <p:strVal val="#ppt_w"/>
                                          </p:val>
                                        </p:tav>
                                      </p:tavLst>
                                    </p:anim>
                                    <p:anim calcmode="lin" valueType="num">
                                      <p:cBhvr>
                                        <p:cTn id="32" dur="1000" fill="hold"/>
                                        <p:tgtEl>
                                          <p:spTgt spid="29"/>
                                        </p:tgtEl>
                                        <p:attrNameLst>
                                          <p:attrName>ppt_h</p:attrName>
                                        </p:attrNameLst>
                                      </p:cBhvr>
                                      <p:tavLst>
                                        <p:tav tm="0">
                                          <p:val>
                                            <p:fltVal val="0"/>
                                          </p:val>
                                        </p:tav>
                                        <p:tav tm="100000">
                                          <p:val>
                                            <p:strVal val="#ppt_h"/>
                                          </p:val>
                                        </p:tav>
                                      </p:tavLst>
                                    </p:anim>
                                    <p:anim calcmode="lin" valueType="num">
                                      <p:cBhvr>
                                        <p:cTn id="33" dur="1000" fill="hold"/>
                                        <p:tgtEl>
                                          <p:spTgt spid="29"/>
                                        </p:tgtEl>
                                        <p:attrNameLst>
                                          <p:attrName>style.rotation</p:attrName>
                                        </p:attrNameLst>
                                      </p:cBhvr>
                                      <p:tavLst>
                                        <p:tav tm="0">
                                          <p:val>
                                            <p:fltVal val="90"/>
                                          </p:val>
                                        </p:tav>
                                        <p:tav tm="100000">
                                          <p:val>
                                            <p:fltVal val="0"/>
                                          </p:val>
                                        </p:tav>
                                      </p:tavLst>
                                    </p:anim>
                                    <p:animEffect transition="in" filter="fade">
                                      <p:cBhvr>
                                        <p:cTn id="34" dur="1000"/>
                                        <p:tgtEl>
                                          <p:spTgt spid="29"/>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1000" fill="hold"/>
                                        <p:tgtEl>
                                          <p:spTgt spid="30"/>
                                        </p:tgtEl>
                                        <p:attrNameLst>
                                          <p:attrName>ppt_w</p:attrName>
                                        </p:attrNameLst>
                                      </p:cBhvr>
                                      <p:tavLst>
                                        <p:tav tm="0">
                                          <p:val>
                                            <p:fltVal val="0"/>
                                          </p:val>
                                        </p:tav>
                                        <p:tav tm="100000">
                                          <p:val>
                                            <p:strVal val="#ppt_w"/>
                                          </p:val>
                                        </p:tav>
                                      </p:tavLst>
                                    </p:anim>
                                    <p:anim calcmode="lin" valueType="num">
                                      <p:cBhvr>
                                        <p:cTn id="38" dur="1000" fill="hold"/>
                                        <p:tgtEl>
                                          <p:spTgt spid="30"/>
                                        </p:tgtEl>
                                        <p:attrNameLst>
                                          <p:attrName>ppt_h</p:attrName>
                                        </p:attrNameLst>
                                      </p:cBhvr>
                                      <p:tavLst>
                                        <p:tav tm="0">
                                          <p:val>
                                            <p:fltVal val="0"/>
                                          </p:val>
                                        </p:tav>
                                        <p:tav tm="100000">
                                          <p:val>
                                            <p:strVal val="#ppt_h"/>
                                          </p:val>
                                        </p:tav>
                                      </p:tavLst>
                                    </p:anim>
                                    <p:anim calcmode="lin" valueType="num">
                                      <p:cBhvr>
                                        <p:cTn id="39" dur="1000" fill="hold"/>
                                        <p:tgtEl>
                                          <p:spTgt spid="30"/>
                                        </p:tgtEl>
                                        <p:attrNameLst>
                                          <p:attrName>style.rotation</p:attrName>
                                        </p:attrNameLst>
                                      </p:cBhvr>
                                      <p:tavLst>
                                        <p:tav tm="0">
                                          <p:val>
                                            <p:fltVal val="90"/>
                                          </p:val>
                                        </p:tav>
                                        <p:tav tm="100000">
                                          <p:val>
                                            <p:fltVal val="0"/>
                                          </p:val>
                                        </p:tav>
                                      </p:tavLst>
                                    </p:anim>
                                    <p:animEffect transition="in" filter="fade">
                                      <p:cBhvr>
                                        <p:cTn id="40" dur="1000"/>
                                        <p:tgtEl>
                                          <p:spTgt spid="30"/>
                                        </p:tgtEl>
                                      </p:cBhvr>
                                    </p:animEffect>
                                  </p:childTnLst>
                                </p:cTn>
                              </p:par>
                            </p:childTnLst>
                          </p:cTn>
                        </p:par>
                        <p:par>
                          <p:cTn id="41" fill="hold">
                            <p:stCondLst>
                              <p:cond delay="1000"/>
                            </p:stCondLst>
                            <p:childTnLst>
                              <p:par>
                                <p:cTn id="42" presetID="14" presetClass="entr" presetSubtype="10"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randombar(horizontal)">
                                      <p:cBhvr>
                                        <p:cTn id="44" dur="250"/>
                                        <p:tgtEl>
                                          <p:spTgt spid="22"/>
                                        </p:tgtEl>
                                      </p:cBhvr>
                                    </p:animEffect>
                                  </p:childTnLst>
                                </p:cTn>
                              </p:par>
                            </p:childTnLst>
                          </p:cTn>
                        </p:par>
                        <p:par>
                          <p:cTn id="45" fill="hold">
                            <p:stCondLst>
                              <p:cond delay="1500"/>
                            </p:stCondLst>
                            <p:childTnLst>
                              <p:par>
                                <p:cTn id="46" presetID="2" presetClass="entr" presetSubtype="8"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additive="base">
                                        <p:cTn id="48" dur="500" fill="hold"/>
                                        <p:tgtEl>
                                          <p:spTgt spid="31"/>
                                        </p:tgtEl>
                                        <p:attrNameLst>
                                          <p:attrName>ppt_x</p:attrName>
                                        </p:attrNameLst>
                                      </p:cBhvr>
                                      <p:tavLst>
                                        <p:tav tm="0">
                                          <p:val>
                                            <p:strVal val="0-#ppt_w/2"/>
                                          </p:val>
                                        </p:tav>
                                        <p:tav tm="100000">
                                          <p:val>
                                            <p:strVal val="#ppt_x"/>
                                          </p:val>
                                        </p:tav>
                                      </p:tavLst>
                                    </p:anim>
                                    <p:anim calcmode="lin" valueType="num">
                                      <p:cBhvr additive="base">
                                        <p:cTn id="49" dur="500" fill="hold"/>
                                        <p:tgtEl>
                                          <p:spTgt spid="31"/>
                                        </p:tgtEl>
                                        <p:attrNameLst>
                                          <p:attrName>ppt_y</p:attrName>
                                        </p:attrNameLst>
                                      </p:cBhvr>
                                      <p:tavLst>
                                        <p:tav tm="0">
                                          <p:val>
                                            <p:strVal val="#ppt_y"/>
                                          </p:val>
                                        </p:tav>
                                        <p:tav tm="100000">
                                          <p:val>
                                            <p:strVal val="#ppt_y"/>
                                          </p:val>
                                        </p:tav>
                                      </p:tavLst>
                                    </p:anim>
                                  </p:childTnLst>
                                </p:cTn>
                              </p:par>
                            </p:childTnLst>
                          </p:cTn>
                        </p:par>
                        <p:par>
                          <p:cTn id="50" fill="hold">
                            <p:stCondLst>
                              <p:cond delay="20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3"/>
                                        </p:tgtEl>
                                        <p:attrNameLst>
                                          <p:attrName>style.visibility</p:attrName>
                                        </p:attrNameLst>
                                      </p:cBhvr>
                                      <p:to>
                                        <p:strVal val="visible"/>
                                      </p:to>
                                    </p:set>
                                    <p:anim calcmode="lin" valueType="num">
                                      <p:cBhvr>
                                        <p:cTn id="53"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3"/>
                                        </p:tgtEl>
                                        <p:attrNameLst>
                                          <p:attrName>ppt_y</p:attrName>
                                        </p:attrNameLst>
                                      </p:cBhvr>
                                      <p:tavLst>
                                        <p:tav tm="0">
                                          <p:val>
                                            <p:strVal val="#ppt_y"/>
                                          </p:val>
                                        </p:tav>
                                        <p:tav tm="100000">
                                          <p:val>
                                            <p:strVal val="#ppt_y"/>
                                          </p:val>
                                        </p:tav>
                                      </p:tavLst>
                                    </p:anim>
                                    <p:anim calcmode="lin" valueType="num">
                                      <p:cBhvr>
                                        <p:cTn id="55"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3"/>
                                        </p:tgtEl>
                                        <p:attrNameLst>
                                          <p:attrName>ppt_w</p:attrName>
                                        </p:attrNameLst>
                                      </p:cBhvr>
                                      <p:tavLst>
                                        <p:tav tm="0">
                                          <p:val>
                                            <p:strVal val="#ppt_w/10"/>
                                          </p:val>
                                        </p:tav>
                                        <p:tav tm="50000">
                                          <p:val>
                                            <p:strVal val="#ppt_w+.01"/>
                                          </p:val>
                                        </p:tav>
                                        <p:tav tm="100000">
                                          <p:val>
                                            <p:strVal val="#ppt_w"/>
                                          </p:val>
                                        </p:tav>
                                      </p:tavLst>
                                    </p:anim>
                                    <p:animEffect>
                                      <p:cBhvr>
                                        <p:cTn id="57" dur="500" tmFilter="0,0; .5, 1; 1, 1"/>
                                        <p:tgtEl>
                                          <p:spTgt spid="23"/>
                                        </p:tgtEl>
                                      </p:cBhvr>
                                    </p:animEffect>
                                  </p:childTnLst>
                                </p:cTn>
                              </p:par>
                            </p:childTnLst>
                          </p:cTn>
                        </p:par>
                        <p:par>
                          <p:cTn id="58" fill="hold">
                            <p:stCondLst>
                              <p:cond delay="2700"/>
                            </p:stCondLst>
                            <p:childTnLst>
                              <p:par>
                                <p:cTn id="59" presetID="41" presetClass="entr" presetSubtype="0" fill="hold" grpId="0" nodeType="afterEffect">
                                  <p:stCondLst>
                                    <p:cond delay="0"/>
                                  </p:stCondLst>
                                  <p:iterate type="lt">
                                    <p:tmPct val="10000"/>
                                  </p:iterate>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24"/>
                                        </p:tgtEl>
                                        <p:attrNameLst>
                                          <p:attrName>ppt_y</p:attrName>
                                        </p:attrNameLst>
                                      </p:cBhvr>
                                      <p:tavLst>
                                        <p:tav tm="0">
                                          <p:val>
                                            <p:strVal val="#ppt_y"/>
                                          </p:val>
                                        </p:tav>
                                        <p:tav tm="100000">
                                          <p:val>
                                            <p:strVal val="#ppt_y"/>
                                          </p:val>
                                        </p:tav>
                                      </p:tavLst>
                                    </p:anim>
                                    <p:anim calcmode="lin" valueType="num">
                                      <p:cBhvr>
                                        <p:cTn id="63"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24"/>
                                        </p:tgtEl>
                                        <p:attrNameLst>
                                          <p:attrName>ppt_w</p:attrName>
                                        </p:attrNameLst>
                                      </p:cBhvr>
                                      <p:tavLst>
                                        <p:tav tm="0">
                                          <p:val>
                                            <p:strVal val="#ppt_w/10"/>
                                          </p:val>
                                        </p:tav>
                                        <p:tav tm="50000">
                                          <p:val>
                                            <p:strVal val="#ppt_w+.01"/>
                                          </p:val>
                                        </p:tav>
                                        <p:tav tm="100000">
                                          <p:val>
                                            <p:strVal val="#ppt_w"/>
                                          </p:val>
                                        </p:tav>
                                      </p:tavLst>
                                    </p:anim>
                                    <p:animEffect>
                                      <p:cBhvr>
                                        <p:cTn id="65" dur="500" tmFilter="0,0; .5, 1; 1, 1"/>
                                        <p:tgtEl>
                                          <p:spTgt spid="24"/>
                                        </p:tgtEl>
                                      </p:cBhvr>
                                    </p:animEffect>
                                  </p:childTnLst>
                                </p:cTn>
                              </p:par>
                            </p:childTnLst>
                          </p:cTn>
                        </p:par>
                        <p:par>
                          <p:cTn id="66" fill="hold">
                            <p:stCondLst>
                              <p:cond delay="3900"/>
                            </p:stCondLst>
                            <p:childTnLst>
                              <p:par>
                                <p:cTn id="67" presetID="55" presetClass="entr" presetSubtype="0" fill="hold" nodeType="afterEffect">
                                  <p:stCondLst>
                                    <p:cond delay="0"/>
                                  </p:stCondLst>
                                  <p:childTnLst>
                                    <p:set>
                                      <p:cBhvr>
                                        <p:cTn id="68" dur="1" fill="hold">
                                          <p:stCondLst>
                                            <p:cond delay="0"/>
                                          </p:stCondLst>
                                        </p:cTn>
                                        <p:tgtEl>
                                          <p:spTgt spid="35"/>
                                        </p:tgtEl>
                                        <p:attrNameLst>
                                          <p:attrName>style.visibility</p:attrName>
                                        </p:attrNameLst>
                                      </p:cBhvr>
                                      <p:to>
                                        <p:strVal val="visible"/>
                                      </p:to>
                                    </p:set>
                                    <p:anim calcmode="lin" valueType="num">
                                      <p:cBhvr>
                                        <p:cTn id="69" dur="500" fill="hold"/>
                                        <p:tgtEl>
                                          <p:spTgt spid="35"/>
                                        </p:tgtEl>
                                        <p:attrNameLst>
                                          <p:attrName>ppt_w</p:attrName>
                                        </p:attrNameLst>
                                      </p:cBhvr>
                                      <p:tavLst>
                                        <p:tav tm="0">
                                          <p:val>
                                            <p:strVal val="#ppt_w*0.70"/>
                                          </p:val>
                                        </p:tav>
                                        <p:tav tm="100000">
                                          <p:val>
                                            <p:strVal val="#ppt_w"/>
                                          </p:val>
                                        </p:tav>
                                      </p:tavLst>
                                    </p:anim>
                                    <p:anim calcmode="lin" valueType="num">
                                      <p:cBhvr>
                                        <p:cTn id="70" dur="500" fill="hold"/>
                                        <p:tgtEl>
                                          <p:spTgt spid="35"/>
                                        </p:tgtEl>
                                        <p:attrNameLst>
                                          <p:attrName>ppt_h</p:attrName>
                                        </p:attrNameLst>
                                      </p:cBhvr>
                                      <p:tavLst>
                                        <p:tav tm="0">
                                          <p:val>
                                            <p:strVal val="#ppt_h"/>
                                          </p:val>
                                        </p:tav>
                                        <p:tav tm="100000">
                                          <p:val>
                                            <p:strVal val="#ppt_h"/>
                                          </p:val>
                                        </p:tav>
                                      </p:tavLst>
                                    </p:anim>
                                    <p:animEffect transition="in" filter="fade">
                                      <p:cBhvr>
                                        <p:cTn id="71" dur="500"/>
                                        <p:tgtEl>
                                          <p:spTgt spid="35"/>
                                        </p:tgtEl>
                                      </p:cBhvr>
                                    </p:animEffect>
                                  </p:childTnLst>
                                </p:cTn>
                              </p:par>
                            </p:childTnLst>
                          </p:cTn>
                        </p:par>
                        <p:par>
                          <p:cTn id="72" fill="hold">
                            <p:stCondLst>
                              <p:cond delay="4400"/>
                            </p:stCondLst>
                            <p:childTnLst>
                              <p:par>
                                <p:cTn id="73" presetID="16" presetClass="entr" presetSubtype="21" fill="hold" grpId="0" nodeType="after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barn(inVertical)">
                                      <p:cBhvr>
                                        <p:cTn id="75" dur="1000"/>
                                        <p:tgtEl>
                                          <p:spTgt spid="38"/>
                                        </p:tgtEl>
                                      </p:cBhvr>
                                    </p:animEffect>
                                  </p:childTnLst>
                                </p:cTn>
                              </p:par>
                            </p:childTnLst>
                          </p:cTn>
                        </p:par>
                        <p:par>
                          <p:cTn id="76" fill="hold">
                            <p:stCondLst>
                              <p:cond delay="5400"/>
                            </p:stCondLst>
                            <p:childTnLst>
                              <p:par>
                                <p:cTn id="77" presetID="18" presetClass="entr" presetSubtype="12"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strips(downLeft)">
                                      <p:cBhvr>
                                        <p:cTn id="7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ldLvl="0" autoUpdateAnimBg="0"/>
      <p:bldP spid="24" grpId="0" bldLvl="0" autoUpdateAnimBg="0"/>
      <p:bldP spid="25" grpId="0" bldLvl="0" animBg="1"/>
      <p:bldP spid="26" grpId="0" bldLvl="0" animBg="1"/>
      <p:bldP spid="27" grpId="0" bldLvl="0" animBg="1"/>
      <p:bldP spid="28" grpId="0" bldLvl="0" animBg="1"/>
      <p:bldP spid="29" grpId="0" bldLvl="0" animBg="1"/>
      <p:bldP spid="30" grpId="0" bldLvl="0" animBg="1"/>
      <p:bldP spid="38" grpId="0"/>
      <p:bldP spid="18"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911860" y="3140710"/>
            <a:ext cx="10470515" cy="2638425"/>
          </a:xfrm>
          <a:prstGeom prst="rect">
            <a:avLst/>
          </a:prstGeom>
        </p:spPr>
      </p:pic>
      <p:sp>
        <p:nvSpPr>
          <p:cNvPr id="4" name="矩形"/>
          <p:cNvSpPr/>
          <p:nvPr>
            <p:custDataLst>
              <p:tags r:id="rId2"/>
            </p:custDataLst>
          </p:nvPr>
        </p:nvSpPr>
        <p:spPr>
          <a:xfrm>
            <a:off x="1990725" y="188595"/>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回滚</a:t>
            </a:r>
            <a:endPar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765810" y="1771650"/>
            <a:ext cx="10915015" cy="1042670"/>
          </a:xfrm>
          <a:prstGeom prst="rect">
            <a:avLst/>
          </a:prstGeom>
          <a:noFill/>
        </p:spPr>
        <p:txBody>
          <a:bodyPr wrap="square" rtlCol="0">
            <a:noAutofit/>
          </a:bodyPr>
          <a:p>
            <a:r>
              <a:rPr lang="en-US" altLang="zh-CN" sz="2670" b="1">
                <a:latin typeface="微软雅黑" panose="020B0503020204020204" charset="-122"/>
                <a:ea typeface="微软雅黑" panose="020B0503020204020204" charset="-122"/>
              </a:rPr>
              <a:t># </a:t>
            </a:r>
            <a:r>
              <a:rPr lang="zh-CN" altLang="en-US" sz="2670" b="1">
                <a:latin typeface="微软雅黑" panose="020B0503020204020204" charset="-122"/>
                <a:ea typeface="微软雅黑" panose="020B0503020204020204" charset="-122"/>
              </a:rPr>
              <a:t>进入应用</a:t>
            </a:r>
            <a:r>
              <a:rPr lang="en-US" altLang="zh-CN" sz="2670" b="1">
                <a:latin typeface="微软雅黑" panose="020B0503020204020204" charset="-122"/>
                <a:ea typeface="微软雅黑" panose="020B0503020204020204" charset="-122"/>
              </a:rPr>
              <a:t>-&gt;</a:t>
            </a:r>
            <a:r>
              <a:rPr lang="zh-CN" altLang="en-US" sz="2670" b="1">
                <a:latin typeface="微软雅黑" panose="020B0503020204020204" charset="-122"/>
                <a:ea typeface="微软雅黑" panose="020B0503020204020204" charset="-122"/>
              </a:rPr>
              <a:t>点击</a:t>
            </a:r>
            <a:r>
              <a:rPr lang="en-US" altLang="zh-CN" sz="2670" b="1">
                <a:latin typeface="微软雅黑" panose="020B0503020204020204" charset="-122"/>
                <a:ea typeface="微软雅黑" panose="020B0503020204020204" charset="-122"/>
              </a:rPr>
              <a:t>HISTORY AND ROLLBACK-&gt;</a:t>
            </a:r>
            <a:r>
              <a:rPr lang="zh-CN" altLang="en-US" sz="2670" b="1">
                <a:latin typeface="微软雅黑" panose="020B0503020204020204" charset="-122"/>
                <a:ea typeface="微软雅黑" panose="020B0503020204020204" charset="-122"/>
              </a:rPr>
              <a:t>选中版本点</a:t>
            </a:r>
            <a:r>
              <a:rPr lang="en-US" altLang="zh-CN" sz="2670" b="1">
                <a:latin typeface="微软雅黑" panose="020B0503020204020204" charset="-122"/>
                <a:ea typeface="微软雅黑" panose="020B0503020204020204" charset="-122"/>
              </a:rPr>
              <a:t>Rollback</a:t>
            </a:r>
            <a:endParaRPr lang="en-US" altLang="zh-CN" sz="2670" b="1">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3288030" y="4149090"/>
            <a:ext cx="5352415" cy="2099310"/>
          </a:xfrm>
          <a:prstGeom prst="rect">
            <a:avLst/>
          </a:prstGeom>
        </p:spPr>
      </p:pic>
      <p:sp>
        <p:nvSpPr>
          <p:cNvPr id="5" name="矩形"/>
          <p:cNvSpPr/>
          <p:nvPr>
            <p:custDataLst>
              <p:tags r:id="rId2"/>
            </p:custDataLst>
          </p:nvPr>
        </p:nvSpPr>
        <p:spPr>
          <a:xfrm>
            <a:off x="2063750" y="116205"/>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查看</a:t>
            </a:r>
            <a:r>
              <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POD</a:t>
            </a: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日志</a:t>
            </a:r>
            <a:endPar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695325" y="1124585"/>
            <a:ext cx="10915015" cy="1042670"/>
          </a:xfrm>
          <a:prstGeom prst="rect">
            <a:avLst/>
          </a:prstGeom>
          <a:noFill/>
        </p:spPr>
        <p:txBody>
          <a:bodyPr wrap="square" rtlCol="0">
            <a:noAutofit/>
          </a:bodyPr>
          <a:p>
            <a:r>
              <a:rPr lang="en-US" altLang="zh-CN" sz="2670" b="1">
                <a:latin typeface="微软雅黑" panose="020B0503020204020204" charset="-122"/>
                <a:ea typeface="微软雅黑" panose="020B0503020204020204" charset="-122"/>
              </a:rPr>
              <a:t># </a:t>
            </a:r>
            <a:r>
              <a:rPr lang="zh-CN" altLang="en-US" sz="2670" b="1">
                <a:latin typeface="微软雅黑" panose="020B0503020204020204" charset="-122"/>
                <a:ea typeface="微软雅黑" panose="020B0503020204020204" charset="-122"/>
              </a:rPr>
              <a:t>进入应用</a:t>
            </a:r>
            <a:r>
              <a:rPr lang="en-US" altLang="zh-CN" sz="2670" b="1">
                <a:latin typeface="微软雅黑" panose="020B0503020204020204" charset="-122"/>
                <a:ea typeface="微软雅黑" panose="020B0503020204020204" charset="-122"/>
              </a:rPr>
              <a:t>-&gt;</a:t>
            </a:r>
            <a:r>
              <a:rPr lang="zh-CN" altLang="en-US" sz="2670" b="1">
                <a:latin typeface="微软雅黑" panose="020B0503020204020204" charset="-122"/>
                <a:ea typeface="微软雅黑" panose="020B0503020204020204" charset="-122"/>
              </a:rPr>
              <a:t>点击</a:t>
            </a:r>
            <a:r>
              <a:rPr lang="en-US" sz="2670" b="1">
                <a:latin typeface="微软雅黑" panose="020B0503020204020204" charset="-122"/>
                <a:ea typeface="微软雅黑" panose="020B0503020204020204" charset="-122"/>
              </a:rPr>
              <a:t>rs-&gt;</a:t>
            </a:r>
            <a:r>
              <a:rPr lang="zh-CN" altLang="en-US" sz="2670" b="1">
                <a:latin typeface="微软雅黑" panose="020B0503020204020204" charset="-122"/>
                <a:ea typeface="微软雅黑" panose="020B0503020204020204" charset="-122"/>
              </a:rPr>
              <a:t>点击</a:t>
            </a:r>
            <a:r>
              <a:rPr lang="en-US" altLang="zh-CN" sz="2670" b="1">
                <a:latin typeface="微软雅黑" panose="020B0503020204020204" charset="-122"/>
                <a:ea typeface="微软雅黑" panose="020B0503020204020204" charset="-122"/>
              </a:rPr>
              <a:t>Log</a:t>
            </a:r>
            <a:r>
              <a:rPr lang="zh-CN" altLang="en-US" sz="2670" b="1">
                <a:latin typeface="微软雅黑" panose="020B0503020204020204" charset="-122"/>
                <a:ea typeface="微软雅黑" panose="020B0503020204020204" charset="-122"/>
              </a:rPr>
              <a:t>可以同时查看多个</a:t>
            </a:r>
            <a:r>
              <a:rPr lang="en-US" altLang="zh-CN" sz="2670" b="1">
                <a:latin typeface="微软雅黑" panose="020B0503020204020204" charset="-122"/>
                <a:ea typeface="微软雅黑" panose="020B0503020204020204" charset="-122"/>
              </a:rPr>
              <a:t>POD</a:t>
            </a:r>
            <a:r>
              <a:rPr lang="zh-CN" altLang="en-US" sz="2670" b="1">
                <a:latin typeface="微软雅黑" panose="020B0503020204020204" charset="-122"/>
                <a:ea typeface="微软雅黑" panose="020B0503020204020204" charset="-122"/>
              </a:rPr>
              <a:t>的日志</a:t>
            </a:r>
            <a:endParaRPr lang="zh-CN" altLang="en-US" sz="2670" b="1">
              <a:latin typeface="微软雅黑" panose="020B0503020204020204" charset="-122"/>
              <a:ea typeface="微软雅黑" panose="020B0503020204020204" charset="-122"/>
            </a:endParaRPr>
          </a:p>
        </p:txBody>
      </p:sp>
      <p:pic>
        <p:nvPicPr>
          <p:cNvPr id="9" name="图片 8"/>
          <p:cNvPicPr>
            <a:picLocks noChangeAspect="1"/>
          </p:cNvPicPr>
          <p:nvPr/>
        </p:nvPicPr>
        <p:blipFill>
          <a:blip r:embed="rId3"/>
          <a:stretch>
            <a:fillRect/>
          </a:stretch>
        </p:blipFill>
        <p:spPr>
          <a:xfrm>
            <a:off x="2783840" y="1916430"/>
            <a:ext cx="6743700" cy="19621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p:cNvSpPr/>
          <p:nvPr>
            <p:custDataLst>
              <p:tags r:id="rId1"/>
            </p:custDataLst>
          </p:nvPr>
        </p:nvSpPr>
        <p:spPr>
          <a:xfrm>
            <a:off x="2063750" y="116205"/>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同步</a:t>
            </a:r>
            <a:endPar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623570" y="1340485"/>
            <a:ext cx="4850765" cy="1416685"/>
          </a:xfrm>
          <a:prstGeom prst="rect">
            <a:avLst/>
          </a:prstGeom>
          <a:noFill/>
        </p:spPr>
        <p:txBody>
          <a:bodyPr wrap="square" rtlCol="0">
            <a:noAutofit/>
          </a:bodyPr>
          <a:p>
            <a:r>
              <a:rPr lang="en-US" altLang="zh-CN" sz="2670" b="1">
                <a:latin typeface="微软雅黑" panose="020B0503020204020204" charset="-122"/>
                <a:ea typeface="微软雅黑" panose="020B0503020204020204" charset="-122"/>
              </a:rPr>
              <a:t># </a:t>
            </a:r>
            <a:r>
              <a:rPr lang="zh-CN" sz="2670" b="1">
                <a:latin typeface="微软雅黑" panose="020B0503020204020204" charset="-122"/>
                <a:ea typeface="微软雅黑" panose="020B0503020204020204" charset="-122"/>
              </a:rPr>
              <a:t>全局同步</a:t>
            </a:r>
            <a:endParaRPr lang="zh-CN" sz="2670" b="1">
              <a:latin typeface="微软雅黑" panose="020B0503020204020204" charset="-122"/>
              <a:ea typeface="微软雅黑" panose="020B0503020204020204" charset="-122"/>
            </a:endParaRPr>
          </a:p>
          <a:p>
            <a:r>
              <a:rPr lang="zh-CN" sz="2670" b="1">
                <a:latin typeface="微软雅黑" panose="020B0503020204020204" charset="-122"/>
                <a:ea typeface="微软雅黑" panose="020B0503020204020204" charset="-122"/>
              </a:rPr>
              <a:t>所有已更改的资源都进行同步</a:t>
            </a:r>
            <a:endParaRPr lang="zh-CN" sz="2670" b="1">
              <a:latin typeface="微软雅黑" panose="020B0503020204020204" charset="-122"/>
              <a:ea typeface="微软雅黑" panose="020B0503020204020204" charset="-122"/>
            </a:endParaRPr>
          </a:p>
        </p:txBody>
      </p:sp>
      <p:sp>
        <p:nvSpPr>
          <p:cNvPr id="7" name="文本框 6"/>
          <p:cNvSpPr txBox="1"/>
          <p:nvPr/>
        </p:nvSpPr>
        <p:spPr>
          <a:xfrm>
            <a:off x="767715" y="3860800"/>
            <a:ext cx="4165600" cy="2101215"/>
          </a:xfrm>
          <a:prstGeom prst="rect">
            <a:avLst/>
          </a:prstGeom>
          <a:noFill/>
        </p:spPr>
        <p:txBody>
          <a:bodyPr wrap="square" rtlCol="0">
            <a:noAutofit/>
          </a:bodyPr>
          <a:p>
            <a:r>
              <a:rPr lang="en-US" altLang="zh-CN" sz="2670" b="1">
                <a:latin typeface="微软雅黑" panose="020B0503020204020204" charset="-122"/>
                <a:ea typeface="微软雅黑" panose="020B0503020204020204" charset="-122"/>
              </a:rPr>
              <a:t># </a:t>
            </a:r>
            <a:r>
              <a:rPr lang="zh-CN" altLang="en-US" sz="2670" b="1">
                <a:latin typeface="微软雅黑" panose="020B0503020204020204" charset="-122"/>
                <a:ea typeface="微软雅黑" panose="020B0503020204020204" charset="-122"/>
              </a:rPr>
              <a:t>局步</a:t>
            </a:r>
            <a:r>
              <a:rPr lang="zh-CN" sz="2670" b="1">
                <a:latin typeface="微软雅黑" panose="020B0503020204020204" charset="-122"/>
                <a:ea typeface="微软雅黑" panose="020B0503020204020204" charset="-122"/>
              </a:rPr>
              <a:t>同步</a:t>
            </a:r>
            <a:endParaRPr lang="zh-CN"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rPr>
              <a:t>只针对某个资源同步</a:t>
            </a:r>
            <a:endParaRPr lang="zh-CN" altLang="en-US" sz="2670" b="1">
              <a:latin typeface="微软雅黑" panose="020B0503020204020204" charset="-122"/>
              <a:ea typeface="微软雅黑" panose="020B0503020204020204" charset="-122"/>
            </a:endParaRPr>
          </a:p>
        </p:txBody>
      </p:sp>
      <p:pic>
        <p:nvPicPr>
          <p:cNvPr id="9" name="图片 8"/>
          <p:cNvPicPr>
            <a:picLocks noChangeAspect="1"/>
          </p:cNvPicPr>
          <p:nvPr/>
        </p:nvPicPr>
        <p:blipFill>
          <a:blip r:embed="rId2"/>
          <a:stretch>
            <a:fillRect/>
          </a:stretch>
        </p:blipFill>
        <p:spPr>
          <a:xfrm>
            <a:off x="5600700" y="1196340"/>
            <a:ext cx="4267200" cy="1514475"/>
          </a:xfrm>
          <a:prstGeom prst="rect">
            <a:avLst/>
          </a:prstGeom>
        </p:spPr>
      </p:pic>
      <p:pic>
        <p:nvPicPr>
          <p:cNvPr id="10" name="图片 9"/>
          <p:cNvPicPr>
            <a:picLocks noChangeAspect="1"/>
          </p:cNvPicPr>
          <p:nvPr/>
        </p:nvPicPr>
        <p:blipFill>
          <a:blip r:embed="rId3"/>
          <a:stretch>
            <a:fillRect/>
          </a:stretch>
        </p:blipFill>
        <p:spPr>
          <a:xfrm>
            <a:off x="5474335" y="3429000"/>
            <a:ext cx="4762500" cy="25241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7" grpId="0"/>
      <p:bldP spid="7"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p:cNvSpPr/>
          <p:nvPr>
            <p:custDataLst>
              <p:tags r:id="rId1"/>
            </p:custDataLst>
          </p:nvPr>
        </p:nvSpPr>
        <p:spPr>
          <a:xfrm>
            <a:off x="2135505" y="116205"/>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Webhook</a:t>
            </a: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触发同步</a:t>
            </a:r>
            <a:endPar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1559560" y="1412875"/>
            <a:ext cx="8762365" cy="750570"/>
          </a:xfrm>
          <a:prstGeom prst="rect">
            <a:avLst/>
          </a:prstGeom>
          <a:noFill/>
        </p:spPr>
        <p:txBody>
          <a:bodyPr wrap="square" rtlCol="0">
            <a:noAutofit/>
          </a:bodyPr>
          <a:p>
            <a:r>
              <a:rPr lang="en-US" sz="2670" b="1">
                <a:latin typeface="微软雅黑" panose="020B0503020204020204" charset="-122"/>
                <a:ea typeface="微软雅黑" panose="020B0503020204020204" charset="-122"/>
              </a:rPr>
              <a:t>GitLAB</a:t>
            </a:r>
            <a:r>
              <a:rPr lang="zh-CN" altLang="en-US" sz="2670" b="1">
                <a:latin typeface="微软雅黑" panose="020B0503020204020204" charset="-122"/>
                <a:ea typeface="微软雅黑" panose="020B0503020204020204" charset="-122"/>
              </a:rPr>
              <a:t>配置：</a:t>
            </a:r>
            <a:r>
              <a:rPr sz="2670" b="1">
                <a:latin typeface="微软雅黑" panose="020B0503020204020204" charset="-122"/>
                <a:ea typeface="微软雅黑" panose="020B0503020204020204" charset="-122"/>
              </a:rPr>
              <a:t>http://argocd登</a:t>
            </a:r>
            <a:r>
              <a:rPr lang="zh-CN" sz="2670" b="1">
                <a:latin typeface="微软雅黑" panose="020B0503020204020204" charset="-122"/>
                <a:ea typeface="微软雅黑" panose="020B0503020204020204" charset="-122"/>
              </a:rPr>
              <a:t>录</a:t>
            </a:r>
            <a:r>
              <a:rPr sz="2670" b="1">
                <a:latin typeface="微软雅黑" panose="020B0503020204020204" charset="-122"/>
                <a:ea typeface="微软雅黑" panose="020B0503020204020204" charset="-122"/>
              </a:rPr>
              <a:t>地址/api/webhook</a:t>
            </a:r>
            <a:endParaRPr sz="2670" b="1">
              <a:latin typeface="微软雅黑" panose="020B0503020204020204" charset="-122"/>
              <a:ea typeface="微软雅黑" panose="020B0503020204020204" charset="-122"/>
            </a:endParaRPr>
          </a:p>
        </p:txBody>
      </p:sp>
      <p:pic>
        <p:nvPicPr>
          <p:cNvPr id="2" name="图片 1"/>
          <p:cNvPicPr>
            <a:picLocks noChangeAspect="1"/>
          </p:cNvPicPr>
          <p:nvPr>
            <p:custDataLst>
              <p:tags r:id="rId2"/>
            </p:custDataLst>
          </p:nvPr>
        </p:nvPicPr>
        <p:blipFill>
          <a:blip r:embed="rId3"/>
          <a:stretch>
            <a:fillRect/>
          </a:stretch>
        </p:blipFill>
        <p:spPr>
          <a:xfrm>
            <a:off x="3359785" y="2276475"/>
            <a:ext cx="5030470" cy="33686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p:cNvSpPr/>
          <p:nvPr>
            <p:custDataLst>
              <p:tags r:id="rId1"/>
            </p:custDataLst>
          </p:nvPr>
        </p:nvSpPr>
        <p:spPr>
          <a:xfrm>
            <a:off x="2063750" y="116205"/>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配置</a:t>
            </a:r>
            <a:r>
              <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Secret</a:t>
            </a:r>
            <a:endPar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2487295" y="1412875"/>
            <a:ext cx="6727825" cy="750570"/>
          </a:xfrm>
          <a:prstGeom prst="rect">
            <a:avLst/>
          </a:prstGeom>
          <a:noFill/>
        </p:spPr>
        <p:txBody>
          <a:bodyPr wrap="square" rtlCol="0">
            <a:noAutofit/>
          </a:bodyPr>
          <a:p>
            <a:r>
              <a:rPr lang="zh-CN" altLang="en-US" sz="2670" b="1">
                <a:latin typeface="微软雅黑" panose="020B0503020204020204" charset="-122"/>
                <a:ea typeface="微软雅黑" panose="020B0503020204020204" charset="-122"/>
              </a:rPr>
              <a:t>填写</a:t>
            </a:r>
            <a:r>
              <a:rPr lang="en-US" altLang="zh-CN" sz="2670" b="1">
                <a:latin typeface="微软雅黑" panose="020B0503020204020204" charset="-122"/>
                <a:ea typeface="微软雅黑" panose="020B0503020204020204" charset="-122"/>
              </a:rPr>
              <a:t>Webhook </a:t>
            </a:r>
            <a:r>
              <a:rPr lang="en-US" sz="2670" b="1">
                <a:latin typeface="微软雅黑" panose="020B0503020204020204" charset="-122"/>
                <a:ea typeface="微软雅黑" panose="020B0503020204020204" charset="-122"/>
              </a:rPr>
              <a:t>secret token</a:t>
            </a:r>
            <a:r>
              <a:rPr lang="zh-CN" altLang="en-US" sz="2670" b="1">
                <a:latin typeface="微软雅黑" panose="020B0503020204020204" charset="-122"/>
                <a:ea typeface="微软雅黑" panose="020B0503020204020204" charset="-122"/>
              </a:rPr>
              <a:t>，可选配置</a:t>
            </a:r>
            <a:endParaRPr lang="zh-CN" altLang="en-US" sz="2670" b="1">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2"/>
          <a:stretch>
            <a:fillRect/>
          </a:stretch>
        </p:blipFill>
        <p:spPr>
          <a:xfrm>
            <a:off x="3432175" y="2564765"/>
            <a:ext cx="4838700" cy="30003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p:cNvSpPr/>
          <p:nvPr>
            <p:custDataLst>
              <p:tags r:id="rId1"/>
            </p:custDataLst>
          </p:nvPr>
        </p:nvSpPr>
        <p:spPr>
          <a:xfrm>
            <a:off x="2063750" y="116205"/>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Application</a:t>
            </a: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应用删除</a:t>
            </a:r>
            <a:endPar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1415415" y="1340485"/>
            <a:ext cx="4676140" cy="1382395"/>
          </a:xfrm>
          <a:prstGeom prst="rect">
            <a:avLst/>
          </a:prstGeom>
          <a:noFill/>
        </p:spPr>
        <p:txBody>
          <a:bodyPr wrap="square" rtlCol="0">
            <a:noAutofit/>
          </a:bodyPr>
          <a:p>
            <a:r>
              <a:rPr lang="zh-CN" sz="2670" b="1">
                <a:latin typeface="微软雅黑" panose="020B0503020204020204" charset="-122"/>
                <a:ea typeface="微软雅黑" panose="020B0503020204020204" charset="-122"/>
              </a:rPr>
              <a:t>页面删除：会将</a:t>
            </a:r>
            <a:r>
              <a:rPr lang="en-US" altLang="zh-CN" sz="2670" b="1">
                <a:latin typeface="微软雅黑" panose="020B0503020204020204" charset="-122"/>
                <a:ea typeface="微软雅黑" panose="020B0503020204020204" charset="-122"/>
              </a:rPr>
              <a:t>ArgoCD</a:t>
            </a:r>
            <a:r>
              <a:rPr lang="zh-CN" altLang="en-US" sz="2670" b="1">
                <a:latin typeface="微软雅黑" panose="020B0503020204020204" charset="-122"/>
                <a:ea typeface="微软雅黑" panose="020B0503020204020204" charset="-122"/>
              </a:rPr>
              <a:t>应用</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rPr>
              <a:t>以及</a:t>
            </a:r>
            <a:r>
              <a:rPr lang="en-US" altLang="zh-CN" sz="2670" b="1">
                <a:latin typeface="微软雅黑" panose="020B0503020204020204" charset="-122"/>
                <a:ea typeface="微软雅黑" panose="020B0503020204020204" charset="-122"/>
              </a:rPr>
              <a:t>K8S</a:t>
            </a:r>
            <a:r>
              <a:rPr lang="zh-CN" altLang="en-US" sz="2670" b="1">
                <a:latin typeface="微软雅黑" panose="020B0503020204020204" charset="-122"/>
                <a:ea typeface="微软雅黑" panose="020B0503020204020204" charset="-122"/>
              </a:rPr>
              <a:t>应用都删除</a:t>
            </a:r>
            <a:endParaRPr lang="zh-CN" altLang="en-US" sz="2670" b="1">
              <a:latin typeface="微软雅黑" panose="020B0503020204020204" charset="-122"/>
              <a:ea typeface="微软雅黑" panose="020B0503020204020204" charset="-122"/>
            </a:endParaRPr>
          </a:p>
        </p:txBody>
      </p:sp>
      <p:sp>
        <p:nvSpPr>
          <p:cNvPr id="3" name="文本框 2"/>
          <p:cNvSpPr txBox="1"/>
          <p:nvPr/>
        </p:nvSpPr>
        <p:spPr>
          <a:xfrm>
            <a:off x="1343660" y="4364990"/>
            <a:ext cx="5506720" cy="1550670"/>
          </a:xfrm>
          <a:prstGeom prst="rect">
            <a:avLst/>
          </a:prstGeom>
          <a:noFill/>
        </p:spPr>
        <p:txBody>
          <a:bodyPr wrap="square" rtlCol="0">
            <a:noAutofit/>
          </a:bodyPr>
          <a:p>
            <a:r>
              <a:rPr lang="zh-CN" sz="2670" b="1">
                <a:latin typeface="微软雅黑" panose="020B0503020204020204" charset="-122"/>
                <a:ea typeface="微软雅黑" panose="020B0503020204020204" charset="-122"/>
              </a:rPr>
              <a:t>终端删除：只会删除</a:t>
            </a:r>
            <a:r>
              <a:rPr lang="en-US" altLang="zh-CN" sz="2670" b="1">
                <a:latin typeface="微软雅黑" panose="020B0503020204020204" charset="-122"/>
                <a:ea typeface="微软雅黑" panose="020B0503020204020204" charset="-122"/>
              </a:rPr>
              <a:t>ArgoCD</a:t>
            </a:r>
            <a:r>
              <a:rPr lang="zh-CN" altLang="en-US" sz="2670" b="1">
                <a:latin typeface="微软雅黑" panose="020B0503020204020204" charset="-122"/>
                <a:ea typeface="微软雅黑" panose="020B0503020204020204" charset="-122"/>
              </a:rPr>
              <a:t>应用，</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rPr>
              <a:t>不会删除</a:t>
            </a:r>
            <a:r>
              <a:rPr lang="en-US" altLang="zh-CN" sz="2670" b="1">
                <a:latin typeface="微软雅黑" panose="020B0503020204020204" charset="-122"/>
                <a:ea typeface="微软雅黑" panose="020B0503020204020204" charset="-122"/>
              </a:rPr>
              <a:t>K8S</a:t>
            </a:r>
            <a:r>
              <a:rPr lang="zh-CN" altLang="en-US" sz="2670" b="1">
                <a:latin typeface="微软雅黑" panose="020B0503020204020204" charset="-122"/>
                <a:ea typeface="微软雅黑" panose="020B0503020204020204" charset="-122"/>
              </a:rPr>
              <a:t>应用</a:t>
            </a:r>
            <a:endParaRPr lang="zh-CN" altLang="en-US" sz="2670" b="1">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2"/>
          <a:stretch>
            <a:fillRect/>
          </a:stretch>
        </p:blipFill>
        <p:spPr>
          <a:xfrm>
            <a:off x="6887845" y="1282065"/>
            <a:ext cx="2778760" cy="2506980"/>
          </a:xfrm>
          <a:prstGeom prst="rect">
            <a:avLst/>
          </a:prstGeom>
        </p:spPr>
      </p:pic>
      <p:sp>
        <p:nvSpPr>
          <p:cNvPr id="9" name="文本框 8"/>
          <p:cNvSpPr txBox="1"/>
          <p:nvPr/>
        </p:nvSpPr>
        <p:spPr>
          <a:xfrm>
            <a:off x="7320280" y="4364990"/>
            <a:ext cx="3495675" cy="1130300"/>
          </a:xfrm>
          <a:prstGeom prst="rect">
            <a:avLst/>
          </a:prstGeom>
          <a:noFill/>
        </p:spPr>
        <p:txBody>
          <a:bodyPr wrap="square" rtlCol="0">
            <a:noAutofit/>
          </a:bodyPr>
          <a:p>
            <a:r>
              <a:rPr lang="en-US" altLang="zh-CN" sz="2670" b="1">
                <a:latin typeface="微软雅黑" panose="020B0503020204020204" charset="-122"/>
                <a:ea typeface="微软雅黑" panose="020B0503020204020204" charset="-122"/>
              </a:rPr>
              <a:t>kubectl delete -f  Applicaton.yaml</a:t>
            </a:r>
            <a:endParaRPr lang="en-US" altLang="zh-CN" sz="2670" b="1">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3" grpId="0"/>
      <p:bldP spid="3" grpId="1"/>
      <p:bldP spid="9" grpId="0"/>
      <p:bldP spid="9"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p:cNvSpPr/>
          <p:nvPr>
            <p:custDataLst>
              <p:tags r:id="rId1"/>
            </p:custDataLst>
          </p:nvPr>
        </p:nvSpPr>
        <p:spPr>
          <a:xfrm>
            <a:off x="2063750" y="116205"/>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ApplicatonSet</a:t>
            </a: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应用删除</a:t>
            </a:r>
            <a:endPar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1703705" y="1412875"/>
            <a:ext cx="8535035" cy="619125"/>
          </a:xfrm>
          <a:prstGeom prst="rect">
            <a:avLst/>
          </a:prstGeom>
          <a:noFill/>
        </p:spPr>
        <p:txBody>
          <a:bodyPr wrap="square" rtlCol="0">
            <a:noAutofit/>
          </a:bodyPr>
          <a:p>
            <a:r>
              <a:rPr lang="zh-CN" sz="2670" b="1">
                <a:latin typeface="微软雅黑" panose="020B0503020204020204" charset="-122"/>
                <a:ea typeface="微软雅黑" panose="020B0503020204020204" charset="-122"/>
              </a:rPr>
              <a:t>页面删除：页面无法直接删除</a:t>
            </a:r>
            <a:r>
              <a:rPr lang="en-US" altLang="zh-CN" sz="2670" b="1">
                <a:latin typeface="微软雅黑" panose="020B0503020204020204" charset="-122"/>
                <a:ea typeface="微软雅黑" panose="020B0503020204020204" charset="-122"/>
              </a:rPr>
              <a:t>ApplicatSet</a:t>
            </a:r>
            <a:r>
              <a:rPr lang="zh-CN" altLang="en-US" sz="2670" b="1">
                <a:latin typeface="微软雅黑" panose="020B0503020204020204" charset="-122"/>
                <a:ea typeface="微软雅黑" panose="020B0503020204020204" charset="-122"/>
              </a:rPr>
              <a:t>创建的应用</a:t>
            </a:r>
            <a:endParaRPr lang="zh-CN" altLang="en-US" sz="2670" b="1">
              <a:latin typeface="微软雅黑" panose="020B0503020204020204" charset="-122"/>
              <a:ea typeface="微软雅黑" panose="020B0503020204020204" charset="-122"/>
            </a:endParaRPr>
          </a:p>
        </p:txBody>
      </p:sp>
      <p:sp>
        <p:nvSpPr>
          <p:cNvPr id="3" name="文本框 2"/>
          <p:cNvSpPr txBox="1"/>
          <p:nvPr/>
        </p:nvSpPr>
        <p:spPr>
          <a:xfrm>
            <a:off x="1703705" y="2725420"/>
            <a:ext cx="5581650" cy="840740"/>
          </a:xfrm>
          <a:prstGeom prst="rect">
            <a:avLst/>
          </a:prstGeom>
          <a:noFill/>
        </p:spPr>
        <p:txBody>
          <a:bodyPr wrap="square" rtlCol="0">
            <a:noAutofit/>
          </a:bodyPr>
          <a:p>
            <a:r>
              <a:rPr lang="zh-CN" sz="2670" b="1">
                <a:latin typeface="微软雅黑" panose="020B0503020204020204" charset="-122"/>
                <a:ea typeface="微软雅黑" panose="020B0503020204020204" charset="-122"/>
              </a:rPr>
              <a:t>终端删除</a:t>
            </a:r>
            <a:r>
              <a:rPr lang="en-US" altLang="zh-CN" sz="2670" b="1">
                <a:latin typeface="微软雅黑" panose="020B0503020204020204" charset="-122"/>
                <a:ea typeface="微软雅黑" panose="020B0503020204020204" charset="-122"/>
              </a:rPr>
              <a:t>: </a:t>
            </a:r>
            <a:r>
              <a:rPr lang="zh-CN" altLang="en-US" sz="2670" b="1">
                <a:latin typeface="微软雅黑" panose="020B0503020204020204" charset="-122"/>
                <a:ea typeface="微软雅黑" panose="020B0503020204020204" charset="-122"/>
              </a:rPr>
              <a:t>会批量删除所有应用</a:t>
            </a:r>
            <a:endParaRPr lang="zh-CN" altLang="en-US" sz="2670" b="1">
              <a:latin typeface="微软雅黑" panose="020B0503020204020204" charset="-122"/>
              <a:ea typeface="微软雅黑" panose="020B0503020204020204" charset="-122"/>
            </a:endParaRPr>
          </a:p>
        </p:txBody>
      </p:sp>
      <p:sp>
        <p:nvSpPr>
          <p:cNvPr id="9" name="文本框 8"/>
          <p:cNvSpPr txBox="1"/>
          <p:nvPr/>
        </p:nvSpPr>
        <p:spPr>
          <a:xfrm>
            <a:off x="1703070" y="4259580"/>
            <a:ext cx="6731635" cy="599440"/>
          </a:xfrm>
          <a:prstGeom prst="rect">
            <a:avLst/>
          </a:prstGeom>
          <a:noFill/>
        </p:spPr>
        <p:txBody>
          <a:bodyPr wrap="square" rtlCol="0">
            <a:noAutofit/>
          </a:bodyPr>
          <a:p>
            <a:r>
              <a:rPr lang="en-US" altLang="zh-CN" sz="2670" b="1">
                <a:latin typeface="微软雅黑" panose="020B0503020204020204" charset="-122"/>
                <a:ea typeface="微软雅黑" panose="020B0503020204020204" charset="-122"/>
                <a:sym typeface="+mn-ea"/>
              </a:rPr>
              <a:t>kubectl delete -f  ApplicatonSET.yaml</a:t>
            </a:r>
            <a:endParaRPr lang="en-US" altLang="zh-CN" sz="2670" b="1">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3" grpId="0"/>
      <p:bldP spid="3" grpId="1"/>
      <p:bldP spid="9" grpId="0"/>
      <p:bldP spid="9"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4439905"/>
            <a:ext cx="12190413" cy="91587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3" name="TextBox 5"/>
          <p:cNvSpPr>
            <a:spLocks noChangeArrowheads="1"/>
          </p:cNvSpPr>
          <p:nvPr/>
        </p:nvSpPr>
        <p:spPr bwMode="auto">
          <a:xfrm>
            <a:off x="142875" y="4449445"/>
            <a:ext cx="4618355" cy="532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a:r>
              <a:rPr lang="en-US" altLang="zh-CN" sz="2665" dirty="0">
                <a:solidFill>
                  <a:schemeClr val="bg1"/>
                </a:solidFill>
                <a:latin typeface="微软雅黑" panose="020B0503020204020204" charset="-122"/>
                <a:ea typeface="微软雅黑" panose="020B0503020204020204" charset="-122"/>
              </a:rPr>
              <a:t>配置ArgoCD页面横幅与容器终端</a:t>
            </a:r>
            <a:endParaRPr lang="en-US" altLang="zh-CN" sz="2665" dirty="0">
              <a:solidFill>
                <a:schemeClr val="bg1"/>
              </a:solidFill>
              <a:latin typeface="微软雅黑" panose="020B0503020204020204" charset="-122"/>
              <a:ea typeface="微软雅黑" panose="020B0503020204020204" charset="-122"/>
            </a:endParaRPr>
          </a:p>
        </p:txBody>
      </p:sp>
      <p:sp>
        <p:nvSpPr>
          <p:cNvPr id="24" name="TextBox 5"/>
          <p:cNvSpPr>
            <a:spLocks noChangeArrowheads="1"/>
          </p:cNvSpPr>
          <p:nvPr/>
        </p:nvSpPr>
        <p:spPr bwMode="auto">
          <a:xfrm>
            <a:off x="7906639" y="4623712"/>
            <a:ext cx="427184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665" dirty="0">
                <a:solidFill>
                  <a:schemeClr val="bg1"/>
                </a:solidFill>
                <a:latin typeface="微软雅黑" panose="020B0503020204020204" charset="-122"/>
                <a:ea typeface="微软雅黑" panose="020B0503020204020204" charset="-122"/>
              </a:rPr>
              <a:t>Produced</a:t>
            </a:r>
            <a:r>
              <a:rPr lang="zh-CN" altLang="en-US" sz="2665" dirty="0">
                <a:solidFill>
                  <a:schemeClr val="bg1"/>
                </a:solidFill>
                <a:latin typeface="微软雅黑" panose="020B0503020204020204" charset="-122"/>
                <a:ea typeface="微软雅黑" panose="020B0503020204020204" charset="-122"/>
              </a:rPr>
              <a:t> </a:t>
            </a:r>
            <a:r>
              <a:rPr lang="en-US" altLang="zh-CN" sz="2665" dirty="0">
                <a:solidFill>
                  <a:schemeClr val="bg1"/>
                </a:solidFill>
                <a:latin typeface="微软雅黑" panose="020B0503020204020204" charset="-122"/>
                <a:ea typeface="微软雅黑" panose="020B0503020204020204" charset="-122"/>
              </a:rPr>
              <a:t>By</a:t>
            </a:r>
            <a:r>
              <a:rPr lang="zh-CN" altLang="en-US" sz="2665" dirty="0">
                <a:solidFill>
                  <a:schemeClr val="bg1"/>
                </a:solidFill>
                <a:latin typeface="微软雅黑" panose="020B0503020204020204" charset="-122"/>
                <a:ea typeface="微软雅黑" panose="020B0503020204020204" charset="-122"/>
              </a:rPr>
              <a:t> 小杨哥</a:t>
            </a:r>
            <a:endParaRPr lang="zh-CN" altLang="en-US" sz="2665" dirty="0">
              <a:solidFill>
                <a:schemeClr val="bg1"/>
              </a:solidFill>
              <a:latin typeface="微软雅黑" panose="020B0503020204020204" charset="-122"/>
              <a:ea typeface="微软雅黑" panose="020B0503020204020204" charset="-122"/>
            </a:endParaRPr>
          </a:p>
        </p:txBody>
      </p:sp>
      <p:sp>
        <p:nvSpPr>
          <p:cNvPr id="25" name="Freeform 5"/>
          <p:cNvSpPr/>
          <p:nvPr/>
        </p:nvSpPr>
        <p:spPr bwMode="auto">
          <a:xfrm rot="1855731">
            <a:off x="4094915" y="1008340"/>
            <a:ext cx="640224" cy="57723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6" name="Freeform 5"/>
          <p:cNvSpPr/>
          <p:nvPr/>
        </p:nvSpPr>
        <p:spPr bwMode="auto">
          <a:xfrm rot="1855731">
            <a:off x="5415992" y="941361"/>
            <a:ext cx="341503" cy="3079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7" name="Freeform 5"/>
          <p:cNvSpPr/>
          <p:nvPr/>
        </p:nvSpPr>
        <p:spPr bwMode="auto">
          <a:xfrm rot="1855731">
            <a:off x="3108313" y="1202556"/>
            <a:ext cx="339851" cy="30641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8" name="Freeform 5"/>
          <p:cNvSpPr/>
          <p:nvPr/>
        </p:nvSpPr>
        <p:spPr bwMode="auto">
          <a:xfrm rot="1855731">
            <a:off x="6359329" y="1162215"/>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9" name="Freeform 5"/>
          <p:cNvSpPr/>
          <p:nvPr/>
        </p:nvSpPr>
        <p:spPr bwMode="auto">
          <a:xfrm rot="1855731">
            <a:off x="7487837" y="1033329"/>
            <a:ext cx="231795" cy="20898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30" name="Freeform 5"/>
          <p:cNvSpPr/>
          <p:nvPr/>
        </p:nvSpPr>
        <p:spPr bwMode="auto">
          <a:xfrm rot="1855731">
            <a:off x="8419381" y="1076584"/>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grpSp>
        <p:nvGrpSpPr>
          <p:cNvPr id="31" name="组合 30"/>
          <p:cNvGrpSpPr/>
          <p:nvPr/>
        </p:nvGrpSpPr>
        <p:grpSpPr>
          <a:xfrm>
            <a:off x="4642460" y="3604635"/>
            <a:ext cx="2811528" cy="2534911"/>
            <a:chOff x="3720691" y="2824413"/>
            <a:chExt cx="1341120" cy="1209172"/>
          </a:xfrm>
        </p:grpSpPr>
        <p:sp>
          <p:nvSpPr>
            <p:cNvPr id="3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sp>
          <p:nvSpPr>
            <p:cNvPr id="3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lumMod val="50000"/>
                    <a:lumOff val="50000"/>
                  </a:srgbClr>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grpSp>
      <p:grpSp>
        <p:nvGrpSpPr>
          <p:cNvPr id="35" name="71"/>
          <p:cNvGrpSpPr/>
          <p:nvPr>
            <p:custDataLst>
              <p:tags r:id="rId1"/>
            </p:custDataLst>
          </p:nvPr>
        </p:nvGrpSpPr>
        <p:grpSpPr>
          <a:xfrm>
            <a:off x="2647941" y="2077839"/>
            <a:ext cx="6683383" cy="1137067"/>
            <a:chOff x="4304043" y="1286668"/>
            <a:chExt cx="3837944" cy="2757793"/>
          </a:xfrm>
          <a:effectLst>
            <a:outerShdw blurRad="203200" dist="152400" dir="8100000" algn="tr" rotWithShape="0">
              <a:prstClr val="black">
                <a:alpha val="50000"/>
              </a:prstClr>
            </a:outerShdw>
          </a:effectLst>
        </p:grpSpPr>
        <p:sp>
          <p:nvSpPr>
            <p:cNvPr id="36" name="7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7" name="73"/>
            <p:cNvSpPr/>
            <p:nvPr/>
          </p:nvSpPr>
          <p:spPr>
            <a:xfrm>
              <a:off x="4351930" y="1373339"/>
              <a:ext cx="376460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8" name="9"/>
          <p:cNvSpPr>
            <a:spLocks noChangeArrowheads="1"/>
          </p:cNvSpPr>
          <p:nvPr>
            <p:custDataLst>
              <p:tags r:id="rId2"/>
            </p:custDataLst>
          </p:nvPr>
        </p:nvSpPr>
        <p:spPr bwMode="auto">
          <a:xfrm>
            <a:off x="2525732" y="2321793"/>
            <a:ext cx="6679449" cy="5683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auto">
              <a:defRPr/>
            </a:pPr>
            <a:r>
              <a:rPr lang="en-US" altLang="zh-CN" sz="3100" b="1" kern="0" dirty="0">
                <a:solidFill>
                  <a:srgbClr val="C9394A"/>
                </a:solidFill>
                <a:latin typeface="微软雅黑" panose="020B0503020204020204" charset="-122"/>
                <a:ea typeface="微软雅黑" panose="020B0503020204020204" charset="-122"/>
                <a:sym typeface="+mn-ea"/>
              </a:rPr>
              <a:t>ArgoCD+ArgoRollouts</a:t>
            </a:r>
            <a:r>
              <a:rPr lang="zh-CN" altLang="en-US" sz="3100" b="1" kern="0" dirty="0">
                <a:solidFill>
                  <a:srgbClr val="C9394A"/>
                </a:solidFill>
                <a:latin typeface="微软雅黑" panose="020B0503020204020204" charset="-122"/>
                <a:ea typeface="微软雅黑" panose="020B0503020204020204" charset="-122"/>
                <a:sym typeface="+mn-ea"/>
              </a:rPr>
              <a:t>快速入门</a:t>
            </a:r>
            <a:endParaRPr lang="zh-CN" altLang="en-US" sz="3100" b="1" kern="0" dirty="0">
              <a:solidFill>
                <a:srgbClr val="C9394A"/>
              </a:solidFill>
              <a:latin typeface="微软雅黑" panose="020B0503020204020204" charset="-122"/>
              <a:ea typeface="微软雅黑" panose="020B0503020204020204" charset="-122"/>
            </a:endParaRPr>
          </a:p>
        </p:txBody>
      </p:sp>
      <p:sp>
        <p:nvSpPr>
          <p:cNvPr id="18" name="圆角矩形"/>
          <p:cNvSpPr/>
          <p:nvPr/>
        </p:nvSpPr>
        <p:spPr>
          <a:xfrm>
            <a:off x="4860105" y="4558619"/>
            <a:ext cx="2399903" cy="611715"/>
          </a:xfrm>
          <a:prstGeom prst="roundRect">
            <a:avLst>
              <a:gd name="adj" fmla="val 16666"/>
            </a:avLst>
          </a:prstGeom>
          <a:noFill/>
          <a:ln w="38100" cap="flat" cmpd="sng">
            <a:noFill/>
            <a:prstDash val="solid"/>
            <a:round/>
          </a:ln>
          <a:effectLst>
            <a:outerShdw blurRad="40000" dist="20000" dir="5400000" rotWithShape="0">
              <a:srgbClr val="000000">
                <a:alpha val="37647"/>
              </a:srgbClr>
            </a:outerShdw>
          </a:effectLst>
        </p:spPr>
        <p:txBody>
          <a:bodyPr vert="horz" wrap="square" lIns="121920" tIns="60960" rIns="121920" bIns="60960" anchor="ctr" anchorCtr="0"/>
          <a:lstStyle/>
          <a:p>
            <a:pPr algn="ctr"/>
            <a:r>
              <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rPr>
              <a:t>横幅与容器终端</a:t>
            </a:r>
            <a:endPar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endParaRPr>
          </a:p>
          <a:p>
            <a:pPr algn="ctr"/>
            <a:r>
              <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rPr>
              <a:t>配置</a:t>
            </a:r>
            <a:endPar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000" fill="hold"/>
                                        <p:tgtEl>
                                          <p:spTgt spid="25"/>
                                        </p:tgtEl>
                                        <p:attrNameLst>
                                          <p:attrName>ppt_w</p:attrName>
                                        </p:attrNameLst>
                                      </p:cBhvr>
                                      <p:tavLst>
                                        <p:tav tm="0">
                                          <p:val>
                                            <p:fltVal val="0"/>
                                          </p:val>
                                        </p:tav>
                                        <p:tav tm="100000">
                                          <p:val>
                                            <p:strVal val="#ppt_w"/>
                                          </p:val>
                                        </p:tav>
                                      </p:tavLst>
                                    </p:anim>
                                    <p:anim calcmode="lin" valueType="num">
                                      <p:cBhvr>
                                        <p:cTn id="8" dur="1000" fill="hold"/>
                                        <p:tgtEl>
                                          <p:spTgt spid="25"/>
                                        </p:tgtEl>
                                        <p:attrNameLst>
                                          <p:attrName>ppt_h</p:attrName>
                                        </p:attrNameLst>
                                      </p:cBhvr>
                                      <p:tavLst>
                                        <p:tav tm="0">
                                          <p:val>
                                            <p:fltVal val="0"/>
                                          </p:val>
                                        </p:tav>
                                        <p:tav tm="100000">
                                          <p:val>
                                            <p:strVal val="#ppt_h"/>
                                          </p:val>
                                        </p:tav>
                                      </p:tavLst>
                                    </p:anim>
                                    <p:anim calcmode="lin" valueType="num">
                                      <p:cBhvr>
                                        <p:cTn id="9" dur="1000" fill="hold"/>
                                        <p:tgtEl>
                                          <p:spTgt spid="25"/>
                                        </p:tgtEl>
                                        <p:attrNameLst>
                                          <p:attrName>style.rotation</p:attrName>
                                        </p:attrNameLst>
                                      </p:cBhvr>
                                      <p:tavLst>
                                        <p:tav tm="0">
                                          <p:val>
                                            <p:fltVal val="90"/>
                                          </p:val>
                                        </p:tav>
                                        <p:tav tm="100000">
                                          <p:val>
                                            <p:fltVal val="0"/>
                                          </p:val>
                                        </p:tav>
                                      </p:tavLst>
                                    </p:anim>
                                    <p:animEffect transition="in" filter="fade">
                                      <p:cBhvr>
                                        <p:cTn id="10" dur="1000"/>
                                        <p:tgtEl>
                                          <p:spTgt spid="2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1000" fill="hold"/>
                                        <p:tgtEl>
                                          <p:spTgt spid="26"/>
                                        </p:tgtEl>
                                        <p:attrNameLst>
                                          <p:attrName>ppt_w</p:attrName>
                                        </p:attrNameLst>
                                      </p:cBhvr>
                                      <p:tavLst>
                                        <p:tav tm="0">
                                          <p:val>
                                            <p:fltVal val="0"/>
                                          </p:val>
                                        </p:tav>
                                        <p:tav tm="100000">
                                          <p:val>
                                            <p:strVal val="#ppt_w"/>
                                          </p:val>
                                        </p:tav>
                                      </p:tavLst>
                                    </p:anim>
                                    <p:anim calcmode="lin" valueType="num">
                                      <p:cBhvr>
                                        <p:cTn id="14" dur="1000" fill="hold"/>
                                        <p:tgtEl>
                                          <p:spTgt spid="26"/>
                                        </p:tgtEl>
                                        <p:attrNameLst>
                                          <p:attrName>ppt_h</p:attrName>
                                        </p:attrNameLst>
                                      </p:cBhvr>
                                      <p:tavLst>
                                        <p:tav tm="0">
                                          <p:val>
                                            <p:fltVal val="0"/>
                                          </p:val>
                                        </p:tav>
                                        <p:tav tm="100000">
                                          <p:val>
                                            <p:strVal val="#ppt_h"/>
                                          </p:val>
                                        </p:tav>
                                      </p:tavLst>
                                    </p:anim>
                                    <p:anim calcmode="lin" valueType="num">
                                      <p:cBhvr>
                                        <p:cTn id="15" dur="1000" fill="hold"/>
                                        <p:tgtEl>
                                          <p:spTgt spid="26"/>
                                        </p:tgtEl>
                                        <p:attrNameLst>
                                          <p:attrName>style.rotation</p:attrName>
                                        </p:attrNameLst>
                                      </p:cBhvr>
                                      <p:tavLst>
                                        <p:tav tm="0">
                                          <p:val>
                                            <p:fltVal val="90"/>
                                          </p:val>
                                        </p:tav>
                                        <p:tav tm="100000">
                                          <p:val>
                                            <p:fltVal val="0"/>
                                          </p:val>
                                        </p:tav>
                                      </p:tavLst>
                                    </p:anim>
                                    <p:animEffect transition="in" filter="fade">
                                      <p:cBhvr>
                                        <p:cTn id="16" dur="1000"/>
                                        <p:tgtEl>
                                          <p:spTgt spid="2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1000" fill="hold"/>
                                        <p:tgtEl>
                                          <p:spTgt spid="27"/>
                                        </p:tgtEl>
                                        <p:attrNameLst>
                                          <p:attrName>ppt_w</p:attrName>
                                        </p:attrNameLst>
                                      </p:cBhvr>
                                      <p:tavLst>
                                        <p:tav tm="0">
                                          <p:val>
                                            <p:fltVal val="0"/>
                                          </p:val>
                                        </p:tav>
                                        <p:tav tm="100000">
                                          <p:val>
                                            <p:strVal val="#ppt_w"/>
                                          </p:val>
                                        </p:tav>
                                      </p:tavLst>
                                    </p:anim>
                                    <p:anim calcmode="lin" valueType="num">
                                      <p:cBhvr>
                                        <p:cTn id="20" dur="1000" fill="hold"/>
                                        <p:tgtEl>
                                          <p:spTgt spid="27"/>
                                        </p:tgtEl>
                                        <p:attrNameLst>
                                          <p:attrName>ppt_h</p:attrName>
                                        </p:attrNameLst>
                                      </p:cBhvr>
                                      <p:tavLst>
                                        <p:tav tm="0">
                                          <p:val>
                                            <p:fltVal val="0"/>
                                          </p:val>
                                        </p:tav>
                                        <p:tav tm="100000">
                                          <p:val>
                                            <p:strVal val="#ppt_h"/>
                                          </p:val>
                                        </p:tav>
                                      </p:tavLst>
                                    </p:anim>
                                    <p:anim calcmode="lin" valueType="num">
                                      <p:cBhvr>
                                        <p:cTn id="21" dur="1000" fill="hold"/>
                                        <p:tgtEl>
                                          <p:spTgt spid="27"/>
                                        </p:tgtEl>
                                        <p:attrNameLst>
                                          <p:attrName>style.rotation</p:attrName>
                                        </p:attrNameLst>
                                      </p:cBhvr>
                                      <p:tavLst>
                                        <p:tav tm="0">
                                          <p:val>
                                            <p:fltVal val="90"/>
                                          </p:val>
                                        </p:tav>
                                        <p:tav tm="100000">
                                          <p:val>
                                            <p:fltVal val="0"/>
                                          </p:val>
                                        </p:tav>
                                      </p:tavLst>
                                    </p:anim>
                                    <p:animEffect transition="in" filter="fade">
                                      <p:cBhvr>
                                        <p:cTn id="22" dur="1000"/>
                                        <p:tgtEl>
                                          <p:spTgt spid="27"/>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1000" fill="hold"/>
                                        <p:tgtEl>
                                          <p:spTgt spid="28"/>
                                        </p:tgtEl>
                                        <p:attrNameLst>
                                          <p:attrName>ppt_w</p:attrName>
                                        </p:attrNameLst>
                                      </p:cBhvr>
                                      <p:tavLst>
                                        <p:tav tm="0">
                                          <p:val>
                                            <p:fltVal val="0"/>
                                          </p:val>
                                        </p:tav>
                                        <p:tav tm="100000">
                                          <p:val>
                                            <p:strVal val="#ppt_w"/>
                                          </p:val>
                                        </p:tav>
                                      </p:tavLst>
                                    </p:anim>
                                    <p:anim calcmode="lin" valueType="num">
                                      <p:cBhvr>
                                        <p:cTn id="26" dur="1000" fill="hold"/>
                                        <p:tgtEl>
                                          <p:spTgt spid="28"/>
                                        </p:tgtEl>
                                        <p:attrNameLst>
                                          <p:attrName>ppt_h</p:attrName>
                                        </p:attrNameLst>
                                      </p:cBhvr>
                                      <p:tavLst>
                                        <p:tav tm="0">
                                          <p:val>
                                            <p:fltVal val="0"/>
                                          </p:val>
                                        </p:tav>
                                        <p:tav tm="100000">
                                          <p:val>
                                            <p:strVal val="#ppt_h"/>
                                          </p:val>
                                        </p:tav>
                                      </p:tavLst>
                                    </p:anim>
                                    <p:anim calcmode="lin" valueType="num">
                                      <p:cBhvr>
                                        <p:cTn id="27" dur="1000" fill="hold"/>
                                        <p:tgtEl>
                                          <p:spTgt spid="28"/>
                                        </p:tgtEl>
                                        <p:attrNameLst>
                                          <p:attrName>style.rotation</p:attrName>
                                        </p:attrNameLst>
                                      </p:cBhvr>
                                      <p:tavLst>
                                        <p:tav tm="0">
                                          <p:val>
                                            <p:fltVal val="90"/>
                                          </p:val>
                                        </p:tav>
                                        <p:tav tm="100000">
                                          <p:val>
                                            <p:fltVal val="0"/>
                                          </p:val>
                                        </p:tav>
                                      </p:tavLst>
                                    </p:anim>
                                    <p:animEffect transition="in" filter="fade">
                                      <p:cBhvr>
                                        <p:cTn id="28" dur="1000"/>
                                        <p:tgtEl>
                                          <p:spTgt spid="28"/>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1000" fill="hold"/>
                                        <p:tgtEl>
                                          <p:spTgt spid="29"/>
                                        </p:tgtEl>
                                        <p:attrNameLst>
                                          <p:attrName>ppt_w</p:attrName>
                                        </p:attrNameLst>
                                      </p:cBhvr>
                                      <p:tavLst>
                                        <p:tav tm="0">
                                          <p:val>
                                            <p:fltVal val="0"/>
                                          </p:val>
                                        </p:tav>
                                        <p:tav tm="100000">
                                          <p:val>
                                            <p:strVal val="#ppt_w"/>
                                          </p:val>
                                        </p:tav>
                                      </p:tavLst>
                                    </p:anim>
                                    <p:anim calcmode="lin" valueType="num">
                                      <p:cBhvr>
                                        <p:cTn id="32" dur="1000" fill="hold"/>
                                        <p:tgtEl>
                                          <p:spTgt spid="29"/>
                                        </p:tgtEl>
                                        <p:attrNameLst>
                                          <p:attrName>ppt_h</p:attrName>
                                        </p:attrNameLst>
                                      </p:cBhvr>
                                      <p:tavLst>
                                        <p:tav tm="0">
                                          <p:val>
                                            <p:fltVal val="0"/>
                                          </p:val>
                                        </p:tav>
                                        <p:tav tm="100000">
                                          <p:val>
                                            <p:strVal val="#ppt_h"/>
                                          </p:val>
                                        </p:tav>
                                      </p:tavLst>
                                    </p:anim>
                                    <p:anim calcmode="lin" valueType="num">
                                      <p:cBhvr>
                                        <p:cTn id="33" dur="1000" fill="hold"/>
                                        <p:tgtEl>
                                          <p:spTgt spid="29"/>
                                        </p:tgtEl>
                                        <p:attrNameLst>
                                          <p:attrName>style.rotation</p:attrName>
                                        </p:attrNameLst>
                                      </p:cBhvr>
                                      <p:tavLst>
                                        <p:tav tm="0">
                                          <p:val>
                                            <p:fltVal val="90"/>
                                          </p:val>
                                        </p:tav>
                                        <p:tav tm="100000">
                                          <p:val>
                                            <p:fltVal val="0"/>
                                          </p:val>
                                        </p:tav>
                                      </p:tavLst>
                                    </p:anim>
                                    <p:animEffect transition="in" filter="fade">
                                      <p:cBhvr>
                                        <p:cTn id="34" dur="1000"/>
                                        <p:tgtEl>
                                          <p:spTgt spid="29"/>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1000" fill="hold"/>
                                        <p:tgtEl>
                                          <p:spTgt spid="30"/>
                                        </p:tgtEl>
                                        <p:attrNameLst>
                                          <p:attrName>ppt_w</p:attrName>
                                        </p:attrNameLst>
                                      </p:cBhvr>
                                      <p:tavLst>
                                        <p:tav tm="0">
                                          <p:val>
                                            <p:fltVal val="0"/>
                                          </p:val>
                                        </p:tav>
                                        <p:tav tm="100000">
                                          <p:val>
                                            <p:strVal val="#ppt_w"/>
                                          </p:val>
                                        </p:tav>
                                      </p:tavLst>
                                    </p:anim>
                                    <p:anim calcmode="lin" valueType="num">
                                      <p:cBhvr>
                                        <p:cTn id="38" dur="1000" fill="hold"/>
                                        <p:tgtEl>
                                          <p:spTgt spid="30"/>
                                        </p:tgtEl>
                                        <p:attrNameLst>
                                          <p:attrName>ppt_h</p:attrName>
                                        </p:attrNameLst>
                                      </p:cBhvr>
                                      <p:tavLst>
                                        <p:tav tm="0">
                                          <p:val>
                                            <p:fltVal val="0"/>
                                          </p:val>
                                        </p:tav>
                                        <p:tav tm="100000">
                                          <p:val>
                                            <p:strVal val="#ppt_h"/>
                                          </p:val>
                                        </p:tav>
                                      </p:tavLst>
                                    </p:anim>
                                    <p:anim calcmode="lin" valueType="num">
                                      <p:cBhvr>
                                        <p:cTn id="39" dur="1000" fill="hold"/>
                                        <p:tgtEl>
                                          <p:spTgt spid="30"/>
                                        </p:tgtEl>
                                        <p:attrNameLst>
                                          <p:attrName>style.rotation</p:attrName>
                                        </p:attrNameLst>
                                      </p:cBhvr>
                                      <p:tavLst>
                                        <p:tav tm="0">
                                          <p:val>
                                            <p:fltVal val="90"/>
                                          </p:val>
                                        </p:tav>
                                        <p:tav tm="100000">
                                          <p:val>
                                            <p:fltVal val="0"/>
                                          </p:val>
                                        </p:tav>
                                      </p:tavLst>
                                    </p:anim>
                                    <p:animEffect transition="in" filter="fade">
                                      <p:cBhvr>
                                        <p:cTn id="40" dur="1000"/>
                                        <p:tgtEl>
                                          <p:spTgt spid="30"/>
                                        </p:tgtEl>
                                      </p:cBhvr>
                                    </p:animEffect>
                                  </p:childTnLst>
                                </p:cTn>
                              </p:par>
                            </p:childTnLst>
                          </p:cTn>
                        </p:par>
                        <p:par>
                          <p:cTn id="41" fill="hold">
                            <p:stCondLst>
                              <p:cond delay="1000"/>
                            </p:stCondLst>
                            <p:childTnLst>
                              <p:par>
                                <p:cTn id="42" presetID="14" presetClass="entr" presetSubtype="10"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randombar(horizontal)">
                                      <p:cBhvr>
                                        <p:cTn id="44" dur="250"/>
                                        <p:tgtEl>
                                          <p:spTgt spid="22"/>
                                        </p:tgtEl>
                                      </p:cBhvr>
                                    </p:animEffect>
                                  </p:childTnLst>
                                </p:cTn>
                              </p:par>
                            </p:childTnLst>
                          </p:cTn>
                        </p:par>
                        <p:par>
                          <p:cTn id="45" fill="hold">
                            <p:stCondLst>
                              <p:cond delay="1500"/>
                            </p:stCondLst>
                            <p:childTnLst>
                              <p:par>
                                <p:cTn id="46" presetID="2" presetClass="entr" presetSubtype="8"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additive="base">
                                        <p:cTn id="48" dur="500" fill="hold"/>
                                        <p:tgtEl>
                                          <p:spTgt spid="31"/>
                                        </p:tgtEl>
                                        <p:attrNameLst>
                                          <p:attrName>ppt_x</p:attrName>
                                        </p:attrNameLst>
                                      </p:cBhvr>
                                      <p:tavLst>
                                        <p:tav tm="0">
                                          <p:val>
                                            <p:strVal val="0-#ppt_w/2"/>
                                          </p:val>
                                        </p:tav>
                                        <p:tav tm="100000">
                                          <p:val>
                                            <p:strVal val="#ppt_x"/>
                                          </p:val>
                                        </p:tav>
                                      </p:tavLst>
                                    </p:anim>
                                    <p:anim calcmode="lin" valueType="num">
                                      <p:cBhvr additive="base">
                                        <p:cTn id="49" dur="500" fill="hold"/>
                                        <p:tgtEl>
                                          <p:spTgt spid="31"/>
                                        </p:tgtEl>
                                        <p:attrNameLst>
                                          <p:attrName>ppt_y</p:attrName>
                                        </p:attrNameLst>
                                      </p:cBhvr>
                                      <p:tavLst>
                                        <p:tav tm="0">
                                          <p:val>
                                            <p:strVal val="#ppt_y"/>
                                          </p:val>
                                        </p:tav>
                                        <p:tav tm="100000">
                                          <p:val>
                                            <p:strVal val="#ppt_y"/>
                                          </p:val>
                                        </p:tav>
                                      </p:tavLst>
                                    </p:anim>
                                  </p:childTnLst>
                                </p:cTn>
                              </p:par>
                            </p:childTnLst>
                          </p:cTn>
                        </p:par>
                        <p:par>
                          <p:cTn id="50" fill="hold">
                            <p:stCondLst>
                              <p:cond delay="20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3"/>
                                        </p:tgtEl>
                                        <p:attrNameLst>
                                          <p:attrName>style.visibility</p:attrName>
                                        </p:attrNameLst>
                                      </p:cBhvr>
                                      <p:to>
                                        <p:strVal val="visible"/>
                                      </p:to>
                                    </p:set>
                                    <p:anim calcmode="lin" valueType="num">
                                      <p:cBhvr>
                                        <p:cTn id="53"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3"/>
                                        </p:tgtEl>
                                        <p:attrNameLst>
                                          <p:attrName>ppt_y</p:attrName>
                                        </p:attrNameLst>
                                      </p:cBhvr>
                                      <p:tavLst>
                                        <p:tav tm="0">
                                          <p:val>
                                            <p:strVal val="#ppt_y"/>
                                          </p:val>
                                        </p:tav>
                                        <p:tav tm="100000">
                                          <p:val>
                                            <p:strVal val="#ppt_y"/>
                                          </p:val>
                                        </p:tav>
                                      </p:tavLst>
                                    </p:anim>
                                    <p:anim calcmode="lin" valueType="num">
                                      <p:cBhvr>
                                        <p:cTn id="55"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3"/>
                                        </p:tgtEl>
                                        <p:attrNameLst>
                                          <p:attrName>ppt_w</p:attrName>
                                        </p:attrNameLst>
                                      </p:cBhvr>
                                      <p:tavLst>
                                        <p:tav tm="0">
                                          <p:val>
                                            <p:strVal val="#ppt_w/10"/>
                                          </p:val>
                                        </p:tav>
                                        <p:tav tm="50000">
                                          <p:val>
                                            <p:strVal val="#ppt_w+.01"/>
                                          </p:val>
                                        </p:tav>
                                        <p:tav tm="100000">
                                          <p:val>
                                            <p:strVal val="#ppt_w"/>
                                          </p:val>
                                        </p:tav>
                                      </p:tavLst>
                                    </p:anim>
                                    <p:animEffect>
                                      <p:cBhvr>
                                        <p:cTn id="57" dur="500" tmFilter="0,0; .5, 1; 1, 1"/>
                                        <p:tgtEl>
                                          <p:spTgt spid="23"/>
                                        </p:tgtEl>
                                      </p:cBhvr>
                                    </p:animEffect>
                                  </p:childTnLst>
                                </p:cTn>
                              </p:par>
                            </p:childTnLst>
                          </p:cTn>
                        </p:par>
                        <p:par>
                          <p:cTn id="58" fill="hold">
                            <p:stCondLst>
                              <p:cond delay="2049"/>
                            </p:stCondLst>
                            <p:childTnLst>
                              <p:par>
                                <p:cTn id="59" presetID="41" presetClass="entr" presetSubtype="0" fill="hold" grpId="0" nodeType="afterEffect">
                                  <p:stCondLst>
                                    <p:cond delay="0"/>
                                  </p:stCondLst>
                                  <p:iterate type="lt">
                                    <p:tmPct val="10000"/>
                                  </p:iterate>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24"/>
                                        </p:tgtEl>
                                        <p:attrNameLst>
                                          <p:attrName>ppt_y</p:attrName>
                                        </p:attrNameLst>
                                      </p:cBhvr>
                                      <p:tavLst>
                                        <p:tav tm="0">
                                          <p:val>
                                            <p:strVal val="#ppt_y"/>
                                          </p:val>
                                        </p:tav>
                                        <p:tav tm="100000">
                                          <p:val>
                                            <p:strVal val="#ppt_y"/>
                                          </p:val>
                                        </p:tav>
                                      </p:tavLst>
                                    </p:anim>
                                    <p:anim calcmode="lin" valueType="num">
                                      <p:cBhvr>
                                        <p:cTn id="63"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24"/>
                                        </p:tgtEl>
                                        <p:attrNameLst>
                                          <p:attrName>ppt_w</p:attrName>
                                        </p:attrNameLst>
                                      </p:cBhvr>
                                      <p:tavLst>
                                        <p:tav tm="0">
                                          <p:val>
                                            <p:strVal val="#ppt_w/10"/>
                                          </p:val>
                                        </p:tav>
                                        <p:tav tm="50000">
                                          <p:val>
                                            <p:strVal val="#ppt_w+.01"/>
                                          </p:val>
                                        </p:tav>
                                        <p:tav tm="100000">
                                          <p:val>
                                            <p:strVal val="#ppt_w"/>
                                          </p:val>
                                        </p:tav>
                                      </p:tavLst>
                                    </p:anim>
                                    <p:animEffect>
                                      <p:cBhvr>
                                        <p:cTn id="65" dur="500" tmFilter="0,0; .5, 1; 1, 1"/>
                                        <p:tgtEl>
                                          <p:spTgt spid="24"/>
                                        </p:tgtEl>
                                      </p:cBhvr>
                                    </p:animEffect>
                                  </p:childTnLst>
                                </p:cTn>
                              </p:par>
                            </p:childTnLst>
                          </p:cTn>
                        </p:par>
                        <p:par>
                          <p:cTn id="66" fill="hold">
                            <p:stCondLst>
                              <p:cond delay="3250"/>
                            </p:stCondLst>
                            <p:childTnLst>
                              <p:par>
                                <p:cTn id="67" presetID="55" presetClass="entr" presetSubtype="0" fill="hold" nodeType="afterEffect">
                                  <p:stCondLst>
                                    <p:cond delay="0"/>
                                  </p:stCondLst>
                                  <p:childTnLst>
                                    <p:set>
                                      <p:cBhvr>
                                        <p:cTn id="68" dur="1" fill="hold">
                                          <p:stCondLst>
                                            <p:cond delay="0"/>
                                          </p:stCondLst>
                                        </p:cTn>
                                        <p:tgtEl>
                                          <p:spTgt spid="35"/>
                                        </p:tgtEl>
                                        <p:attrNameLst>
                                          <p:attrName>style.visibility</p:attrName>
                                        </p:attrNameLst>
                                      </p:cBhvr>
                                      <p:to>
                                        <p:strVal val="visible"/>
                                      </p:to>
                                    </p:set>
                                    <p:anim calcmode="lin" valueType="num">
                                      <p:cBhvr>
                                        <p:cTn id="69" dur="500" fill="hold"/>
                                        <p:tgtEl>
                                          <p:spTgt spid="35"/>
                                        </p:tgtEl>
                                        <p:attrNameLst>
                                          <p:attrName>ppt_w</p:attrName>
                                        </p:attrNameLst>
                                      </p:cBhvr>
                                      <p:tavLst>
                                        <p:tav tm="0">
                                          <p:val>
                                            <p:strVal val="#ppt_w*0.70"/>
                                          </p:val>
                                        </p:tav>
                                        <p:tav tm="100000">
                                          <p:val>
                                            <p:strVal val="#ppt_w"/>
                                          </p:val>
                                        </p:tav>
                                      </p:tavLst>
                                    </p:anim>
                                    <p:anim calcmode="lin" valueType="num">
                                      <p:cBhvr>
                                        <p:cTn id="70" dur="500" fill="hold"/>
                                        <p:tgtEl>
                                          <p:spTgt spid="35"/>
                                        </p:tgtEl>
                                        <p:attrNameLst>
                                          <p:attrName>ppt_h</p:attrName>
                                        </p:attrNameLst>
                                      </p:cBhvr>
                                      <p:tavLst>
                                        <p:tav tm="0">
                                          <p:val>
                                            <p:strVal val="#ppt_h"/>
                                          </p:val>
                                        </p:tav>
                                        <p:tav tm="100000">
                                          <p:val>
                                            <p:strVal val="#ppt_h"/>
                                          </p:val>
                                        </p:tav>
                                      </p:tavLst>
                                    </p:anim>
                                    <p:animEffect transition="in" filter="fade">
                                      <p:cBhvr>
                                        <p:cTn id="71" dur="500"/>
                                        <p:tgtEl>
                                          <p:spTgt spid="35"/>
                                        </p:tgtEl>
                                      </p:cBhvr>
                                    </p:animEffect>
                                  </p:childTnLst>
                                </p:cTn>
                              </p:par>
                            </p:childTnLst>
                          </p:cTn>
                        </p:par>
                        <p:par>
                          <p:cTn id="72" fill="hold">
                            <p:stCondLst>
                              <p:cond delay="3750"/>
                            </p:stCondLst>
                            <p:childTnLst>
                              <p:par>
                                <p:cTn id="73" presetID="16" presetClass="entr" presetSubtype="21" fill="hold" grpId="0" nodeType="after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barn(inVertical)">
                                      <p:cBhvr>
                                        <p:cTn id="75" dur="1000"/>
                                        <p:tgtEl>
                                          <p:spTgt spid="38"/>
                                        </p:tgtEl>
                                      </p:cBhvr>
                                    </p:animEffect>
                                  </p:childTnLst>
                                </p:cTn>
                              </p:par>
                            </p:childTnLst>
                          </p:cTn>
                        </p:par>
                        <p:par>
                          <p:cTn id="76" fill="hold">
                            <p:stCondLst>
                              <p:cond delay="4750"/>
                            </p:stCondLst>
                            <p:childTnLst>
                              <p:par>
                                <p:cTn id="77" presetID="18" presetClass="entr" presetSubtype="12"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strips(downLeft)">
                                      <p:cBhvr>
                                        <p:cTn id="7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ldLvl="0" autoUpdateAnimBg="0"/>
      <p:bldP spid="24" grpId="0" bldLvl="0" autoUpdateAnimBg="0"/>
      <p:bldP spid="25" grpId="0" bldLvl="0" animBg="1"/>
      <p:bldP spid="26" grpId="0" bldLvl="0" animBg="1"/>
      <p:bldP spid="27" grpId="0" bldLvl="0" animBg="1"/>
      <p:bldP spid="28" grpId="0" bldLvl="0" animBg="1"/>
      <p:bldP spid="29" grpId="0" bldLvl="0" animBg="1"/>
      <p:bldP spid="30" grpId="0" bldLvl="0" animBg="1"/>
      <p:bldP spid="38" grpId="0"/>
      <p:bldP spid="18"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p:cNvSpPr/>
          <p:nvPr>
            <p:custDataLst>
              <p:tags r:id="rId1"/>
            </p:custDataLst>
          </p:nvPr>
        </p:nvSpPr>
        <p:spPr>
          <a:xfrm>
            <a:off x="2063750" y="116205"/>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配置横幅</a:t>
            </a:r>
            <a:endParaRPr 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1083310" y="3571875"/>
            <a:ext cx="10189210" cy="2624455"/>
          </a:xfrm>
          <a:prstGeom prst="rect">
            <a:avLst/>
          </a:prstGeom>
          <a:noFill/>
        </p:spPr>
        <p:txBody>
          <a:bodyPr wrap="square" rtlCol="0">
            <a:noAutofit/>
          </a:bodyPr>
          <a:p>
            <a:r>
              <a:rPr lang="zh-CN" altLang="en-US" sz="2670" b="1">
                <a:latin typeface="微软雅黑" panose="020B0503020204020204" charset="-122"/>
                <a:ea typeface="微软雅黑" panose="020B0503020204020204" charset="-122"/>
              </a:rPr>
              <a:t># kubectl edit cm argocd-cm -n argocd</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rPr>
              <a:t>data:</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rPr>
              <a:t>  ui.bannercontent: "Banner message linked to a URL"</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rPr>
              <a:t>  ui.bannerurl: "http://www.bannerlink.com"</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rPr>
              <a:t>  ui.bannerpermanent: "true"</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rPr>
              <a:t>  ui.bannerposition: "bottom"</a:t>
            </a:r>
            <a:endParaRPr lang="zh-CN" altLang="en-US" sz="2670" b="1">
              <a:latin typeface="微软雅黑" panose="020B0503020204020204" charset="-122"/>
              <a:ea typeface="微软雅黑" panose="020B0503020204020204" charset="-122"/>
            </a:endParaRPr>
          </a:p>
        </p:txBody>
      </p:sp>
      <p:sp>
        <p:nvSpPr>
          <p:cNvPr id="2" name="文本框 1"/>
          <p:cNvSpPr txBox="1"/>
          <p:nvPr/>
        </p:nvSpPr>
        <p:spPr>
          <a:xfrm>
            <a:off x="1125855" y="1340485"/>
            <a:ext cx="10128250" cy="2152015"/>
          </a:xfrm>
          <a:prstGeom prst="rect">
            <a:avLst/>
          </a:prstGeom>
          <a:noFill/>
        </p:spPr>
        <p:txBody>
          <a:bodyPr wrap="square" rtlCol="0" anchor="t">
            <a:noAutofit/>
          </a:bodyPr>
          <a:p>
            <a:r>
              <a:rPr lang="zh-CN" altLang="en-US" sz="2670" b="1">
                <a:latin typeface="微软雅黑" panose="020B0503020204020204" charset="-122"/>
                <a:ea typeface="微软雅黑" panose="020B0503020204020204" charset="-122"/>
                <a:cs typeface="微软雅黑" panose="020B0503020204020204" charset="-122"/>
                <a:sym typeface="+mn-ea"/>
              </a:rPr>
              <a:t>提示的内容：ui.bannercontent: "Banner message"</a:t>
            </a:r>
            <a:endParaRPr lang="zh-CN" altLang="en-US" sz="2670" b="1">
              <a:latin typeface="微软雅黑" panose="020B0503020204020204" charset="-122"/>
              <a:ea typeface="微软雅黑" panose="020B0503020204020204" charset="-122"/>
              <a:cs typeface="微软雅黑" panose="020B0503020204020204" charset="-122"/>
            </a:endParaRPr>
          </a:p>
          <a:p>
            <a:r>
              <a:rPr lang="zh-CN" altLang="en-US" sz="2670" b="1">
                <a:latin typeface="微软雅黑" panose="020B0503020204020204" charset="-122"/>
                <a:ea typeface="微软雅黑" panose="020B0503020204020204" charset="-122"/>
                <a:cs typeface="微软雅黑" panose="020B0503020204020204" charset="-122"/>
              </a:rPr>
              <a:t>跳转链接：</a:t>
            </a:r>
            <a:r>
              <a:rPr lang="zh-CN" altLang="en-US" sz="2670" b="1">
                <a:latin typeface="微软雅黑" panose="020B0503020204020204" charset="-122"/>
                <a:ea typeface="微软雅黑" panose="020B0503020204020204" charset="-122"/>
                <a:cs typeface="微软雅黑" panose="020B0503020204020204" charset="-122"/>
                <a:sym typeface="+mn-ea"/>
              </a:rPr>
              <a:t>ui.bannerurl: "http://www.bannerlink.com"</a:t>
            </a:r>
            <a:endParaRPr lang="zh-CN" altLang="en-US" sz="2670" b="1">
              <a:latin typeface="微软雅黑" panose="020B0503020204020204" charset="-122"/>
              <a:ea typeface="微软雅黑" panose="020B0503020204020204" charset="-122"/>
              <a:cs typeface="微软雅黑" panose="020B0503020204020204" charset="-122"/>
            </a:endParaRPr>
          </a:p>
          <a:p>
            <a:r>
              <a:rPr lang="zh-CN" altLang="en-US" sz="2670" b="1">
                <a:latin typeface="微软雅黑" panose="020B0503020204020204" charset="-122"/>
                <a:ea typeface="微软雅黑" panose="020B0503020204020204" charset="-122"/>
                <a:cs typeface="微软雅黑" panose="020B0503020204020204" charset="-122"/>
              </a:rPr>
              <a:t>横幅粘性（永久）：</a:t>
            </a:r>
            <a:r>
              <a:rPr lang="zh-CN" altLang="en-US" sz="2670" b="1">
                <a:latin typeface="微软雅黑" panose="020B0503020204020204" charset="-122"/>
                <a:ea typeface="微软雅黑" panose="020B0503020204020204" charset="-122"/>
                <a:cs typeface="微软雅黑" panose="020B0503020204020204" charset="-122"/>
                <a:sym typeface="+mn-ea"/>
              </a:rPr>
              <a:t>ui.bannerpermanent: "true"</a:t>
            </a:r>
            <a:endParaRPr lang="zh-CN" altLang="en-US" sz="2670" b="1">
              <a:latin typeface="微软雅黑" panose="020B0503020204020204" charset="-122"/>
              <a:ea typeface="微软雅黑" panose="020B0503020204020204" charset="-122"/>
              <a:cs typeface="微软雅黑" panose="020B0503020204020204" charset="-122"/>
              <a:sym typeface="+mn-ea"/>
            </a:endParaRPr>
          </a:p>
          <a:p>
            <a:r>
              <a:rPr lang="zh-CN" altLang="en-US" sz="2670" b="1">
                <a:latin typeface="微软雅黑" panose="020B0503020204020204" charset="-122"/>
                <a:ea typeface="微软雅黑" panose="020B0503020204020204" charset="-122"/>
                <a:cs typeface="微软雅黑" panose="020B0503020204020204" charset="-122"/>
              </a:rPr>
              <a:t>更改为底部：ui.bannerposition: "bottom"</a:t>
            </a:r>
            <a:endParaRPr lang="zh-CN" altLang="en-US" sz="267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8" grpId="0"/>
      <p:bldP spid="8"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矩形"/>
          <p:cNvSpPr/>
          <p:nvPr/>
        </p:nvSpPr>
        <p:spPr>
          <a:xfrm>
            <a:off x="609600" y="1920240"/>
            <a:ext cx="10972800" cy="2077085"/>
          </a:xfrm>
          <a:prstGeom prst="rect">
            <a:avLst/>
          </a:prstGeom>
          <a:noFill/>
          <a:ln w="9525" cap="flat" cmpd="sng">
            <a:noFill/>
            <a:prstDash val="solid"/>
            <a:miter/>
          </a:ln>
        </p:spPr>
        <p:txBody>
          <a:bodyPr vert="horz" wrap="square" lIns="121920" tIns="60960" rIns="121920" bIns="60960" anchor="ctr" anchorCtr="0"/>
          <a:lstStyle/>
          <a:p>
            <a:pPr marL="266700" algn="just">
              <a:lnSpc>
                <a:spcPct val="100000"/>
              </a:lnSpc>
              <a:spcBef>
                <a:spcPts val="0"/>
              </a:spcBef>
              <a:spcAft>
                <a:spcPts val="0"/>
              </a:spcAft>
              <a:buClr>
                <a:srgbClr val="C00000"/>
              </a:buClr>
              <a:buFont typeface="Wingdings" panose="05000000000000000000" charset="0"/>
            </a:pPr>
            <a:r>
              <a:rPr sz="2665"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rPr>
              <a:t>ArgoCD是一个用于Kubernetes的声明性GitOps持续交付工具。它遵循GitOps模式，该模式使用Git仓库作为定义所需应用程序状态的真实来源</a:t>
            </a:r>
            <a:endParaRPr sz="2665"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endParaRPr>
          </a:p>
        </p:txBody>
      </p:sp>
      <p:sp>
        <p:nvSpPr>
          <p:cNvPr id="93" name="矩形"/>
          <p:cNvSpPr/>
          <p:nvPr/>
        </p:nvSpPr>
        <p:spPr>
          <a:xfrm>
            <a:off x="1292904" y="3319191"/>
            <a:ext cx="10972800" cy="677332"/>
          </a:xfrm>
          <a:prstGeom prst="rect">
            <a:avLst/>
          </a:prstGeom>
          <a:noFill/>
          <a:ln w="9525" cap="flat" cmpd="sng">
            <a:noFill/>
            <a:prstDash val="solid"/>
            <a:miter/>
          </a:ln>
        </p:spPr>
        <p:txBody>
          <a:bodyPr vert="horz" wrap="square" lIns="121920" tIns="60960" rIns="121920" bIns="60960" anchor="ctr" anchorCtr="0"/>
          <a:lstStyle/>
          <a:p>
            <a:pPr marL="609600" indent="-342900" algn="just" eaLnBrk="0" fontAlgn="base" hangingPunct="0">
              <a:lnSpc>
                <a:spcPct val="100000"/>
              </a:lnSpc>
              <a:spcBef>
                <a:spcPts val="0"/>
              </a:spcBef>
              <a:spcAft>
                <a:spcPts val="0"/>
              </a:spcAft>
              <a:buClr>
                <a:srgbClr val="C00000"/>
              </a:buClr>
              <a:buFont typeface="Wingdings" panose="05000000000000000000" charset="0"/>
              <a:buChar char="u"/>
            </a:pPr>
            <a:endParaRPr sz="2665" b="1" u="none" strike="noStrike" cap="none" spc="0" baseline="0">
              <a:latin typeface="微软雅黑" panose="020B0503020204020204" charset="-122"/>
              <a:ea typeface="微软雅黑" panose="020B0503020204020204" charset="-122"/>
              <a:cs typeface="微软雅黑" panose="020B0503020204020204" charset="-122"/>
            </a:endParaRPr>
          </a:p>
        </p:txBody>
      </p:sp>
      <p:sp>
        <p:nvSpPr>
          <p:cNvPr id="2" name="矩形"/>
          <p:cNvSpPr/>
          <p:nvPr/>
        </p:nvSpPr>
        <p:spPr>
          <a:xfrm>
            <a:off x="2463165" y="575310"/>
            <a:ext cx="7243445" cy="737870"/>
          </a:xfrm>
          <a:prstGeom prst="rect">
            <a:avLst/>
          </a:prstGeom>
          <a:noFill/>
          <a:ln w="9525" cap="flat" cmpd="sng">
            <a:noFill/>
            <a:prstDash val="solid"/>
            <a:miter/>
          </a:ln>
        </p:spPr>
        <p:txBody>
          <a:bodyPr vert="horz" wrap="none" lIns="121920" tIns="60960" rIns="121920" bIns="60960" anchor="t" anchorCtr="0">
            <a:noAutofit/>
          </a:bodyPr>
          <a:lstStyle/>
          <a:p>
            <a:pPr marL="0" indent="0" algn="ctr">
              <a:lnSpc>
                <a:spcPct val="100000"/>
              </a:lnSpc>
              <a:spcBef>
                <a:spcPts val="0"/>
              </a:spcBef>
              <a:spcAft>
                <a:spcPts val="0"/>
              </a:spcAft>
              <a:buNone/>
            </a:pPr>
            <a:r>
              <a:rPr lang="en-US" altLang="zh-CN" sz="4000" b="1">
                <a:solidFill>
                  <a:srgbClr val="C9394A"/>
                </a:solidFill>
                <a:latin typeface="微软雅黑" panose="020B0503020204020204" charset="-122"/>
                <a:ea typeface="微软雅黑" panose="020B0503020204020204" charset="-122"/>
                <a:cs typeface="微软雅黑" panose="020B0503020204020204" charset="-122"/>
                <a:sym typeface="+mn-ea"/>
              </a:rPr>
              <a:t>ArgoCD</a:t>
            </a:r>
            <a:r>
              <a:rPr lang="zh-CN" altLang="en-US" sz="4000" b="1">
                <a:solidFill>
                  <a:srgbClr val="C9394A"/>
                </a:solidFill>
                <a:latin typeface="微软雅黑" panose="020B0503020204020204" charset="-122"/>
                <a:ea typeface="微软雅黑" panose="020B0503020204020204" charset="-122"/>
                <a:cs typeface="微软雅黑" panose="020B0503020204020204" charset="-122"/>
                <a:sym typeface="+mn-ea"/>
              </a:rPr>
              <a:t>是什么？</a:t>
            </a:r>
            <a:endPar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 calcmode="lin" valueType="num">
                                      <p:cBhvr additive="base">
                                        <p:cTn id="7" dur="500" fill="hold"/>
                                        <p:tgtEl>
                                          <p:spTgt spid="93"/>
                                        </p:tgtEl>
                                        <p:attrNameLst>
                                          <p:attrName>ppt_x</p:attrName>
                                        </p:attrNameLst>
                                      </p:cBhvr>
                                      <p:tavLst>
                                        <p:tav tm="0">
                                          <p:val>
                                            <p:strVal val="#ppt_x"/>
                                          </p:val>
                                        </p:tav>
                                        <p:tav tm="100000">
                                          <p:val>
                                            <p:strVal val="#ppt_x"/>
                                          </p:val>
                                        </p:tav>
                                      </p:tavLst>
                                    </p:anim>
                                    <p:anim calcmode="lin" valueType="num">
                                      <p:cBhvr additive="base">
                                        <p:cTn id="8"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1"/>
                                        </p:tgtEl>
                                        <p:attrNameLst>
                                          <p:attrName>style.visibility</p:attrName>
                                        </p:attrNameLst>
                                      </p:cBhvr>
                                      <p:to>
                                        <p:strVal val="visible"/>
                                      </p:to>
                                    </p:set>
                                    <p:anim calcmode="lin" valueType="num">
                                      <p:cBhvr additive="base">
                                        <p:cTn id="13" dur="500" fill="hold"/>
                                        <p:tgtEl>
                                          <p:spTgt spid="91"/>
                                        </p:tgtEl>
                                        <p:attrNameLst>
                                          <p:attrName>ppt_x</p:attrName>
                                        </p:attrNameLst>
                                      </p:cBhvr>
                                      <p:tavLst>
                                        <p:tav tm="0">
                                          <p:val>
                                            <p:strVal val="#ppt_x"/>
                                          </p:val>
                                        </p:tav>
                                        <p:tav tm="100000">
                                          <p:val>
                                            <p:strVal val="#ppt_x"/>
                                          </p:val>
                                        </p:tav>
                                      </p:tavLst>
                                    </p:anim>
                                    <p:anim calcmode="lin" valueType="num">
                                      <p:cBhvr additive="base">
                                        <p:cTn id="14"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3" grpId="1"/>
      <p:bldP spid="91" grpId="0"/>
      <p:bldP spid="91"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p:cNvSpPr/>
          <p:nvPr>
            <p:custDataLst>
              <p:tags r:id="rId1"/>
            </p:custDataLst>
          </p:nvPr>
        </p:nvSpPr>
        <p:spPr>
          <a:xfrm>
            <a:off x="2063750" y="116205"/>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开启容器终端</a:t>
            </a:r>
            <a:endParaRPr 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2352040" y="1124585"/>
            <a:ext cx="7425055" cy="1989455"/>
          </a:xfrm>
          <a:prstGeom prst="rect">
            <a:avLst/>
          </a:prstGeom>
          <a:noFill/>
        </p:spPr>
        <p:txBody>
          <a:bodyPr wrap="square" rtlCol="0">
            <a:noAutofit/>
          </a:bodyPr>
          <a:p>
            <a:r>
              <a:rPr lang="zh-CN" altLang="en-US" sz="2670" b="1">
                <a:latin typeface="微软雅黑" panose="020B0503020204020204" charset="-122"/>
                <a:ea typeface="微软雅黑" panose="020B0503020204020204" charset="-122"/>
              </a:rPr>
              <a:t># kubectl edit cm argocd-cm -n argocd</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rPr>
              <a:t>data:</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rPr>
              <a:t>  exec.enabled: "true"</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rPr>
              <a:t>  exec.shells: bash,sh,powershell,cmd</a:t>
            </a:r>
            <a:endParaRPr lang="zh-CN" altLang="en-US" sz="2670" b="1">
              <a:latin typeface="微软雅黑" panose="020B0503020204020204" charset="-122"/>
              <a:ea typeface="微软雅黑" panose="020B0503020204020204" charset="-122"/>
            </a:endParaRPr>
          </a:p>
          <a:p>
            <a:endParaRPr lang="zh-CN" altLang="en-US" sz="2670" b="1">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2"/>
          <a:stretch>
            <a:fillRect/>
          </a:stretch>
        </p:blipFill>
        <p:spPr>
          <a:xfrm>
            <a:off x="2207895" y="3068955"/>
            <a:ext cx="6981825" cy="27336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4439905"/>
            <a:ext cx="12190413" cy="91587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3" name="TextBox 5"/>
          <p:cNvSpPr>
            <a:spLocks noChangeArrowheads="1"/>
          </p:cNvSpPr>
          <p:nvPr/>
        </p:nvSpPr>
        <p:spPr bwMode="auto">
          <a:xfrm>
            <a:off x="142875" y="4449445"/>
            <a:ext cx="4618355" cy="532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a:r>
              <a:rPr lang="en-US" altLang="zh-CN" sz="2665" dirty="0">
                <a:solidFill>
                  <a:schemeClr val="bg1"/>
                </a:solidFill>
                <a:latin typeface="微软雅黑" panose="020B0503020204020204" charset="-122"/>
                <a:ea typeface="微软雅黑" panose="020B0503020204020204" charset="-122"/>
              </a:rPr>
              <a:t>如何实现ArgoCD接入OpenLDAP？</a:t>
            </a:r>
            <a:endParaRPr lang="en-US" altLang="zh-CN" sz="2665" dirty="0">
              <a:solidFill>
                <a:schemeClr val="bg1"/>
              </a:solidFill>
              <a:latin typeface="微软雅黑" panose="020B0503020204020204" charset="-122"/>
              <a:ea typeface="微软雅黑" panose="020B0503020204020204" charset="-122"/>
            </a:endParaRPr>
          </a:p>
        </p:txBody>
      </p:sp>
      <p:sp>
        <p:nvSpPr>
          <p:cNvPr id="24" name="TextBox 5"/>
          <p:cNvSpPr>
            <a:spLocks noChangeArrowheads="1"/>
          </p:cNvSpPr>
          <p:nvPr/>
        </p:nvSpPr>
        <p:spPr bwMode="auto">
          <a:xfrm>
            <a:off x="7906639" y="4623712"/>
            <a:ext cx="427184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665" dirty="0">
                <a:solidFill>
                  <a:schemeClr val="bg1"/>
                </a:solidFill>
                <a:latin typeface="微软雅黑" panose="020B0503020204020204" charset="-122"/>
                <a:ea typeface="微软雅黑" panose="020B0503020204020204" charset="-122"/>
              </a:rPr>
              <a:t>Produced</a:t>
            </a:r>
            <a:r>
              <a:rPr lang="zh-CN" altLang="en-US" sz="2665" dirty="0">
                <a:solidFill>
                  <a:schemeClr val="bg1"/>
                </a:solidFill>
                <a:latin typeface="微软雅黑" panose="020B0503020204020204" charset="-122"/>
                <a:ea typeface="微软雅黑" panose="020B0503020204020204" charset="-122"/>
              </a:rPr>
              <a:t> </a:t>
            </a:r>
            <a:r>
              <a:rPr lang="en-US" altLang="zh-CN" sz="2665" dirty="0">
                <a:solidFill>
                  <a:schemeClr val="bg1"/>
                </a:solidFill>
                <a:latin typeface="微软雅黑" panose="020B0503020204020204" charset="-122"/>
                <a:ea typeface="微软雅黑" panose="020B0503020204020204" charset="-122"/>
              </a:rPr>
              <a:t>By</a:t>
            </a:r>
            <a:r>
              <a:rPr lang="zh-CN" altLang="en-US" sz="2665" dirty="0">
                <a:solidFill>
                  <a:schemeClr val="bg1"/>
                </a:solidFill>
                <a:latin typeface="微软雅黑" panose="020B0503020204020204" charset="-122"/>
                <a:ea typeface="微软雅黑" panose="020B0503020204020204" charset="-122"/>
              </a:rPr>
              <a:t> 小杨哥</a:t>
            </a:r>
            <a:endParaRPr lang="zh-CN" altLang="en-US" sz="2665" dirty="0">
              <a:solidFill>
                <a:schemeClr val="bg1"/>
              </a:solidFill>
              <a:latin typeface="微软雅黑" panose="020B0503020204020204" charset="-122"/>
              <a:ea typeface="微软雅黑" panose="020B0503020204020204" charset="-122"/>
            </a:endParaRPr>
          </a:p>
        </p:txBody>
      </p:sp>
      <p:sp>
        <p:nvSpPr>
          <p:cNvPr id="25" name="Freeform 5"/>
          <p:cNvSpPr/>
          <p:nvPr/>
        </p:nvSpPr>
        <p:spPr bwMode="auto">
          <a:xfrm rot="1855731">
            <a:off x="4094915" y="1008340"/>
            <a:ext cx="640224" cy="57723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6" name="Freeform 5"/>
          <p:cNvSpPr/>
          <p:nvPr/>
        </p:nvSpPr>
        <p:spPr bwMode="auto">
          <a:xfrm rot="1855731">
            <a:off x="5415992" y="941361"/>
            <a:ext cx="341503" cy="3079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7" name="Freeform 5"/>
          <p:cNvSpPr/>
          <p:nvPr/>
        </p:nvSpPr>
        <p:spPr bwMode="auto">
          <a:xfrm rot="1855731">
            <a:off x="3108313" y="1202556"/>
            <a:ext cx="339851" cy="30641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8" name="Freeform 5"/>
          <p:cNvSpPr/>
          <p:nvPr/>
        </p:nvSpPr>
        <p:spPr bwMode="auto">
          <a:xfrm rot="1855731">
            <a:off x="6359329" y="1162215"/>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9" name="Freeform 5"/>
          <p:cNvSpPr/>
          <p:nvPr/>
        </p:nvSpPr>
        <p:spPr bwMode="auto">
          <a:xfrm rot="1855731">
            <a:off x="7487837" y="1033329"/>
            <a:ext cx="231795" cy="20898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30" name="Freeform 5"/>
          <p:cNvSpPr/>
          <p:nvPr/>
        </p:nvSpPr>
        <p:spPr bwMode="auto">
          <a:xfrm rot="1855731">
            <a:off x="8419381" y="1076584"/>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grpSp>
        <p:nvGrpSpPr>
          <p:cNvPr id="31" name="组合 30"/>
          <p:cNvGrpSpPr/>
          <p:nvPr/>
        </p:nvGrpSpPr>
        <p:grpSpPr>
          <a:xfrm>
            <a:off x="4642460" y="3604635"/>
            <a:ext cx="2811528" cy="2534911"/>
            <a:chOff x="3720691" y="2824413"/>
            <a:chExt cx="1341120" cy="1209172"/>
          </a:xfrm>
        </p:grpSpPr>
        <p:sp>
          <p:nvSpPr>
            <p:cNvPr id="3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sp>
          <p:nvSpPr>
            <p:cNvPr id="3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lumMod val="50000"/>
                    <a:lumOff val="50000"/>
                  </a:srgbClr>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grpSp>
      <p:grpSp>
        <p:nvGrpSpPr>
          <p:cNvPr id="35" name="71"/>
          <p:cNvGrpSpPr/>
          <p:nvPr>
            <p:custDataLst>
              <p:tags r:id="rId1"/>
            </p:custDataLst>
          </p:nvPr>
        </p:nvGrpSpPr>
        <p:grpSpPr>
          <a:xfrm>
            <a:off x="2647941" y="2077839"/>
            <a:ext cx="6683383" cy="1137067"/>
            <a:chOff x="4304043" y="1286668"/>
            <a:chExt cx="3837944" cy="2757793"/>
          </a:xfrm>
          <a:effectLst>
            <a:outerShdw blurRad="203200" dist="152400" dir="8100000" algn="tr" rotWithShape="0">
              <a:prstClr val="black">
                <a:alpha val="50000"/>
              </a:prstClr>
            </a:outerShdw>
          </a:effectLst>
        </p:grpSpPr>
        <p:sp>
          <p:nvSpPr>
            <p:cNvPr id="36" name="7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7" name="73"/>
            <p:cNvSpPr/>
            <p:nvPr/>
          </p:nvSpPr>
          <p:spPr>
            <a:xfrm>
              <a:off x="4351930" y="1373339"/>
              <a:ext cx="376460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8" name="9"/>
          <p:cNvSpPr>
            <a:spLocks noChangeArrowheads="1"/>
          </p:cNvSpPr>
          <p:nvPr>
            <p:custDataLst>
              <p:tags r:id="rId2"/>
            </p:custDataLst>
          </p:nvPr>
        </p:nvSpPr>
        <p:spPr bwMode="auto">
          <a:xfrm>
            <a:off x="2669242" y="2321793"/>
            <a:ext cx="6679449" cy="5683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auto">
              <a:defRPr/>
            </a:pPr>
            <a:r>
              <a:rPr lang="en-US" altLang="zh-CN" sz="3100" b="1" kern="0" dirty="0">
                <a:solidFill>
                  <a:srgbClr val="C9394A"/>
                </a:solidFill>
                <a:latin typeface="微软雅黑" panose="020B0503020204020204" charset="-122"/>
                <a:ea typeface="微软雅黑" panose="020B0503020204020204" charset="-122"/>
                <a:sym typeface="+mn-ea"/>
              </a:rPr>
              <a:t>ArgoCD+ArgoRollouts</a:t>
            </a:r>
            <a:r>
              <a:rPr lang="zh-CN" altLang="en-US" sz="3100" b="1" kern="0" dirty="0">
                <a:solidFill>
                  <a:srgbClr val="C9394A"/>
                </a:solidFill>
                <a:latin typeface="微软雅黑" panose="020B0503020204020204" charset="-122"/>
                <a:ea typeface="微软雅黑" panose="020B0503020204020204" charset="-122"/>
                <a:sym typeface="+mn-ea"/>
              </a:rPr>
              <a:t>快速入门</a:t>
            </a:r>
            <a:endParaRPr lang="zh-CN" altLang="en-US" sz="3100" b="1" kern="0" dirty="0">
              <a:solidFill>
                <a:srgbClr val="C9394A"/>
              </a:solidFill>
              <a:latin typeface="微软雅黑" panose="020B0503020204020204" charset="-122"/>
              <a:ea typeface="微软雅黑" panose="020B0503020204020204" charset="-122"/>
            </a:endParaRPr>
          </a:p>
        </p:txBody>
      </p:sp>
      <p:sp>
        <p:nvSpPr>
          <p:cNvPr id="18" name="圆角矩形"/>
          <p:cNvSpPr/>
          <p:nvPr/>
        </p:nvSpPr>
        <p:spPr>
          <a:xfrm>
            <a:off x="4860105" y="4558619"/>
            <a:ext cx="2399903" cy="611715"/>
          </a:xfrm>
          <a:prstGeom prst="roundRect">
            <a:avLst>
              <a:gd name="adj" fmla="val 16666"/>
            </a:avLst>
          </a:prstGeom>
          <a:noFill/>
          <a:ln w="38100" cap="flat" cmpd="sng">
            <a:noFill/>
            <a:prstDash val="solid"/>
            <a:round/>
          </a:ln>
          <a:effectLst>
            <a:outerShdw blurRad="40000" dist="20000" dir="5400000" rotWithShape="0">
              <a:srgbClr val="000000">
                <a:alpha val="37647"/>
              </a:srgbClr>
            </a:outerShdw>
          </a:effectLst>
        </p:spPr>
        <p:txBody>
          <a:bodyPr vert="horz" wrap="square" lIns="121920" tIns="60960" rIns="121920" bIns="60960" anchor="ctr" anchorCtr="0"/>
          <a:lstStyle/>
          <a:p>
            <a:pPr algn="ctr"/>
            <a:r>
              <a:rPr lang="en-US" altLang="zh-CN" sz="3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rPr>
              <a:t>LDAP</a:t>
            </a:r>
            <a:r>
              <a:rPr lang="zh-CN" altLang="en-US" sz="3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rPr>
              <a:t>接入</a:t>
            </a:r>
            <a:endParaRPr lang="zh-CN" altLang="en-US" sz="3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000" fill="hold"/>
                                        <p:tgtEl>
                                          <p:spTgt spid="25"/>
                                        </p:tgtEl>
                                        <p:attrNameLst>
                                          <p:attrName>ppt_w</p:attrName>
                                        </p:attrNameLst>
                                      </p:cBhvr>
                                      <p:tavLst>
                                        <p:tav tm="0">
                                          <p:val>
                                            <p:fltVal val="0"/>
                                          </p:val>
                                        </p:tav>
                                        <p:tav tm="100000">
                                          <p:val>
                                            <p:strVal val="#ppt_w"/>
                                          </p:val>
                                        </p:tav>
                                      </p:tavLst>
                                    </p:anim>
                                    <p:anim calcmode="lin" valueType="num">
                                      <p:cBhvr>
                                        <p:cTn id="8" dur="1000" fill="hold"/>
                                        <p:tgtEl>
                                          <p:spTgt spid="25"/>
                                        </p:tgtEl>
                                        <p:attrNameLst>
                                          <p:attrName>ppt_h</p:attrName>
                                        </p:attrNameLst>
                                      </p:cBhvr>
                                      <p:tavLst>
                                        <p:tav tm="0">
                                          <p:val>
                                            <p:fltVal val="0"/>
                                          </p:val>
                                        </p:tav>
                                        <p:tav tm="100000">
                                          <p:val>
                                            <p:strVal val="#ppt_h"/>
                                          </p:val>
                                        </p:tav>
                                      </p:tavLst>
                                    </p:anim>
                                    <p:anim calcmode="lin" valueType="num">
                                      <p:cBhvr>
                                        <p:cTn id="9" dur="1000" fill="hold"/>
                                        <p:tgtEl>
                                          <p:spTgt spid="25"/>
                                        </p:tgtEl>
                                        <p:attrNameLst>
                                          <p:attrName>style.rotation</p:attrName>
                                        </p:attrNameLst>
                                      </p:cBhvr>
                                      <p:tavLst>
                                        <p:tav tm="0">
                                          <p:val>
                                            <p:fltVal val="90"/>
                                          </p:val>
                                        </p:tav>
                                        <p:tav tm="100000">
                                          <p:val>
                                            <p:fltVal val="0"/>
                                          </p:val>
                                        </p:tav>
                                      </p:tavLst>
                                    </p:anim>
                                    <p:animEffect transition="in" filter="fade">
                                      <p:cBhvr>
                                        <p:cTn id="10" dur="1000"/>
                                        <p:tgtEl>
                                          <p:spTgt spid="2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1000" fill="hold"/>
                                        <p:tgtEl>
                                          <p:spTgt spid="26"/>
                                        </p:tgtEl>
                                        <p:attrNameLst>
                                          <p:attrName>ppt_w</p:attrName>
                                        </p:attrNameLst>
                                      </p:cBhvr>
                                      <p:tavLst>
                                        <p:tav tm="0">
                                          <p:val>
                                            <p:fltVal val="0"/>
                                          </p:val>
                                        </p:tav>
                                        <p:tav tm="100000">
                                          <p:val>
                                            <p:strVal val="#ppt_w"/>
                                          </p:val>
                                        </p:tav>
                                      </p:tavLst>
                                    </p:anim>
                                    <p:anim calcmode="lin" valueType="num">
                                      <p:cBhvr>
                                        <p:cTn id="14" dur="1000" fill="hold"/>
                                        <p:tgtEl>
                                          <p:spTgt spid="26"/>
                                        </p:tgtEl>
                                        <p:attrNameLst>
                                          <p:attrName>ppt_h</p:attrName>
                                        </p:attrNameLst>
                                      </p:cBhvr>
                                      <p:tavLst>
                                        <p:tav tm="0">
                                          <p:val>
                                            <p:fltVal val="0"/>
                                          </p:val>
                                        </p:tav>
                                        <p:tav tm="100000">
                                          <p:val>
                                            <p:strVal val="#ppt_h"/>
                                          </p:val>
                                        </p:tav>
                                      </p:tavLst>
                                    </p:anim>
                                    <p:anim calcmode="lin" valueType="num">
                                      <p:cBhvr>
                                        <p:cTn id="15" dur="1000" fill="hold"/>
                                        <p:tgtEl>
                                          <p:spTgt spid="26"/>
                                        </p:tgtEl>
                                        <p:attrNameLst>
                                          <p:attrName>style.rotation</p:attrName>
                                        </p:attrNameLst>
                                      </p:cBhvr>
                                      <p:tavLst>
                                        <p:tav tm="0">
                                          <p:val>
                                            <p:fltVal val="90"/>
                                          </p:val>
                                        </p:tav>
                                        <p:tav tm="100000">
                                          <p:val>
                                            <p:fltVal val="0"/>
                                          </p:val>
                                        </p:tav>
                                      </p:tavLst>
                                    </p:anim>
                                    <p:animEffect transition="in" filter="fade">
                                      <p:cBhvr>
                                        <p:cTn id="16" dur="1000"/>
                                        <p:tgtEl>
                                          <p:spTgt spid="2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1000" fill="hold"/>
                                        <p:tgtEl>
                                          <p:spTgt spid="27"/>
                                        </p:tgtEl>
                                        <p:attrNameLst>
                                          <p:attrName>ppt_w</p:attrName>
                                        </p:attrNameLst>
                                      </p:cBhvr>
                                      <p:tavLst>
                                        <p:tav tm="0">
                                          <p:val>
                                            <p:fltVal val="0"/>
                                          </p:val>
                                        </p:tav>
                                        <p:tav tm="100000">
                                          <p:val>
                                            <p:strVal val="#ppt_w"/>
                                          </p:val>
                                        </p:tav>
                                      </p:tavLst>
                                    </p:anim>
                                    <p:anim calcmode="lin" valueType="num">
                                      <p:cBhvr>
                                        <p:cTn id="20" dur="1000" fill="hold"/>
                                        <p:tgtEl>
                                          <p:spTgt spid="27"/>
                                        </p:tgtEl>
                                        <p:attrNameLst>
                                          <p:attrName>ppt_h</p:attrName>
                                        </p:attrNameLst>
                                      </p:cBhvr>
                                      <p:tavLst>
                                        <p:tav tm="0">
                                          <p:val>
                                            <p:fltVal val="0"/>
                                          </p:val>
                                        </p:tav>
                                        <p:tav tm="100000">
                                          <p:val>
                                            <p:strVal val="#ppt_h"/>
                                          </p:val>
                                        </p:tav>
                                      </p:tavLst>
                                    </p:anim>
                                    <p:anim calcmode="lin" valueType="num">
                                      <p:cBhvr>
                                        <p:cTn id="21" dur="1000" fill="hold"/>
                                        <p:tgtEl>
                                          <p:spTgt spid="27"/>
                                        </p:tgtEl>
                                        <p:attrNameLst>
                                          <p:attrName>style.rotation</p:attrName>
                                        </p:attrNameLst>
                                      </p:cBhvr>
                                      <p:tavLst>
                                        <p:tav tm="0">
                                          <p:val>
                                            <p:fltVal val="90"/>
                                          </p:val>
                                        </p:tav>
                                        <p:tav tm="100000">
                                          <p:val>
                                            <p:fltVal val="0"/>
                                          </p:val>
                                        </p:tav>
                                      </p:tavLst>
                                    </p:anim>
                                    <p:animEffect transition="in" filter="fade">
                                      <p:cBhvr>
                                        <p:cTn id="22" dur="1000"/>
                                        <p:tgtEl>
                                          <p:spTgt spid="27"/>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1000" fill="hold"/>
                                        <p:tgtEl>
                                          <p:spTgt spid="28"/>
                                        </p:tgtEl>
                                        <p:attrNameLst>
                                          <p:attrName>ppt_w</p:attrName>
                                        </p:attrNameLst>
                                      </p:cBhvr>
                                      <p:tavLst>
                                        <p:tav tm="0">
                                          <p:val>
                                            <p:fltVal val="0"/>
                                          </p:val>
                                        </p:tav>
                                        <p:tav tm="100000">
                                          <p:val>
                                            <p:strVal val="#ppt_w"/>
                                          </p:val>
                                        </p:tav>
                                      </p:tavLst>
                                    </p:anim>
                                    <p:anim calcmode="lin" valueType="num">
                                      <p:cBhvr>
                                        <p:cTn id="26" dur="1000" fill="hold"/>
                                        <p:tgtEl>
                                          <p:spTgt spid="28"/>
                                        </p:tgtEl>
                                        <p:attrNameLst>
                                          <p:attrName>ppt_h</p:attrName>
                                        </p:attrNameLst>
                                      </p:cBhvr>
                                      <p:tavLst>
                                        <p:tav tm="0">
                                          <p:val>
                                            <p:fltVal val="0"/>
                                          </p:val>
                                        </p:tav>
                                        <p:tav tm="100000">
                                          <p:val>
                                            <p:strVal val="#ppt_h"/>
                                          </p:val>
                                        </p:tav>
                                      </p:tavLst>
                                    </p:anim>
                                    <p:anim calcmode="lin" valueType="num">
                                      <p:cBhvr>
                                        <p:cTn id="27" dur="1000" fill="hold"/>
                                        <p:tgtEl>
                                          <p:spTgt spid="28"/>
                                        </p:tgtEl>
                                        <p:attrNameLst>
                                          <p:attrName>style.rotation</p:attrName>
                                        </p:attrNameLst>
                                      </p:cBhvr>
                                      <p:tavLst>
                                        <p:tav tm="0">
                                          <p:val>
                                            <p:fltVal val="90"/>
                                          </p:val>
                                        </p:tav>
                                        <p:tav tm="100000">
                                          <p:val>
                                            <p:fltVal val="0"/>
                                          </p:val>
                                        </p:tav>
                                      </p:tavLst>
                                    </p:anim>
                                    <p:animEffect transition="in" filter="fade">
                                      <p:cBhvr>
                                        <p:cTn id="28" dur="1000"/>
                                        <p:tgtEl>
                                          <p:spTgt spid="28"/>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1000" fill="hold"/>
                                        <p:tgtEl>
                                          <p:spTgt spid="29"/>
                                        </p:tgtEl>
                                        <p:attrNameLst>
                                          <p:attrName>ppt_w</p:attrName>
                                        </p:attrNameLst>
                                      </p:cBhvr>
                                      <p:tavLst>
                                        <p:tav tm="0">
                                          <p:val>
                                            <p:fltVal val="0"/>
                                          </p:val>
                                        </p:tav>
                                        <p:tav tm="100000">
                                          <p:val>
                                            <p:strVal val="#ppt_w"/>
                                          </p:val>
                                        </p:tav>
                                      </p:tavLst>
                                    </p:anim>
                                    <p:anim calcmode="lin" valueType="num">
                                      <p:cBhvr>
                                        <p:cTn id="32" dur="1000" fill="hold"/>
                                        <p:tgtEl>
                                          <p:spTgt spid="29"/>
                                        </p:tgtEl>
                                        <p:attrNameLst>
                                          <p:attrName>ppt_h</p:attrName>
                                        </p:attrNameLst>
                                      </p:cBhvr>
                                      <p:tavLst>
                                        <p:tav tm="0">
                                          <p:val>
                                            <p:fltVal val="0"/>
                                          </p:val>
                                        </p:tav>
                                        <p:tav tm="100000">
                                          <p:val>
                                            <p:strVal val="#ppt_h"/>
                                          </p:val>
                                        </p:tav>
                                      </p:tavLst>
                                    </p:anim>
                                    <p:anim calcmode="lin" valueType="num">
                                      <p:cBhvr>
                                        <p:cTn id="33" dur="1000" fill="hold"/>
                                        <p:tgtEl>
                                          <p:spTgt spid="29"/>
                                        </p:tgtEl>
                                        <p:attrNameLst>
                                          <p:attrName>style.rotation</p:attrName>
                                        </p:attrNameLst>
                                      </p:cBhvr>
                                      <p:tavLst>
                                        <p:tav tm="0">
                                          <p:val>
                                            <p:fltVal val="90"/>
                                          </p:val>
                                        </p:tav>
                                        <p:tav tm="100000">
                                          <p:val>
                                            <p:fltVal val="0"/>
                                          </p:val>
                                        </p:tav>
                                      </p:tavLst>
                                    </p:anim>
                                    <p:animEffect transition="in" filter="fade">
                                      <p:cBhvr>
                                        <p:cTn id="34" dur="1000"/>
                                        <p:tgtEl>
                                          <p:spTgt spid="29"/>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1000" fill="hold"/>
                                        <p:tgtEl>
                                          <p:spTgt spid="30"/>
                                        </p:tgtEl>
                                        <p:attrNameLst>
                                          <p:attrName>ppt_w</p:attrName>
                                        </p:attrNameLst>
                                      </p:cBhvr>
                                      <p:tavLst>
                                        <p:tav tm="0">
                                          <p:val>
                                            <p:fltVal val="0"/>
                                          </p:val>
                                        </p:tav>
                                        <p:tav tm="100000">
                                          <p:val>
                                            <p:strVal val="#ppt_w"/>
                                          </p:val>
                                        </p:tav>
                                      </p:tavLst>
                                    </p:anim>
                                    <p:anim calcmode="lin" valueType="num">
                                      <p:cBhvr>
                                        <p:cTn id="38" dur="1000" fill="hold"/>
                                        <p:tgtEl>
                                          <p:spTgt spid="30"/>
                                        </p:tgtEl>
                                        <p:attrNameLst>
                                          <p:attrName>ppt_h</p:attrName>
                                        </p:attrNameLst>
                                      </p:cBhvr>
                                      <p:tavLst>
                                        <p:tav tm="0">
                                          <p:val>
                                            <p:fltVal val="0"/>
                                          </p:val>
                                        </p:tav>
                                        <p:tav tm="100000">
                                          <p:val>
                                            <p:strVal val="#ppt_h"/>
                                          </p:val>
                                        </p:tav>
                                      </p:tavLst>
                                    </p:anim>
                                    <p:anim calcmode="lin" valueType="num">
                                      <p:cBhvr>
                                        <p:cTn id="39" dur="1000" fill="hold"/>
                                        <p:tgtEl>
                                          <p:spTgt spid="30"/>
                                        </p:tgtEl>
                                        <p:attrNameLst>
                                          <p:attrName>style.rotation</p:attrName>
                                        </p:attrNameLst>
                                      </p:cBhvr>
                                      <p:tavLst>
                                        <p:tav tm="0">
                                          <p:val>
                                            <p:fltVal val="90"/>
                                          </p:val>
                                        </p:tav>
                                        <p:tav tm="100000">
                                          <p:val>
                                            <p:fltVal val="0"/>
                                          </p:val>
                                        </p:tav>
                                      </p:tavLst>
                                    </p:anim>
                                    <p:animEffect transition="in" filter="fade">
                                      <p:cBhvr>
                                        <p:cTn id="40" dur="1000"/>
                                        <p:tgtEl>
                                          <p:spTgt spid="30"/>
                                        </p:tgtEl>
                                      </p:cBhvr>
                                    </p:animEffect>
                                  </p:childTnLst>
                                </p:cTn>
                              </p:par>
                            </p:childTnLst>
                          </p:cTn>
                        </p:par>
                        <p:par>
                          <p:cTn id="41" fill="hold">
                            <p:stCondLst>
                              <p:cond delay="1000"/>
                            </p:stCondLst>
                            <p:childTnLst>
                              <p:par>
                                <p:cTn id="42" presetID="14" presetClass="entr" presetSubtype="10"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randombar(horizontal)">
                                      <p:cBhvr>
                                        <p:cTn id="44" dur="250"/>
                                        <p:tgtEl>
                                          <p:spTgt spid="22"/>
                                        </p:tgtEl>
                                      </p:cBhvr>
                                    </p:animEffect>
                                  </p:childTnLst>
                                </p:cTn>
                              </p:par>
                            </p:childTnLst>
                          </p:cTn>
                        </p:par>
                        <p:par>
                          <p:cTn id="45" fill="hold">
                            <p:stCondLst>
                              <p:cond delay="1500"/>
                            </p:stCondLst>
                            <p:childTnLst>
                              <p:par>
                                <p:cTn id="46" presetID="2" presetClass="entr" presetSubtype="8"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additive="base">
                                        <p:cTn id="48" dur="500" fill="hold"/>
                                        <p:tgtEl>
                                          <p:spTgt spid="31"/>
                                        </p:tgtEl>
                                        <p:attrNameLst>
                                          <p:attrName>ppt_x</p:attrName>
                                        </p:attrNameLst>
                                      </p:cBhvr>
                                      <p:tavLst>
                                        <p:tav tm="0">
                                          <p:val>
                                            <p:strVal val="0-#ppt_w/2"/>
                                          </p:val>
                                        </p:tav>
                                        <p:tav tm="100000">
                                          <p:val>
                                            <p:strVal val="#ppt_x"/>
                                          </p:val>
                                        </p:tav>
                                      </p:tavLst>
                                    </p:anim>
                                    <p:anim calcmode="lin" valueType="num">
                                      <p:cBhvr additive="base">
                                        <p:cTn id="49" dur="500" fill="hold"/>
                                        <p:tgtEl>
                                          <p:spTgt spid="31"/>
                                        </p:tgtEl>
                                        <p:attrNameLst>
                                          <p:attrName>ppt_y</p:attrName>
                                        </p:attrNameLst>
                                      </p:cBhvr>
                                      <p:tavLst>
                                        <p:tav tm="0">
                                          <p:val>
                                            <p:strVal val="#ppt_y"/>
                                          </p:val>
                                        </p:tav>
                                        <p:tav tm="100000">
                                          <p:val>
                                            <p:strVal val="#ppt_y"/>
                                          </p:val>
                                        </p:tav>
                                      </p:tavLst>
                                    </p:anim>
                                  </p:childTnLst>
                                </p:cTn>
                              </p:par>
                            </p:childTnLst>
                          </p:cTn>
                        </p:par>
                        <p:par>
                          <p:cTn id="50" fill="hold">
                            <p:stCondLst>
                              <p:cond delay="20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3"/>
                                        </p:tgtEl>
                                        <p:attrNameLst>
                                          <p:attrName>style.visibility</p:attrName>
                                        </p:attrNameLst>
                                      </p:cBhvr>
                                      <p:to>
                                        <p:strVal val="visible"/>
                                      </p:to>
                                    </p:set>
                                    <p:anim calcmode="lin" valueType="num">
                                      <p:cBhvr>
                                        <p:cTn id="53"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3"/>
                                        </p:tgtEl>
                                        <p:attrNameLst>
                                          <p:attrName>ppt_y</p:attrName>
                                        </p:attrNameLst>
                                      </p:cBhvr>
                                      <p:tavLst>
                                        <p:tav tm="0">
                                          <p:val>
                                            <p:strVal val="#ppt_y"/>
                                          </p:val>
                                        </p:tav>
                                        <p:tav tm="100000">
                                          <p:val>
                                            <p:strVal val="#ppt_y"/>
                                          </p:val>
                                        </p:tav>
                                      </p:tavLst>
                                    </p:anim>
                                    <p:anim calcmode="lin" valueType="num">
                                      <p:cBhvr>
                                        <p:cTn id="55"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3"/>
                                        </p:tgtEl>
                                        <p:attrNameLst>
                                          <p:attrName>ppt_w</p:attrName>
                                        </p:attrNameLst>
                                      </p:cBhvr>
                                      <p:tavLst>
                                        <p:tav tm="0">
                                          <p:val>
                                            <p:strVal val="#ppt_w/10"/>
                                          </p:val>
                                        </p:tav>
                                        <p:tav tm="50000">
                                          <p:val>
                                            <p:strVal val="#ppt_w+.01"/>
                                          </p:val>
                                        </p:tav>
                                        <p:tav tm="100000">
                                          <p:val>
                                            <p:strVal val="#ppt_w"/>
                                          </p:val>
                                        </p:tav>
                                      </p:tavLst>
                                    </p:anim>
                                    <p:animEffect>
                                      <p:cBhvr>
                                        <p:cTn id="57" dur="500" tmFilter="0,0; .5, 1; 1, 1"/>
                                        <p:tgtEl>
                                          <p:spTgt spid="23"/>
                                        </p:tgtEl>
                                      </p:cBhvr>
                                    </p:animEffect>
                                  </p:childTnLst>
                                </p:cTn>
                              </p:par>
                            </p:childTnLst>
                          </p:cTn>
                        </p:par>
                        <p:par>
                          <p:cTn id="58" fill="hold">
                            <p:stCondLst>
                              <p:cond delay="2250"/>
                            </p:stCondLst>
                            <p:childTnLst>
                              <p:par>
                                <p:cTn id="59" presetID="41" presetClass="entr" presetSubtype="0" fill="hold" grpId="0" nodeType="afterEffect">
                                  <p:stCondLst>
                                    <p:cond delay="0"/>
                                  </p:stCondLst>
                                  <p:iterate type="lt">
                                    <p:tmPct val="10000"/>
                                  </p:iterate>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24"/>
                                        </p:tgtEl>
                                        <p:attrNameLst>
                                          <p:attrName>ppt_y</p:attrName>
                                        </p:attrNameLst>
                                      </p:cBhvr>
                                      <p:tavLst>
                                        <p:tav tm="0">
                                          <p:val>
                                            <p:strVal val="#ppt_y"/>
                                          </p:val>
                                        </p:tav>
                                        <p:tav tm="100000">
                                          <p:val>
                                            <p:strVal val="#ppt_y"/>
                                          </p:val>
                                        </p:tav>
                                      </p:tavLst>
                                    </p:anim>
                                    <p:anim calcmode="lin" valueType="num">
                                      <p:cBhvr>
                                        <p:cTn id="63"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24"/>
                                        </p:tgtEl>
                                        <p:attrNameLst>
                                          <p:attrName>ppt_w</p:attrName>
                                        </p:attrNameLst>
                                      </p:cBhvr>
                                      <p:tavLst>
                                        <p:tav tm="0">
                                          <p:val>
                                            <p:strVal val="#ppt_w/10"/>
                                          </p:val>
                                        </p:tav>
                                        <p:tav tm="50000">
                                          <p:val>
                                            <p:strVal val="#ppt_w+.01"/>
                                          </p:val>
                                        </p:tav>
                                        <p:tav tm="100000">
                                          <p:val>
                                            <p:strVal val="#ppt_w"/>
                                          </p:val>
                                        </p:tav>
                                      </p:tavLst>
                                    </p:anim>
                                    <p:animEffect>
                                      <p:cBhvr>
                                        <p:cTn id="65" dur="500" tmFilter="0,0; .5, 1; 1, 1"/>
                                        <p:tgtEl>
                                          <p:spTgt spid="24"/>
                                        </p:tgtEl>
                                      </p:cBhvr>
                                    </p:animEffect>
                                  </p:childTnLst>
                                </p:cTn>
                              </p:par>
                            </p:childTnLst>
                          </p:cTn>
                        </p:par>
                        <p:par>
                          <p:cTn id="66" fill="hold">
                            <p:stCondLst>
                              <p:cond delay="3450"/>
                            </p:stCondLst>
                            <p:childTnLst>
                              <p:par>
                                <p:cTn id="67" presetID="55" presetClass="entr" presetSubtype="0" fill="hold" nodeType="afterEffect">
                                  <p:stCondLst>
                                    <p:cond delay="0"/>
                                  </p:stCondLst>
                                  <p:childTnLst>
                                    <p:set>
                                      <p:cBhvr>
                                        <p:cTn id="68" dur="1" fill="hold">
                                          <p:stCondLst>
                                            <p:cond delay="0"/>
                                          </p:stCondLst>
                                        </p:cTn>
                                        <p:tgtEl>
                                          <p:spTgt spid="35"/>
                                        </p:tgtEl>
                                        <p:attrNameLst>
                                          <p:attrName>style.visibility</p:attrName>
                                        </p:attrNameLst>
                                      </p:cBhvr>
                                      <p:to>
                                        <p:strVal val="visible"/>
                                      </p:to>
                                    </p:set>
                                    <p:anim calcmode="lin" valueType="num">
                                      <p:cBhvr>
                                        <p:cTn id="69" dur="500" fill="hold"/>
                                        <p:tgtEl>
                                          <p:spTgt spid="35"/>
                                        </p:tgtEl>
                                        <p:attrNameLst>
                                          <p:attrName>ppt_w</p:attrName>
                                        </p:attrNameLst>
                                      </p:cBhvr>
                                      <p:tavLst>
                                        <p:tav tm="0">
                                          <p:val>
                                            <p:strVal val="#ppt_w*0.70"/>
                                          </p:val>
                                        </p:tav>
                                        <p:tav tm="100000">
                                          <p:val>
                                            <p:strVal val="#ppt_w"/>
                                          </p:val>
                                        </p:tav>
                                      </p:tavLst>
                                    </p:anim>
                                    <p:anim calcmode="lin" valueType="num">
                                      <p:cBhvr>
                                        <p:cTn id="70" dur="500" fill="hold"/>
                                        <p:tgtEl>
                                          <p:spTgt spid="35"/>
                                        </p:tgtEl>
                                        <p:attrNameLst>
                                          <p:attrName>ppt_h</p:attrName>
                                        </p:attrNameLst>
                                      </p:cBhvr>
                                      <p:tavLst>
                                        <p:tav tm="0">
                                          <p:val>
                                            <p:strVal val="#ppt_h"/>
                                          </p:val>
                                        </p:tav>
                                        <p:tav tm="100000">
                                          <p:val>
                                            <p:strVal val="#ppt_h"/>
                                          </p:val>
                                        </p:tav>
                                      </p:tavLst>
                                    </p:anim>
                                    <p:animEffect transition="in" filter="fade">
                                      <p:cBhvr>
                                        <p:cTn id="71" dur="500"/>
                                        <p:tgtEl>
                                          <p:spTgt spid="35"/>
                                        </p:tgtEl>
                                      </p:cBhvr>
                                    </p:animEffect>
                                  </p:childTnLst>
                                </p:cTn>
                              </p:par>
                            </p:childTnLst>
                          </p:cTn>
                        </p:par>
                        <p:par>
                          <p:cTn id="72" fill="hold">
                            <p:stCondLst>
                              <p:cond delay="3950"/>
                            </p:stCondLst>
                            <p:childTnLst>
                              <p:par>
                                <p:cTn id="73" presetID="16" presetClass="entr" presetSubtype="21" fill="hold" grpId="0" nodeType="after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barn(inVertical)">
                                      <p:cBhvr>
                                        <p:cTn id="75" dur="1000"/>
                                        <p:tgtEl>
                                          <p:spTgt spid="38"/>
                                        </p:tgtEl>
                                      </p:cBhvr>
                                    </p:animEffect>
                                  </p:childTnLst>
                                </p:cTn>
                              </p:par>
                            </p:childTnLst>
                          </p:cTn>
                        </p:par>
                        <p:par>
                          <p:cTn id="76" fill="hold">
                            <p:stCondLst>
                              <p:cond delay="4950"/>
                            </p:stCondLst>
                            <p:childTnLst>
                              <p:par>
                                <p:cTn id="77" presetID="18" presetClass="entr" presetSubtype="12"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strips(downLeft)">
                                      <p:cBhvr>
                                        <p:cTn id="7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ldLvl="0" autoUpdateAnimBg="0"/>
      <p:bldP spid="24" grpId="0" bldLvl="0" autoUpdateAnimBg="0"/>
      <p:bldP spid="25" grpId="0" bldLvl="0" animBg="1"/>
      <p:bldP spid="26" grpId="0" bldLvl="0" animBg="1"/>
      <p:bldP spid="27" grpId="0" bldLvl="0" animBg="1"/>
      <p:bldP spid="28" grpId="0" bldLvl="0" animBg="1"/>
      <p:bldP spid="29" grpId="0" bldLvl="0" animBg="1"/>
      <p:bldP spid="30" grpId="0" bldLvl="0" animBg="1"/>
      <p:bldP spid="38" grpId="0"/>
      <p:bldP spid="18"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p:cNvSpPr/>
          <p:nvPr>
            <p:custDataLst>
              <p:tags r:id="rId1"/>
            </p:custDataLst>
          </p:nvPr>
        </p:nvSpPr>
        <p:spPr>
          <a:xfrm>
            <a:off x="2063750" y="116205"/>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创建用户与用户组</a:t>
            </a:r>
            <a:endPar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2352040" y="1483360"/>
            <a:ext cx="7425055" cy="1333500"/>
          </a:xfrm>
          <a:prstGeom prst="rect">
            <a:avLst/>
          </a:prstGeom>
          <a:noFill/>
        </p:spPr>
        <p:txBody>
          <a:bodyPr wrap="square" rtlCol="0">
            <a:noAutofit/>
          </a:bodyPr>
          <a:p>
            <a:r>
              <a:rPr lang="en-US" altLang="zh-CN" sz="2670" b="1">
                <a:latin typeface="微软雅黑" panose="020B0503020204020204" charset="-122"/>
                <a:ea typeface="微软雅黑" panose="020B0503020204020204" charset="-122"/>
              </a:rPr>
              <a:t># </a:t>
            </a:r>
            <a:r>
              <a:rPr lang="zh-CN" altLang="en-US" sz="2670" b="1">
                <a:latin typeface="微软雅黑" panose="020B0503020204020204" charset="-122"/>
                <a:ea typeface="微软雅黑" panose="020B0503020204020204" charset="-122"/>
              </a:rPr>
              <a:t>创建</a:t>
            </a:r>
            <a:r>
              <a:rPr lang="en-US" altLang="zh-CN" sz="2670" b="1">
                <a:latin typeface="微软雅黑" panose="020B0503020204020204" charset="-122"/>
                <a:ea typeface="微软雅黑" panose="020B0503020204020204" charset="-122"/>
              </a:rPr>
              <a:t>test1</a:t>
            </a:r>
            <a:r>
              <a:rPr lang="zh-CN" altLang="en-US" sz="2670" b="1">
                <a:latin typeface="微软雅黑" panose="020B0503020204020204" charset="-122"/>
                <a:ea typeface="微软雅黑" panose="020B0503020204020204" charset="-122"/>
              </a:rPr>
              <a:t>用户与</a:t>
            </a:r>
            <a:r>
              <a:rPr lang="en-US" altLang="zh-CN" sz="2670" b="1">
                <a:latin typeface="微软雅黑" panose="020B0503020204020204" charset="-122"/>
                <a:ea typeface="微软雅黑" panose="020B0503020204020204" charset="-122"/>
              </a:rPr>
              <a:t>argocd</a:t>
            </a:r>
            <a:r>
              <a:rPr lang="zh-CN" altLang="en-US" sz="2670" b="1">
                <a:latin typeface="微软雅黑" panose="020B0503020204020204" charset="-122"/>
                <a:ea typeface="微软雅黑" panose="020B0503020204020204" charset="-122"/>
              </a:rPr>
              <a:t>用户组，把</a:t>
            </a:r>
            <a:r>
              <a:rPr lang="en-US" altLang="zh-CN" sz="2670" b="1">
                <a:latin typeface="微软雅黑" panose="020B0503020204020204" charset="-122"/>
                <a:ea typeface="微软雅黑" panose="020B0503020204020204" charset="-122"/>
              </a:rPr>
              <a:t>test1</a:t>
            </a:r>
            <a:r>
              <a:rPr lang="zh-CN" altLang="en-US" sz="2670" b="1">
                <a:latin typeface="微软雅黑" panose="020B0503020204020204" charset="-122"/>
                <a:ea typeface="微软雅黑" panose="020B0503020204020204" charset="-122"/>
              </a:rPr>
              <a:t>用户加入</a:t>
            </a:r>
            <a:r>
              <a:rPr lang="en-US" altLang="zh-CN" sz="2670" b="1">
                <a:latin typeface="微软雅黑" panose="020B0503020204020204" charset="-122"/>
                <a:ea typeface="微软雅黑" panose="020B0503020204020204" charset="-122"/>
              </a:rPr>
              <a:t>argocd</a:t>
            </a:r>
            <a:r>
              <a:rPr lang="zh-CN" altLang="en-US" sz="2670" b="1">
                <a:latin typeface="微软雅黑" panose="020B0503020204020204" charset="-122"/>
                <a:ea typeface="微软雅黑" panose="020B0503020204020204" charset="-122"/>
              </a:rPr>
              <a:t>用户组</a:t>
            </a:r>
            <a:endParaRPr lang="zh-CN" altLang="en-US" sz="2670" b="1">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2"/>
          <a:stretch>
            <a:fillRect/>
          </a:stretch>
        </p:blipFill>
        <p:spPr>
          <a:xfrm>
            <a:off x="2496185" y="2996565"/>
            <a:ext cx="7172325" cy="2762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p:cNvSpPr/>
          <p:nvPr>
            <p:custDataLst>
              <p:tags r:id="rId1"/>
            </p:custDataLst>
          </p:nvPr>
        </p:nvSpPr>
        <p:spPr>
          <a:xfrm>
            <a:off x="2063750" y="116205"/>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endPar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1557020" y="980440"/>
            <a:ext cx="4775835" cy="1194435"/>
          </a:xfrm>
          <a:prstGeom prst="rect">
            <a:avLst/>
          </a:prstGeom>
          <a:noFill/>
        </p:spPr>
        <p:txBody>
          <a:bodyPr wrap="square" rtlCol="0">
            <a:noAutofit/>
          </a:bodyPr>
          <a:p>
            <a:r>
              <a:rPr lang="en-US" altLang="zh-CN" sz="2670" b="1">
                <a:latin typeface="微软雅黑" panose="020B0503020204020204" charset="-122"/>
                <a:ea typeface="微软雅黑" panose="020B0503020204020204" charset="-122"/>
              </a:rPr>
              <a:t># </a:t>
            </a:r>
            <a:r>
              <a:rPr lang="zh-CN" altLang="en-US" sz="2670" b="1">
                <a:latin typeface="微软雅黑" panose="020B0503020204020204" charset="-122"/>
                <a:ea typeface="微软雅黑" panose="020B0503020204020204" charset="-122"/>
              </a:rPr>
              <a:t>在</a:t>
            </a:r>
            <a:r>
              <a:rPr lang="en-US" altLang="zh-CN" sz="2670" b="1">
                <a:latin typeface="微软雅黑" panose="020B0503020204020204" charset="-122"/>
                <a:ea typeface="微软雅黑" panose="020B0503020204020204" charset="-122"/>
              </a:rPr>
              <a:t>argocd-cm</a:t>
            </a:r>
            <a:r>
              <a:rPr lang="zh-CN" altLang="en-US" sz="2670" b="1">
                <a:latin typeface="微软雅黑" panose="020B0503020204020204" charset="-122"/>
                <a:ea typeface="微软雅黑" panose="020B0503020204020204" charset="-122"/>
              </a:rPr>
              <a:t>添加</a:t>
            </a:r>
            <a:r>
              <a:rPr lang="en-US" altLang="zh-CN" sz="2670" b="1">
                <a:latin typeface="微软雅黑" panose="020B0503020204020204" charset="-122"/>
                <a:ea typeface="微软雅黑" panose="020B0503020204020204" charset="-122"/>
              </a:rPr>
              <a:t>DEX</a:t>
            </a:r>
            <a:r>
              <a:rPr lang="zh-CN" altLang="en-US" sz="2670" b="1">
                <a:latin typeface="微软雅黑" panose="020B0503020204020204" charset="-122"/>
                <a:ea typeface="微软雅黑" panose="020B0503020204020204" charset="-122"/>
              </a:rPr>
              <a:t>配置</a:t>
            </a:r>
            <a:endParaRPr lang="zh-CN" altLang="en-US" sz="2670" b="1">
              <a:latin typeface="微软雅黑" panose="020B0503020204020204" charset="-122"/>
              <a:ea typeface="微软雅黑" panose="020B0503020204020204" charset="-122"/>
            </a:endParaRPr>
          </a:p>
          <a:p>
            <a:r>
              <a:rPr lang="en-US" altLang="zh-CN" sz="2670" b="1">
                <a:latin typeface="微软雅黑" panose="020B0503020204020204" charset="-122"/>
                <a:ea typeface="微软雅黑" panose="020B0503020204020204" charset="-122"/>
              </a:rPr>
              <a:t># </a:t>
            </a:r>
            <a:r>
              <a:rPr lang="zh-CN" altLang="en-US" sz="2670" b="1">
                <a:latin typeface="微软雅黑" panose="020B0503020204020204" charset="-122"/>
                <a:ea typeface="微软雅黑" panose="020B0503020204020204" charset="-122"/>
              </a:rPr>
              <a:t>终端配置管理员账户与密码</a:t>
            </a:r>
            <a:endParaRPr lang="zh-CN" altLang="en-US" sz="2670" b="1">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6314440" y="1015365"/>
            <a:ext cx="4648200" cy="5544820"/>
          </a:xfrm>
          <a:prstGeom prst="rect">
            <a:avLst/>
          </a:prstGeom>
        </p:spPr>
      </p:pic>
      <p:sp>
        <p:nvSpPr>
          <p:cNvPr id="3" name="矩形"/>
          <p:cNvSpPr/>
          <p:nvPr>
            <p:custDataLst>
              <p:tags r:id="rId3"/>
            </p:custDataLst>
          </p:nvPr>
        </p:nvSpPr>
        <p:spPr>
          <a:xfrm>
            <a:off x="2190750" y="44450"/>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DEX</a:t>
            </a: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配置</a:t>
            </a:r>
            <a:endPar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4439905"/>
            <a:ext cx="12190413" cy="91587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3" name="TextBox 5"/>
          <p:cNvSpPr>
            <a:spLocks noChangeArrowheads="1"/>
          </p:cNvSpPr>
          <p:nvPr/>
        </p:nvSpPr>
        <p:spPr bwMode="auto">
          <a:xfrm>
            <a:off x="142875" y="4521200"/>
            <a:ext cx="4618355" cy="532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a:r>
              <a:rPr lang="en-US" altLang="zh-CN" sz="2665" dirty="0">
                <a:solidFill>
                  <a:schemeClr val="bg1"/>
                </a:solidFill>
                <a:latin typeface="微软雅黑" panose="020B0503020204020204" charset="-122"/>
                <a:ea typeface="微软雅黑" panose="020B0503020204020204" charset="-122"/>
              </a:rPr>
              <a:t>实现配置用户控制权限</a:t>
            </a:r>
            <a:endParaRPr lang="en-US" altLang="zh-CN" sz="2665" dirty="0">
              <a:solidFill>
                <a:schemeClr val="bg1"/>
              </a:solidFill>
              <a:latin typeface="微软雅黑" panose="020B0503020204020204" charset="-122"/>
              <a:ea typeface="微软雅黑" panose="020B0503020204020204" charset="-122"/>
            </a:endParaRPr>
          </a:p>
        </p:txBody>
      </p:sp>
      <p:sp>
        <p:nvSpPr>
          <p:cNvPr id="24" name="TextBox 5"/>
          <p:cNvSpPr>
            <a:spLocks noChangeArrowheads="1"/>
          </p:cNvSpPr>
          <p:nvPr/>
        </p:nvSpPr>
        <p:spPr bwMode="auto">
          <a:xfrm>
            <a:off x="7906639" y="4623712"/>
            <a:ext cx="427184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665" dirty="0">
                <a:solidFill>
                  <a:schemeClr val="bg1"/>
                </a:solidFill>
                <a:latin typeface="微软雅黑" panose="020B0503020204020204" charset="-122"/>
                <a:ea typeface="微软雅黑" panose="020B0503020204020204" charset="-122"/>
              </a:rPr>
              <a:t>Produced</a:t>
            </a:r>
            <a:r>
              <a:rPr lang="zh-CN" altLang="en-US" sz="2665" dirty="0">
                <a:solidFill>
                  <a:schemeClr val="bg1"/>
                </a:solidFill>
                <a:latin typeface="微软雅黑" panose="020B0503020204020204" charset="-122"/>
                <a:ea typeface="微软雅黑" panose="020B0503020204020204" charset="-122"/>
              </a:rPr>
              <a:t> </a:t>
            </a:r>
            <a:r>
              <a:rPr lang="en-US" altLang="zh-CN" sz="2665" dirty="0">
                <a:solidFill>
                  <a:schemeClr val="bg1"/>
                </a:solidFill>
                <a:latin typeface="微软雅黑" panose="020B0503020204020204" charset="-122"/>
                <a:ea typeface="微软雅黑" panose="020B0503020204020204" charset="-122"/>
              </a:rPr>
              <a:t>By</a:t>
            </a:r>
            <a:r>
              <a:rPr lang="zh-CN" altLang="en-US" sz="2665" dirty="0">
                <a:solidFill>
                  <a:schemeClr val="bg1"/>
                </a:solidFill>
                <a:latin typeface="微软雅黑" panose="020B0503020204020204" charset="-122"/>
                <a:ea typeface="微软雅黑" panose="020B0503020204020204" charset="-122"/>
              </a:rPr>
              <a:t> 小杨哥</a:t>
            </a:r>
            <a:endParaRPr lang="zh-CN" altLang="en-US" sz="2665" dirty="0">
              <a:solidFill>
                <a:schemeClr val="bg1"/>
              </a:solidFill>
              <a:latin typeface="微软雅黑" panose="020B0503020204020204" charset="-122"/>
              <a:ea typeface="微软雅黑" panose="020B0503020204020204" charset="-122"/>
            </a:endParaRPr>
          </a:p>
        </p:txBody>
      </p:sp>
      <p:sp>
        <p:nvSpPr>
          <p:cNvPr id="25" name="Freeform 5"/>
          <p:cNvSpPr/>
          <p:nvPr/>
        </p:nvSpPr>
        <p:spPr bwMode="auto">
          <a:xfrm rot="1855731">
            <a:off x="4094915" y="1008340"/>
            <a:ext cx="640224" cy="57723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6" name="Freeform 5"/>
          <p:cNvSpPr/>
          <p:nvPr/>
        </p:nvSpPr>
        <p:spPr bwMode="auto">
          <a:xfrm rot="1855731">
            <a:off x="5415992" y="941361"/>
            <a:ext cx="341503" cy="3079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7" name="Freeform 5"/>
          <p:cNvSpPr/>
          <p:nvPr/>
        </p:nvSpPr>
        <p:spPr bwMode="auto">
          <a:xfrm rot="1855731">
            <a:off x="3108313" y="1202556"/>
            <a:ext cx="339851" cy="30641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8" name="Freeform 5"/>
          <p:cNvSpPr/>
          <p:nvPr/>
        </p:nvSpPr>
        <p:spPr bwMode="auto">
          <a:xfrm rot="1855731">
            <a:off x="6359329" y="1162215"/>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9" name="Freeform 5"/>
          <p:cNvSpPr/>
          <p:nvPr/>
        </p:nvSpPr>
        <p:spPr bwMode="auto">
          <a:xfrm rot="1855731">
            <a:off x="7487837" y="1033329"/>
            <a:ext cx="231795" cy="20898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30" name="Freeform 5"/>
          <p:cNvSpPr/>
          <p:nvPr/>
        </p:nvSpPr>
        <p:spPr bwMode="auto">
          <a:xfrm rot="1855731">
            <a:off x="8419381" y="1076584"/>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grpSp>
        <p:nvGrpSpPr>
          <p:cNvPr id="31" name="组合 30"/>
          <p:cNvGrpSpPr/>
          <p:nvPr/>
        </p:nvGrpSpPr>
        <p:grpSpPr>
          <a:xfrm>
            <a:off x="4642460" y="3604635"/>
            <a:ext cx="2811528" cy="2534911"/>
            <a:chOff x="3720691" y="2824413"/>
            <a:chExt cx="1341120" cy="1209172"/>
          </a:xfrm>
        </p:grpSpPr>
        <p:sp>
          <p:nvSpPr>
            <p:cNvPr id="3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sp>
          <p:nvSpPr>
            <p:cNvPr id="3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lumMod val="50000"/>
                    <a:lumOff val="50000"/>
                  </a:srgbClr>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grpSp>
      <p:grpSp>
        <p:nvGrpSpPr>
          <p:cNvPr id="35" name="71"/>
          <p:cNvGrpSpPr/>
          <p:nvPr>
            <p:custDataLst>
              <p:tags r:id="rId1"/>
            </p:custDataLst>
          </p:nvPr>
        </p:nvGrpSpPr>
        <p:grpSpPr>
          <a:xfrm>
            <a:off x="2647941" y="2077839"/>
            <a:ext cx="6683383" cy="1137067"/>
            <a:chOff x="4304043" y="1286668"/>
            <a:chExt cx="3837944" cy="2757793"/>
          </a:xfrm>
          <a:effectLst>
            <a:outerShdw blurRad="203200" dist="152400" dir="8100000" algn="tr" rotWithShape="0">
              <a:prstClr val="black">
                <a:alpha val="50000"/>
              </a:prstClr>
            </a:outerShdw>
          </a:effectLst>
        </p:grpSpPr>
        <p:sp>
          <p:nvSpPr>
            <p:cNvPr id="36" name="7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7" name="73"/>
            <p:cNvSpPr/>
            <p:nvPr/>
          </p:nvSpPr>
          <p:spPr>
            <a:xfrm>
              <a:off x="4351930" y="1373339"/>
              <a:ext cx="376460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8" name="9"/>
          <p:cNvSpPr>
            <a:spLocks noChangeArrowheads="1"/>
          </p:cNvSpPr>
          <p:nvPr>
            <p:custDataLst>
              <p:tags r:id="rId2"/>
            </p:custDataLst>
          </p:nvPr>
        </p:nvSpPr>
        <p:spPr bwMode="auto">
          <a:xfrm>
            <a:off x="2597487" y="2321793"/>
            <a:ext cx="6679449" cy="5683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auto">
              <a:defRPr/>
            </a:pPr>
            <a:r>
              <a:rPr lang="en-US" altLang="zh-CN" sz="3100" b="1" kern="0" dirty="0">
                <a:solidFill>
                  <a:srgbClr val="C9394A"/>
                </a:solidFill>
                <a:latin typeface="微软雅黑" panose="020B0503020204020204" charset="-122"/>
                <a:ea typeface="微软雅黑" panose="020B0503020204020204" charset="-122"/>
                <a:sym typeface="+mn-ea"/>
              </a:rPr>
              <a:t>ArgoCD+ArgoRollouts</a:t>
            </a:r>
            <a:r>
              <a:rPr lang="zh-CN" altLang="en-US" sz="3100" b="1" kern="0" dirty="0">
                <a:solidFill>
                  <a:srgbClr val="C9394A"/>
                </a:solidFill>
                <a:latin typeface="微软雅黑" panose="020B0503020204020204" charset="-122"/>
                <a:ea typeface="微软雅黑" panose="020B0503020204020204" charset="-122"/>
                <a:sym typeface="+mn-ea"/>
              </a:rPr>
              <a:t>快速入门</a:t>
            </a:r>
            <a:endParaRPr lang="zh-CN" altLang="en-US" sz="3100" b="1" kern="0" dirty="0">
              <a:solidFill>
                <a:srgbClr val="C9394A"/>
              </a:solidFill>
              <a:latin typeface="微软雅黑" panose="020B0503020204020204" charset="-122"/>
              <a:ea typeface="微软雅黑" panose="020B0503020204020204" charset="-122"/>
            </a:endParaRPr>
          </a:p>
        </p:txBody>
      </p:sp>
      <p:sp>
        <p:nvSpPr>
          <p:cNvPr id="18" name="圆角矩形"/>
          <p:cNvSpPr/>
          <p:nvPr/>
        </p:nvSpPr>
        <p:spPr>
          <a:xfrm>
            <a:off x="4860105" y="4558619"/>
            <a:ext cx="2399903" cy="611715"/>
          </a:xfrm>
          <a:prstGeom prst="roundRect">
            <a:avLst>
              <a:gd name="adj" fmla="val 16666"/>
            </a:avLst>
          </a:prstGeom>
          <a:noFill/>
          <a:ln w="38100" cap="flat" cmpd="sng">
            <a:noFill/>
            <a:prstDash val="solid"/>
            <a:round/>
          </a:ln>
          <a:effectLst>
            <a:outerShdw blurRad="40000" dist="20000" dir="5400000" rotWithShape="0">
              <a:srgbClr val="000000">
                <a:alpha val="37647"/>
              </a:srgbClr>
            </a:outerShdw>
          </a:effectLst>
        </p:spPr>
        <p:txBody>
          <a:bodyPr vert="horz" wrap="square" lIns="121920" tIns="60960" rIns="121920" bIns="60960" anchor="ctr" anchorCtr="0"/>
          <a:lstStyle/>
          <a:p>
            <a:pPr algn="ctr"/>
            <a:r>
              <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rPr>
              <a:t>权限控制</a:t>
            </a:r>
            <a:endPar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Click="0">
        <p14:prism/>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000" fill="hold"/>
                                        <p:tgtEl>
                                          <p:spTgt spid="25"/>
                                        </p:tgtEl>
                                        <p:attrNameLst>
                                          <p:attrName>ppt_w</p:attrName>
                                        </p:attrNameLst>
                                      </p:cBhvr>
                                      <p:tavLst>
                                        <p:tav tm="0">
                                          <p:val>
                                            <p:fltVal val="0"/>
                                          </p:val>
                                        </p:tav>
                                        <p:tav tm="100000">
                                          <p:val>
                                            <p:strVal val="#ppt_w"/>
                                          </p:val>
                                        </p:tav>
                                      </p:tavLst>
                                    </p:anim>
                                    <p:anim calcmode="lin" valueType="num">
                                      <p:cBhvr>
                                        <p:cTn id="8" dur="1000" fill="hold"/>
                                        <p:tgtEl>
                                          <p:spTgt spid="25"/>
                                        </p:tgtEl>
                                        <p:attrNameLst>
                                          <p:attrName>ppt_h</p:attrName>
                                        </p:attrNameLst>
                                      </p:cBhvr>
                                      <p:tavLst>
                                        <p:tav tm="0">
                                          <p:val>
                                            <p:fltVal val="0"/>
                                          </p:val>
                                        </p:tav>
                                        <p:tav tm="100000">
                                          <p:val>
                                            <p:strVal val="#ppt_h"/>
                                          </p:val>
                                        </p:tav>
                                      </p:tavLst>
                                    </p:anim>
                                    <p:anim calcmode="lin" valueType="num">
                                      <p:cBhvr>
                                        <p:cTn id="9" dur="1000" fill="hold"/>
                                        <p:tgtEl>
                                          <p:spTgt spid="25"/>
                                        </p:tgtEl>
                                        <p:attrNameLst>
                                          <p:attrName>style.rotation</p:attrName>
                                        </p:attrNameLst>
                                      </p:cBhvr>
                                      <p:tavLst>
                                        <p:tav tm="0">
                                          <p:val>
                                            <p:fltVal val="90"/>
                                          </p:val>
                                        </p:tav>
                                        <p:tav tm="100000">
                                          <p:val>
                                            <p:fltVal val="0"/>
                                          </p:val>
                                        </p:tav>
                                      </p:tavLst>
                                    </p:anim>
                                    <p:animEffect transition="in" filter="fade">
                                      <p:cBhvr>
                                        <p:cTn id="10" dur="1000"/>
                                        <p:tgtEl>
                                          <p:spTgt spid="2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1000" fill="hold"/>
                                        <p:tgtEl>
                                          <p:spTgt spid="26"/>
                                        </p:tgtEl>
                                        <p:attrNameLst>
                                          <p:attrName>ppt_w</p:attrName>
                                        </p:attrNameLst>
                                      </p:cBhvr>
                                      <p:tavLst>
                                        <p:tav tm="0">
                                          <p:val>
                                            <p:fltVal val="0"/>
                                          </p:val>
                                        </p:tav>
                                        <p:tav tm="100000">
                                          <p:val>
                                            <p:strVal val="#ppt_w"/>
                                          </p:val>
                                        </p:tav>
                                      </p:tavLst>
                                    </p:anim>
                                    <p:anim calcmode="lin" valueType="num">
                                      <p:cBhvr>
                                        <p:cTn id="14" dur="1000" fill="hold"/>
                                        <p:tgtEl>
                                          <p:spTgt spid="26"/>
                                        </p:tgtEl>
                                        <p:attrNameLst>
                                          <p:attrName>ppt_h</p:attrName>
                                        </p:attrNameLst>
                                      </p:cBhvr>
                                      <p:tavLst>
                                        <p:tav tm="0">
                                          <p:val>
                                            <p:fltVal val="0"/>
                                          </p:val>
                                        </p:tav>
                                        <p:tav tm="100000">
                                          <p:val>
                                            <p:strVal val="#ppt_h"/>
                                          </p:val>
                                        </p:tav>
                                      </p:tavLst>
                                    </p:anim>
                                    <p:anim calcmode="lin" valueType="num">
                                      <p:cBhvr>
                                        <p:cTn id="15" dur="1000" fill="hold"/>
                                        <p:tgtEl>
                                          <p:spTgt spid="26"/>
                                        </p:tgtEl>
                                        <p:attrNameLst>
                                          <p:attrName>style.rotation</p:attrName>
                                        </p:attrNameLst>
                                      </p:cBhvr>
                                      <p:tavLst>
                                        <p:tav tm="0">
                                          <p:val>
                                            <p:fltVal val="90"/>
                                          </p:val>
                                        </p:tav>
                                        <p:tav tm="100000">
                                          <p:val>
                                            <p:fltVal val="0"/>
                                          </p:val>
                                        </p:tav>
                                      </p:tavLst>
                                    </p:anim>
                                    <p:animEffect transition="in" filter="fade">
                                      <p:cBhvr>
                                        <p:cTn id="16" dur="1000"/>
                                        <p:tgtEl>
                                          <p:spTgt spid="2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1000" fill="hold"/>
                                        <p:tgtEl>
                                          <p:spTgt spid="27"/>
                                        </p:tgtEl>
                                        <p:attrNameLst>
                                          <p:attrName>ppt_w</p:attrName>
                                        </p:attrNameLst>
                                      </p:cBhvr>
                                      <p:tavLst>
                                        <p:tav tm="0">
                                          <p:val>
                                            <p:fltVal val="0"/>
                                          </p:val>
                                        </p:tav>
                                        <p:tav tm="100000">
                                          <p:val>
                                            <p:strVal val="#ppt_w"/>
                                          </p:val>
                                        </p:tav>
                                      </p:tavLst>
                                    </p:anim>
                                    <p:anim calcmode="lin" valueType="num">
                                      <p:cBhvr>
                                        <p:cTn id="20" dur="1000" fill="hold"/>
                                        <p:tgtEl>
                                          <p:spTgt spid="27"/>
                                        </p:tgtEl>
                                        <p:attrNameLst>
                                          <p:attrName>ppt_h</p:attrName>
                                        </p:attrNameLst>
                                      </p:cBhvr>
                                      <p:tavLst>
                                        <p:tav tm="0">
                                          <p:val>
                                            <p:fltVal val="0"/>
                                          </p:val>
                                        </p:tav>
                                        <p:tav tm="100000">
                                          <p:val>
                                            <p:strVal val="#ppt_h"/>
                                          </p:val>
                                        </p:tav>
                                      </p:tavLst>
                                    </p:anim>
                                    <p:anim calcmode="lin" valueType="num">
                                      <p:cBhvr>
                                        <p:cTn id="21" dur="1000" fill="hold"/>
                                        <p:tgtEl>
                                          <p:spTgt spid="27"/>
                                        </p:tgtEl>
                                        <p:attrNameLst>
                                          <p:attrName>style.rotation</p:attrName>
                                        </p:attrNameLst>
                                      </p:cBhvr>
                                      <p:tavLst>
                                        <p:tav tm="0">
                                          <p:val>
                                            <p:fltVal val="90"/>
                                          </p:val>
                                        </p:tav>
                                        <p:tav tm="100000">
                                          <p:val>
                                            <p:fltVal val="0"/>
                                          </p:val>
                                        </p:tav>
                                      </p:tavLst>
                                    </p:anim>
                                    <p:animEffect transition="in" filter="fade">
                                      <p:cBhvr>
                                        <p:cTn id="22" dur="1000"/>
                                        <p:tgtEl>
                                          <p:spTgt spid="27"/>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1000" fill="hold"/>
                                        <p:tgtEl>
                                          <p:spTgt spid="28"/>
                                        </p:tgtEl>
                                        <p:attrNameLst>
                                          <p:attrName>ppt_w</p:attrName>
                                        </p:attrNameLst>
                                      </p:cBhvr>
                                      <p:tavLst>
                                        <p:tav tm="0">
                                          <p:val>
                                            <p:fltVal val="0"/>
                                          </p:val>
                                        </p:tav>
                                        <p:tav tm="100000">
                                          <p:val>
                                            <p:strVal val="#ppt_w"/>
                                          </p:val>
                                        </p:tav>
                                      </p:tavLst>
                                    </p:anim>
                                    <p:anim calcmode="lin" valueType="num">
                                      <p:cBhvr>
                                        <p:cTn id="26" dur="1000" fill="hold"/>
                                        <p:tgtEl>
                                          <p:spTgt spid="28"/>
                                        </p:tgtEl>
                                        <p:attrNameLst>
                                          <p:attrName>ppt_h</p:attrName>
                                        </p:attrNameLst>
                                      </p:cBhvr>
                                      <p:tavLst>
                                        <p:tav tm="0">
                                          <p:val>
                                            <p:fltVal val="0"/>
                                          </p:val>
                                        </p:tav>
                                        <p:tav tm="100000">
                                          <p:val>
                                            <p:strVal val="#ppt_h"/>
                                          </p:val>
                                        </p:tav>
                                      </p:tavLst>
                                    </p:anim>
                                    <p:anim calcmode="lin" valueType="num">
                                      <p:cBhvr>
                                        <p:cTn id="27" dur="1000" fill="hold"/>
                                        <p:tgtEl>
                                          <p:spTgt spid="28"/>
                                        </p:tgtEl>
                                        <p:attrNameLst>
                                          <p:attrName>style.rotation</p:attrName>
                                        </p:attrNameLst>
                                      </p:cBhvr>
                                      <p:tavLst>
                                        <p:tav tm="0">
                                          <p:val>
                                            <p:fltVal val="90"/>
                                          </p:val>
                                        </p:tav>
                                        <p:tav tm="100000">
                                          <p:val>
                                            <p:fltVal val="0"/>
                                          </p:val>
                                        </p:tav>
                                      </p:tavLst>
                                    </p:anim>
                                    <p:animEffect transition="in" filter="fade">
                                      <p:cBhvr>
                                        <p:cTn id="28" dur="1000"/>
                                        <p:tgtEl>
                                          <p:spTgt spid="28"/>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1000" fill="hold"/>
                                        <p:tgtEl>
                                          <p:spTgt spid="29"/>
                                        </p:tgtEl>
                                        <p:attrNameLst>
                                          <p:attrName>ppt_w</p:attrName>
                                        </p:attrNameLst>
                                      </p:cBhvr>
                                      <p:tavLst>
                                        <p:tav tm="0">
                                          <p:val>
                                            <p:fltVal val="0"/>
                                          </p:val>
                                        </p:tav>
                                        <p:tav tm="100000">
                                          <p:val>
                                            <p:strVal val="#ppt_w"/>
                                          </p:val>
                                        </p:tav>
                                      </p:tavLst>
                                    </p:anim>
                                    <p:anim calcmode="lin" valueType="num">
                                      <p:cBhvr>
                                        <p:cTn id="32" dur="1000" fill="hold"/>
                                        <p:tgtEl>
                                          <p:spTgt spid="29"/>
                                        </p:tgtEl>
                                        <p:attrNameLst>
                                          <p:attrName>ppt_h</p:attrName>
                                        </p:attrNameLst>
                                      </p:cBhvr>
                                      <p:tavLst>
                                        <p:tav tm="0">
                                          <p:val>
                                            <p:fltVal val="0"/>
                                          </p:val>
                                        </p:tav>
                                        <p:tav tm="100000">
                                          <p:val>
                                            <p:strVal val="#ppt_h"/>
                                          </p:val>
                                        </p:tav>
                                      </p:tavLst>
                                    </p:anim>
                                    <p:anim calcmode="lin" valueType="num">
                                      <p:cBhvr>
                                        <p:cTn id="33" dur="1000" fill="hold"/>
                                        <p:tgtEl>
                                          <p:spTgt spid="29"/>
                                        </p:tgtEl>
                                        <p:attrNameLst>
                                          <p:attrName>style.rotation</p:attrName>
                                        </p:attrNameLst>
                                      </p:cBhvr>
                                      <p:tavLst>
                                        <p:tav tm="0">
                                          <p:val>
                                            <p:fltVal val="90"/>
                                          </p:val>
                                        </p:tav>
                                        <p:tav tm="100000">
                                          <p:val>
                                            <p:fltVal val="0"/>
                                          </p:val>
                                        </p:tav>
                                      </p:tavLst>
                                    </p:anim>
                                    <p:animEffect transition="in" filter="fade">
                                      <p:cBhvr>
                                        <p:cTn id="34" dur="1000"/>
                                        <p:tgtEl>
                                          <p:spTgt spid="29"/>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1000" fill="hold"/>
                                        <p:tgtEl>
                                          <p:spTgt spid="30"/>
                                        </p:tgtEl>
                                        <p:attrNameLst>
                                          <p:attrName>ppt_w</p:attrName>
                                        </p:attrNameLst>
                                      </p:cBhvr>
                                      <p:tavLst>
                                        <p:tav tm="0">
                                          <p:val>
                                            <p:fltVal val="0"/>
                                          </p:val>
                                        </p:tav>
                                        <p:tav tm="100000">
                                          <p:val>
                                            <p:strVal val="#ppt_w"/>
                                          </p:val>
                                        </p:tav>
                                      </p:tavLst>
                                    </p:anim>
                                    <p:anim calcmode="lin" valueType="num">
                                      <p:cBhvr>
                                        <p:cTn id="38" dur="1000" fill="hold"/>
                                        <p:tgtEl>
                                          <p:spTgt spid="30"/>
                                        </p:tgtEl>
                                        <p:attrNameLst>
                                          <p:attrName>ppt_h</p:attrName>
                                        </p:attrNameLst>
                                      </p:cBhvr>
                                      <p:tavLst>
                                        <p:tav tm="0">
                                          <p:val>
                                            <p:fltVal val="0"/>
                                          </p:val>
                                        </p:tav>
                                        <p:tav tm="100000">
                                          <p:val>
                                            <p:strVal val="#ppt_h"/>
                                          </p:val>
                                        </p:tav>
                                      </p:tavLst>
                                    </p:anim>
                                    <p:anim calcmode="lin" valueType="num">
                                      <p:cBhvr>
                                        <p:cTn id="39" dur="1000" fill="hold"/>
                                        <p:tgtEl>
                                          <p:spTgt spid="30"/>
                                        </p:tgtEl>
                                        <p:attrNameLst>
                                          <p:attrName>style.rotation</p:attrName>
                                        </p:attrNameLst>
                                      </p:cBhvr>
                                      <p:tavLst>
                                        <p:tav tm="0">
                                          <p:val>
                                            <p:fltVal val="90"/>
                                          </p:val>
                                        </p:tav>
                                        <p:tav tm="100000">
                                          <p:val>
                                            <p:fltVal val="0"/>
                                          </p:val>
                                        </p:tav>
                                      </p:tavLst>
                                    </p:anim>
                                    <p:animEffect transition="in" filter="fade">
                                      <p:cBhvr>
                                        <p:cTn id="40" dur="1000"/>
                                        <p:tgtEl>
                                          <p:spTgt spid="30"/>
                                        </p:tgtEl>
                                      </p:cBhvr>
                                    </p:animEffect>
                                  </p:childTnLst>
                                </p:cTn>
                              </p:par>
                            </p:childTnLst>
                          </p:cTn>
                        </p:par>
                        <p:par>
                          <p:cTn id="41" fill="hold">
                            <p:stCondLst>
                              <p:cond delay="1000"/>
                            </p:stCondLst>
                            <p:childTnLst>
                              <p:par>
                                <p:cTn id="42" presetID="14" presetClass="entr" presetSubtype="10"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randombar(horizontal)">
                                      <p:cBhvr>
                                        <p:cTn id="44" dur="250"/>
                                        <p:tgtEl>
                                          <p:spTgt spid="22"/>
                                        </p:tgtEl>
                                      </p:cBhvr>
                                    </p:animEffect>
                                  </p:childTnLst>
                                </p:cTn>
                              </p:par>
                            </p:childTnLst>
                          </p:cTn>
                        </p:par>
                        <p:par>
                          <p:cTn id="45" fill="hold">
                            <p:stCondLst>
                              <p:cond delay="1500"/>
                            </p:stCondLst>
                            <p:childTnLst>
                              <p:par>
                                <p:cTn id="46" presetID="2" presetClass="entr" presetSubtype="8"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additive="base">
                                        <p:cTn id="48" dur="500" fill="hold"/>
                                        <p:tgtEl>
                                          <p:spTgt spid="31"/>
                                        </p:tgtEl>
                                        <p:attrNameLst>
                                          <p:attrName>ppt_x</p:attrName>
                                        </p:attrNameLst>
                                      </p:cBhvr>
                                      <p:tavLst>
                                        <p:tav tm="0">
                                          <p:val>
                                            <p:strVal val="0-#ppt_w/2"/>
                                          </p:val>
                                        </p:tav>
                                        <p:tav tm="100000">
                                          <p:val>
                                            <p:strVal val="#ppt_x"/>
                                          </p:val>
                                        </p:tav>
                                      </p:tavLst>
                                    </p:anim>
                                    <p:anim calcmode="lin" valueType="num">
                                      <p:cBhvr additive="base">
                                        <p:cTn id="49" dur="500" fill="hold"/>
                                        <p:tgtEl>
                                          <p:spTgt spid="31"/>
                                        </p:tgtEl>
                                        <p:attrNameLst>
                                          <p:attrName>ppt_y</p:attrName>
                                        </p:attrNameLst>
                                      </p:cBhvr>
                                      <p:tavLst>
                                        <p:tav tm="0">
                                          <p:val>
                                            <p:strVal val="#ppt_y"/>
                                          </p:val>
                                        </p:tav>
                                        <p:tav tm="100000">
                                          <p:val>
                                            <p:strVal val="#ppt_y"/>
                                          </p:val>
                                        </p:tav>
                                      </p:tavLst>
                                    </p:anim>
                                  </p:childTnLst>
                                </p:cTn>
                              </p:par>
                            </p:childTnLst>
                          </p:cTn>
                        </p:par>
                        <p:par>
                          <p:cTn id="50" fill="hold">
                            <p:stCondLst>
                              <p:cond delay="20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3"/>
                                        </p:tgtEl>
                                        <p:attrNameLst>
                                          <p:attrName>style.visibility</p:attrName>
                                        </p:attrNameLst>
                                      </p:cBhvr>
                                      <p:to>
                                        <p:strVal val="visible"/>
                                      </p:to>
                                    </p:set>
                                    <p:anim calcmode="lin" valueType="num">
                                      <p:cBhvr>
                                        <p:cTn id="53"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3"/>
                                        </p:tgtEl>
                                        <p:attrNameLst>
                                          <p:attrName>ppt_y</p:attrName>
                                        </p:attrNameLst>
                                      </p:cBhvr>
                                      <p:tavLst>
                                        <p:tav tm="0">
                                          <p:val>
                                            <p:strVal val="#ppt_y"/>
                                          </p:val>
                                        </p:tav>
                                        <p:tav tm="100000">
                                          <p:val>
                                            <p:strVal val="#ppt_y"/>
                                          </p:val>
                                        </p:tav>
                                      </p:tavLst>
                                    </p:anim>
                                    <p:anim calcmode="lin" valueType="num">
                                      <p:cBhvr>
                                        <p:cTn id="55"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3"/>
                                        </p:tgtEl>
                                        <p:attrNameLst>
                                          <p:attrName>ppt_w</p:attrName>
                                        </p:attrNameLst>
                                      </p:cBhvr>
                                      <p:tavLst>
                                        <p:tav tm="0">
                                          <p:val>
                                            <p:strVal val="#ppt_w/10"/>
                                          </p:val>
                                        </p:tav>
                                        <p:tav tm="50000">
                                          <p:val>
                                            <p:strVal val="#ppt_w+.01"/>
                                          </p:val>
                                        </p:tav>
                                        <p:tav tm="100000">
                                          <p:val>
                                            <p:strVal val="#ppt_w"/>
                                          </p:val>
                                        </p:tav>
                                      </p:tavLst>
                                    </p:anim>
                                    <p:animEffect>
                                      <p:cBhvr>
                                        <p:cTn id="57" dur="500" tmFilter="0,0; .5, 1; 1, 1"/>
                                        <p:tgtEl>
                                          <p:spTgt spid="23"/>
                                        </p:tgtEl>
                                      </p:cBhvr>
                                    </p:animEffect>
                                  </p:childTnLst>
                                </p:cTn>
                              </p:par>
                            </p:childTnLst>
                          </p:cTn>
                        </p:par>
                        <p:par>
                          <p:cTn id="58" fill="hold">
                            <p:stCondLst>
                              <p:cond delay="1700"/>
                            </p:stCondLst>
                            <p:childTnLst>
                              <p:par>
                                <p:cTn id="59" presetID="41" presetClass="entr" presetSubtype="0" fill="hold" grpId="0" nodeType="afterEffect">
                                  <p:stCondLst>
                                    <p:cond delay="0"/>
                                  </p:stCondLst>
                                  <p:iterate type="lt">
                                    <p:tmPct val="10000"/>
                                  </p:iterate>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24"/>
                                        </p:tgtEl>
                                        <p:attrNameLst>
                                          <p:attrName>ppt_y</p:attrName>
                                        </p:attrNameLst>
                                      </p:cBhvr>
                                      <p:tavLst>
                                        <p:tav tm="0">
                                          <p:val>
                                            <p:strVal val="#ppt_y"/>
                                          </p:val>
                                        </p:tav>
                                        <p:tav tm="100000">
                                          <p:val>
                                            <p:strVal val="#ppt_y"/>
                                          </p:val>
                                        </p:tav>
                                      </p:tavLst>
                                    </p:anim>
                                    <p:anim calcmode="lin" valueType="num">
                                      <p:cBhvr>
                                        <p:cTn id="63"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24"/>
                                        </p:tgtEl>
                                        <p:attrNameLst>
                                          <p:attrName>ppt_w</p:attrName>
                                        </p:attrNameLst>
                                      </p:cBhvr>
                                      <p:tavLst>
                                        <p:tav tm="0">
                                          <p:val>
                                            <p:strVal val="#ppt_w/10"/>
                                          </p:val>
                                        </p:tav>
                                        <p:tav tm="50000">
                                          <p:val>
                                            <p:strVal val="#ppt_w+.01"/>
                                          </p:val>
                                        </p:tav>
                                        <p:tav tm="100000">
                                          <p:val>
                                            <p:strVal val="#ppt_w"/>
                                          </p:val>
                                        </p:tav>
                                      </p:tavLst>
                                    </p:anim>
                                    <p:animEffect>
                                      <p:cBhvr>
                                        <p:cTn id="65" dur="500" tmFilter="0,0; .5, 1; 1, 1"/>
                                        <p:tgtEl>
                                          <p:spTgt spid="24"/>
                                        </p:tgtEl>
                                      </p:cBhvr>
                                    </p:animEffect>
                                  </p:childTnLst>
                                </p:cTn>
                              </p:par>
                            </p:childTnLst>
                          </p:cTn>
                        </p:par>
                        <p:par>
                          <p:cTn id="66" fill="hold">
                            <p:stCondLst>
                              <p:cond delay="2900"/>
                            </p:stCondLst>
                            <p:childTnLst>
                              <p:par>
                                <p:cTn id="67" presetID="55" presetClass="entr" presetSubtype="0" fill="hold" nodeType="afterEffect">
                                  <p:stCondLst>
                                    <p:cond delay="0"/>
                                  </p:stCondLst>
                                  <p:childTnLst>
                                    <p:set>
                                      <p:cBhvr>
                                        <p:cTn id="68" dur="1" fill="hold">
                                          <p:stCondLst>
                                            <p:cond delay="0"/>
                                          </p:stCondLst>
                                        </p:cTn>
                                        <p:tgtEl>
                                          <p:spTgt spid="35"/>
                                        </p:tgtEl>
                                        <p:attrNameLst>
                                          <p:attrName>style.visibility</p:attrName>
                                        </p:attrNameLst>
                                      </p:cBhvr>
                                      <p:to>
                                        <p:strVal val="visible"/>
                                      </p:to>
                                    </p:set>
                                    <p:anim calcmode="lin" valueType="num">
                                      <p:cBhvr>
                                        <p:cTn id="69" dur="500" fill="hold"/>
                                        <p:tgtEl>
                                          <p:spTgt spid="35"/>
                                        </p:tgtEl>
                                        <p:attrNameLst>
                                          <p:attrName>ppt_w</p:attrName>
                                        </p:attrNameLst>
                                      </p:cBhvr>
                                      <p:tavLst>
                                        <p:tav tm="0">
                                          <p:val>
                                            <p:strVal val="#ppt_w*0.70"/>
                                          </p:val>
                                        </p:tav>
                                        <p:tav tm="100000">
                                          <p:val>
                                            <p:strVal val="#ppt_w"/>
                                          </p:val>
                                        </p:tav>
                                      </p:tavLst>
                                    </p:anim>
                                    <p:anim calcmode="lin" valueType="num">
                                      <p:cBhvr>
                                        <p:cTn id="70" dur="500" fill="hold"/>
                                        <p:tgtEl>
                                          <p:spTgt spid="35"/>
                                        </p:tgtEl>
                                        <p:attrNameLst>
                                          <p:attrName>ppt_h</p:attrName>
                                        </p:attrNameLst>
                                      </p:cBhvr>
                                      <p:tavLst>
                                        <p:tav tm="0">
                                          <p:val>
                                            <p:strVal val="#ppt_h"/>
                                          </p:val>
                                        </p:tav>
                                        <p:tav tm="100000">
                                          <p:val>
                                            <p:strVal val="#ppt_h"/>
                                          </p:val>
                                        </p:tav>
                                      </p:tavLst>
                                    </p:anim>
                                    <p:animEffect transition="in" filter="fade">
                                      <p:cBhvr>
                                        <p:cTn id="71" dur="500"/>
                                        <p:tgtEl>
                                          <p:spTgt spid="35"/>
                                        </p:tgtEl>
                                      </p:cBhvr>
                                    </p:animEffect>
                                  </p:childTnLst>
                                </p:cTn>
                              </p:par>
                            </p:childTnLst>
                          </p:cTn>
                        </p:par>
                        <p:par>
                          <p:cTn id="72" fill="hold">
                            <p:stCondLst>
                              <p:cond delay="3400"/>
                            </p:stCondLst>
                            <p:childTnLst>
                              <p:par>
                                <p:cTn id="73" presetID="16" presetClass="entr" presetSubtype="21" fill="hold" grpId="0" nodeType="after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barn(inVertical)">
                                      <p:cBhvr>
                                        <p:cTn id="75" dur="1000"/>
                                        <p:tgtEl>
                                          <p:spTgt spid="38"/>
                                        </p:tgtEl>
                                      </p:cBhvr>
                                    </p:animEffect>
                                  </p:childTnLst>
                                </p:cTn>
                              </p:par>
                            </p:childTnLst>
                          </p:cTn>
                        </p:par>
                        <p:par>
                          <p:cTn id="76" fill="hold">
                            <p:stCondLst>
                              <p:cond delay="4400"/>
                            </p:stCondLst>
                            <p:childTnLst>
                              <p:par>
                                <p:cTn id="77" presetID="18" presetClass="entr" presetSubtype="12"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strips(downLeft)">
                                      <p:cBhvr>
                                        <p:cTn id="7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ldLvl="0" autoUpdateAnimBg="0"/>
      <p:bldP spid="24" grpId="0" bldLvl="0" autoUpdateAnimBg="0"/>
      <p:bldP spid="25" grpId="0" bldLvl="0" animBg="1"/>
      <p:bldP spid="26" grpId="0" bldLvl="0" animBg="1"/>
      <p:bldP spid="27" grpId="0" bldLvl="0" animBg="1"/>
      <p:bldP spid="28" grpId="0" bldLvl="0" animBg="1"/>
      <p:bldP spid="29" grpId="0" bldLvl="0" animBg="1"/>
      <p:bldP spid="30" grpId="0" bldLvl="0" animBg="1"/>
      <p:bldP spid="38" grpId="0"/>
      <p:bldP spid="18"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036445" y="1991360"/>
            <a:ext cx="8536940" cy="501650"/>
          </a:xfrm>
          <a:prstGeom prst="rect">
            <a:avLst/>
          </a:prstGeom>
          <a:noFill/>
        </p:spPr>
        <p:txBody>
          <a:bodyPr wrap="square" rtlCol="0">
            <a:spAutoFit/>
          </a:bodyPr>
          <a:p>
            <a:r>
              <a:rPr lang="zh-CN" altLang="en-US" sz="2670" b="1">
                <a:latin typeface="微软雅黑" panose="020B0503020204020204" charset="-122"/>
                <a:ea typeface="微软雅黑" panose="020B0503020204020204" charset="-122"/>
              </a:rPr>
              <a:t>p, role:org-admin, applications, sync, *, allow</a:t>
            </a:r>
            <a:endParaRPr lang="zh-CN" altLang="en-US" sz="2670" b="1">
              <a:latin typeface="微软雅黑" panose="020B0503020204020204" charset="-122"/>
              <a:ea typeface="微软雅黑" panose="020B0503020204020204" charset="-122"/>
            </a:endParaRPr>
          </a:p>
        </p:txBody>
      </p:sp>
      <p:cxnSp>
        <p:nvCxnSpPr>
          <p:cNvPr id="3" name="直接箭头连接符 2"/>
          <p:cNvCxnSpPr/>
          <p:nvPr/>
        </p:nvCxnSpPr>
        <p:spPr>
          <a:xfrm>
            <a:off x="4007485" y="2495550"/>
            <a:ext cx="0" cy="431800"/>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sp>
        <p:nvSpPr>
          <p:cNvPr id="4" name="文本框 3"/>
          <p:cNvSpPr txBox="1"/>
          <p:nvPr/>
        </p:nvSpPr>
        <p:spPr>
          <a:xfrm>
            <a:off x="2935605" y="2944495"/>
            <a:ext cx="1995805" cy="582295"/>
          </a:xfrm>
          <a:prstGeom prst="rect">
            <a:avLst/>
          </a:prstGeom>
          <a:noFill/>
        </p:spPr>
        <p:txBody>
          <a:bodyPr wrap="square" rtlCol="0">
            <a:noAutofit/>
          </a:bodyPr>
          <a:p>
            <a:r>
              <a:rPr lang="zh-CN" altLang="en-US" sz="2670" b="1">
                <a:solidFill>
                  <a:srgbClr val="FF0000"/>
                </a:solidFill>
                <a:latin typeface="微软雅黑" panose="020B0503020204020204" charset="-122"/>
                <a:ea typeface="微软雅黑" panose="020B0503020204020204" charset="-122"/>
              </a:rPr>
              <a:t>自定义角色</a:t>
            </a:r>
            <a:endParaRPr lang="zh-CN" altLang="en-US" sz="2670" b="1">
              <a:solidFill>
                <a:srgbClr val="FF0000"/>
              </a:solidFill>
              <a:latin typeface="微软雅黑" panose="020B0503020204020204" charset="-122"/>
              <a:ea typeface="微软雅黑" panose="020B0503020204020204" charset="-122"/>
            </a:endParaRPr>
          </a:p>
        </p:txBody>
      </p:sp>
      <p:cxnSp>
        <p:nvCxnSpPr>
          <p:cNvPr id="5" name="直接箭头连接符 4"/>
          <p:cNvCxnSpPr/>
          <p:nvPr/>
        </p:nvCxnSpPr>
        <p:spPr>
          <a:xfrm flipV="1">
            <a:off x="6304915" y="1633855"/>
            <a:ext cx="6985" cy="357505"/>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sp>
        <p:nvSpPr>
          <p:cNvPr id="7" name="文本框 6"/>
          <p:cNvSpPr txBox="1"/>
          <p:nvPr/>
        </p:nvSpPr>
        <p:spPr>
          <a:xfrm>
            <a:off x="5807710" y="1075055"/>
            <a:ext cx="975995" cy="517525"/>
          </a:xfrm>
          <a:prstGeom prst="rect">
            <a:avLst/>
          </a:prstGeom>
          <a:noFill/>
        </p:spPr>
        <p:txBody>
          <a:bodyPr wrap="square" rtlCol="0">
            <a:noAutofit/>
          </a:bodyPr>
          <a:p>
            <a:r>
              <a:rPr lang="zh-CN" altLang="en-US" sz="2670" b="1">
                <a:solidFill>
                  <a:srgbClr val="FF0000"/>
                </a:solidFill>
                <a:latin typeface="微软雅黑" panose="020B0503020204020204" charset="-122"/>
                <a:ea typeface="微软雅黑" panose="020B0503020204020204" charset="-122"/>
              </a:rPr>
              <a:t>资源</a:t>
            </a:r>
            <a:endParaRPr lang="zh-CN" altLang="en-US" sz="2670" b="1">
              <a:solidFill>
                <a:srgbClr val="FF0000"/>
              </a:solidFill>
              <a:latin typeface="微软雅黑" panose="020B0503020204020204" charset="-122"/>
              <a:ea typeface="微软雅黑" panose="020B0503020204020204" charset="-122"/>
            </a:endParaRPr>
          </a:p>
        </p:txBody>
      </p:sp>
      <p:cxnSp>
        <p:nvCxnSpPr>
          <p:cNvPr id="8" name="直接箭头连接符 7"/>
          <p:cNvCxnSpPr/>
          <p:nvPr/>
        </p:nvCxnSpPr>
        <p:spPr>
          <a:xfrm>
            <a:off x="7967980" y="2498090"/>
            <a:ext cx="0" cy="431800"/>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cxnSp>
        <p:nvCxnSpPr>
          <p:cNvPr id="9" name="直接箭头连接符 8"/>
          <p:cNvCxnSpPr/>
          <p:nvPr/>
        </p:nvCxnSpPr>
        <p:spPr>
          <a:xfrm flipV="1">
            <a:off x="8615680" y="1585595"/>
            <a:ext cx="6985" cy="357505"/>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0" name="直接箭头连接符 9"/>
          <p:cNvCxnSpPr/>
          <p:nvPr/>
        </p:nvCxnSpPr>
        <p:spPr>
          <a:xfrm>
            <a:off x="9408160" y="2521585"/>
            <a:ext cx="0" cy="431800"/>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sp>
        <p:nvSpPr>
          <p:cNvPr id="11" name="文本框 10"/>
          <p:cNvSpPr txBox="1"/>
          <p:nvPr/>
        </p:nvSpPr>
        <p:spPr>
          <a:xfrm>
            <a:off x="8975725" y="2981960"/>
            <a:ext cx="1028700" cy="582295"/>
          </a:xfrm>
          <a:prstGeom prst="rect">
            <a:avLst/>
          </a:prstGeom>
          <a:noFill/>
        </p:spPr>
        <p:txBody>
          <a:bodyPr wrap="square" rtlCol="0">
            <a:noAutofit/>
          </a:bodyPr>
          <a:p>
            <a:r>
              <a:rPr lang="zh-CN" altLang="en-US" sz="2670" b="1">
                <a:solidFill>
                  <a:srgbClr val="FF0000"/>
                </a:solidFill>
                <a:latin typeface="微软雅黑" panose="020B0503020204020204" charset="-122"/>
                <a:ea typeface="微软雅黑" panose="020B0503020204020204" charset="-122"/>
              </a:rPr>
              <a:t>行动</a:t>
            </a:r>
            <a:endParaRPr lang="zh-CN" altLang="en-US" sz="2670" b="1">
              <a:solidFill>
                <a:srgbClr val="FF0000"/>
              </a:solidFill>
              <a:latin typeface="微软雅黑" panose="020B0503020204020204" charset="-122"/>
              <a:ea typeface="微软雅黑" panose="020B0503020204020204" charset="-122"/>
            </a:endParaRPr>
          </a:p>
        </p:txBody>
      </p:sp>
      <p:sp>
        <p:nvSpPr>
          <p:cNvPr id="12" name="文本框 11"/>
          <p:cNvSpPr txBox="1"/>
          <p:nvPr/>
        </p:nvSpPr>
        <p:spPr>
          <a:xfrm>
            <a:off x="7535545" y="3001645"/>
            <a:ext cx="1028700" cy="582295"/>
          </a:xfrm>
          <a:prstGeom prst="rect">
            <a:avLst/>
          </a:prstGeom>
          <a:noFill/>
        </p:spPr>
        <p:txBody>
          <a:bodyPr wrap="square" rtlCol="0">
            <a:noAutofit/>
          </a:bodyPr>
          <a:p>
            <a:r>
              <a:rPr lang="zh-CN" altLang="en-US" sz="2670" b="1">
                <a:solidFill>
                  <a:srgbClr val="FF0000"/>
                </a:solidFill>
                <a:latin typeface="微软雅黑" panose="020B0503020204020204" charset="-122"/>
                <a:ea typeface="微软雅黑" panose="020B0503020204020204" charset="-122"/>
              </a:rPr>
              <a:t>动作</a:t>
            </a:r>
            <a:endParaRPr lang="zh-CN" altLang="en-US" sz="2670" b="1">
              <a:solidFill>
                <a:srgbClr val="FF0000"/>
              </a:solidFill>
              <a:latin typeface="微软雅黑" panose="020B0503020204020204" charset="-122"/>
              <a:ea typeface="微软雅黑" panose="020B0503020204020204" charset="-122"/>
            </a:endParaRPr>
          </a:p>
        </p:txBody>
      </p:sp>
      <p:sp>
        <p:nvSpPr>
          <p:cNvPr id="13" name="文本框 12"/>
          <p:cNvSpPr txBox="1"/>
          <p:nvPr/>
        </p:nvSpPr>
        <p:spPr>
          <a:xfrm>
            <a:off x="7764780" y="1098550"/>
            <a:ext cx="1934845" cy="495300"/>
          </a:xfrm>
          <a:prstGeom prst="rect">
            <a:avLst/>
          </a:prstGeom>
          <a:noFill/>
        </p:spPr>
        <p:txBody>
          <a:bodyPr wrap="square" rtlCol="0">
            <a:noAutofit/>
          </a:bodyPr>
          <a:p>
            <a:r>
              <a:rPr lang="zh-CN" altLang="en-US" sz="2670" b="1">
                <a:solidFill>
                  <a:srgbClr val="FF0000"/>
                </a:solidFill>
                <a:latin typeface="微软雅黑" panose="020B0503020204020204" charset="-122"/>
                <a:ea typeface="微软雅黑" panose="020B0503020204020204" charset="-122"/>
              </a:rPr>
              <a:t>应用资源</a:t>
            </a:r>
            <a:endParaRPr lang="zh-CN" altLang="en-US" sz="2670" b="1">
              <a:solidFill>
                <a:srgbClr val="FF0000"/>
              </a:solidFill>
              <a:latin typeface="微软雅黑" panose="020B0503020204020204" charset="-122"/>
              <a:ea typeface="微软雅黑" panose="020B0503020204020204" charset="-122"/>
            </a:endParaRPr>
          </a:p>
        </p:txBody>
      </p:sp>
      <p:sp>
        <p:nvSpPr>
          <p:cNvPr id="17" name="矩形"/>
          <p:cNvSpPr/>
          <p:nvPr>
            <p:custDataLst>
              <p:tags r:id="rId1"/>
            </p:custDataLst>
          </p:nvPr>
        </p:nvSpPr>
        <p:spPr>
          <a:xfrm>
            <a:off x="2477770" y="116205"/>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权限配置格式</a:t>
            </a:r>
            <a:endPar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18" name="文本框 17"/>
          <p:cNvSpPr txBox="1"/>
          <p:nvPr/>
        </p:nvSpPr>
        <p:spPr>
          <a:xfrm>
            <a:off x="3749040" y="4941570"/>
            <a:ext cx="6744970" cy="815340"/>
          </a:xfrm>
          <a:prstGeom prst="rect">
            <a:avLst/>
          </a:prstGeom>
          <a:noFill/>
        </p:spPr>
        <p:txBody>
          <a:bodyPr wrap="square" rtlCol="0" anchor="t">
            <a:noAutofit/>
          </a:bodyPr>
          <a:p>
            <a:r>
              <a:rPr lang="zh-CN" altLang="en-US" sz="2670" b="1">
                <a:latin typeface="微软雅黑" panose="020B0503020204020204" charset="-122"/>
                <a:ea typeface="微软雅黑" panose="020B0503020204020204" charset="-122"/>
              </a:rPr>
              <a:t>g, testgroup, role:org-admin</a:t>
            </a:r>
            <a:endParaRPr lang="zh-CN" altLang="en-US" sz="2670" b="1">
              <a:latin typeface="微软雅黑" panose="020B0503020204020204" charset="-122"/>
              <a:ea typeface="微软雅黑" panose="020B0503020204020204" charset="-122"/>
            </a:endParaRPr>
          </a:p>
        </p:txBody>
      </p:sp>
      <p:cxnSp>
        <p:nvCxnSpPr>
          <p:cNvPr id="19" name="直接箭头连接符 18"/>
          <p:cNvCxnSpPr/>
          <p:nvPr/>
        </p:nvCxnSpPr>
        <p:spPr>
          <a:xfrm flipV="1">
            <a:off x="2207260" y="1701800"/>
            <a:ext cx="6985" cy="357505"/>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sp>
        <p:nvSpPr>
          <p:cNvPr id="20" name="文本框 19"/>
          <p:cNvSpPr txBox="1"/>
          <p:nvPr/>
        </p:nvSpPr>
        <p:spPr>
          <a:xfrm>
            <a:off x="1486535" y="1023620"/>
            <a:ext cx="1633220" cy="582295"/>
          </a:xfrm>
          <a:prstGeom prst="rect">
            <a:avLst/>
          </a:prstGeom>
          <a:noFill/>
        </p:spPr>
        <p:txBody>
          <a:bodyPr wrap="square" rtlCol="0">
            <a:noAutofit/>
          </a:bodyPr>
          <a:p>
            <a:r>
              <a:rPr lang="zh-CN" altLang="en-US" sz="2670" b="1">
                <a:solidFill>
                  <a:srgbClr val="FF0000"/>
                </a:solidFill>
                <a:latin typeface="微软雅黑" panose="020B0503020204020204" charset="-122"/>
                <a:ea typeface="微软雅黑" panose="020B0503020204020204" charset="-122"/>
              </a:rPr>
              <a:t>策略条目</a:t>
            </a:r>
            <a:endParaRPr lang="zh-CN" altLang="en-US" sz="2670" b="1">
              <a:solidFill>
                <a:srgbClr val="FF0000"/>
              </a:solidFill>
              <a:latin typeface="微软雅黑" panose="020B0503020204020204" charset="-122"/>
              <a:ea typeface="微软雅黑" panose="020B0503020204020204" charset="-122"/>
            </a:endParaRPr>
          </a:p>
        </p:txBody>
      </p:sp>
      <p:cxnSp>
        <p:nvCxnSpPr>
          <p:cNvPr id="21" name="直接箭头连接符 20"/>
          <p:cNvCxnSpPr/>
          <p:nvPr/>
        </p:nvCxnSpPr>
        <p:spPr>
          <a:xfrm flipV="1">
            <a:off x="3922395" y="4509770"/>
            <a:ext cx="6985" cy="357505"/>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sp>
        <p:nvSpPr>
          <p:cNvPr id="22" name="文本框 21"/>
          <p:cNvSpPr txBox="1"/>
          <p:nvPr/>
        </p:nvSpPr>
        <p:spPr>
          <a:xfrm>
            <a:off x="3352165" y="3861435"/>
            <a:ext cx="1274445" cy="582295"/>
          </a:xfrm>
          <a:prstGeom prst="rect">
            <a:avLst/>
          </a:prstGeom>
          <a:noFill/>
        </p:spPr>
        <p:txBody>
          <a:bodyPr wrap="square" rtlCol="0">
            <a:noAutofit/>
          </a:bodyPr>
          <a:p>
            <a:r>
              <a:rPr lang="zh-CN" altLang="en-US" sz="2670" b="1">
                <a:solidFill>
                  <a:srgbClr val="FF0000"/>
                </a:solidFill>
                <a:latin typeface="微软雅黑" panose="020B0503020204020204" charset="-122"/>
                <a:ea typeface="微软雅黑" panose="020B0503020204020204" charset="-122"/>
              </a:rPr>
              <a:t>组条目</a:t>
            </a:r>
            <a:endParaRPr lang="zh-CN" altLang="en-US" sz="2670" b="1">
              <a:solidFill>
                <a:srgbClr val="FF0000"/>
              </a:solidFill>
              <a:latin typeface="微软雅黑" panose="020B0503020204020204" charset="-122"/>
              <a:ea typeface="微软雅黑" panose="020B0503020204020204" charset="-122"/>
            </a:endParaRPr>
          </a:p>
        </p:txBody>
      </p:sp>
      <p:cxnSp>
        <p:nvCxnSpPr>
          <p:cNvPr id="23" name="直接箭头连接符 22"/>
          <p:cNvCxnSpPr/>
          <p:nvPr/>
        </p:nvCxnSpPr>
        <p:spPr>
          <a:xfrm>
            <a:off x="5009515" y="5517515"/>
            <a:ext cx="0" cy="431800"/>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sp>
        <p:nvSpPr>
          <p:cNvPr id="24" name="文本框 23"/>
          <p:cNvSpPr txBox="1"/>
          <p:nvPr/>
        </p:nvSpPr>
        <p:spPr>
          <a:xfrm>
            <a:off x="3437890" y="6021705"/>
            <a:ext cx="4015740" cy="582295"/>
          </a:xfrm>
          <a:prstGeom prst="rect">
            <a:avLst/>
          </a:prstGeom>
          <a:noFill/>
        </p:spPr>
        <p:txBody>
          <a:bodyPr wrap="square" rtlCol="0">
            <a:noAutofit/>
          </a:bodyPr>
          <a:p>
            <a:r>
              <a:rPr lang="zh-CN" altLang="en-US" sz="2670" b="1">
                <a:solidFill>
                  <a:srgbClr val="FF0000"/>
                </a:solidFill>
                <a:latin typeface="微软雅黑" panose="020B0503020204020204" charset="-122"/>
                <a:ea typeface="微软雅黑" panose="020B0503020204020204" charset="-122"/>
              </a:rPr>
              <a:t>被分配权限的</a:t>
            </a:r>
            <a:r>
              <a:rPr lang="en-US" altLang="zh-CN" sz="2670" b="1">
                <a:solidFill>
                  <a:srgbClr val="FF0000"/>
                </a:solidFill>
                <a:latin typeface="微软雅黑" panose="020B0503020204020204" charset="-122"/>
                <a:ea typeface="微软雅黑" panose="020B0503020204020204" charset="-122"/>
              </a:rPr>
              <a:t>LDAP</a:t>
            </a:r>
            <a:r>
              <a:rPr lang="zh-CN" altLang="en-US" sz="2670" b="1">
                <a:solidFill>
                  <a:srgbClr val="FF0000"/>
                </a:solidFill>
                <a:latin typeface="微软雅黑" panose="020B0503020204020204" charset="-122"/>
                <a:ea typeface="微软雅黑" panose="020B0503020204020204" charset="-122"/>
              </a:rPr>
              <a:t>组</a:t>
            </a:r>
            <a:endParaRPr lang="zh-CN" altLang="en-US" sz="2670" b="1">
              <a:solidFill>
                <a:srgbClr val="FF0000"/>
              </a:solidFill>
              <a:latin typeface="微软雅黑" panose="020B0503020204020204" charset="-122"/>
              <a:ea typeface="微软雅黑" panose="020B0503020204020204" charset="-122"/>
            </a:endParaRPr>
          </a:p>
        </p:txBody>
      </p:sp>
      <p:cxnSp>
        <p:nvCxnSpPr>
          <p:cNvPr id="25" name="直接箭头连接符 24"/>
          <p:cNvCxnSpPr/>
          <p:nvPr/>
        </p:nvCxnSpPr>
        <p:spPr>
          <a:xfrm flipV="1">
            <a:off x="7745730" y="4509770"/>
            <a:ext cx="6985" cy="357505"/>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sp>
        <p:nvSpPr>
          <p:cNvPr id="26" name="文本框 25"/>
          <p:cNvSpPr txBox="1"/>
          <p:nvPr/>
        </p:nvSpPr>
        <p:spPr>
          <a:xfrm>
            <a:off x="7241540" y="3927475"/>
            <a:ext cx="1028700" cy="582295"/>
          </a:xfrm>
          <a:prstGeom prst="rect">
            <a:avLst/>
          </a:prstGeom>
          <a:noFill/>
        </p:spPr>
        <p:txBody>
          <a:bodyPr wrap="square" rtlCol="0">
            <a:noAutofit/>
          </a:bodyPr>
          <a:p>
            <a:r>
              <a:rPr lang="zh-CN" altLang="en-US" sz="2670" b="1">
                <a:solidFill>
                  <a:srgbClr val="FF0000"/>
                </a:solidFill>
                <a:latin typeface="微软雅黑" panose="020B0503020204020204" charset="-122"/>
                <a:ea typeface="微软雅黑" panose="020B0503020204020204" charset="-122"/>
              </a:rPr>
              <a:t>角色</a:t>
            </a:r>
            <a:endParaRPr lang="zh-CN" altLang="en-US" sz="2670" b="1">
              <a:solidFill>
                <a:srgbClr val="FF0000"/>
              </a:solidFill>
              <a:latin typeface="微软雅黑" panose="020B0503020204020204" charset="-122"/>
              <a:ea typeface="微软雅黑" panose="020B0503020204020204" charset="-122"/>
            </a:endParaRPr>
          </a:p>
        </p:txBody>
      </p:sp>
      <p:cxnSp>
        <p:nvCxnSpPr>
          <p:cNvPr id="27" name="直接连接符 26"/>
          <p:cNvCxnSpPr/>
          <p:nvPr/>
        </p:nvCxnSpPr>
        <p:spPr>
          <a:xfrm flipV="1">
            <a:off x="-9525" y="3573145"/>
            <a:ext cx="12201525" cy="24765"/>
          </a:xfrm>
          <a:prstGeom prst="line">
            <a:avLst/>
          </a:prstGeom>
          <a:ln w="31750" cap="rnd">
            <a:solidFill>
              <a:schemeClr val="accent2"/>
            </a:solidFill>
            <a:round/>
          </a:ln>
        </p:spPr>
        <p:style>
          <a:lnRef idx="0">
            <a:srgbClr val="FFFFFF"/>
          </a:lnRef>
          <a:fillRef idx="0">
            <a:srgbClr val="FFFFFF"/>
          </a:fillRef>
          <a:effectRef idx="0">
            <a:srgbClr val="FFFFFF"/>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ppt_x"/>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additive="base">
                                        <p:cTn id="53" dur="500" fill="hold"/>
                                        <p:tgtEl>
                                          <p:spTgt spid="18"/>
                                        </p:tgtEl>
                                        <p:attrNameLst>
                                          <p:attrName>ppt_x</p:attrName>
                                        </p:attrNameLst>
                                      </p:cBhvr>
                                      <p:tavLst>
                                        <p:tav tm="0">
                                          <p:val>
                                            <p:strVal val="#ppt_x"/>
                                          </p:val>
                                        </p:tav>
                                        <p:tav tm="100000">
                                          <p:val>
                                            <p:strVal val="#ppt_x"/>
                                          </p:val>
                                        </p:tav>
                                      </p:tavLst>
                                    </p:anim>
                                    <p:anim calcmode="lin" valueType="num">
                                      <p:cBhvr additive="base">
                                        <p:cTn id="54" dur="500" fill="hold"/>
                                        <p:tgtEl>
                                          <p:spTgt spid="18"/>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ppt_x"/>
                                          </p:val>
                                        </p:tav>
                                        <p:tav tm="100000">
                                          <p:val>
                                            <p:strVal val="#ppt_x"/>
                                          </p:val>
                                        </p:tav>
                                      </p:tavLst>
                                    </p:anim>
                                    <p:anim calcmode="lin" valueType="num">
                                      <p:cBhvr additive="base">
                                        <p:cTn id="58" dur="500" fill="hold"/>
                                        <p:tgtEl>
                                          <p:spTgt spid="2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additive="base">
                                        <p:cTn id="61" dur="500" fill="hold"/>
                                        <p:tgtEl>
                                          <p:spTgt spid="22"/>
                                        </p:tgtEl>
                                        <p:attrNameLst>
                                          <p:attrName>ppt_x</p:attrName>
                                        </p:attrNameLst>
                                      </p:cBhvr>
                                      <p:tavLst>
                                        <p:tav tm="0">
                                          <p:val>
                                            <p:strVal val="#ppt_x"/>
                                          </p:val>
                                        </p:tav>
                                        <p:tav tm="100000">
                                          <p:val>
                                            <p:strVal val="#ppt_x"/>
                                          </p:val>
                                        </p:tav>
                                      </p:tavLst>
                                    </p:anim>
                                    <p:anim calcmode="lin" valueType="num">
                                      <p:cBhvr additive="base">
                                        <p:cTn id="62" dur="500" fill="hold"/>
                                        <p:tgtEl>
                                          <p:spTgt spid="22"/>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anim calcmode="lin" valueType="num">
                                      <p:cBhvr additive="base">
                                        <p:cTn id="69" dur="500" fill="hold"/>
                                        <p:tgtEl>
                                          <p:spTgt spid="24"/>
                                        </p:tgtEl>
                                        <p:attrNameLst>
                                          <p:attrName>ppt_x</p:attrName>
                                        </p:attrNameLst>
                                      </p:cBhvr>
                                      <p:tavLst>
                                        <p:tav tm="0">
                                          <p:val>
                                            <p:strVal val="#ppt_x"/>
                                          </p:val>
                                        </p:tav>
                                        <p:tav tm="100000">
                                          <p:val>
                                            <p:strVal val="#ppt_x"/>
                                          </p:val>
                                        </p:tav>
                                      </p:tavLst>
                                    </p:anim>
                                    <p:anim calcmode="lin" valueType="num">
                                      <p:cBhvr additive="base">
                                        <p:cTn id="70" dur="500" fill="hold"/>
                                        <p:tgtEl>
                                          <p:spTgt spid="24"/>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additive="base">
                                        <p:cTn id="73" dur="500" fill="hold"/>
                                        <p:tgtEl>
                                          <p:spTgt spid="25"/>
                                        </p:tgtEl>
                                        <p:attrNameLst>
                                          <p:attrName>ppt_x</p:attrName>
                                        </p:attrNameLst>
                                      </p:cBhvr>
                                      <p:tavLst>
                                        <p:tav tm="0">
                                          <p:val>
                                            <p:strVal val="#ppt_x"/>
                                          </p:val>
                                        </p:tav>
                                        <p:tav tm="100000">
                                          <p:val>
                                            <p:strVal val="#ppt_x"/>
                                          </p:val>
                                        </p:tav>
                                      </p:tavLst>
                                    </p:anim>
                                    <p:anim calcmode="lin" valueType="num">
                                      <p:cBhvr additive="base">
                                        <p:cTn id="74" dur="500" fill="hold"/>
                                        <p:tgtEl>
                                          <p:spTgt spid="2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6"/>
                                        </p:tgtEl>
                                        <p:attrNameLst>
                                          <p:attrName>style.visibility</p:attrName>
                                        </p:attrNameLst>
                                      </p:cBhvr>
                                      <p:to>
                                        <p:strVal val="visible"/>
                                      </p:to>
                                    </p:set>
                                    <p:anim calcmode="lin" valueType="num">
                                      <p:cBhvr additive="base">
                                        <p:cTn id="77" dur="500" fill="hold"/>
                                        <p:tgtEl>
                                          <p:spTgt spid="26"/>
                                        </p:tgtEl>
                                        <p:attrNameLst>
                                          <p:attrName>ppt_x</p:attrName>
                                        </p:attrNameLst>
                                      </p:cBhvr>
                                      <p:tavLst>
                                        <p:tav tm="0">
                                          <p:val>
                                            <p:strVal val="#ppt_x"/>
                                          </p:val>
                                        </p:tav>
                                        <p:tav tm="100000">
                                          <p:val>
                                            <p:strVal val="#ppt_x"/>
                                          </p:val>
                                        </p:tav>
                                      </p:tavLst>
                                    </p:anim>
                                    <p:anim calcmode="lin" valueType="num">
                                      <p:cBhvr additive="base">
                                        <p:cTn id="7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P spid="13" grpId="0"/>
      <p:bldP spid="20" grpId="0"/>
      <p:bldP spid="2" grpId="1"/>
      <p:bldP spid="4" grpId="1"/>
      <p:bldP spid="7" grpId="1"/>
      <p:bldP spid="13" grpId="1"/>
      <p:bldP spid="20" grpId="1"/>
      <p:bldP spid="18" grpId="0"/>
      <p:bldP spid="22" grpId="0"/>
      <p:bldP spid="24" grpId="0"/>
      <p:bldP spid="26" grpId="0"/>
      <p:bldP spid="18" grpId="1"/>
      <p:bldP spid="22" grpId="1"/>
      <p:bldP spid="24" grpId="1"/>
      <p:bldP spid="26"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279650" y="1196340"/>
            <a:ext cx="7800975" cy="4972050"/>
          </a:xfrm>
          <a:prstGeom prst="rect">
            <a:avLst/>
          </a:prstGeom>
        </p:spPr>
      </p:pic>
      <p:sp>
        <p:nvSpPr>
          <p:cNvPr id="17" name="矩形"/>
          <p:cNvSpPr/>
          <p:nvPr>
            <p:custDataLst>
              <p:tags r:id="rId2"/>
            </p:custDataLst>
          </p:nvPr>
        </p:nvSpPr>
        <p:spPr>
          <a:xfrm>
            <a:off x="2477770" y="116205"/>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RBAC</a:t>
            </a: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资源和动作</a:t>
            </a:r>
            <a:endPar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775460" y="1340485"/>
            <a:ext cx="8959850" cy="4628515"/>
          </a:xfrm>
          <a:prstGeom prst="rect">
            <a:avLst/>
          </a:prstGeom>
          <a:noFill/>
        </p:spPr>
        <p:txBody>
          <a:bodyPr wrap="square" rtlCol="0" anchor="t">
            <a:noAutofit/>
          </a:bodyPr>
          <a:p>
            <a:r>
              <a:rPr lang="zh-CN" altLang="en-US" sz="2670" b="1">
                <a:latin typeface="微软雅黑" panose="020B0503020204020204" charset="-122"/>
                <a:ea typeface="微软雅黑" panose="020B0503020204020204" charset="-122"/>
              </a:rPr>
              <a:t>kubectl edit cm argocd-rbac-cm -n argocd</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rPr>
              <a:t>apiVersion: v1</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rPr>
              <a:t>data:</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rPr>
              <a:t>  policy.csv: | </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rPr>
              <a:t>    p, role:org-admin, applications, sync, *, allow</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rPr>
              <a:t>    p, role:org-admin, applications, update, *, allow</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rPr>
              <a:t>    p, role:org-admin, logs, get, *, allow</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rPr>
              <a:t>    p, role:org-admin, exec, create, */*, allow</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rPr>
              <a:t>    g, testgroup, role:readonly</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rPr>
              <a:t>    g, testgroup, role:org-admin</a:t>
            </a:r>
            <a:endParaRPr lang="zh-CN" altLang="en-US" sz="2670" b="1">
              <a:latin typeface="微软雅黑" panose="020B0503020204020204" charset="-122"/>
              <a:ea typeface="微软雅黑" panose="020B0503020204020204" charset="-122"/>
            </a:endParaRPr>
          </a:p>
        </p:txBody>
      </p:sp>
      <p:sp>
        <p:nvSpPr>
          <p:cNvPr id="17" name="矩形"/>
          <p:cNvSpPr/>
          <p:nvPr>
            <p:custDataLst>
              <p:tags r:id="rId1"/>
            </p:custDataLst>
          </p:nvPr>
        </p:nvSpPr>
        <p:spPr>
          <a:xfrm>
            <a:off x="2477770" y="116205"/>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权限操作实战</a:t>
            </a:r>
            <a:endPar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矩形"/>
          <p:cNvSpPr/>
          <p:nvPr>
            <p:custDataLst>
              <p:tags r:id="rId1"/>
            </p:custDataLst>
          </p:nvPr>
        </p:nvSpPr>
        <p:spPr>
          <a:xfrm>
            <a:off x="2477770" y="116205"/>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如何修改管理员密码？</a:t>
            </a:r>
            <a:endPar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nvSpPr>
        <p:spPr>
          <a:xfrm>
            <a:off x="1559560" y="1557020"/>
            <a:ext cx="9020175" cy="1362710"/>
          </a:xfrm>
          <a:prstGeom prst="rect">
            <a:avLst/>
          </a:prstGeom>
          <a:noFill/>
        </p:spPr>
        <p:txBody>
          <a:bodyPr wrap="square" rtlCol="0" anchor="t">
            <a:noAutofit/>
          </a:bodyPr>
          <a:p>
            <a:r>
              <a:rPr lang="zh-CN" altLang="en-US" sz="2670" b="1">
                <a:latin typeface="微软雅黑" panose="020B0503020204020204" charset="-122"/>
                <a:ea typeface="微软雅黑" panose="020B0503020204020204" charset="-122"/>
                <a:cs typeface="微软雅黑" panose="020B0503020204020204" charset="-122"/>
              </a:rPr>
              <a:t>argocd account update-password --account admin --current-password 新密码 --new-password 旧密码 </a:t>
            </a:r>
            <a:endParaRPr lang="zh-CN" altLang="en-US" sz="267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4439905"/>
            <a:ext cx="12190413" cy="91587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3" name="TextBox 5"/>
          <p:cNvSpPr>
            <a:spLocks noChangeArrowheads="1"/>
          </p:cNvSpPr>
          <p:nvPr/>
        </p:nvSpPr>
        <p:spPr bwMode="auto">
          <a:xfrm>
            <a:off x="142875" y="4449445"/>
            <a:ext cx="4618355" cy="532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a:r>
              <a:rPr lang="en-US" altLang="zh-CN" sz="2665" dirty="0">
                <a:solidFill>
                  <a:schemeClr val="bg1"/>
                </a:solidFill>
                <a:latin typeface="微软雅黑" panose="020B0503020204020204" charset="-122"/>
                <a:ea typeface="微软雅黑" panose="020B0503020204020204" charset="-122"/>
              </a:rPr>
              <a:t>如何实现ArgoCD CLI客户端命令行使用？</a:t>
            </a:r>
            <a:endParaRPr lang="en-US" altLang="zh-CN" sz="2665" dirty="0">
              <a:solidFill>
                <a:schemeClr val="bg1"/>
              </a:solidFill>
              <a:latin typeface="微软雅黑" panose="020B0503020204020204" charset="-122"/>
              <a:ea typeface="微软雅黑" panose="020B0503020204020204" charset="-122"/>
            </a:endParaRPr>
          </a:p>
        </p:txBody>
      </p:sp>
      <p:sp>
        <p:nvSpPr>
          <p:cNvPr id="24" name="TextBox 5"/>
          <p:cNvSpPr>
            <a:spLocks noChangeArrowheads="1"/>
          </p:cNvSpPr>
          <p:nvPr/>
        </p:nvSpPr>
        <p:spPr bwMode="auto">
          <a:xfrm>
            <a:off x="7906639" y="4623712"/>
            <a:ext cx="427184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665" dirty="0">
                <a:solidFill>
                  <a:schemeClr val="bg1"/>
                </a:solidFill>
                <a:latin typeface="微软雅黑" panose="020B0503020204020204" charset="-122"/>
                <a:ea typeface="微软雅黑" panose="020B0503020204020204" charset="-122"/>
              </a:rPr>
              <a:t>Produced</a:t>
            </a:r>
            <a:r>
              <a:rPr lang="zh-CN" altLang="en-US" sz="2665" dirty="0">
                <a:solidFill>
                  <a:schemeClr val="bg1"/>
                </a:solidFill>
                <a:latin typeface="微软雅黑" panose="020B0503020204020204" charset="-122"/>
                <a:ea typeface="微软雅黑" panose="020B0503020204020204" charset="-122"/>
              </a:rPr>
              <a:t> </a:t>
            </a:r>
            <a:r>
              <a:rPr lang="en-US" altLang="zh-CN" sz="2665" dirty="0">
                <a:solidFill>
                  <a:schemeClr val="bg1"/>
                </a:solidFill>
                <a:latin typeface="微软雅黑" panose="020B0503020204020204" charset="-122"/>
                <a:ea typeface="微软雅黑" panose="020B0503020204020204" charset="-122"/>
              </a:rPr>
              <a:t>By</a:t>
            </a:r>
            <a:r>
              <a:rPr lang="zh-CN" altLang="en-US" sz="2665" dirty="0">
                <a:solidFill>
                  <a:schemeClr val="bg1"/>
                </a:solidFill>
                <a:latin typeface="微软雅黑" panose="020B0503020204020204" charset="-122"/>
                <a:ea typeface="微软雅黑" panose="020B0503020204020204" charset="-122"/>
              </a:rPr>
              <a:t> 小杨哥</a:t>
            </a:r>
            <a:endParaRPr lang="zh-CN" altLang="en-US" sz="2665" dirty="0">
              <a:solidFill>
                <a:schemeClr val="bg1"/>
              </a:solidFill>
              <a:latin typeface="微软雅黑" panose="020B0503020204020204" charset="-122"/>
              <a:ea typeface="微软雅黑" panose="020B0503020204020204" charset="-122"/>
            </a:endParaRPr>
          </a:p>
        </p:txBody>
      </p:sp>
      <p:sp>
        <p:nvSpPr>
          <p:cNvPr id="25" name="Freeform 5"/>
          <p:cNvSpPr/>
          <p:nvPr/>
        </p:nvSpPr>
        <p:spPr bwMode="auto">
          <a:xfrm rot="1855731">
            <a:off x="4094915" y="1008340"/>
            <a:ext cx="640224" cy="57723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6" name="Freeform 5"/>
          <p:cNvSpPr/>
          <p:nvPr/>
        </p:nvSpPr>
        <p:spPr bwMode="auto">
          <a:xfrm rot="1855731">
            <a:off x="5415992" y="941361"/>
            <a:ext cx="341503" cy="3079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7" name="Freeform 5"/>
          <p:cNvSpPr/>
          <p:nvPr/>
        </p:nvSpPr>
        <p:spPr bwMode="auto">
          <a:xfrm rot="1855731">
            <a:off x="3108313" y="1202556"/>
            <a:ext cx="339851" cy="30641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8" name="Freeform 5"/>
          <p:cNvSpPr/>
          <p:nvPr/>
        </p:nvSpPr>
        <p:spPr bwMode="auto">
          <a:xfrm rot="1855731">
            <a:off x="6359329" y="1162215"/>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9" name="Freeform 5"/>
          <p:cNvSpPr/>
          <p:nvPr/>
        </p:nvSpPr>
        <p:spPr bwMode="auto">
          <a:xfrm rot="1855731">
            <a:off x="7487837" y="1033329"/>
            <a:ext cx="231795" cy="20898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30" name="Freeform 5"/>
          <p:cNvSpPr/>
          <p:nvPr/>
        </p:nvSpPr>
        <p:spPr bwMode="auto">
          <a:xfrm rot="1855731">
            <a:off x="8419381" y="1076584"/>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grpSp>
        <p:nvGrpSpPr>
          <p:cNvPr id="31" name="组合 30"/>
          <p:cNvGrpSpPr/>
          <p:nvPr/>
        </p:nvGrpSpPr>
        <p:grpSpPr>
          <a:xfrm>
            <a:off x="4642460" y="3604635"/>
            <a:ext cx="2811528" cy="2534911"/>
            <a:chOff x="3720691" y="2824413"/>
            <a:chExt cx="1341120" cy="1209172"/>
          </a:xfrm>
        </p:grpSpPr>
        <p:sp>
          <p:nvSpPr>
            <p:cNvPr id="3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sp>
          <p:nvSpPr>
            <p:cNvPr id="3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lumMod val="50000"/>
                    <a:lumOff val="50000"/>
                  </a:srgbClr>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grpSp>
      <p:grpSp>
        <p:nvGrpSpPr>
          <p:cNvPr id="35" name="71"/>
          <p:cNvGrpSpPr/>
          <p:nvPr>
            <p:custDataLst>
              <p:tags r:id="rId1"/>
            </p:custDataLst>
          </p:nvPr>
        </p:nvGrpSpPr>
        <p:grpSpPr>
          <a:xfrm>
            <a:off x="2647941" y="2077839"/>
            <a:ext cx="6683383" cy="1137067"/>
            <a:chOff x="4304043" y="1286668"/>
            <a:chExt cx="3837944" cy="2757793"/>
          </a:xfrm>
          <a:effectLst>
            <a:outerShdw blurRad="203200" dist="152400" dir="8100000" algn="tr" rotWithShape="0">
              <a:prstClr val="black">
                <a:alpha val="50000"/>
              </a:prstClr>
            </a:outerShdw>
          </a:effectLst>
        </p:grpSpPr>
        <p:sp>
          <p:nvSpPr>
            <p:cNvPr id="36" name="7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7" name="73"/>
            <p:cNvSpPr/>
            <p:nvPr/>
          </p:nvSpPr>
          <p:spPr>
            <a:xfrm>
              <a:off x="4351930" y="1373339"/>
              <a:ext cx="376460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8" name="9"/>
          <p:cNvSpPr>
            <a:spLocks noChangeArrowheads="1"/>
          </p:cNvSpPr>
          <p:nvPr>
            <p:custDataLst>
              <p:tags r:id="rId2"/>
            </p:custDataLst>
          </p:nvPr>
        </p:nvSpPr>
        <p:spPr bwMode="auto">
          <a:xfrm>
            <a:off x="2597487" y="2321793"/>
            <a:ext cx="6679449" cy="5683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auto">
              <a:defRPr/>
            </a:pPr>
            <a:r>
              <a:rPr lang="en-US" altLang="zh-CN" sz="3100" b="1" kern="0" dirty="0">
                <a:solidFill>
                  <a:srgbClr val="C9394A"/>
                </a:solidFill>
                <a:latin typeface="微软雅黑" panose="020B0503020204020204" charset="-122"/>
                <a:ea typeface="微软雅黑" panose="020B0503020204020204" charset="-122"/>
                <a:sym typeface="+mn-ea"/>
              </a:rPr>
              <a:t>ArgoCD+ArgoRollouts</a:t>
            </a:r>
            <a:r>
              <a:rPr lang="zh-CN" altLang="en-US" sz="3100" b="1" kern="0" dirty="0">
                <a:solidFill>
                  <a:srgbClr val="C9394A"/>
                </a:solidFill>
                <a:latin typeface="微软雅黑" panose="020B0503020204020204" charset="-122"/>
                <a:ea typeface="微软雅黑" panose="020B0503020204020204" charset="-122"/>
                <a:sym typeface="+mn-ea"/>
              </a:rPr>
              <a:t>快速入门</a:t>
            </a:r>
            <a:endParaRPr lang="zh-CN" altLang="en-US" sz="3100" b="1" kern="0" dirty="0">
              <a:solidFill>
                <a:srgbClr val="C9394A"/>
              </a:solidFill>
              <a:latin typeface="微软雅黑" panose="020B0503020204020204" charset="-122"/>
              <a:ea typeface="微软雅黑" panose="020B0503020204020204" charset="-122"/>
            </a:endParaRPr>
          </a:p>
        </p:txBody>
      </p:sp>
      <p:sp>
        <p:nvSpPr>
          <p:cNvPr id="18" name="圆角矩形"/>
          <p:cNvSpPr/>
          <p:nvPr/>
        </p:nvSpPr>
        <p:spPr>
          <a:xfrm>
            <a:off x="4860105" y="4558619"/>
            <a:ext cx="2399903" cy="611715"/>
          </a:xfrm>
          <a:prstGeom prst="roundRect">
            <a:avLst>
              <a:gd name="adj" fmla="val 16666"/>
            </a:avLst>
          </a:prstGeom>
          <a:noFill/>
          <a:ln w="38100" cap="flat" cmpd="sng">
            <a:noFill/>
            <a:prstDash val="solid"/>
            <a:round/>
          </a:ln>
          <a:effectLst>
            <a:outerShdw blurRad="40000" dist="20000" dir="5400000" rotWithShape="0">
              <a:srgbClr val="000000">
                <a:alpha val="37647"/>
              </a:srgbClr>
            </a:outerShdw>
          </a:effectLst>
        </p:spPr>
        <p:txBody>
          <a:bodyPr vert="horz" wrap="square" lIns="121920" tIns="60960" rIns="121920" bIns="60960" anchor="ctr" anchorCtr="0"/>
          <a:lstStyle/>
          <a:p>
            <a:pPr algn="ctr"/>
            <a:r>
              <a:rPr lang="zh-CN" altLang="en-US" sz="33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rPr>
              <a:t>命令行使用</a:t>
            </a:r>
            <a:endParaRPr lang="zh-CN" altLang="en-US" sz="33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000" fill="hold"/>
                                        <p:tgtEl>
                                          <p:spTgt spid="25"/>
                                        </p:tgtEl>
                                        <p:attrNameLst>
                                          <p:attrName>ppt_w</p:attrName>
                                        </p:attrNameLst>
                                      </p:cBhvr>
                                      <p:tavLst>
                                        <p:tav tm="0">
                                          <p:val>
                                            <p:fltVal val="0"/>
                                          </p:val>
                                        </p:tav>
                                        <p:tav tm="100000">
                                          <p:val>
                                            <p:strVal val="#ppt_w"/>
                                          </p:val>
                                        </p:tav>
                                      </p:tavLst>
                                    </p:anim>
                                    <p:anim calcmode="lin" valueType="num">
                                      <p:cBhvr>
                                        <p:cTn id="8" dur="1000" fill="hold"/>
                                        <p:tgtEl>
                                          <p:spTgt spid="25"/>
                                        </p:tgtEl>
                                        <p:attrNameLst>
                                          <p:attrName>ppt_h</p:attrName>
                                        </p:attrNameLst>
                                      </p:cBhvr>
                                      <p:tavLst>
                                        <p:tav tm="0">
                                          <p:val>
                                            <p:fltVal val="0"/>
                                          </p:val>
                                        </p:tav>
                                        <p:tav tm="100000">
                                          <p:val>
                                            <p:strVal val="#ppt_h"/>
                                          </p:val>
                                        </p:tav>
                                      </p:tavLst>
                                    </p:anim>
                                    <p:anim calcmode="lin" valueType="num">
                                      <p:cBhvr>
                                        <p:cTn id="9" dur="1000" fill="hold"/>
                                        <p:tgtEl>
                                          <p:spTgt spid="25"/>
                                        </p:tgtEl>
                                        <p:attrNameLst>
                                          <p:attrName>style.rotation</p:attrName>
                                        </p:attrNameLst>
                                      </p:cBhvr>
                                      <p:tavLst>
                                        <p:tav tm="0">
                                          <p:val>
                                            <p:fltVal val="90"/>
                                          </p:val>
                                        </p:tav>
                                        <p:tav tm="100000">
                                          <p:val>
                                            <p:fltVal val="0"/>
                                          </p:val>
                                        </p:tav>
                                      </p:tavLst>
                                    </p:anim>
                                    <p:animEffect transition="in" filter="fade">
                                      <p:cBhvr>
                                        <p:cTn id="10" dur="1000"/>
                                        <p:tgtEl>
                                          <p:spTgt spid="2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1000" fill="hold"/>
                                        <p:tgtEl>
                                          <p:spTgt spid="26"/>
                                        </p:tgtEl>
                                        <p:attrNameLst>
                                          <p:attrName>ppt_w</p:attrName>
                                        </p:attrNameLst>
                                      </p:cBhvr>
                                      <p:tavLst>
                                        <p:tav tm="0">
                                          <p:val>
                                            <p:fltVal val="0"/>
                                          </p:val>
                                        </p:tav>
                                        <p:tav tm="100000">
                                          <p:val>
                                            <p:strVal val="#ppt_w"/>
                                          </p:val>
                                        </p:tav>
                                      </p:tavLst>
                                    </p:anim>
                                    <p:anim calcmode="lin" valueType="num">
                                      <p:cBhvr>
                                        <p:cTn id="14" dur="1000" fill="hold"/>
                                        <p:tgtEl>
                                          <p:spTgt spid="26"/>
                                        </p:tgtEl>
                                        <p:attrNameLst>
                                          <p:attrName>ppt_h</p:attrName>
                                        </p:attrNameLst>
                                      </p:cBhvr>
                                      <p:tavLst>
                                        <p:tav tm="0">
                                          <p:val>
                                            <p:fltVal val="0"/>
                                          </p:val>
                                        </p:tav>
                                        <p:tav tm="100000">
                                          <p:val>
                                            <p:strVal val="#ppt_h"/>
                                          </p:val>
                                        </p:tav>
                                      </p:tavLst>
                                    </p:anim>
                                    <p:anim calcmode="lin" valueType="num">
                                      <p:cBhvr>
                                        <p:cTn id="15" dur="1000" fill="hold"/>
                                        <p:tgtEl>
                                          <p:spTgt spid="26"/>
                                        </p:tgtEl>
                                        <p:attrNameLst>
                                          <p:attrName>style.rotation</p:attrName>
                                        </p:attrNameLst>
                                      </p:cBhvr>
                                      <p:tavLst>
                                        <p:tav tm="0">
                                          <p:val>
                                            <p:fltVal val="90"/>
                                          </p:val>
                                        </p:tav>
                                        <p:tav tm="100000">
                                          <p:val>
                                            <p:fltVal val="0"/>
                                          </p:val>
                                        </p:tav>
                                      </p:tavLst>
                                    </p:anim>
                                    <p:animEffect transition="in" filter="fade">
                                      <p:cBhvr>
                                        <p:cTn id="16" dur="1000"/>
                                        <p:tgtEl>
                                          <p:spTgt spid="2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1000" fill="hold"/>
                                        <p:tgtEl>
                                          <p:spTgt spid="27"/>
                                        </p:tgtEl>
                                        <p:attrNameLst>
                                          <p:attrName>ppt_w</p:attrName>
                                        </p:attrNameLst>
                                      </p:cBhvr>
                                      <p:tavLst>
                                        <p:tav tm="0">
                                          <p:val>
                                            <p:fltVal val="0"/>
                                          </p:val>
                                        </p:tav>
                                        <p:tav tm="100000">
                                          <p:val>
                                            <p:strVal val="#ppt_w"/>
                                          </p:val>
                                        </p:tav>
                                      </p:tavLst>
                                    </p:anim>
                                    <p:anim calcmode="lin" valueType="num">
                                      <p:cBhvr>
                                        <p:cTn id="20" dur="1000" fill="hold"/>
                                        <p:tgtEl>
                                          <p:spTgt spid="27"/>
                                        </p:tgtEl>
                                        <p:attrNameLst>
                                          <p:attrName>ppt_h</p:attrName>
                                        </p:attrNameLst>
                                      </p:cBhvr>
                                      <p:tavLst>
                                        <p:tav tm="0">
                                          <p:val>
                                            <p:fltVal val="0"/>
                                          </p:val>
                                        </p:tav>
                                        <p:tav tm="100000">
                                          <p:val>
                                            <p:strVal val="#ppt_h"/>
                                          </p:val>
                                        </p:tav>
                                      </p:tavLst>
                                    </p:anim>
                                    <p:anim calcmode="lin" valueType="num">
                                      <p:cBhvr>
                                        <p:cTn id="21" dur="1000" fill="hold"/>
                                        <p:tgtEl>
                                          <p:spTgt spid="27"/>
                                        </p:tgtEl>
                                        <p:attrNameLst>
                                          <p:attrName>style.rotation</p:attrName>
                                        </p:attrNameLst>
                                      </p:cBhvr>
                                      <p:tavLst>
                                        <p:tav tm="0">
                                          <p:val>
                                            <p:fltVal val="90"/>
                                          </p:val>
                                        </p:tav>
                                        <p:tav tm="100000">
                                          <p:val>
                                            <p:fltVal val="0"/>
                                          </p:val>
                                        </p:tav>
                                      </p:tavLst>
                                    </p:anim>
                                    <p:animEffect transition="in" filter="fade">
                                      <p:cBhvr>
                                        <p:cTn id="22" dur="1000"/>
                                        <p:tgtEl>
                                          <p:spTgt spid="27"/>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1000" fill="hold"/>
                                        <p:tgtEl>
                                          <p:spTgt spid="28"/>
                                        </p:tgtEl>
                                        <p:attrNameLst>
                                          <p:attrName>ppt_w</p:attrName>
                                        </p:attrNameLst>
                                      </p:cBhvr>
                                      <p:tavLst>
                                        <p:tav tm="0">
                                          <p:val>
                                            <p:fltVal val="0"/>
                                          </p:val>
                                        </p:tav>
                                        <p:tav tm="100000">
                                          <p:val>
                                            <p:strVal val="#ppt_w"/>
                                          </p:val>
                                        </p:tav>
                                      </p:tavLst>
                                    </p:anim>
                                    <p:anim calcmode="lin" valueType="num">
                                      <p:cBhvr>
                                        <p:cTn id="26" dur="1000" fill="hold"/>
                                        <p:tgtEl>
                                          <p:spTgt spid="28"/>
                                        </p:tgtEl>
                                        <p:attrNameLst>
                                          <p:attrName>ppt_h</p:attrName>
                                        </p:attrNameLst>
                                      </p:cBhvr>
                                      <p:tavLst>
                                        <p:tav tm="0">
                                          <p:val>
                                            <p:fltVal val="0"/>
                                          </p:val>
                                        </p:tav>
                                        <p:tav tm="100000">
                                          <p:val>
                                            <p:strVal val="#ppt_h"/>
                                          </p:val>
                                        </p:tav>
                                      </p:tavLst>
                                    </p:anim>
                                    <p:anim calcmode="lin" valueType="num">
                                      <p:cBhvr>
                                        <p:cTn id="27" dur="1000" fill="hold"/>
                                        <p:tgtEl>
                                          <p:spTgt spid="28"/>
                                        </p:tgtEl>
                                        <p:attrNameLst>
                                          <p:attrName>style.rotation</p:attrName>
                                        </p:attrNameLst>
                                      </p:cBhvr>
                                      <p:tavLst>
                                        <p:tav tm="0">
                                          <p:val>
                                            <p:fltVal val="90"/>
                                          </p:val>
                                        </p:tav>
                                        <p:tav tm="100000">
                                          <p:val>
                                            <p:fltVal val="0"/>
                                          </p:val>
                                        </p:tav>
                                      </p:tavLst>
                                    </p:anim>
                                    <p:animEffect transition="in" filter="fade">
                                      <p:cBhvr>
                                        <p:cTn id="28" dur="1000"/>
                                        <p:tgtEl>
                                          <p:spTgt spid="28"/>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1000" fill="hold"/>
                                        <p:tgtEl>
                                          <p:spTgt spid="29"/>
                                        </p:tgtEl>
                                        <p:attrNameLst>
                                          <p:attrName>ppt_w</p:attrName>
                                        </p:attrNameLst>
                                      </p:cBhvr>
                                      <p:tavLst>
                                        <p:tav tm="0">
                                          <p:val>
                                            <p:fltVal val="0"/>
                                          </p:val>
                                        </p:tav>
                                        <p:tav tm="100000">
                                          <p:val>
                                            <p:strVal val="#ppt_w"/>
                                          </p:val>
                                        </p:tav>
                                      </p:tavLst>
                                    </p:anim>
                                    <p:anim calcmode="lin" valueType="num">
                                      <p:cBhvr>
                                        <p:cTn id="32" dur="1000" fill="hold"/>
                                        <p:tgtEl>
                                          <p:spTgt spid="29"/>
                                        </p:tgtEl>
                                        <p:attrNameLst>
                                          <p:attrName>ppt_h</p:attrName>
                                        </p:attrNameLst>
                                      </p:cBhvr>
                                      <p:tavLst>
                                        <p:tav tm="0">
                                          <p:val>
                                            <p:fltVal val="0"/>
                                          </p:val>
                                        </p:tav>
                                        <p:tav tm="100000">
                                          <p:val>
                                            <p:strVal val="#ppt_h"/>
                                          </p:val>
                                        </p:tav>
                                      </p:tavLst>
                                    </p:anim>
                                    <p:anim calcmode="lin" valueType="num">
                                      <p:cBhvr>
                                        <p:cTn id="33" dur="1000" fill="hold"/>
                                        <p:tgtEl>
                                          <p:spTgt spid="29"/>
                                        </p:tgtEl>
                                        <p:attrNameLst>
                                          <p:attrName>style.rotation</p:attrName>
                                        </p:attrNameLst>
                                      </p:cBhvr>
                                      <p:tavLst>
                                        <p:tav tm="0">
                                          <p:val>
                                            <p:fltVal val="90"/>
                                          </p:val>
                                        </p:tav>
                                        <p:tav tm="100000">
                                          <p:val>
                                            <p:fltVal val="0"/>
                                          </p:val>
                                        </p:tav>
                                      </p:tavLst>
                                    </p:anim>
                                    <p:animEffect transition="in" filter="fade">
                                      <p:cBhvr>
                                        <p:cTn id="34" dur="1000"/>
                                        <p:tgtEl>
                                          <p:spTgt spid="29"/>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1000" fill="hold"/>
                                        <p:tgtEl>
                                          <p:spTgt spid="30"/>
                                        </p:tgtEl>
                                        <p:attrNameLst>
                                          <p:attrName>ppt_w</p:attrName>
                                        </p:attrNameLst>
                                      </p:cBhvr>
                                      <p:tavLst>
                                        <p:tav tm="0">
                                          <p:val>
                                            <p:fltVal val="0"/>
                                          </p:val>
                                        </p:tav>
                                        <p:tav tm="100000">
                                          <p:val>
                                            <p:strVal val="#ppt_w"/>
                                          </p:val>
                                        </p:tav>
                                      </p:tavLst>
                                    </p:anim>
                                    <p:anim calcmode="lin" valueType="num">
                                      <p:cBhvr>
                                        <p:cTn id="38" dur="1000" fill="hold"/>
                                        <p:tgtEl>
                                          <p:spTgt spid="30"/>
                                        </p:tgtEl>
                                        <p:attrNameLst>
                                          <p:attrName>ppt_h</p:attrName>
                                        </p:attrNameLst>
                                      </p:cBhvr>
                                      <p:tavLst>
                                        <p:tav tm="0">
                                          <p:val>
                                            <p:fltVal val="0"/>
                                          </p:val>
                                        </p:tav>
                                        <p:tav tm="100000">
                                          <p:val>
                                            <p:strVal val="#ppt_h"/>
                                          </p:val>
                                        </p:tav>
                                      </p:tavLst>
                                    </p:anim>
                                    <p:anim calcmode="lin" valueType="num">
                                      <p:cBhvr>
                                        <p:cTn id="39" dur="1000" fill="hold"/>
                                        <p:tgtEl>
                                          <p:spTgt spid="30"/>
                                        </p:tgtEl>
                                        <p:attrNameLst>
                                          <p:attrName>style.rotation</p:attrName>
                                        </p:attrNameLst>
                                      </p:cBhvr>
                                      <p:tavLst>
                                        <p:tav tm="0">
                                          <p:val>
                                            <p:fltVal val="90"/>
                                          </p:val>
                                        </p:tav>
                                        <p:tav tm="100000">
                                          <p:val>
                                            <p:fltVal val="0"/>
                                          </p:val>
                                        </p:tav>
                                      </p:tavLst>
                                    </p:anim>
                                    <p:animEffect transition="in" filter="fade">
                                      <p:cBhvr>
                                        <p:cTn id="40" dur="1000"/>
                                        <p:tgtEl>
                                          <p:spTgt spid="30"/>
                                        </p:tgtEl>
                                      </p:cBhvr>
                                    </p:animEffect>
                                  </p:childTnLst>
                                </p:cTn>
                              </p:par>
                            </p:childTnLst>
                          </p:cTn>
                        </p:par>
                        <p:par>
                          <p:cTn id="41" fill="hold">
                            <p:stCondLst>
                              <p:cond delay="1000"/>
                            </p:stCondLst>
                            <p:childTnLst>
                              <p:par>
                                <p:cTn id="42" presetID="14" presetClass="entr" presetSubtype="10"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randombar(horizontal)">
                                      <p:cBhvr>
                                        <p:cTn id="44" dur="250"/>
                                        <p:tgtEl>
                                          <p:spTgt spid="22"/>
                                        </p:tgtEl>
                                      </p:cBhvr>
                                    </p:animEffect>
                                  </p:childTnLst>
                                </p:cTn>
                              </p:par>
                            </p:childTnLst>
                          </p:cTn>
                        </p:par>
                        <p:par>
                          <p:cTn id="45" fill="hold">
                            <p:stCondLst>
                              <p:cond delay="1500"/>
                            </p:stCondLst>
                            <p:childTnLst>
                              <p:par>
                                <p:cTn id="46" presetID="2" presetClass="entr" presetSubtype="8"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additive="base">
                                        <p:cTn id="48" dur="500" fill="hold"/>
                                        <p:tgtEl>
                                          <p:spTgt spid="31"/>
                                        </p:tgtEl>
                                        <p:attrNameLst>
                                          <p:attrName>ppt_x</p:attrName>
                                        </p:attrNameLst>
                                      </p:cBhvr>
                                      <p:tavLst>
                                        <p:tav tm="0">
                                          <p:val>
                                            <p:strVal val="0-#ppt_w/2"/>
                                          </p:val>
                                        </p:tav>
                                        <p:tav tm="100000">
                                          <p:val>
                                            <p:strVal val="#ppt_x"/>
                                          </p:val>
                                        </p:tav>
                                      </p:tavLst>
                                    </p:anim>
                                    <p:anim calcmode="lin" valueType="num">
                                      <p:cBhvr additive="base">
                                        <p:cTn id="49" dur="500" fill="hold"/>
                                        <p:tgtEl>
                                          <p:spTgt spid="31"/>
                                        </p:tgtEl>
                                        <p:attrNameLst>
                                          <p:attrName>ppt_y</p:attrName>
                                        </p:attrNameLst>
                                      </p:cBhvr>
                                      <p:tavLst>
                                        <p:tav tm="0">
                                          <p:val>
                                            <p:strVal val="#ppt_y"/>
                                          </p:val>
                                        </p:tav>
                                        <p:tav tm="100000">
                                          <p:val>
                                            <p:strVal val="#ppt_y"/>
                                          </p:val>
                                        </p:tav>
                                      </p:tavLst>
                                    </p:anim>
                                  </p:childTnLst>
                                </p:cTn>
                              </p:par>
                            </p:childTnLst>
                          </p:cTn>
                        </p:par>
                        <p:par>
                          <p:cTn id="50" fill="hold">
                            <p:stCondLst>
                              <p:cond delay="20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3"/>
                                        </p:tgtEl>
                                        <p:attrNameLst>
                                          <p:attrName>style.visibility</p:attrName>
                                        </p:attrNameLst>
                                      </p:cBhvr>
                                      <p:to>
                                        <p:strVal val="visible"/>
                                      </p:to>
                                    </p:set>
                                    <p:anim calcmode="lin" valueType="num">
                                      <p:cBhvr>
                                        <p:cTn id="53"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3"/>
                                        </p:tgtEl>
                                        <p:attrNameLst>
                                          <p:attrName>ppt_y</p:attrName>
                                        </p:attrNameLst>
                                      </p:cBhvr>
                                      <p:tavLst>
                                        <p:tav tm="0">
                                          <p:val>
                                            <p:strVal val="#ppt_y"/>
                                          </p:val>
                                        </p:tav>
                                        <p:tav tm="100000">
                                          <p:val>
                                            <p:strVal val="#ppt_y"/>
                                          </p:val>
                                        </p:tav>
                                      </p:tavLst>
                                    </p:anim>
                                    <p:anim calcmode="lin" valueType="num">
                                      <p:cBhvr>
                                        <p:cTn id="55"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3"/>
                                        </p:tgtEl>
                                        <p:attrNameLst>
                                          <p:attrName>ppt_w</p:attrName>
                                        </p:attrNameLst>
                                      </p:cBhvr>
                                      <p:tavLst>
                                        <p:tav tm="0">
                                          <p:val>
                                            <p:strVal val="#ppt_w/10"/>
                                          </p:val>
                                        </p:tav>
                                        <p:tav tm="50000">
                                          <p:val>
                                            <p:strVal val="#ppt_w+.01"/>
                                          </p:val>
                                        </p:tav>
                                        <p:tav tm="100000">
                                          <p:val>
                                            <p:strVal val="#ppt_w"/>
                                          </p:val>
                                        </p:tav>
                                      </p:tavLst>
                                    </p:anim>
                                    <p:animEffect>
                                      <p:cBhvr>
                                        <p:cTn id="57" dur="500" tmFilter="0,0; .5, 1; 1, 1"/>
                                        <p:tgtEl>
                                          <p:spTgt spid="23"/>
                                        </p:tgtEl>
                                      </p:cBhvr>
                                    </p:animEffect>
                                  </p:childTnLst>
                                </p:cTn>
                              </p:par>
                            </p:childTnLst>
                          </p:cTn>
                        </p:par>
                        <p:par>
                          <p:cTn id="58" fill="hold">
                            <p:stCondLst>
                              <p:cond delay="2349"/>
                            </p:stCondLst>
                            <p:childTnLst>
                              <p:par>
                                <p:cTn id="59" presetID="41" presetClass="entr" presetSubtype="0" fill="hold" grpId="0" nodeType="afterEffect">
                                  <p:stCondLst>
                                    <p:cond delay="0"/>
                                  </p:stCondLst>
                                  <p:iterate type="lt">
                                    <p:tmPct val="10000"/>
                                  </p:iterate>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24"/>
                                        </p:tgtEl>
                                        <p:attrNameLst>
                                          <p:attrName>ppt_y</p:attrName>
                                        </p:attrNameLst>
                                      </p:cBhvr>
                                      <p:tavLst>
                                        <p:tav tm="0">
                                          <p:val>
                                            <p:strVal val="#ppt_y"/>
                                          </p:val>
                                        </p:tav>
                                        <p:tav tm="100000">
                                          <p:val>
                                            <p:strVal val="#ppt_y"/>
                                          </p:val>
                                        </p:tav>
                                      </p:tavLst>
                                    </p:anim>
                                    <p:anim calcmode="lin" valueType="num">
                                      <p:cBhvr>
                                        <p:cTn id="63"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24"/>
                                        </p:tgtEl>
                                        <p:attrNameLst>
                                          <p:attrName>ppt_w</p:attrName>
                                        </p:attrNameLst>
                                      </p:cBhvr>
                                      <p:tavLst>
                                        <p:tav tm="0">
                                          <p:val>
                                            <p:strVal val="#ppt_w/10"/>
                                          </p:val>
                                        </p:tav>
                                        <p:tav tm="50000">
                                          <p:val>
                                            <p:strVal val="#ppt_w+.01"/>
                                          </p:val>
                                        </p:tav>
                                        <p:tav tm="100000">
                                          <p:val>
                                            <p:strVal val="#ppt_w"/>
                                          </p:val>
                                        </p:tav>
                                      </p:tavLst>
                                    </p:anim>
                                    <p:animEffect>
                                      <p:cBhvr>
                                        <p:cTn id="65" dur="500" tmFilter="0,0; .5, 1; 1, 1"/>
                                        <p:tgtEl>
                                          <p:spTgt spid="24"/>
                                        </p:tgtEl>
                                      </p:cBhvr>
                                    </p:animEffect>
                                  </p:childTnLst>
                                </p:cTn>
                              </p:par>
                            </p:childTnLst>
                          </p:cTn>
                        </p:par>
                        <p:par>
                          <p:cTn id="66" fill="hold">
                            <p:stCondLst>
                              <p:cond delay="3550"/>
                            </p:stCondLst>
                            <p:childTnLst>
                              <p:par>
                                <p:cTn id="67" presetID="55" presetClass="entr" presetSubtype="0" fill="hold" nodeType="afterEffect">
                                  <p:stCondLst>
                                    <p:cond delay="0"/>
                                  </p:stCondLst>
                                  <p:childTnLst>
                                    <p:set>
                                      <p:cBhvr>
                                        <p:cTn id="68" dur="1" fill="hold">
                                          <p:stCondLst>
                                            <p:cond delay="0"/>
                                          </p:stCondLst>
                                        </p:cTn>
                                        <p:tgtEl>
                                          <p:spTgt spid="35"/>
                                        </p:tgtEl>
                                        <p:attrNameLst>
                                          <p:attrName>style.visibility</p:attrName>
                                        </p:attrNameLst>
                                      </p:cBhvr>
                                      <p:to>
                                        <p:strVal val="visible"/>
                                      </p:to>
                                    </p:set>
                                    <p:anim calcmode="lin" valueType="num">
                                      <p:cBhvr>
                                        <p:cTn id="69" dur="500" fill="hold"/>
                                        <p:tgtEl>
                                          <p:spTgt spid="35"/>
                                        </p:tgtEl>
                                        <p:attrNameLst>
                                          <p:attrName>ppt_w</p:attrName>
                                        </p:attrNameLst>
                                      </p:cBhvr>
                                      <p:tavLst>
                                        <p:tav tm="0">
                                          <p:val>
                                            <p:strVal val="#ppt_w*0.70"/>
                                          </p:val>
                                        </p:tav>
                                        <p:tav tm="100000">
                                          <p:val>
                                            <p:strVal val="#ppt_w"/>
                                          </p:val>
                                        </p:tav>
                                      </p:tavLst>
                                    </p:anim>
                                    <p:anim calcmode="lin" valueType="num">
                                      <p:cBhvr>
                                        <p:cTn id="70" dur="500" fill="hold"/>
                                        <p:tgtEl>
                                          <p:spTgt spid="35"/>
                                        </p:tgtEl>
                                        <p:attrNameLst>
                                          <p:attrName>ppt_h</p:attrName>
                                        </p:attrNameLst>
                                      </p:cBhvr>
                                      <p:tavLst>
                                        <p:tav tm="0">
                                          <p:val>
                                            <p:strVal val="#ppt_h"/>
                                          </p:val>
                                        </p:tav>
                                        <p:tav tm="100000">
                                          <p:val>
                                            <p:strVal val="#ppt_h"/>
                                          </p:val>
                                        </p:tav>
                                      </p:tavLst>
                                    </p:anim>
                                    <p:animEffect transition="in" filter="fade">
                                      <p:cBhvr>
                                        <p:cTn id="71" dur="500"/>
                                        <p:tgtEl>
                                          <p:spTgt spid="35"/>
                                        </p:tgtEl>
                                      </p:cBhvr>
                                    </p:animEffect>
                                  </p:childTnLst>
                                </p:cTn>
                              </p:par>
                            </p:childTnLst>
                          </p:cTn>
                        </p:par>
                        <p:par>
                          <p:cTn id="72" fill="hold">
                            <p:stCondLst>
                              <p:cond delay="4050"/>
                            </p:stCondLst>
                            <p:childTnLst>
                              <p:par>
                                <p:cTn id="73" presetID="16" presetClass="entr" presetSubtype="21" fill="hold" grpId="0" nodeType="after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barn(inVertical)">
                                      <p:cBhvr>
                                        <p:cTn id="75" dur="1000"/>
                                        <p:tgtEl>
                                          <p:spTgt spid="38"/>
                                        </p:tgtEl>
                                      </p:cBhvr>
                                    </p:animEffect>
                                  </p:childTnLst>
                                </p:cTn>
                              </p:par>
                            </p:childTnLst>
                          </p:cTn>
                        </p:par>
                        <p:par>
                          <p:cTn id="76" fill="hold">
                            <p:stCondLst>
                              <p:cond delay="5050"/>
                            </p:stCondLst>
                            <p:childTnLst>
                              <p:par>
                                <p:cTn id="77" presetID="18" presetClass="entr" presetSubtype="12"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strips(downLeft)">
                                      <p:cBhvr>
                                        <p:cTn id="7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ldLvl="0" autoUpdateAnimBg="0"/>
      <p:bldP spid="24" grpId="0" bldLvl="0" autoUpdateAnimBg="0"/>
      <p:bldP spid="25" grpId="0" bldLvl="0" animBg="1"/>
      <p:bldP spid="26" grpId="0" bldLvl="0" animBg="1"/>
      <p:bldP spid="27" grpId="0" bldLvl="0" animBg="1"/>
      <p:bldP spid="28" grpId="0" bldLvl="0" animBg="1"/>
      <p:bldP spid="29" grpId="0" bldLvl="0" animBg="1"/>
      <p:bldP spid="30" grpId="0" bldLvl="0" animBg="1"/>
      <p:bldP spid="38" grpId="0"/>
      <p:bldP spid="18"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矩形"/>
          <p:cNvSpPr/>
          <p:nvPr/>
        </p:nvSpPr>
        <p:spPr>
          <a:xfrm>
            <a:off x="695325" y="1917065"/>
            <a:ext cx="10972800" cy="883285"/>
          </a:xfrm>
          <a:prstGeom prst="rect">
            <a:avLst/>
          </a:prstGeom>
          <a:noFill/>
          <a:ln w="9525" cap="flat" cmpd="sng">
            <a:noFill/>
            <a:prstDash val="solid"/>
            <a:miter/>
          </a:ln>
        </p:spPr>
        <p:txBody>
          <a:bodyPr vert="horz" wrap="square" lIns="121920" tIns="60960" rIns="121920" bIns="60960" anchor="ctr" anchorCtr="0"/>
          <a:lstStyle/>
          <a:p>
            <a:pPr marL="266700" algn="just">
              <a:lnSpc>
                <a:spcPct val="100000"/>
              </a:lnSpc>
              <a:spcBef>
                <a:spcPts val="0"/>
              </a:spcBef>
              <a:spcAft>
                <a:spcPts val="0"/>
              </a:spcAft>
              <a:buClr>
                <a:srgbClr val="C00000"/>
              </a:buClr>
              <a:buFont typeface="Wingdings" panose="05000000000000000000" charset="0"/>
            </a:pPr>
            <a:r>
              <a:rPr lang="zh-CN" altLang="en-US" sz="2665"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rPr>
              <a:t>GitOps模式：</a:t>
            </a:r>
            <a:r>
              <a:rPr lang="en-US" altLang="zh-CN" sz="2665"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rPr>
              <a:t>ArgoCD使用的GitOps模式将应用程序和配置定义存储在Git存储库中，并将其自动同步到Kubernetes环境</a:t>
            </a:r>
            <a:endParaRPr lang="en-US" altLang="zh-CN" sz="2665"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endParaRPr>
          </a:p>
        </p:txBody>
      </p:sp>
      <p:sp>
        <p:nvSpPr>
          <p:cNvPr id="93" name="矩形"/>
          <p:cNvSpPr/>
          <p:nvPr/>
        </p:nvSpPr>
        <p:spPr>
          <a:xfrm>
            <a:off x="767080" y="3213100"/>
            <a:ext cx="11130280" cy="977265"/>
          </a:xfrm>
          <a:prstGeom prst="rect">
            <a:avLst/>
          </a:prstGeom>
          <a:noFill/>
          <a:ln w="9525" cap="flat" cmpd="sng">
            <a:noFill/>
            <a:prstDash val="solid"/>
            <a:miter/>
          </a:ln>
        </p:spPr>
        <p:txBody>
          <a:bodyPr vert="horz" wrap="square" lIns="121920" tIns="60960" rIns="121920" bIns="60960" anchor="ctr" anchorCtr="0"/>
          <a:lstStyle/>
          <a:p>
            <a:pPr marL="266700" algn="just" eaLnBrk="0" fontAlgn="base" hangingPunct="0">
              <a:lnSpc>
                <a:spcPct val="100000"/>
              </a:lnSpc>
              <a:spcBef>
                <a:spcPts val="0"/>
              </a:spcBef>
              <a:spcAft>
                <a:spcPts val="0"/>
              </a:spcAft>
              <a:buClr>
                <a:srgbClr val="C00000"/>
              </a:buClr>
              <a:buFont typeface="Wingdings" panose="05000000000000000000" charset="0"/>
            </a:pPr>
            <a:r>
              <a:rPr sz="2665" b="1" u="none" strike="noStrike" cap="none" spc="0" baseline="0">
                <a:latin typeface="微软雅黑" panose="020B0503020204020204" charset="-122"/>
                <a:ea typeface="微软雅黑" panose="020B0503020204020204" charset="-122"/>
                <a:cs typeface="微软雅黑" panose="020B0503020204020204" charset="-122"/>
              </a:rPr>
              <a:t>基于声明性配置：ArgoCD 使用声明性配置的方式来定义和管理应用程序的状态</a:t>
            </a:r>
            <a:endParaRPr sz="2665" b="1" u="none" strike="noStrike" cap="none" spc="0" baseline="0">
              <a:latin typeface="微软雅黑" panose="020B0503020204020204" charset="-122"/>
              <a:ea typeface="微软雅黑" panose="020B0503020204020204" charset="-122"/>
              <a:cs typeface="微软雅黑" panose="020B0503020204020204" charset="-122"/>
            </a:endParaRPr>
          </a:p>
        </p:txBody>
      </p:sp>
      <p:sp>
        <p:nvSpPr>
          <p:cNvPr id="2" name="矩形"/>
          <p:cNvSpPr/>
          <p:nvPr/>
        </p:nvSpPr>
        <p:spPr>
          <a:xfrm>
            <a:off x="2463165" y="575310"/>
            <a:ext cx="7243445" cy="737870"/>
          </a:xfrm>
          <a:prstGeom prst="rect">
            <a:avLst/>
          </a:prstGeom>
          <a:noFill/>
          <a:ln w="9525" cap="flat" cmpd="sng">
            <a:noFill/>
            <a:prstDash val="solid"/>
            <a:miter/>
          </a:ln>
        </p:spPr>
        <p:txBody>
          <a:bodyPr vert="horz" wrap="none" lIns="121920" tIns="60960" rIns="121920" bIns="60960" anchor="t" anchorCtr="0">
            <a:noAutofit/>
          </a:bodyPr>
          <a:lstStyle/>
          <a:p>
            <a:pPr marL="0" indent="0" algn="ctr">
              <a:lnSpc>
                <a:spcPct val="100000"/>
              </a:lnSpc>
              <a:spcBef>
                <a:spcPts val="0"/>
              </a:spcBef>
              <a:spcAft>
                <a:spcPts val="0"/>
              </a:spcAft>
              <a:buNone/>
            </a:pPr>
            <a:r>
              <a:rPr lang="zh-CN" altLang="en-US" sz="4000" b="1">
                <a:solidFill>
                  <a:srgbClr val="C9394A"/>
                </a:solidFill>
                <a:latin typeface="微软雅黑" panose="020B0503020204020204" charset="-122"/>
                <a:ea typeface="微软雅黑" panose="020B0503020204020204" charset="-122"/>
                <a:cs typeface="微软雅黑" panose="020B0503020204020204" charset="-122"/>
                <a:sym typeface="+mn-ea"/>
              </a:rPr>
              <a:t>为什么学习</a:t>
            </a:r>
            <a:r>
              <a:rPr lang="en-US" altLang="zh-CN" sz="4000" b="1">
                <a:solidFill>
                  <a:srgbClr val="C9394A"/>
                </a:solidFill>
                <a:latin typeface="微软雅黑" panose="020B0503020204020204" charset="-122"/>
                <a:ea typeface="微软雅黑" panose="020B0503020204020204" charset="-122"/>
                <a:cs typeface="微软雅黑" panose="020B0503020204020204" charset="-122"/>
                <a:sym typeface="+mn-ea"/>
              </a:rPr>
              <a:t>ArgoCD</a:t>
            </a:r>
            <a:r>
              <a:rPr lang="zh-CN" altLang="en-US" sz="4000" b="1">
                <a:solidFill>
                  <a:srgbClr val="C9394A"/>
                </a:solidFill>
                <a:latin typeface="微软雅黑" panose="020B0503020204020204" charset="-122"/>
                <a:ea typeface="微软雅黑" panose="020B0503020204020204" charset="-122"/>
                <a:cs typeface="微软雅黑" panose="020B0503020204020204" charset="-122"/>
                <a:sym typeface="+mn-ea"/>
              </a:rPr>
              <a:t>？</a:t>
            </a:r>
            <a:endPar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1055370" y="4653915"/>
            <a:ext cx="9597390" cy="911860"/>
          </a:xfrm>
          <a:prstGeom prst="rect">
            <a:avLst/>
          </a:prstGeom>
          <a:noFill/>
        </p:spPr>
        <p:txBody>
          <a:bodyPr wrap="square" rtlCol="0">
            <a:spAutoFit/>
          </a:bodyPr>
          <a:p>
            <a:r>
              <a:rPr lang="zh-CN" altLang="en-US" sz="2670" b="1">
                <a:latin typeface="微软雅黑" panose="020B0503020204020204" charset="-122"/>
                <a:ea typeface="微软雅黑" panose="020B0503020204020204" charset="-122"/>
                <a:cs typeface="微软雅黑" panose="020B0503020204020204" charset="-122"/>
              </a:rPr>
              <a:t>多环境支持：ArgoCD支持多环境部署，可以轻松地在不同的Kubernetes环境中部署和管理应用程序</a:t>
            </a:r>
            <a:endParaRPr lang="zh-CN" altLang="en-US" sz="267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cBhvr additive="base">
                                        <p:cTn id="7" dur="500" fill="hold"/>
                                        <p:tgtEl>
                                          <p:spTgt spid="91"/>
                                        </p:tgtEl>
                                        <p:attrNameLst>
                                          <p:attrName>ppt_x</p:attrName>
                                        </p:attrNameLst>
                                      </p:cBhvr>
                                      <p:tavLst>
                                        <p:tav tm="0">
                                          <p:val>
                                            <p:strVal val="#ppt_x"/>
                                          </p:val>
                                        </p:tav>
                                        <p:tav tm="100000">
                                          <p:val>
                                            <p:strVal val="#ppt_x"/>
                                          </p:val>
                                        </p:tav>
                                      </p:tavLst>
                                    </p:anim>
                                    <p:anim calcmode="lin" valueType="num">
                                      <p:cBhvr additive="base">
                                        <p:cTn id="8"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3"/>
                                        </p:tgtEl>
                                        <p:attrNameLst>
                                          <p:attrName>style.visibility</p:attrName>
                                        </p:attrNameLst>
                                      </p:cBhvr>
                                      <p:to>
                                        <p:strVal val="visible"/>
                                      </p:to>
                                    </p:set>
                                    <p:anim calcmode="lin" valueType="num">
                                      <p:cBhvr additive="base">
                                        <p:cTn id="13" dur="500" fill="hold"/>
                                        <p:tgtEl>
                                          <p:spTgt spid="93"/>
                                        </p:tgtEl>
                                        <p:attrNameLst>
                                          <p:attrName>ppt_x</p:attrName>
                                        </p:attrNameLst>
                                      </p:cBhvr>
                                      <p:tavLst>
                                        <p:tav tm="0">
                                          <p:val>
                                            <p:strVal val="#ppt_x"/>
                                          </p:val>
                                        </p:tav>
                                        <p:tav tm="100000">
                                          <p:val>
                                            <p:strVal val="#ppt_x"/>
                                          </p:val>
                                        </p:tav>
                                      </p:tavLst>
                                    </p:anim>
                                    <p:anim calcmode="lin" valueType="num">
                                      <p:cBhvr additive="base">
                                        <p:cTn id="14"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1" grpId="1"/>
      <p:bldP spid="93" grpId="0"/>
      <p:bldP spid="93" grpId="1"/>
      <p:bldP spid="3" grpId="0"/>
      <p:bldP spid="3"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3648075" y="1916430"/>
            <a:ext cx="4352925" cy="4476750"/>
          </a:xfrm>
          <a:prstGeom prst="rect">
            <a:avLst/>
          </a:prstGeom>
        </p:spPr>
      </p:pic>
      <p:sp>
        <p:nvSpPr>
          <p:cNvPr id="3" name="文本框 2"/>
          <p:cNvSpPr txBox="1"/>
          <p:nvPr/>
        </p:nvSpPr>
        <p:spPr>
          <a:xfrm>
            <a:off x="3575685" y="1124585"/>
            <a:ext cx="5763895" cy="501650"/>
          </a:xfrm>
          <a:prstGeom prst="rect">
            <a:avLst/>
          </a:prstGeom>
          <a:noFill/>
        </p:spPr>
        <p:txBody>
          <a:bodyPr wrap="square" rtlCol="0">
            <a:spAutoFit/>
          </a:bodyPr>
          <a:p>
            <a:r>
              <a:rPr lang="en-US" altLang="zh-CN" sz="2670" b="1">
                <a:latin typeface="微软雅黑" panose="020B0503020204020204" charset="-122"/>
                <a:ea typeface="微软雅黑" panose="020B0503020204020204" charset="-122"/>
                <a:cs typeface="微软雅黑" panose="020B0503020204020204" charset="-122"/>
              </a:rPr>
              <a:t># </a:t>
            </a:r>
            <a:r>
              <a:rPr lang="zh-CN" altLang="en-US" sz="2670" b="1">
                <a:latin typeface="微软雅黑" panose="020B0503020204020204" charset="-122"/>
                <a:ea typeface="微软雅黑" panose="020B0503020204020204" charset="-122"/>
                <a:cs typeface="微软雅黑" panose="020B0503020204020204" charset="-122"/>
              </a:rPr>
              <a:t>须先在终端登录</a:t>
            </a:r>
            <a:r>
              <a:rPr lang="en-US" altLang="zh-CN" sz="2670" b="1">
                <a:latin typeface="微软雅黑" panose="020B0503020204020204" charset="-122"/>
                <a:ea typeface="微软雅黑" panose="020B0503020204020204" charset="-122"/>
                <a:cs typeface="微软雅黑" panose="020B0503020204020204" charset="-122"/>
              </a:rPr>
              <a:t>ArgoCD</a:t>
            </a:r>
            <a:r>
              <a:rPr lang="zh-CN" altLang="en-US" sz="2670" b="1">
                <a:latin typeface="微软雅黑" panose="020B0503020204020204" charset="-122"/>
                <a:ea typeface="微软雅黑" panose="020B0503020204020204" charset="-122"/>
                <a:cs typeface="微软雅黑" panose="020B0503020204020204" charset="-122"/>
              </a:rPr>
              <a:t>再操作</a:t>
            </a:r>
            <a:endParaRPr lang="zh-CN" altLang="en-US" sz="2670" b="1">
              <a:latin typeface="微软雅黑" panose="020B0503020204020204" charset="-122"/>
              <a:ea typeface="微软雅黑" panose="020B0503020204020204" charset="-122"/>
              <a:cs typeface="微软雅黑" panose="020B0503020204020204" charset="-122"/>
            </a:endParaRPr>
          </a:p>
        </p:txBody>
      </p:sp>
      <p:sp>
        <p:nvSpPr>
          <p:cNvPr id="17" name="矩形"/>
          <p:cNvSpPr/>
          <p:nvPr>
            <p:custDataLst>
              <p:tags r:id="rId3"/>
            </p:custDataLst>
          </p:nvPr>
        </p:nvSpPr>
        <p:spPr>
          <a:xfrm>
            <a:off x="1991995" y="188595"/>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CLI</a:t>
            </a: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客户端操作</a:t>
            </a:r>
            <a:endPar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4439905"/>
            <a:ext cx="12190413" cy="91587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3" name="TextBox 5"/>
          <p:cNvSpPr>
            <a:spLocks noChangeArrowheads="1"/>
          </p:cNvSpPr>
          <p:nvPr/>
        </p:nvSpPr>
        <p:spPr bwMode="auto">
          <a:xfrm>
            <a:off x="142875" y="4592955"/>
            <a:ext cx="4618355" cy="532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a:r>
              <a:rPr lang="en-US" altLang="zh-CN" sz="2665" dirty="0">
                <a:solidFill>
                  <a:schemeClr val="bg1"/>
                </a:solidFill>
                <a:latin typeface="微软雅黑" panose="020B0503020204020204" charset="-122"/>
                <a:ea typeface="微软雅黑" panose="020B0503020204020204" charset="-122"/>
              </a:rPr>
              <a:t>什么是ArgoRollout？</a:t>
            </a:r>
            <a:endParaRPr lang="en-US" altLang="zh-CN" sz="2665" dirty="0">
              <a:solidFill>
                <a:schemeClr val="bg1"/>
              </a:solidFill>
              <a:latin typeface="微软雅黑" panose="020B0503020204020204" charset="-122"/>
              <a:ea typeface="微软雅黑" panose="020B0503020204020204" charset="-122"/>
            </a:endParaRPr>
          </a:p>
        </p:txBody>
      </p:sp>
      <p:sp>
        <p:nvSpPr>
          <p:cNvPr id="24" name="TextBox 5"/>
          <p:cNvSpPr>
            <a:spLocks noChangeArrowheads="1"/>
          </p:cNvSpPr>
          <p:nvPr/>
        </p:nvSpPr>
        <p:spPr bwMode="auto">
          <a:xfrm>
            <a:off x="7906639" y="4623712"/>
            <a:ext cx="427184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665" dirty="0">
                <a:solidFill>
                  <a:schemeClr val="bg1"/>
                </a:solidFill>
                <a:latin typeface="微软雅黑" panose="020B0503020204020204" charset="-122"/>
                <a:ea typeface="微软雅黑" panose="020B0503020204020204" charset="-122"/>
              </a:rPr>
              <a:t>Produced</a:t>
            </a:r>
            <a:r>
              <a:rPr lang="zh-CN" altLang="en-US" sz="2665" dirty="0">
                <a:solidFill>
                  <a:schemeClr val="bg1"/>
                </a:solidFill>
                <a:latin typeface="微软雅黑" panose="020B0503020204020204" charset="-122"/>
                <a:ea typeface="微软雅黑" panose="020B0503020204020204" charset="-122"/>
              </a:rPr>
              <a:t> </a:t>
            </a:r>
            <a:r>
              <a:rPr lang="en-US" altLang="zh-CN" sz="2665" dirty="0">
                <a:solidFill>
                  <a:schemeClr val="bg1"/>
                </a:solidFill>
                <a:latin typeface="微软雅黑" panose="020B0503020204020204" charset="-122"/>
                <a:ea typeface="微软雅黑" panose="020B0503020204020204" charset="-122"/>
              </a:rPr>
              <a:t>By</a:t>
            </a:r>
            <a:r>
              <a:rPr lang="zh-CN" altLang="en-US" sz="2665" dirty="0">
                <a:solidFill>
                  <a:schemeClr val="bg1"/>
                </a:solidFill>
                <a:latin typeface="微软雅黑" panose="020B0503020204020204" charset="-122"/>
                <a:ea typeface="微软雅黑" panose="020B0503020204020204" charset="-122"/>
              </a:rPr>
              <a:t> 小杨哥</a:t>
            </a:r>
            <a:endParaRPr lang="zh-CN" altLang="en-US" sz="2665" dirty="0">
              <a:solidFill>
                <a:schemeClr val="bg1"/>
              </a:solidFill>
              <a:latin typeface="微软雅黑" panose="020B0503020204020204" charset="-122"/>
              <a:ea typeface="微软雅黑" panose="020B0503020204020204" charset="-122"/>
            </a:endParaRPr>
          </a:p>
        </p:txBody>
      </p:sp>
      <p:sp>
        <p:nvSpPr>
          <p:cNvPr id="25" name="Freeform 5"/>
          <p:cNvSpPr/>
          <p:nvPr/>
        </p:nvSpPr>
        <p:spPr bwMode="auto">
          <a:xfrm rot="1855731">
            <a:off x="4094915" y="1008340"/>
            <a:ext cx="640224" cy="57723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6" name="Freeform 5"/>
          <p:cNvSpPr/>
          <p:nvPr/>
        </p:nvSpPr>
        <p:spPr bwMode="auto">
          <a:xfrm rot="1855731">
            <a:off x="5415992" y="941361"/>
            <a:ext cx="341503" cy="3079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7" name="Freeform 5"/>
          <p:cNvSpPr/>
          <p:nvPr/>
        </p:nvSpPr>
        <p:spPr bwMode="auto">
          <a:xfrm rot="1855731">
            <a:off x="3108313" y="1202556"/>
            <a:ext cx="339851" cy="30641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8" name="Freeform 5"/>
          <p:cNvSpPr/>
          <p:nvPr/>
        </p:nvSpPr>
        <p:spPr bwMode="auto">
          <a:xfrm rot="1855731">
            <a:off x="6359329" y="1162215"/>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9" name="Freeform 5"/>
          <p:cNvSpPr/>
          <p:nvPr/>
        </p:nvSpPr>
        <p:spPr bwMode="auto">
          <a:xfrm rot="1855731">
            <a:off x="7487837" y="1033329"/>
            <a:ext cx="231795" cy="20898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30" name="Freeform 5"/>
          <p:cNvSpPr/>
          <p:nvPr/>
        </p:nvSpPr>
        <p:spPr bwMode="auto">
          <a:xfrm rot="1855731">
            <a:off x="8419381" y="1076584"/>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grpSp>
        <p:nvGrpSpPr>
          <p:cNvPr id="31" name="组合 30"/>
          <p:cNvGrpSpPr/>
          <p:nvPr/>
        </p:nvGrpSpPr>
        <p:grpSpPr>
          <a:xfrm>
            <a:off x="4642460" y="3604635"/>
            <a:ext cx="2811528" cy="2534911"/>
            <a:chOff x="3720691" y="2824413"/>
            <a:chExt cx="1341120" cy="1209172"/>
          </a:xfrm>
        </p:grpSpPr>
        <p:sp>
          <p:nvSpPr>
            <p:cNvPr id="3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sp>
          <p:nvSpPr>
            <p:cNvPr id="3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lumMod val="50000"/>
                    <a:lumOff val="50000"/>
                  </a:srgbClr>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grpSp>
      <p:grpSp>
        <p:nvGrpSpPr>
          <p:cNvPr id="35" name="71"/>
          <p:cNvGrpSpPr/>
          <p:nvPr>
            <p:custDataLst>
              <p:tags r:id="rId1"/>
            </p:custDataLst>
          </p:nvPr>
        </p:nvGrpSpPr>
        <p:grpSpPr>
          <a:xfrm>
            <a:off x="2647941" y="2077839"/>
            <a:ext cx="6683383" cy="1137067"/>
            <a:chOff x="4304043" y="1286668"/>
            <a:chExt cx="3837944" cy="2757793"/>
          </a:xfrm>
          <a:effectLst>
            <a:outerShdw blurRad="203200" dist="152400" dir="8100000" algn="tr" rotWithShape="0">
              <a:prstClr val="black">
                <a:alpha val="50000"/>
              </a:prstClr>
            </a:outerShdw>
          </a:effectLst>
        </p:grpSpPr>
        <p:sp>
          <p:nvSpPr>
            <p:cNvPr id="36" name="7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7" name="73"/>
            <p:cNvSpPr/>
            <p:nvPr/>
          </p:nvSpPr>
          <p:spPr>
            <a:xfrm>
              <a:off x="4351930" y="1373339"/>
              <a:ext cx="376460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8" name="9"/>
          <p:cNvSpPr>
            <a:spLocks noChangeArrowheads="1"/>
          </p:cNvSpPr>
          <p:nvPr>
            <p:custDataLst>
              <p:tags r:id="rId2"/>
            </p:custDataLst>
          </p:nvPr>
        </p:nvSpPr>
        <p:spPr bwMode="auto">
          <a:xfrm>
            <a:off x="2597487" y="2321793"/>
            <a:ext cx="6679449" cy="104521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auto">
              <a:defRPr/>
            </a:pPr>
            <a:r>
              <a:rPr lang="en-US" altLang="zh-CN" sz="3100" b="1" kern="0" dirty="0">
                <a:solidFill>
                  <a:srgbClr val="C9394A"/>
                </a:solidFill>
                <a:latin typeface="微软雅黑" panose="020B0503020204020204" charset="-122"/>
                <a:ea typeface="微软雅黑" panose="020B0503020204020204" charset="-122"/>
                <a:sym typeface="+mn-ea"/>
              </a:rPr>
              <a:t>ArgoCD+ArgoRollouts</a:t>
            </a:r>
            <a:r>
              <a:rPr lang="zh-CN" altLang="en-US" sz="3100" b="1" kern="0" dirty="0">
                <a:solidFill>
                  <a:srgbClr val="C9394A"/>
                </a:solidFill>
                <a:latin typeface="微软雅黑" panose="020B0503020204020204" charset="-122"/>
                <a:ea typeface="微软雅黑" panose="020B0503020204020204" charset="-122"/>
                <a:sym typeface="+mn-ea"/>
              </a:rPr>
              <a:t>快速入门</a:t>
            </a:r>
            <a:endParaRPr lang="zh-CN" altLang="en-US" sz="3100" b="1" kern="0" dirty="0">
              <a:solidFill>
                <a:srgbClr val="C9394A"/>
              </a:solidFill>
              <a:latin typeface="微软雅黑" panose="020B0503020204020204" charset="-122"/>
              <a:ea typeface="微软雅黑" panose="020B0503020204020204" charset="-122"/>
            </a:endParaRPr>
          </a:p>
          <a:p>
            <a:pPr algn="ctr" fontAlgn="auto">
              <a:defRPr/>
            </a:pPr>
            <a:endParaRPr lang="zh-CN" altLang="en-US" sz="3100" b="1" kern="0" dirty="0">
              <a:solidFill>
                <a:srgbClr val="C9394A"/>
              </a:solidFill>
              <a:latin typeface="微软雅黑" panose="020B0503020204020204" charset="-122"/>
              <a:ea typeface="微软雅黑" panose="020B0503020204020204" charset="-122"/>
            </a:endParaRPr>
          </a:p>
        </p:txBody>
      </p:sp>
      <p:sp>
        <p:nvSpPr>
          <p:cNvPr id="18" name="圆角矩形"/>
          <p:cNvSpPr/>
          <p:nvPr/>
        </p:nvSpPr>
        <p:spPr>
          <a:xfrm>
            <a:off x="4860105" y="4558619"/>
            <a:ext cx="2399903" cy="611715"/>
          </a:xfrm>
          <a:prstGeom prst="roundRect">
            <a:avLst>
              <a:gd name="adj" fmla="val 16666"/>
            </a:avLst>
          </a:prstGeom>
          <a:noFill/>
          <a:ln w="38100" cap="flat" cmpd="sng">
            <a:noFill/>
            <a:prstDash val="solid"/>
            <a:round/>
          </a:ln>
          <a:effectLst>
            <a:outerShdw blurRad="40000" dist="20000" dir="5400000" rotWithShape="0">
              <a:srgbClr val="000000">
                <a:alpha val="37647"/>
              </a:srgbClr>
            </a:outerShdw>
          </a:effectLst>
        </p:spPr>
        <p:txBody>
          <a:bodyPr vert="horz" wrap="square" lIns="121920" tIns="60960" rIns="121920" bIns="60960" anchor="ctr" anchorCtr="0"/>
          <a:lstStyle/>
          <a:p>
            <a:pPr algn="ctr"/>
            <a:r>
              <a:rPr lang="en-US" altLang="zh-CN" sz="23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rPr>
              <a:t>ArgoRoolouts</a:t>
            </a:r>
            <a:r>
              <a:rPr lang="zh-CN" altLang="en-US" sz="23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rPr>
              <a:t>介绍</a:t>
            </a:r>
            <a:endParaRPr lang="zh-CN" altLang="en-US" sz="23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Click="0">
        <p14:prism/>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000" fill="hold"/>
                                        <p:tgtEl>
                                          <p:spTgt spid="25"/>
                                        </p:tgtEl>
                                        <p:attrNameLst>
                                          <p:attrName>ppt_w</p:attrName>
                                        </p:attrNameLst>
                                      </p:cBhvr>
                                      <p:tavLst>
                                        <p:tav tm="0">
                                          <p:val>
                                            <p:fltVal val="0"/>
                                          </p:val>
                                        </p:tav>
                                        <p:tav tm="100000">
                                          <p:val>
                                            <p:strVal val="#ppt_w"/>
                                          </p:val>
                                        </p:tav>
                                      </p:tavLst>
                                    </p:anim>
                                    <p:anim calcmode="lin" valueType="num">
                                      <p:cBhvr>
                                        <p:cTn id="8" dur="1000" fill="hold"/>
                                        <p:tgtEl>
                                          <p:spTgt spid="25"/>
                                        </p:tgtEl>
                                        <p:attrNameLst>
                                          <p:attrName>ppt_h</p:attrName>
                                        </p:attrNameLst>
                                      </p:cBhvr>
                                      <p:tavLst>
                                        <p:tav tm="0">
                                          <p:val>
                                            <p:fltVal val="0"/>
                                          </p:val>
                                        </p:tav>
                                        <p:tav tm="100000">
                                          <p:val>
                                            <p:strVal val="#ppt_h"/>
                                          </p:val>
                                        </p:tav>
                                      </p:tavLst>
                                    </p:anim>
                                    <p:anim calcmode="lin" valueType="num">
                                      <p:cBhvr>
                                        <p:cTn id="9" dur="1000" fill="hold"/>
                                        <p:tgtEl>
                                          <p:spTgt spid="25"/>
                                        </p:tgtEl>
                                        <p:attrNameLst>
                                          <p:attrName>style.rotation</p:attrName>
                                        </p:attrNameLst>
                                      </p:cBhvr>
                                      <p:tavLst>
                                        <p:tav tm="0">
                                          <p:val>
                                            <p:fltVal val="90"/>
                                          </p:val>
                                        </p:tav>
                                        <p:tav tm="100000">
                                          <p:val>
                                            <p:fltVal val="0"/>
                                          </p:val>
                                        </p:tav>
                                      </p:tavLst>
                                    </p:anim>
                                    <p:animEffect transition="in" filter="fade">
                                      <p:cBhvr>
                                        <p:cTn id="10" dur="1000"/>
                                        <p:tgtEl>
                                          <p:spTgt spid="2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1000" fill="hold"/>
                                        <p:tgtEl>
                                          <p:spTgt spid="26"/>
                                        </p:tgtEl>
                                        <p:attrNameLst>
                                          <p:attrName>ppt_w</p:attrName>
                                        </p:attrNameLst>
                                      </p:cBhvr>
                                      <p:tavLst>
                                        <p:tav tm="0">
                                          <p:val>
                                            <p:fltVal val="0"/>
                                          </p:val>
                                        </p:tav>
                                        <p:tav tm="100000">
                                          <p:val>
                                            <p:strVal val="#ppt_w"/>
                                          </p:val>
                                        </p:tav>
                                      </p:tavLst>
                                    </p:anim>
                                    <p:anim calcmode="lin" valueType="num">
                                      <p:cBhvr>
                                        <p:cTn id="14" dur="1000" fill="hold"/>
                                        <p:tgtEl>
                                          <p:spTgt spid="26"/>
                                        </p:tgtEl>
                                        <p:attrNameLst>
                                          <p:attrName>ppt_h</p:attrName>
                                        </p:attrNameLst>
                                      </p:cBhvr>
                                      <p:tavLst>
                                        <p:tav tm="0">
                                          <p:val>
                                            <p:fltVal val="0"/>
                                          </p:val>
                                        </p:tav>
                                        <p:tav tm="100000">
                                          <p:val>
                                            <p:strVal val="#ppt_h"/>
                                          </p:val>
                                        </p:tav>
                                      </p:tavLst>
                                    </p:anim>
                                    <p:anim calcmode="lin" valueType="num">
                                      <p:cBhvr>
                                        <p:cTn id="15" dur="1000" fill="hold"/>
                                        <p:tgtEl>
                                          <p:spTgt spid="26"/>
                                        </p:tgtEl>
                                        <p:attrNameLst>
                                          <p:attrName>style.rotation</p:attrName>
                                        </p:attrNameLst>
                                      </p:cBhvr>
                                      <p:tavLst>
                                        <p:tav tm="0">
                                          <p:val>
                                            <p:fltVal val="90"/>
                                          </p:val>
                                        </p:tav>
                                        <p:tav tm="100000">
                                          <p:val>
                                            <p:fltVal val="0"/>
                                          </p:val>
                                        </p:tav>
                                      </p:tavLst>
                                    </p:anim>
                                    <p:animEffect transition="in" filter="fade">
                                      <p:cBhvr>
                                        <p:cTn id="16" dur="1000"/>
                                        <p:tgtEl>
                                          <p:spTgt spid="2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1000" fill="hold"/>
                                        <p:tgtEl>
                                          <p:spTgt spid="27"/>
                                        </p:tgtEl>
                                        <p:attrNameLst>
                                          <p:attrName>ppt_w</p:attrName>
                                        </p:attrNameLst>
                                      </p:cBhvr>
                                      <p:tavLst>
                                        <p:tav tm="0">
                                          <p:val>
                                            <p:fltVal val="0"/>
                                          </p:val>
                                        </p:tav>
                                        <p:tav tm="100000">
                                          <p:val>
                                            <p:strVal val="#ppt_w"/>
                                          </p:val>
                                        </p:tav>
                                      </p:tavLst>
                                    </p:anim>
                                    <p:anim calcmode="lin" valueType="num">
                                      <p:cBhvr>
                                        <p:cTn id="20" dur="1000" fill="hold"/>
                                        <p:tgtEl>
                                          <p:spTgt spid="27"/>
                                        </p:tgtEl>
                                        <p:attrNameLst>
                                          <p:attrName>ppt_h</p:attrName>
                                        </p:attrNameLst>
                                      </p:cBhvr>
                                      <p:tavLst>
                                        <p:tav tm="0">
                                          <p:val>
                                            <p:fltVal val="0"/>
                                          </p:val>
                                        </p:tav>
                                        <p:tav tm="100000">
                                          <p:val>
                                            <p:strVal val="#ppt_h"/>
                                          </p:val>
                                        </p:tav>
                                      </p:tavLst>
                                    </p:anim>
                                    <p:anim calcmode="lin" valueType="num">
                                      <p:cBhvr>
                                        <p:cTn id="21" dur="1000" fill="hold"/>
                                        <p:tgtEl>
                                          <p:spTgt spid="27"/>
                                        </p:tgtEl>
                                        <p:attrNameLst>
                                          <p:attrName>style.rotation</p:attrName>
                                        </p:attrNameLst>
                                      </p:cBhvr>
                                      <p:tavLst>
                                        <p:tav tm="0">
                                          <p:val>
                                            <p:fltVal val="90"/>
                                          </p:val>
                                        </p:tav>
                                        <p:tav tm="100000">
                                          <p:val>
                                            <p:fltVal val="0"/>
                                          </p:val>
                                        </p:tav>
                                      </p:tavLst>
                                    </p:anim>
                                    <p:animEffect transition="in" filter="fade">
                                      <p:cBhvr>
                                        <p:cTn id="22" dur="1000"/>
                                        <p:tgtEl>
                                          <p:spTgt spid="27"/>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1000" fill="hold"/>
                                        <p:tgtEl>
                                          <p:spTgt spid="28"/>
                                        </p:tgtEl>
                                        <p:attrNameLst>
                                          <p:attrName>ppt_w</p:attrName>
                                        </p:attrNameLst>
                                      </p:cBhvr>
                                      <p:tavLst>
                                        <p:tav tm="0">
                                          <p:val>
                                            <p:fltVal val="0"/>
                                          </p:val>
                                        </p:tav>
                                        <p:tav tm="100000">
                                          <p:val>
                                            <p:strVal val="#ppt_w"/>
                                          </p:val>
                                        </p:tav>
                                      </p:tavLst>
                                    </p:anim>
                                    <p:anim calcmode="lin" valueType="num">
                                      <p:cBhvr>
                                        <p:cTn id="26" dur="1000" fill="hold"/>
                                        <p:tgtEl>
                                          <p:spTgt spid="28"/>
                                        </p:tgtEl>
                                        <p:attrNameLst>
                                          <p:attrName>ppt_h</p:attrName>
                                        </p:attrNameLst>
                                      </p:cBhvr>
                                      <p:tavLst>
                                        <p:tav tm="0">
                                          <p:val>
                                            <p:fltVal val="0"/>
                                          </p:val>
                                        </p:tav>
                                        <p:tav tm="100000">
                                          <p:val>
                                            <p:strVal val="#ppt_h"/>
                                          </p:val>
                                        </p:tav>
                                      </p:tavLst>
                                    </p:anim>
                                    <p:anim calcmode="lin" valueType="num">
                                      <p:cBhvr>
                                        <p:cTn id="27" dur="1000" fill="hold"/>
                                        <p:tgtEl>
                                          <p:spTgt spid="28"/>
                                        </p:tgtEl>
                                        <p:attrNameLst>
                                          <p:attrName>style.rotation</p:attrName>
                                        </p:attrNameLst>
                                      </p:cBhvr>
                                      <p:tavLst>
                                        <p:tav tm="0">
                                          <p:val>
                                            <p:fltVal val="90"/>
                                          </p:val>
                                        </p:tav>
                                        <p:tav tm="100000">
                                          <p:val>
                                            <p:fltVal val="0"/>
                                          </p:val>
                                        </p:tav>
                                      </p:tavLst>
                                    </p:anim>
                                    <p:animEffect transition="in" filter="fade">
                                      <p:cBhvr>
                                        <p:cTn id="28" dur="1000"/>
                                        <p:tgtEl>
                                          <p:spTgt spid="28"/>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1000" fill="hold"/>
                                        <p:tgtEl>
                                          <p:spTgt spid="29"/>
                                        </p:tgtEl>
                                        <p:attrNameLst>
                                          <p:attrName>ppt_w</p:attrName>
                                        </p:attrNameLst>
                                      </p:cBhvr>
                                      <p:tavLst>
                                        <p:tav tm="0">
                                          <p:val>
                                            <p:fltVal val="0"/>
                                          </p:val>
                                        </p:tav>
                                        <p:tav tm="100000">
                                          <p:val>
                                            <p:strVal val="#ppt_w"/>
                                          </p:val>
                                        </p:tav>
                                      </p:tavLst>
                                    </p:anim>
                                    <p:anim calcmode="lin" valueType="num">
                                      <p:cBhvr>
                                        <p:cTn id="32" dur="1000" fill="hold"/>
                                        <p:tgtEl>
                                          <p:spTgt spid="29"/>
                                        </p:tgtEl>
                                        <p:attrNameLst>
                                          <p:attrName>ppt_h</p:attrName>
                                        </p:attrNameLst>
                                      </p:cBhvr>
                                      <p:tavLst>
                                        <p:tav tm="0">
                                          <p:val>
                                            <p:fltVal val="0"/>
                                          </p:val>
                                        </p:tav>
                                        <p:tav tm="100000">
                                          <p:val>
                                            <p:strVal val="#ppt_h"/>
                                          </p:val>
                                        </p:tav>
                                      </p:tavLst>
                                    </p:anim>
                                    <p:anim calcmode="lin" valueType="num">
                                      <p:cBhvr>
                                        <p:cTn id="33" dur="1000" fill="hold"/>
                                        <p:tgtEl>
                                          <p:spTgt spid="29"/>
                                        </p:tgtEl>
                                        <p:attrNameLst>
                                          <p:attrName>style.rotation</p:attrName>
                                        </p:attrNameLst>
                                      </p:cBhvr>
                                      <p:tavLst>
                                        <p:tav tm="0">
                                          <p:val>
                                            <p:fltVal val="90"/>
                                          </p:val>
                                        </p:tav>
                                        <p:tav tm="100000">
                                          <p:val>
                                            <p:fltVal val="0"/>
                                          </p:val>
                                        </p:tav>
                                      </p:tavLst>
                                    </p:anim>
                                    <p:animEffect transition="in" filter="fade">
                                      <p:cBhvr>
                                        <p:cTn id="34" dur="1000"/>
                                        <p:tgtEl>
                                          <p:spTgt spid="29"/>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1000" fill="hold"/>
                                        <p:tgtEl>
                                          <p:spTgt spid="30"/>
                                        </p:tgtEl>
                                        <p:attrNameLst>
                                          <p:attrName>ppt_w</p:attrName>
                                        </p:attrNameLst>
                                      </p:cBhvr>
                                      <p:tavLst>
                                        <p:tav tm="0">
                                          <p:val>
                                            <p:fltVal val="0"/>
                                          </p:val>
                                        </p:tav>
                                        <p:tav tm="100000">
                                          <p:val>
                                            <p:strVal val="#ppt_w"/>
                                          </p:val>
                                        </p:tav>
                                      </p:tavLst>
                                    </p:anim>
                                    <p:anim calcmode="lin" valueType="num">
                                      <p:cBhvr>
                                        <p:cTn id="38" dur="1000" fill="hold"/>
                                        <p:tgtEl>
                                          <p:spTgt spid="30"/>
                                        </p:tgtEl>
                                        <p:attrNameLst>
                                          <p:attrName>ppt_h</p:attrName>
                                        </p:attrNameLst>
                                      </p:cBhvr>
                                      <p:tavLst>
                                        <p:tav tm="0">
                                          <p:val>
                                            <p:fltVal val="0"/>
                                          </p:val>
                                        </p:tav>
                                        <p:tav tm="100000">
                                          <p:val>
                                            <p:strVal val="#ppt_h"/>
                                          </p:val>
                                        </p:tav>
                                      </p:tavLst>
                                    </p:anim>
                                    <p:anim calcmode="lin" valueType="num">
                                      <p:cBhvr>
                                        <p:cTn id="39" dur="1000" fill="hold"/>
                                        <p:tgtEl>
                                          <p:spTgt spid="30"/>
                                        </p:tgtEl>
                                        <p:attrNameLst>
                                          <p:attrName>style.rotation</p:attrName>
                                        </p:attrNameLst>
                                      </p:cBhvr>
                                      <p:tavLst>
                                        <p:tav tm="0">
                                          <p:val>
                                            <p:fltVal val="90"/>
                                          </p:val>
                                        </p:tav>
                                        <p:tav tm="100000">
                                          <p:val>
                                            <p:fltVal val="0"/>
                                          </p:val>
                                        </p:tav>
                                      </p:tavLst>
                                    </p:anim>
                                    <p:animEffect transition="in" filter="fade">
                                      <p:cBhvr>
                                        <p:cTn id="40" dur="1000"/>
                                        <p:tgtEl>
                                          <p:spTgt spid="30"/>
                                        </p:tgtEl>
                                      </p:cBhvr>
                                    </p:animEffect>
                                  </p:childTnLst>
                                </p:cTn>
                              </p:par>
                            </p:childTnLst>
                          </p:cTn>
                        </p:par>
                        <p:par>
                          <p:cTn id="41" fill="hold">
                            <p:stCondLst>
                              <p:cond delay="1000"/>
                            </p:stCondLst>
                            <p:childTnLst>
                              <p:par>
                                <p:cTn id="42" presetID="14" presetClass="entr" presetSubtype="10"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randombar(horizontal)">
                                      <p:cBhvr>
                                        <p:cTn id="44" dur="250"/>
                                        <p:tgtEl>
                                          <p:spTgt spid="22"/>
                                        </p:tgtEl>
                                      </p:cBhvr>
                                    </p:animEffect>
                                  </p:childTnLst>
                                </p:cTn>
                              </p:par>
                            </p:childTnLst>
                          </p:cTn>
                        </p:par>
                        <p:par>
                          <p:cTn id="45" fill="hold">
                            <p:stCondLst>
                              <p:cond delay="1500"/>
                            </p:stCondLst>
                            <p:childTnLst>
                              <p:par>
                                <p:cTn id="46" presetID="2" presetClass="entr" presetSubtype="8"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additive="base">
                                        <p:cTn id="48" dur="500" fill="hold"/>
                                        <p:tgtEl>
                                          <p:spTgt spid="31"/>
                                        </p:tgtEl>
                                        <p:attrNameLst>
                                          <p:attrName>ppt_x</p:attrName>
                                        </p:attrNameLst>
                                      </p:cBhvr>
                                      <p:tavLst>
                                        <p:tav tm="0">
                                          <p:val>
                                            <p:strVal val="0-#ppt_w/2"/>
                                          </p:val>
                                        </p:tav>
                                        <p:tav tm="100000">
                                          <p:val>
                                            <p:strVal val="#ppt_x"/>
                                          </p:val>
                                        </p:tav>
                                      </p:tavLst>
                                    </p:anim>
                                    <p:anim calcmode="lin" valueType="num">
                                      <p:cBhvr additive="base">
                                        <p:cTn id="49" dur="500" fill="hold"/>
                                        <p:tgtEl>
                                          <p:spTgt spid="31"/>
                                        </p:tgtEl>
                                        <p:attrNameLst>
                                          <p:attrName>ppt_y</p:attrName>
                                        </p:attrNameLst>
                                      </p:cBhvr>
                                      <p:tavLst>
                                        <p:tav tm="0">
                                          <p:val>
                                            <p:strVal val="#ppt_y"/>
                                          </p:val>
                                        </p:tav>
                                        <p:tav tm="100000">
                                          <p:val>
                                            <p:strVal val="#ppt_y"/>
                                          </p:val>
                                        </p:tav>
                                      </p:tavLst>
                                    </p:anim>
                                  </p:childTnLst>
                                </p:cTn>
                              </p:par>
                            </p:childTnLst>
                          </p:cTn>
                        </p:par>
                        <p:par>
                          <p:cTn id="50" fill="hold">
                            <p:stCondLst>
                              <p:cond delay="20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3"/>
                                        </p:tgtEl>
                                        <p:attrNameLst>
                                          <p:attrName>style.visibility</p:attrName>
                                        </p:attrNameLst>
                                      </p:cBhvr>
                                      <p:to>
                                        <p:strVal val="visible"/>
                                      </p:to>
                                    </p:set>
                                    <p:anim calcmode="lin" valueType="num">
                                      <p:cBhvr>
                                        <p:cTn id="53"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3"/>
                                        </p:tgtEl>
                                        <p:attrNameLst>
                                          <p:attrName>ppt_y</p:attrName>
                                        </p:attrNameLst>
                                      </p:cBhvr>
                                      <p:tavLst>
                                        <p:tav tm="0">
                                          <p:val>
                                            <p:strVal val="#ppt_y"/>
                                          </p:val>
                                        </p:tav>
                                        <p:tav tm="100000">
                                          <p:val>
                                            <p:strVal val="#ppt_y"/>
                                          </p:val>
                                        </p:tav>
                                      </p:tavLst>
                                    </p:anim>
                                    <p:anim calcmode="lin" valueType="num">
                                      <p:cBhvr>
                                        <p:cTn id="55"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3"/>
                                        </p:tgtEl>
                                        <p:attrNameLst>
                                          <p:attrName>ppt_w</p:attrName>
                                        </p:attrNameLst>
                                      </p:cBhvr>
                                      <p:tavLst>
                                        <p:tav tm="0">
                                          <p:val>
                                            <p:strVal val="#ppt_w/10"/>
                                          </p:val>
                                        </p:tav>
                                        <p:tav tm="50000">
                                          <p:val>
                                            <p:strVal val="#ppt_w+.01"/>
                                          </p:val>
                                        </p:tav>
                                        <p:tav tm="100000">
                                          <p:val>
                                            <p:strVal val="#ppt_w"/>
                                          </p:val>
                                        </p:tav>
                                      </p:tavLst>
                                    </p:anim>
                                    <p:animEffect>
                                      <p:cBhvr>
                                        <p:cTn id="57" dur="500" tmFilter="0,0; .5, 1; 1, 1"/>
                                        <p:tgtEl>
                                          <p:spTgt spid="23"/>
                                        </p:tgtEl>
                                      </p:cBhvr>
                                    </p:animEffect>
                                  </p:childTnLst>
                                </p:cTn>
                              </p:par>
                            </p:childTnLst>
                          </p:cTn>
                        </p:par>
                        <p:par>
                          <p:cTn id="58" fill="hold">
                            <p:stCondLst>
                              <p:cond delay="1950"/>
                            </p:stCondLst>
                            <p:childTnLst>
                              <p:par>
                                <p:cTn id="59" presetID="41" presetClass="entr" presetSubtype="0" fill="hold" grpId="0" nodeType="afterEffect">
                                  <p:stCondLst>
                                    <p:cond delay="0"/>
                                  </p:stCondLst>
                                  <p:iterate type="lt">
                                    <p:tmPct val="10000"/>
                                  </p:iterate>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24"/>
                                        </p:tgtEl>
                                        <p:attrNameLst>
                                          <p:attrName>ppt_y</p:attrName>
                                        </p:attrNameLst>
                                      </p:cBhvr>
                                      <p:tavLst>
                                        <p:tav tm="0">
                                          <p:val>
                                            <p:strVal val="#ppt_y"/>
                                          </p:val>
                                        </p:tav>
                                        <p:tav tm="100000">
                                          <p:val>
                                            <p:strVal val="#ppt_y"/>
                                          </p:val>
                                        </p:tav>
                                      </p:tavLst>
                                    </p:anim>
                                    <p:anim calcmode="lin" valueType="num">
                                      <p:cBhvr>
                                        <p:cTn id="63"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24"/>
                                        </p:tgtEl>
                                        <p:attrNameLst>
                                          <p:attrName>ppt_w</p:attrName>
                                        </p:attrNameLst>
                                      </p:cBhvr>
                                      <p:tavLst>
                                        <p:tav tm="0">
                                          <p:val>
                                            <p:strVal val="#ppt_w/10"/>
                                          </p:val>
                                        </p:tav>
                                        <p:tav tm="50000">
                                          <p:val>
                                            <p:strVal val="#ppt_w+.01"/>
                                          </p:val>
                                        </p:tav>
                                        <p:tav tm="100000">
                                          <p:val>
                                            <p:strVal val="#ppt_w"/>
                                          </p:val>
                                        </p:tav>
                                      </p:tavLst>
                                    </p:anim>
                                    <p:animEffect>
                                      <p:cBhvr>
                                        <p:cTn id="65" dur="500" tmFilter="0,0; .5, 1; 1, 1"/>
                                        <p:tgtEl>
                                          <p:spTgt spid="24"/>
                                        </p:tgtEl>
                                      </p:cBhvr>
                                    </p:animEffect>
                                  </p:childTnLst>
                                </p:cTn>
                              </p:par>
                            </p:childTnLst>
                          </p:cTn>
                        </p:par>
                        <p:par>
                          <p:cTn id="66" fill="hold">
                            <p:stCondLst>
                              <p:cond delay="3150"/>
                            </p:stCondLst>
                            <p:childTnLst>
                              <p:par>
                                <p:cTn id="67" presetID="55" presetClass="entr" presetSubtype="0" fill="hold" nodeType="afterEffect">
                                  <p:stCondLst>
                                    <p:cond delay="0"/>
                                  </p:stCondLst>
                                  <p:childTnLst>
                                    <p:set>
                                      <p:cBhvr>
                                        <p:cTn id="68" dur="1" fill="hold">
                                          <p:stCondLst>
                                            <p:cond delay="0"/>
                                          </p:stCondLst>
                                        </p:cTn>
                                        <p:tgtEl>
                                          <p:spTgt spid="35"/>
                                        </p:tgtEl>
                                        <p:attrNameLst>
                                          <p:attrName>style.visibility</p:attrName>
                                        </p:attrNameLst>
                                      </p:cBhvr>
                                      <p:to>
                                        <p:strVal val="visible"/>
                                      </p:to>
                                    </p:set>
                                    <p:anim calcmode="lin" valueType="num">
                                      <p:cBhvr>
                                        <p:cTn id="69" dur="500" fill="hold"/>
                                        <p:tgtEl>
                                          <p:spTgt spid="35"/>
                                        </p:tgtEl>
                                        <p:attrNameLst>
                                          <p:attrName>ppt_w</p:attrName>
                                        </p:attrNameLst>
                                      </p:cBhvr>
                                      <p:tavLst>
                                        <p:tav tm="0">
                                          <p:val>
                                            <p:strVal val="#ppt_w*0.70"/>
                                          </p:val>
                                        </p:tav>
                                        <p:tav tm="100000">
                                          <p:val>
                                            <p:strVal val="#ppt_w"/>
                                          </p:val>
                                        </p:tav>
                                      </p:tavLst>
                                    </p:anim>
                                    <p:anim calcmode="lin" valueType="num">
                                      <p:cBhvr>
                                        <p:cTn id="70" dur="500" fill="hold"/>
                                        <p:tgtEl>
                                          <p:spTgt spid="35"/>
                                        </p:tgtEl>
                                        <p:attrNameLst>
                                          <p:attrName>ppt_h</p:attrName>
                                        </p:attrNameLst>
                                      </p:cBhvr>
                                      <p:tavLst>
                                        <p:tav tm="0">
                                          <p:val>
                                            <p:strVal val="#ppt_h"/>
                                          </p:val>
                                        </p:tav>
                                        <p:tav tm="100000">
                                          <p:val>
                                            <p:strVal val="#ppt_h"/>
                                          </p:val>
                                        </p:tav>
                                      </p:tavLst>
                                    </p:anim>
                                    <p:animEffect transition="in" filter="fade">
                                      <p:cBhvr>
                                        <p:cTn id="71" dur="500"/>
                                        <p:tgtEl>
                                          <p:spTgt spid="35"/>
                                        </p:tgtEl>
                                      </p:cBhvr>
                                    </p:animEffect>
                                  </p:childTnLst>
                                </p:cTn>
                              </p:par>
                            </p:childTnLst>
                          </p:cTn>
                        </p:par>
                        <p:par>
                          <p:cTn id="72" fill="hold">
                            <p:stCondLst>
                              <p:cond delay="3650"/>
                            </p:stCondLst>
                            <p:childTnLst>
                              <p:par>
                                <p:cTn id="73" presetID="16" presetClass="entr" presetSubtype="21" fill="hold" grpId="0" nodeType="after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barn(inVertical)">
                                      <p:cBhvr>
                                        <p:cTn id="75" dur="1000"/>
                                        <p:tgtEl>
                                          <p:spTgt spid="38"/>
                                        </p:tgtEl>
                                      </p:cBhvr>
                                    </p:animEffect>
                                  </p:childTnLst>
                                </p:cTn>
                              </p:par>
                            </p:childTnLst>
                          </p:cTn>
                        </p:par>
                        <p:par>
                          <p:cTn id="76" fill="hold">
                            <p:stCondLst>
                              <p:cond delay="4650"/>
                            </p:stCondLst>
                            <p:childTnLst>
                              <p:par>
                                <p:cTn id="77" presetID="18" presetClass="entr" presetSubtype="12"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strips(downLeft)">
                                      <p:cBhvr>
                                        <p:cTn id="7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ldLvl="0" autoUpdateAnimBg="0"/>
      <p:bldP spid="24" grpId="0" bldLvl="0" autoUpdateAnimBg="0"/>
      <p:bldP spid="25" grpId="0" bldLvl="0" animBg="1"/>
      <p:bldP spid="26" grpId="0" bldLvl="0" animBg="1"/>
      <p:bldP spid="27" grpId="0" bldLvl="0" animBg="1"/>
      <p:bldP spid="28" grpId="0" bldLvl="0" animBg="1"/>
      <p:bldP spid="29" grpId="0" bldLvl="0" animBg="1"/>
      <p:bldP spid="30" grpId="0" bldLvl="0" animBg="1"/>
      <p:bldP spid="38" grpId="0"/>
      <p:bldP spid="18"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71905" y="1699895"/>
            <a:ext cx="9408160" cy="2891155"/>
          </a:xfrm>
          <a:prstGeom prst="rect">
            <a:avLst/>
          </a:prstGeom>
          <a:noFill/>
        </p:spPr>
        <p:txBody>
          <a:bodyPr wrap="square" rtlCol="0">
            <a:noAutofit/>
          </a:bodyPr>
          <a:p>
            <a:r>
              <a:rPr lang="zh-CN" altLang="en-US" sz="2670" b="1">
                <a:latin typeface="微软雅黑" panose="020B0503020204020204" charset="-122"/>
                <a:ea typeface="微软雅黑" panose="020B0503020204020204" charset="-122"/>
                <a:cs typeface="微软雅黑" panose="020B0503020204020204" charset="-122"/>
              </a:rPr>
              <a:t>Argo Rollout它为Kubernetes提供了更加高级的部署能力，如蓝绿交付、金丝雀交付、流量分析自动回滚等功能。这些功能使得云原生应用和服务能够实现自动化、基于GitOps的逐步交付。在大型的生产环境中，Argo Rollouts尤为重要，因为它可以帮助降低对生产环境的影响和风险</a:t>
            </a:r>
            <a:endParaRPr lang="zh-CN" altLang="en-US" sz="2670" b="1">
              <a:latin typeface="微软雅黑" panose="020B0503020204020204" charset="-122"/>
              <a:ea typeface="微软雅黑" panose="020B0503020204020204" charset="-122"/>
              <a:cs typeface="微软雅黑" panose="020B0503020204020204" charset="-122"/>
            </a:endParaRPr>
          </a:p>
        </p:txBody>
      </p:sp>
      <p:sp>
        <p:nvSpPr>
          <p:cNvPr id="17" name="矩形"/>
          <p:cNvSpPr/>
          <p:nvPr>
            <p:custDataLst>
              <p:tags r:id="rId1"/>
            </p:custDataLst>
          </p:nvPr>
        </p:nvSpPr>
        <p:spPr>
          <a:xfrm>
            <a:off x="2063750" y="403860"/>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Argo Rollout</a:t>
            </a: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介绍</a:t>
            </a:r>
            <a:endPar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4439905"/>
            <a:ext cx="12190413" cy="91587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3" name="TextBox 5"/>
          <p:cNvSpPr>
            <a:spLocks noChangeArrowheads="1"/>
          </p:cNvSpPr>
          <p:nvPr/>
        </p:nvSpPr>
        <p:spPr bwMode="auto">
          <a:xfrm>
            <a:off x="142875" y="4449445"/>
            <a:ext cx="4618355" cy="532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a:r>
              <a:rPr lang="en-US" altLang="zh-CN" sz="2665" dirty="0">
                <a:solidFill>
                  <a:schemeClr val="bg1"/>
                </a:solidFill>
                <a:latin typeface="微软雅黑" panose="020B0503020204020204" charset="-122"/>
                <a:ea typeface="微软雅黑" panose="020B0503020204020204" charset="-122"/>
              </a:rPr>
              <a:t>Argo Rollout蓝绿发布与传统蓝绿发布介绍</a:t>
            </a:r>
            <a:endParaRPr lang="en-US" altLang="zh-CN" sz="2665" dirty="0">
              <a:solidFill>
                <a:schemeClr val="bg1"/>
              </a:solidFill>
              <a:latin typeface="微软雅黑" panose="020B0503020204020204" charset="-122"/>
              <a:ea typeface="微软雅黑" panose="020B0503020204020204" charset="-122"/>
            </a:endParaRPr>
          </a:p>
        </p:txBody>
      </p:sp>
      <p:sp>
        <p:nvSpPr>
          <p:cNvPr id="24" name="TextBox 5"/>
          <p:cNvSpPr>
            <a:spLocks noChangeArrowheads="1"/>
          </p:cNvSpPr>
          <p:nvPr/>
        </p:nvSpPr>
        <p:spPr bwMode="auto">
          <a:xfrm>
            <a:off x="7906639" y="4623712"/>
            <a:ext cx="427184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665" dirty="0">
                <a:solidFill>
                  <a:schemeClr val="bg1"/>
                </a:solidFill>
                <a:latin typeface="微软雅黑" panose="020B0503020204020204" charset="-122"/>
                <a:ea typeface="微软雅黑" panose="020B0503020204020204" charset="-122"/>
              </a:rPr>
              <a:t>Produced</a:t>
            </a:r>
            <a:r>
              <a:rPr lang="zh-CN" altLang="en-US" sz="2665" dirty="0">
                <a:solidFill>
                  <a:schemeClr val="bg1"/>
                </a:solidFill>
                <a:latin typeface="微软雅黑" panose="020B0503020204020204" charset="-122"/>
                <a:ea typeface="微软雅黑" panose="020B0503020204020204" charset="-122"/>
              </a:rPr>
              <a:t> </a:t>
            </a:r>
            <a:r>
              <a:rPr lang="en-US" altLang="zh-CN" sz="2665" dirty="0">
                <a:solidFill>
                  <a:schemeClr val="bg1"/>
                </a:solidFill>
                <a:latin typeface="微软雅黑" panose="020B0503020204020204" charset="-122"/>
                <a:ea typeface="微软雅黑" panose="020B0503020204020204" charset="-122"/>
              </a:rPr>
              <a:t>By</a:t>
            </a:r>
            <a:r>
              <a:rPr lang="zh-CN" altLang="en-US" sz="2665" dirty="0">
                <a:solidFill>
                  <a:schemeClr val="bg1"/>
                </a:solidFill>
                <a:latin typeface="微软雅黑" panose="020B0503020204020204" charset="-122"/>
                <a:ea typeface="微软雅黑" panose="020B0503020204020204" charset="-122"/>
              </a:rPr>
              <a:t> 小杨哥</a:t>
            </a:r>
            <a:endParaRPr lang="zh-CN" altLang="en-US" sz="2665" dirty="0">
              <a:solidFill>
                <a:schemeClr val="bg1"/>
              </a:solidFill>
              <a:latin typeface="微软雅黑" panose="020B0503020204020204" charset="-122"/>
              <a:ea typeface="微软雅黑" panose="020B0503020204020204" charset="-122"/>
            </a:endParaRPr>
          </a:p>
        </p:txBody>
      </p:sp>
      <p:sp>
        <p:nvSpPr>
          <p:cNvPr id="25" name="Freeform 5"/>
          <p:cNvSpPr/>
          <p:nvPr/>
        </p:nvSpPr>
        <p:spPr bwMode="auto">
          <a:xfrm rot="1855731">
            <a:off x="4094915" y="1008340"/>
            <a:ext cx="640224" cy="57723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6" name="Freeform 5"/>
          <p:cNvSpPr/>
          <p:nvPr/>
        </p:nvSpPr>
        <p:spPr bwMode="auto">
          <a:xfrm rot="1855731">
            <a:off x="5415992" y="941361"/>
            <a:ext cx="341503" cy="3079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7" name="Freeform 5"/>
          <p:cNvSpPr/>
          <p:nvPr/>
        </p:nvSpPr>
        <p:spPr bwMode="auto">
          <a:xfrm rot="1855731">
            <a:off x="3108313" y="1202556"/>
            <a:ext cx="339851" cy="30641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8" name="Freeform 5"/>
          <p:cNvSpPr/>
          <p:nvPr/>
        </p:nvSpPr>
        <p:spPr bwMode="auto">
          <a:xfrm rot="1855731">
            <a:off x="6359329" y="1162215"/>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9" name="Freeform 5"/>
          <p:cNvSpPr/>
          <p:nvPr/>
        </p:nvSpPr>
        <p:spPr bwMode="auto">
          <a:xfrm rot="1855731">
            <a:off x="7487837" y="1033329"/>
            <a:ext cx="231795" cy="20898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30" name="Freeform 5"/>
          <p:cNvSpPr/>
          <p:nvPr/>
        </p:nvSpPr>
        <p:spPr bwMode="auto">
          <a:xfrm rot="1855731">
            <a:off x="8419381" y="1076584"/>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grpSp>
        <p:nvGrpSpPr>
          <p:cNvPr id="31" name="组合 30"/>
          <p:cNvGrpSpPr/>
          <p:nvPr/>
        </p:nvGrpSpPr>
        <p:grpSpPr>
          <a:xfrm>
            <a:off x="4642460" y="3604635"/>
            <a:ext cx="2811528" cy="2534911"/>
            <a:chOff x="3720691" y="2824413"/>
            <a:chExt cx="1341120" cy="1209172"/>
          </a:xfrm>
        </p:grpSpPr>
        <p:sp>
          <p:nvSpPr>
            <p:cNvPr id="3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sp>
          <p:nvSpPr>
            <p:cNvPr id="3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lumMod val="50000"/>
                    <a:lumOff val="50000"/>
                  </a:srgbClr>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grpSp>
      <p:grpSp>
        <p:nvGrpSpPr>
          <p:cNvPr id="35" name="71"/>
          <p:cNvGrpSpPr/>
          <p:nvPr>
            <p:custDataLst>
              <p:tags r:id="rId1"/>
            </p:custDataLst>
          </p:nvPr>
        </p:nvGrpSpPr>
        <p:grpSpPr>
          <a:xfrm>
            <a:off x="2647941" y="2077839"/>
            <a:ext cx="6683383" cy="1137067"/>
            <a:chOff x="4304043" y="1286668"/>
            <a:chExt cx="3837944" cy="2757793"/>
          </a:xfrm>
          <a:effectLst>
            <a:outerShdw blurRad="203200" dist="152400" dir="8100000" algn="tr" rotWithShape="0">
              <a:prstClr val="black">
                <a:alpha val="50000"/>
              </a:prstClr>
            </a:outerShdw>
          </a:effectLst>
        </p:grpSpPr>
        <p:sp>
          <p:nvSpPr>
            <p:cNvPr id="36" name="7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7" name="73"/>
            <p:cNvSpPr/>
            <p:nvPr/>
          </p:nvSpPr>
          <p:spPr>
            <a:xfrm>
              <a:off x="4351930" y="1373339"/>
              <a:ext cx="376460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8" name="9"/>
          <p:cNvSpPr>
            <a:spLocks noChangeArrowheads="1"/>
          </p:cNvSpPr>
          <p:nvPr>
            <p:custDataLst>
              <p:tags r:id="rId2"/>
            </p:custDataLst>
          </p:nvPr>
        </p:nvSpPr>
        <p:spPr bwMode="auto">
          <a:xfrm>
            <a:off x="2669242" y="2321793"/>
            <a:ext cx="6679449" cy="5683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auto">
              <a:defRPr/>
            </a:pPr>
            <a:r>
              <a:rPr lang="en-US" altLang="zh-CN" sz="3100" b="1" kern="0" dirty="0">
                <a:solidFill>
                  <a:srgbClr val="C9394A"/>
                </a:solidFill>
                <a:latin typeface="微软雅黑" panose="020B0503020204020204" charset="-122"/>
                <a:ea typeface="微软雅黑" panose="020B0503020204020204" charset="-122"/>
                <a:sym typeface="+mn-ea"/>
              </a:rPr>
              <a:t>ArgoCD+Argo Rollouts</a:t>
            </a:r>
            <a:r>
              <a:rPr lang="zh-CN" altLang="en-US" sz="3100" b="1" kern="0" dirty="0">
                <a:solidFill>
                  <a:srgbClr val="C9394A"/>
                </a:solidFill>
                <a:latin typeface="微软雅黑" panose="020B0503020204020204" charset="-122"/>
                <a:ea typeface="微软雅黑" panose="020B0503020204020204" charset="-122"/>
                <a:sym typeface="+mn-ea"/>
              </a:rPr>
              <a:t>快速入门</a:t>
            </a:r>
            <a:endParaRPr lang="zh-CN" altLang="en-US" sz="3100" b="1" kern="0" dirty="0">
              <a:solidFill>
                <a:srgbClr val="C9394A"/>
              </a:solidFill>
              <a:latin typeface="微软雅黑" panose="020B0503020204020204" charset="-122"/>
              <a:ea typeface="微软雅黑" panose="020B0503020204020204" charset="-122"/>
            </a:endParaRPr>
          </a:p>
        </p:txBody>
      </p:sp>
      <p:sp>
        <p:nvSpPr>
          <p:cNvPr id="18" name="圆角矩形"/>
          <p:cNvSpPr/>
          <p:nvPr/>
        </p:nvSpPr>
        <p:spPr>
          <a:xfrm>
            <a:off x="4860105" y="4558619"/>
            <a:ext cx="2399903" cy="611715"/>
          </a:xfrm>
          <a:prstGeom prst="roundRect">
            <a:avLst>
              <a:gd name="adj" fmla="val 16666"/>
            </a:avLst>
          </a:prstGeom>
          <a:noFill/>
          <a:ln w="38100" cap="flat" cmpd="sng">
            <a:noFill/>
            <a:prstDash val="solid"/>
            <a:round/>
          </a:ln>
          <a:effectLst>
            <a:outerShdw blurRad="40000" dist="20000" dir="5400000" rotWithShape="0">
              <a:srgbClr val="000000">
                <a:alpha val="37647"/>
              </a:srgbClr>
            </a:outerShdw>
          </a:effectLst>
        </p:spPr>
        <p:txBody>
          <a:bodyPr vert="horz" wrap="square" lIns="121920" tIns="60960" rIns="121920" bIns="60960" anchor="ctr" anchorCtr="0"/>
          <a:lstStyle/>
          <a:p>
            <a:pPr algn="ctr"/>
            <a:r>
              <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rPr>
              <a:t>蓝绿发布</a:t>
            </a:r>
            <a:endPar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endParaRPr>
          </a:p>
          <a:p>
            <a:pPr algn="ctr"/>
            <a:r>
              <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rPr>
              <a:t>发布对比</a:t>
            </a:r>
            <a:endPar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Click="0">
        <p14:prism/>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000" fill="hold"/>
                                        <p:tgtEl>
                                          <p:spTgt spid="25"/>
                                        </p:tgtEl>
                                        <p:attrNameLst>
                                          <p:attrName>ppt_w</p:attrName>
                                        </p:attrNameLst>
                                      </p:cBhvr>
                                      <p:tavLst>
                                        <p:tav tm="0">
                                          <p:val>
                                            <p:fltVal val="0"/>
                                          </p:val>
                                        </p:tav>
                                        <p:tav tm="100000">
                                          <p:val>
                                            <p:strVal val="#ppt_w"/>
                                          </p:val>
                                        </p:tav>
                                      </p:tavLst>
                                    </p:anim>
                                    <p:anim calcmode="lin" valueType="num">
                                      <p:cBhvr>
                                        <p:cTn id="8" dur="1000" fill="hold"/>
                                        <p:tgtEl>
                                          <p:spTgt spid="25"/>
                                        </p:tgtEl>
                                        <p:attrNameLst>
                                          <p:attrName>ppt_h</p:attrName>
                                        </p:attrNameLst>
                                      </p:cBhvr>
                                      <p:tavLst>
                                        <p:tav tm="0">
                                          <p:val>
                                            <p:fltVal val="0"/>
                                          </p:val>
                                        </p:tav>
                                        <p:tav tm="100000">
                                          <p:val>
                                            <p:strVal val="#ppt_h"/>
                                          </p:val>
                                        </p:tav>
                                      </p:tavLst>
                                    </p:anim>
                                    <p:anim calcmode="lin" valueType="num">
                                      <p:cBhvr>
                                        <p:cTn id="9" dur="1000" fill="hold"/>
                                        <p:tgtEl>
                                          <p:spTgt spid="25"/>
                                        </p:tgtEl>
                                        <p:attrNameLst>
                                          <p:attrName>style.rotation</p:attrName>
                                        </p:attrNameLst>
                                      </p:cBhvr>
                                      <p:tavLst>
                                        <p:tav tm="0">
                                          <p:val>
                                            <p:fltVal val="90"/>
                                          </p:val>
                                        </p:tav>
                                        <p:tav tm="100000">
                                          <p:val>
                                            <p:fltVal val="0"/>
                                          </p:val>
                                        </p:tav>
                                      </p:tavLst>
                                    </p:anim>
                                    <p:animEffect transition="in" filter="fade">
                                      <p:cBhvr>
                                        <p:cTn id="10" dur="1000"/>
                                        <p:tgtEl>
                                          <p:spTgt spid="2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1000" fill="hold"/>
                                        <p:tgtEl>
                                          <p:spTgt spid="26"/>
                                        </p:tgtEl>
                                        <p:attrNameLst>
                                          <p:attrName>ppt_w</p:attrName>
                                        </p:attrNameLst>
                                      </p:cBhvr>
                                      <p:tavLst>
                                        <p:tav tm="0">
                                          <p:val>
                                            <p:fltVal val="0"/>
                                          </p:val>
                                        </p:tav>
                                        <p:tav tm="100000">
                                          <p:val>
                                            <p:strVal val="#ppt_w"/>
                                          </p:val>
                                        </p:tav>
                                      </p:tavLst>
                                    </p:anim>
                                    <p:anim calcmode="lin" valueType="num">
                                      <p:cBhvr>
                                        <p:cTn id="14" dur="1000" fill="hold"/>
                                        <p:tgtEl>
                                          <p:spTgt spid="26"/>
                                        </p:tgtEl>
                                        <p:attrNameLst>
                                          <p:attrName>ppt_h</p:attrName>
                                        </p:attrNameLst>
                                      </p:cBhvr>
                                      <p:tavLst>
                                        <p:tav tm="0">
                                          <p:val>
                                            <p:fltVal val="0"/>
                                          </p:val>
                                        </p:tav>
                                        <p:tav tm="100000">
                                          <p:val>
                                            <p:strVal val="#ppt_h"/>
                                          </p:val>
                                        </p:tav>
                                      </p:tavLst>
                                    </p:anim>
                                    <p:anim calcmode="lin" valueType="num">
                                      <p:cBhvr>
                                        <p:cTn id="15" dur="1000" fill="hold"/>
                                        <p:tgtEl>
                                          <p:spTgt spid="26"/>
                                        </p:tgtEl>
                                        <p:attrNameLst>
                                          <p:attrName>style.rotation</p:attrName>
                                        </p:attrNameLst>
                                      </p:cBhvr>
                                      <p:tavLst>
                                        <p:tav tm="0">
                                          <p:val>
                                            <p:fltVal val="90"/>
                                          </p:val>
                                        </p:tav>
                                        <p:tav tm="100000">
                                          <p:val>
                                            <p:fltVal val="0"/>
                                          </p:val>
                                        </p:tav>
                                      </p:tavLst>
                                    </p:anim>
                                    <p:animEffect transition="in" filter="fade">
                                      <p:cBhvr>
                                        <p:cTn id="16" dur="1000"/>
                                        <p:tgtEl>
                                          <p:spTgt spid="2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1000" fill="hold"/>
                                        <p:tgtEl>
                                          <p:spTgt spid="27"/>
                                        </p:tgtEl>
                                        <p:attrNameLst>
                                          <p:attrName>ppt_w</p:attrName>
                                        </p:attrNameLst>
                                      </p:cBhvr>
                                      <p:tavLst>
                                        <p:tav tm="0">
                                          <p:val>
                                            <p:fltVal val="0"/>
                                          </p:val>
                                        </p:tav>
                                        <p:tav tm="100000">
                                          <p:val>
                                            <p:strVal val="#ppt_w"/>
                                          </p:val>
                                        </p:tav>
                                      </p:tavLst>
                                    </p:anim>
                                    <p:anim calcmode="lin" valueType="num">
                                      <p:cBhvr>
                                        <p:cTn id="20" dur="1000" fill="hold"/>
                                        <p:tgtEl>
                                          <p:spTgt spid="27"/>
                                        </p:tgtEl>
                                        <p:attrNameLst>
                                          <p:attrName>ppt_h</p:attrName>
                                        </p:attrNameLst>
                                      </p:cBhvr>
                                      <p:tavLst>
                                        <p:tav tm="0">
                                          <p:val>
                                            <p:fltVal val="0"/>
                                          </p:val>
                                        </p:tav>
                                        <p:tav tm="100000">
                                          <p:val>
                                            <p:strVal val="#ppt_h"/>
                                          </p:val>
                                        </p:tav>
                                      </p:tavLst>
                                    </p:anim>
                                    <p:anim calcmode="lin" valueType="num">
                                      <p:cBhvr>
                                        <p:cTn id="21" dur="1000" fill="hold"/>
                                        <p:tgtEl>
                                          <p:spTgt spid="27"/>
                                        </p:tgtEl>
                                        <p:attrNameLst>
                                          <p:attrName>style.rotation</p:attrName>
                                        </p:attrNameLst>
                                      </p:cBhvr>
                                      <p:tavLst>
                                        <p:tav tm="0">
                                          <p:val>
                                            <p:fltVal val="90"/>
                                          </p:val>
                                        </p:tav>
                                        <p:tav tm="100000">
                                          <p:val>
                                            <p:fltVal val="0"/>
                                          </p:val>
                                        </p:tav>
                                      </p:tavLst>
                                    </p:anim>
                                    <p:animEffect transition="in" filter="fade">
                                      <p:cBhvr>
                                        <p:cTn id="22" dur="1000"/>
                                        <p:tgtEl>
                                          <p:spTgt spid="27"/>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1000" fill="hold"/>
                                        <p:tgtEl>
                                          <p:spTgt spid="28"/>
                                        </p:tgtEl>
                                        <p:attrNameLst>
                                          <p:attrName>ppt_w</p:attrName>
                                        </p:attrNameLst>
                                      </p:cBhvr>
                                      <p:tavLst>
                                        <p:tav tm="0">
                                          <p:val>
                                            <p:fltVal val="0"/>
                                          </p:val>
                                        </p:tav>
                                        <p:tav tm="100000">
                                          <p:val>
                                            <p:strVal val="#ppt_w"/>
                                          </p:val>
                                        </p:tav>
                                      </p:tavLst>
                                    </p:anim>
                                    <p:anim calcmode="lin" valueType="num">
                                      <p:cBhvr>
                                        <p:cTn id="26" dur="1000" fill="hold"/>
                                        <p:tgtEl>
                                          <p:spTgt spid="28"/>
                                        </p:tgtEl>
                                        <p:attrNameLst>
                                          <p:attrName>ppt_h</p:attrName>
                                        </p:attrNameLst>
                                      </p:cBhvr>
                                      <p:tavLst>
                                        <p:tav tm="0">
                                          <p:val>
                                            <p:fltVal val="0"/>
                                          </p:val>
                                        </p:tav>
                                        <p:tav tm="100000">
                                          <p:val>
                                            <p:strVal val="#ppt_h"/>
                                          </p:val>
                                        </p:tav>
                                      </p:tavLst>
                                    </p:anim>
                                    <p:anim calcmode="lin" valueType="num">
                                      <p:cBhvr>
                                        <p:cTn id="27" dur="1000" fill="hold"/>
                                        <p:tgtEl>
                                          <p:spTgt spid="28"/>
                                        </p:tgtEl>
                                        <p:attrNameLst>
                                          <p:attrName>style.rotation</p:attrName>
                                        </p:attrNameLst>
                                      </p:cBhvr>
                                      <p:tavLst>
                                        <p:tav tm="0">
                                          <p:val>
                                            <p:fltVal val="90"/>
                                          </p:val>
                                        </p:tav>
                                        <p:tav tm="100000">
                                          <p:val>
                                            <p:fltVal val="0"/>
                                          </p:val>
                                        </p:tav>
                                      </p:tavLst>
                                    </p:anim>
                                    <p:animEffect transition="in" filter="fade">
                                      <p:cBhvr>
                                        <p:cTn id="28" dur="1000"/>
                                        <p:tgtEl>
                                          <p:spTgt spid="28"/>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1000" fill="hold"/>
                                        <p:tgtEl>
                                          <p:spTgt spid="29"/>
                                        </p:tgtEl>
                                        <p:attrNameLst>
                                          <p:attrName>ppt_w</p:attrName>
                                        </p:attrNameLst>
                                      </p:cBhvr>
                                      <p:tavLst>
                                        <p:tav tm="0">
                                          <p:val>
                                            <p:fltVal val="0"/>
                                          </p:val>
                                        </p:tav>
                                        <p:tav tm="100000">
                                          <p:val>
                                            <p:strVal val="#ppt_w"/>
                                          </p:val>
                                        </p:tav>
                                      </p:tavLst>
                                    </p:anim>
                                    <p:anim calcmode="lin" valueType="num">
                                      <p:cBhvr>
                                        <p:cTn id="32" dur="1000" fill="hold"/>
                                        <p:tgtEl>
                                          <p:spTgt spid="29"/>
                                        </p:tgtEl>
                                        <p:attrNameLst>
                                          <p:attrName>ppt_h</p:attrName>
                                        </p:attrNameLst>
                                      </p:cBhvr>
                                      <p:tavLst>
                                        <p:tav tm="0">
                                          <p:val>
                                            <p:fltVal val="0"/>
                                          </p:val>
                                        </p:tav>
                                        <p:tav tm="100000">
                                          <p:val>
                                            <p:strVal val="#ppt_h"/>
                                          </p:val>
                                        </p:tav>
                                      </p:tavLst>
                                    </p:anim>
                                    <p:anim calcmode="lin" valueType="num">
                                      <p:cBhvr>
                                        <p:cTn id="33" dur="1000" fill="hold"/>
                                        <p:tgtEl>
                                          <p:spTgt spid="29"/>
                                        </p:tgtEl>
                                        <p:attrNameLst>
                                          <p:attrName>style.rotation</p:attrName>
                                        </p:attrNameLst>
                                      </p:cBhvr>
                                      <p:tavLst>
                                        <p:tav tm="0">
                                          <p:val>
                                            <p:fltVal val="90"/>
                                          </p:val>
                                        </p:tav>
                                        <p:tav tm="100000">
                                          <p:val>
                                            <p:fltVal val="0"/>
                                          </p:val>
                                        </p:tav>
                                      </p:tavLst>
                                    </p:anim>
                                    <p:animEffect transition="in" filter="fade">
                                      <p:cBhvr>
                                        <p:cTn id="34" dur="1000"/>
                                        <p:tgtEl>
                                          <p:spTgt spid="29"/>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1000" fill="hold"/>
                                        <p:tgtEl>
                                          <p:spTgt spid="30"/>
                                        </p:tgtEl>
                                        <p:attrNameLst>
                                          <p:attrName>ppt_w</p:attrName>
                                        </p:attrNameLst>
                                      </p:cBhvr>
                                      <p:tavLst>
                                        <p:tav tm="0">
                                          <p:val>
                                            <p:fltVal val="0"/>
                                          </p:val>
                                        </p:tav>
                                        <p:tav tm="100000">
                                          <p:val>
                                            <p:strVal val="#ppt_w"/>
                                          </p:val>
                                        </p:tav>
                                      </p:tavLst>
                                    </p:anim>
                                    <p:anim calcmode="lin" valueType="num">
                                      <p:cBhvr>
                                        <p:cTn id="38" dur="1000" fill="hold"/>
                                        <p:tgtEl>
                                          <p:spTgt spid="30"/>
                                        </p:tgtEl>
                                        <p:attrNameLst>
                                          <p:attrName>ppt_h</p:attrName>
                                        </p:attrNameLst>
                                      </p:cBhvr>
                                      <p:tavLst>
                                        <p:tav tm="0">
                                          <p:val>
                                            <p:fltVal val="0"/>
                                          </p:val>
                                        </p:tav>
                                        <p:tav tm="100000">
                                          <p:val>
                                            <p:strVal val="#ppt_h"/>
                                          </p:val>
                                        </p:tav>
                                      </p:tavLst>
                                    </p:anim>
                                    <p:anim calcmode="lin" valueType="num">
                                      <p:cBhvr>
                                        <p:cTn id="39" dur="1000" fill="hold"/>
                                        <p:tgtEl>
                                          <p:spTgt spid="30"/>
                                        </p:tgtEl>
                                        <p:attrNameLst>
                                          <p:attrName>style.rotation</p:attrName>
                                        </p:attrNameLst>
                                      </p:cBhvr>
                                      <p:tavLst>
                                        <p:tav tm="0">
                                          <p:val>
                                            <p:fltVal val="90"/>
                                          </p:val>
                                        </p:tav>
                                        <p:tav tm="100000">
                                          <p:val>
                                            <p:fltVal val="0"/>
                                          </p:val>
                                        </p:tav>
                                      </p:tavLst>
                                    </p:anim>
                                    <p:animEffect transition="in" filter="fade">
                                      <p:cBhvr>
                                        <p:cTn id="40" dur="1000"/>
                                        <p:tgtEl>
                                          <p:spTgt spid="30"/>
                                        </p:tgtEl>
                                      </p:cBhvr>
                                    </p:animEffect>
                                  </p:childTnLst>
                                </p:cTn>
                              </p:par>
                            </p:childTnLst>
                          </p:cTn>
                        </p:par>
                        <p:par>
                          <p:cTn id="41" fill="hold">
                            <p:stCondLst>
                              <p:cond delay="1000"/>
                            </p:stCondLst>
                            <p:childTnLst>
                              <p:par>
                                <p:cTn id="42" presetID="14" presetClass="entr" presetSubtype="10"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randombar(horizontal)">
                                      <p:cBhvr>
                                        <p:cTn id="44" dur="250"/>
                                        <p:tgtEl>
                                          <p:spTgt spid="22"/>
                                        </p:tgtEl>
                                      </p:cBhvr>
                                    </p:animEffect>
                                  </p:childTnLst>
                                </p:cTn>
                              </p:par>
                            </p:childTnLst>
                          </p:cTn>
                        </p:par>
                        <p:par>
                          <p:cTn id="45" fill="hold">
                            <p:stCondLst>
                              <p:cond delay="1500"/>
                            </p:stCondLst>
                            <p:childTnLst>
                              <p:par>
                                <p:cTn id="46" presetID="2" presetClass="entr" presetSubtype="8"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additive="base">
                                        <p:cTn id="48" dur="500" fill="hold"/>
                                        <p:tgtEl>
                                          <p:spTgt spid="31"/>
                                        </p:tgtEl>
                                        <p:attrNameLst>
                                          <p:attrName>ppt_x</p:attrName>
                                        </p:attrNameLst>
                                      </p:cBhvr>
                                      <p:tavLst>
                                        <p:tav tm="0">
                                          <p:val>
                                            <p:strVal val="0-#ppt_w/2"/>
                                          </p:val>
                                        </p:tav>
                                        <p:tav tm="100000">
                                          <p:val>
                                            <p:strVal val="#ppt_x"/>
                                          </p:val>
                                        </p:tav>
                                      </p:tavLst>
                                    </p:anim>
                                    <p:anim calcmode="lin" valueType="num">
                                      <p:cBhvr additive="base">
                                        <p:cTn id="49" dur="500" fill="hold"/>
                                        <p:tgtEl>
                                          <p:spTgt spid="31"/>
                                        </p:tgtEl>
                                        <p:attrNameLst>
                                          <p:attrName>ppt_y</p:attrName>
                                        </p:attrNameLst>
                                      </p:cBhvr>
                                      <p:tavLst>
                                        <p:tav tm="0">
                                          <p:val>
                                            <p:strVal val="#ppt_y"/>
                                          </p:val>
                                        </p:tav>
                                        <p:tav tm="100000">
                                          <p:val>
                                            <p:strVal val="#ppt_y"/>
                                          </p:val>
                                        </p:tav>
                                      </p:tavLst>
                                    </p:anim>
                                  </p:childTnLst>
                                </p:cTn>
                              </p:par>
                            </p:childTnLst>
                          </p:cTn>
                        </p:par>
                        <p:par>
                          <p:cTn id="50" fill="hold">
                            <p:stCondLst>
                              <p:cond delay="20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3"/>
                                        </p:tgtEl>
                                        <p:attrNameLst>
                                          <p:attrName>style.visibility</p:attrName>
                                        </p:attrNameLst>
                                      </p:cBhvr>
                                      <p:to>
                                        <p:strVal val="visible"/>
                                      </p:to>
                                    </p:set>
                                    <p:anim calcmode="lin" valueType="num">
                                      <p:cBhvr>
                                        <p:cTn id="53"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3"/>
                                        </p:tgtEl>
                                        <p:attrNameLst>
                                          <p:attrName>ppt_y</p:attrName>
                                        </p:attrNameLst>
                                      </p:cBhvr>
                                      <p:tavLst>
                                        <p:tav tm="0">
                                          <p:val>
                                            <p:strVal val="#ppt_y"/>
                                          </p:val>
                                        </p:tav>
                                        <p:tav tm="100000">
                                          <p:val>
                                            <p:strVal val="#ppt_y"/>
                                          </p:val>
                                        </p:tav>
                                      </p:tavLst>
                                    </p:anim>
                                    <p:anim calcmode="lin" valueType="num">
                                      <p:cBhvr>
                                        <p:cTn id="55"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3"/>
                                        </p:tgtEl>
                                        <p:attrNameLst>
                                          <p:attrName>ppt_w</p:attrName>
                                        </p:attrNameLst>
                                      </p:cBhvr>
                                      <p:tavLst>
                                        <p:tav tm="0">
                                          <p:val>
                                            <p:strVal val="#ppt_w/10"/>
                                          </p:val>
                                        </p:tav>
                                        <p:tav tm="50000">
                                          <p:val>
                                            <p:strVal val="#ppt_w+.01"/>
                                          </p:val>
                                        </p:tav>
                                        <p:tav tm="100000">
                                          <p:val>
                                            <p:strVal val="#ppt_w"/>
                                          </p:val>
                                        </p:tav>
                                      </p:tavLst>
                                    </p:anim>
                                    <p:animEffect>
                                      <p:cBhvr>
                                        <p:cTn id="57" dur="500" tmFilter="0,0; .5, 1; 1, 1"/>
                                        <p:tgtEl>
                                          <p:spTgt spid="23"/>
                                        </p:tgtEl>
                                      </p:cBhvr>
                                    </p:animEffect>
                                  </p:childTnLst>
                                </p:cTn>
                              </p:par>
                            </p:childTnLst>
                          </p:cTn>
                        </p:par>
                        <p:par>
                          <p:cTn id="58" fill="hold">
                            <p:stCondLst>
                              <p:cond delay="2450"/>
                            </p:stCondLst>
                            <p:childTnLst>
                              <p:par>
                                <p:cTn id="59" presetID="41" presetClass="entr" presetSubtype="0" fill="hold" grpId="0" nodeType="afterEffect">
                                  <p:stCondLst>
                                    <p:cond delay="0"/>
                                  </p:stCondLst>
                                  <p:iterate type="lt">
                                    <p:tmPct val="10000"/>
                                  </p:iterate>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24"/>
                                        </p:tgtEl>
                                        <p:attrNameLst>
                                          <p:attrName>ppt_y</p:attrName>
                                        </p:attrNameLst>
                                      </p:cBhvr>
                                      <p:tavLst>
                                        <p:tav tm="0">
                                          <p:val>
                                            <p:strVal val="#ppt_y"/>
                                          </p:val>
                                        </p:tav>
                                        <p:tav tm="100000">
                                          <p:val>
                                            <p:strVal val="#ppt_y"/>
                                          </p:val>
                                        </p:tav>
                                      </p:tavLst>
                                    </p:anim>
                                    <p:anim calcmode="lin" valueType="num">
                                      <p:cBhvr>
                                        <p:cTn id="63"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24"/>
                                        </p:tgtEl>
                                        <p:attrNameLst>
                                          <p:attrName>ppt_w</p:attrName>
                                        </p:attrNameLst>
                                      </p:cBhvr>
                                      <p:tavLst>
                                        <p:tav tm="0">
                                          <p:val>
                                            <p:strVal val="#ppt_w/10"/>
                                          </p:val>
                                        </p:tav>
                                        <p:tav tm="50000">
                                          <p:val>
                                            <p:strVal val="#ppt_w+.01"/>
                                          </p:val>
                                        </p:tav>
                                        <p:tav tm="100000">
                                          <p:val>
                                            <p:strVal val="#ppt_w"/>
                                          </p:val>
                                        </p:tav>
                                      </p:tavLst>
                                    </p:anim>
                                    <p:animEffect>
                                      <p:cBhvr>
                                        <p:cTn id="65" dur="500" tmFilter="0,0; .5, 1; 1, 1"/>
                                        <p:tgtEl>
                                          <p:spTgt spid="24"/>
                                        </p:tgtEl>
                                      </p:cBhvr>
                                    </p:animEffect>
                                  </p:childTnLst>
                                </p:cTn>
                              </p:par>
                            </p:childTnLst>
                          </p:cTn>
                        </p:par>
                        <p:par>
                          <p:cTn id="66" fill="hold">
                            <p:stCondLst>
                              <p:cond delay="3650"/>
                            </p:stCondLst>
                            <p:childTnLst>
                              <p:par>
                                <p:cTn id="67" presetID="55" presetClass="entr" presetSubtype="0" fill="hold" nodeType="afterEffect">
                                  <p:stCondLst>
                                    <p:cond delay="0"/>
                                  </p:stCondLst>
                                  <p:childTnLst>
                                    <p:set>
                                      <p:cBhvr>
                                        <p:cTn id="68" dur="1" fill="hold">
                                          <p:stCondLst>
                                            <p:cond delay="0"/>
                                          </p:stCondLst>
                                        </p:cTn>
                                        <p:tgtEl>
                                          <p:spTgt spid="35"/>
                                        </p:tgtEl>
                                        <p:attrNameLst>
                                          <p:attrName>style.visibility</p:attrName>
                                        </p:attrNameLst>
                                      </p:cBhvr>
                                      <p:to>
                                        <p:strVal val="visible"/>
                                      </p:to>
                                    </p:set>
                                    <p:anim calcmode="lin" valueType="num">
                                      <p:cBhvr>
                                        <p:cTn id="69" dur="500" fill="hold"/>
                                        <p:tgtEl>
                                          <p:spTgt spid="35"/>
                                        </p:tgtEl>
                                        <p:attrNameLst>
                                          <p:attrName>ppt_w</p:attrName>
                                        </p:attrNameLst>
                                      </p:cBhvr>
                                      <p:tavLst>
                                        <p:tav tm="0">
                                          <p:val>
                                            <p:strVal val="#ppt_w*0.70"/>
                                          </p:val>
                                        </p:tav>
                                        <p:tav tm="100000">
                                          <p:val>
                                            <p:strVal val="#ppt_w"/>
                                          </p:val>
                                        </p:tav>
                                      </p:tavLst>
                                    </p:anim>
                                    <p:anim calcmode="lin" valueType="num">
                                      <p:cBhvr>
                                        <p:cTn id="70" dur="500" fill="hold"/>
                                        <p:tgtEl>
                                          <p:spTgt spid="35"/>
                                        </p:tgtEl>
                                        <p:attrNameLst>
                                          <p:attrName>ppt_h</p:attrName>
                                        </p:attrNameLst>
                                      </p:cBhvr>
                                      <p:tavLst>
                                        <p:tav tm="0">
                                          <p:val>
                                            <p:strVal val="#ppt_h"/>
                                          </p:val>
                                        </p:tav>
                                        <p:tav tm="100000">
                                          <p:val>
                                            <p:strVal val="#ppt_h"/>
                                          </p:val>
                                        </p:tav>
                                      </p:tavLst>
                                    </p:anim>
                                    <p:animEffect transition="in" filter="fade">
                                      <p:cBhvr>
                                        <p:cTn id="71" dur="500"/>
                                        <p:tgtEl>
                                          <p:spTgt spid="35"/>
                                        </p:tgtEl>
                                      </p:cBhvr>
                                    </p:animEffect>
                                  </p:childTnLst>
                                </p:cTn>
                              </p:par>
                            </p:childTnLst>
                          </p:cTn>
                        </p:par>
                        <p:par>
                          <p:cTn id="72" fill="hold">
                            <p:stCondLst>
                              <p:cond delay="4150"/>
                            </p:stCondLst>
                            <p:childTnLst>
                              <p:par>
                                <p:cTn id="73" presetID="16" presetClass="entr" presetSubtype="21" fill="hold" grpId="0" nodeType="after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barn(inVertical)">
                                      <p:cBhvr>
                                        <p:cTn id="75" dur="1000"/>
                                        <p:tgtEl>
                                          <p:spTgt spid="38"/>
                                        </p:tgtEl>
                                      </p:cBhvr>
                                    </p:animEffect>
                                  </p:childTnLst>
                                </p:cTn>
                              </p:par>
                            </p:childTnLst>
                          </p:cTn>
                        </p:par>
                        <p:par>
                          <p:cTn id="76" fill="hold">
                            <p:stCondLst>
                              <p:cond delay="5150"/>
                            </p:stCondLst>
                            <p:childTnLst>
                              <p:par>
                                <p:cTn id="77" presetID="18" presetClass="entr" presetSubtype="12"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strips(downLeft)">
                                      <p:cBhvr>
                                        <p:cTn id="7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ldLvl="0" autoUpdateAnimBg="0"/>
      <p:bldP spid="24" grpId="0" bldLvl="0" autoUpdateAnimBg="0"/>
      <p:bldP spid="25" grpId="0" bldLvl="0" animBg="1"/>
      <p:bldP spid="26" grpId="0" bldLvl="0" animBg="1"/>
      <p:bldP spid="27" grpId="0" bldLvl="0" animBg="1"/>
      <p:bldP spid="28" grpId="0" bldLvl="0" animBg="1"/>
      <p:bldP spid="29" grpId="0" bldLvl="0" animBg="1"/>
      <p:bldP spid="30" grpId="0" bldLvl="0" animBg="1"/>
      <p:bldP spid="38" grpId="0"/>
      <p:bldP spid="18"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矩形"/>
          <p:cNvSpPr/>
          <p:nvPr>
            <p:custDataLst>
              <p:tags r:id="rId1"/>
            </p:custDataLst>
          </p:nvPr>
        </p:nvSpPr>
        <p:spPr>
          <a:xfrm>
            <a:off x="2135505" y="260350"/>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什么是蓝绿发布</a:t>
            </a:r>
            <a:r>
              <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-1?</a:t>
            </a:r>
            <a:endPar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6" name="文本框 5"/>
          <p:cNvSpPr txBox="1"/>
          <p:nvPr/>
        </p:nvSpPr>
        <p:spPr>
          <a:xfrm>
            <a:off x="1487170" y="1698625"/>
            <a:ext cx="9146540" cy="2143125"/>
          </a:xfrm>
          <a:prstGeom prst="rect">
            <a:avLst/>
          </a:prstGeom>
          <a:noFill/>
        </p:spPr>
        <p:txBody>
          <a:bodyPr wrap="square" rtlCol="0">
            <a:spAutoFit/>
          </a:bodyPr>
          <a:p>
            <a:r>
              <a:rPr lang="zh-CN" altLang="en-US" sz="2670" b="1">
                <a:latin typeface="微软雅黑" panose="020B0503020204020204" charset="-122"/>
                <a:ea typeface="微软雅黑" panose="020B0503020204020204" charset="-122"/>
                <a:cs typeface="微软雅黑" panose="020B0503020204020204" charset="-122"/>
                <a:sym typeface="+mn-ea"/>
              </a:rPr>
              <a:t>蓝绿发布是一种应用上线发布方式。在蓝绿发布中，会准备两套完全相同的、互相独立的生产环境，分别标记为“蓝色环境”和“绿色环境”。其中，绿色环境是用户正在使用的生产环境，而蓝色环境则是准备发布新版本的环境</a:t>
            </a:r>
            <a:endParaRPr lang="zh-CN" altLang="en-US" sz="2670" b="1">
              <a:latin typeface="微软雅黑" panose="020B0503020204020204" charset="-122"/>
              <a:ea typeface="微软雅黑" panose="020B0503020204020204" charset="-122"/>
              <a:cs typeface="微软雅黑" panose="020B0503020204020204" charset="-122"/>
            </a:endParaRPr>
          </a:p>
          <a:p>
            <a:endParaRPr lang="zh-CN" altLang="en-US" sz="267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矩形"/>
          <p:cNvSpPr/>
          <p:nvPr>
            <p:custDataLst>
              <p:tags r:id="rId1"/>
            </p:custDataLst>
          </p:nvPr>
        </p:nvSpPr>
        <p:spPr>
          <a:xfrm>
            <a:off x="2135505" y="332105"/>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什么是蓝绿发布</a:t>
            </a:r>
            <a:r>
              <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-2?</a:t>
            </a:r>
            <a:endPar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1847850" y="1556385"/>
            <a:ext cx="8147050" cy="3008630"/>
          </a:xfrm>
          <a:prstGeom prst="rect">
            <a:avLst/>
          </a:prstGeom>
          <a:noFill/>
        </p:spPr>
        <p:txBody>
          <a:bodyPr wrap="square" rtlCol="0">
            <a:noAutofit/>
          </a:bodyPr>
          <a:p>
            <a:r>
              <a:rPr lang="zh-CN" altLang="en-US" sz="2670" b="1">
                <a:latin typeface="微软雅黑" panose="020B0503020204020204" charset="-122"/>
                <a:ea typeface="微软雅黑" panose="020B0503020204020204" charset="-122"/>
              </a:rPr>
              <a:t>当要部署新版本的应用程序时，会先将新版本部署到蓝色环境中，如果测试通过，发布系统就会更新路由配置，将用户流量从绿色环境导向蓝色环境，这样蓝色环境就变成了生产环境。这种切换通常可以在一秒钟之内完成，从而实现了无缝升级</a:t>
            </a:r>
            <a:endParaRPr lang="zh-CN" altLang="en-US" sz="2670" b="1">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11860" y="1556385"/>
            <a:ext cx="6050915" cy="1884045"/>
          </a:xfrm>
          <a:prstGeom prst="rect">
            <a:avLst/>
          </a:prstGeom>
          <a:noFill/>
        </p:spPr>
        <p:txBody>
          <a:bodyPr wrap="square" rtlCol="0" anchor="t">
            <a:noAutofit/>
          </a:bodyPr>
          <a:p>
            <a:r>
              <a:rPr lang="zh-CN" altLang="en-US" sz="2670" b="1">
                <a:latin typeface="微软雅黑" panose="020B0503020204020204" charset="-122"/>
                <a:ea typeface="微软雅黑" panose="020B0503020204020204" charset="-122"/>
              </a:rPr>
              <a:t>传统蓝绿发布强调严格的环境隔离和快速切换。它通常涉及两个完全独立的生产环境（蓝色环境和绿色环境），绿色</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rPr>
              <a:t>旧版本，蓝色新版本</a:t>
            </a:r>
            <a:endParaRPr lang="en-US" altLang="zh-CN" sz="2670" b="1">
              <a:latin typeface="微软雅黑" panose="020B0503020204020204" charset="-122"/>
              <a:ea typeface="微软雅黑" panose="020B0503020204020204" charset="-122"/>
            </a:endParaRPr>
          </a:p>
        </p:txBody>
      </p:sp>
      <p:sp>
        <p:nvSpPr>
          <p:cNvPr id="17" name="矩形"/>
          <p:cNvSpPr/>
          <p:nvPr>
            <p:custDataLst>
              <p:tags r:id="rId1"/>
            </p:custDataLst>
          </p:nvPr>
        </p:nvSpPr>
        <p:spPr>
          <a:xfrm>
            <a:off x="2135505" y="332105"/>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传统蓝绿发布介绍</a:t>
            </a:r>
            <a:endPar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6" name="矩形 5"/>
          <p:cNvSpPr/>
          <p:nvPr/>
        </p:nvSpPr>
        <p:spPr>
          <a:xfrm>
            <a:off x="10489565" y="4217670"/>
            <a:ext cx="668020" cy="128778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NG4</a:t>
            </a:r>
            <a:endParaRPr lang="en-US" altLang="zh-CN"/>
          </a:p>
        </p:txBody>
      </p:sp>
      <p:sp>
        <p:nvSpPr>
          <p:cNvPr id="7" name="圆角矩形 6"/>
          <p:cNvSpPr/>
          <p:nvPr/>
        </p:nvSpPr>
        <p:spPr>
          <a:xfrm>
            <a:off x="7608570" y="2921635"/>
            <a:ext cx="863600" cy="50419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ALB1</a:t>
            </a:r>
            <a:endParaRPr lang="en-US" altLang="zh-CN"/>
          </a:p>
        </p:txBody>
      </p:sp>
      <p:sp>
        <p:nvSpPr>
          <p:cNvPr id="8" name="圆角矩形 7"/>
          <p:cNvSpPr/>
          <p:nvPr/>
        </p:nvSpPr>
        <p:spPr>
          <a:xfrm>
            <a:off x="9913620" y="2993390"/>
            <a:ext cx="863600" cy="50419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ALB2</a:t>
            </a:r>
            <a:endParaRPr lang="en-US" altLang="zh-CN"/>
          </a:p>
        </p:txBody>
      </p:sp>
      <p:sp>
        <p:nvSpPr>
          <p:cNvPr id="9" name="矩形 8"/>
          <p:cNvSpPr/>
          <p:nvPr/>
        </p:nvSpPr>
        <p:spPr>
          <a:xfrm>
            <a:off x="9409430" y="4217670"/>
            <a:ext cx="668020" cy="128778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NG3</a:t>
            </a:r>
            <a:endParaRPr lang="en-US" altLang="zh-CN"/>
          </a:p>
        </p:txBody>
      </p:sp>
      <p:sp>
        <p:nvSpPr>
          <p:cNvPr id="10" name="矩形 9"/>
          <p:cNvSpPr/>
          <p:nvPr/>
        </p:nvSpPr>
        <p:spPr>
          <a:xfrm>
            <a:off x="7104380" y="4145915"/>
            <a:ext cx="668020" cy="128778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NG1</a:t>
            </a:r>
            <a:endParaRPr lang="en-US" altLang="zh-CN"/>
          </a:p>
        </p:txBody>
      </p:sp>
      <p:sp>
        <p:nvSpPr>
          <p:cNvPr id="11" name="矩形 10"/>
          <p:cNvSpPr/>
          <p:nvPr/>
        </p:nvSpPr>
        <p:spPr>
          <a:xfrm>
            <a:off x="8184515" y="4145915"/>
            <a:ext cx="668020" cy="128778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NG2</a:t>
            </a:r>
            <a:endParaRPr lang="en-US" altLang="zh-CN"/>
          </a:p>
        </p:txBody>
      </p:sp>
      <p:cxnSp>
        <p:nvCxnSpPr>
          <p:cNvPr id="14" name="直接箭头连接符 13"/>
          <p:cNvCxnSpPr/>
          <p:nvPr/>
        </p:nvCxnSpPr>
        <p:spPr>
          <a:xfrm flipH="1">
            <a:off x="7438390" y="3425825"/>
            <a:ext cx="601980" cy="7200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5" name="直接箭头连接符 14"/>
          <p:cNvCxnSpPr/>
          <p:nvPr/>
        </p:nvCxnSpPr>
        <p:spPr>
          <a:xfrm>
            <a:off x="8040370" y="3425825"/>
            <a:ext cx="478155" cy="7200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6" name="直接箭头连接符 15"/>
          <p:cNvCxnSpPr/>
          <p:nvPr/>
        </p:nvCxnSpPr>
        <p:spPr>
          <a:xfrm>
            <a:off x="10345420" y="3497580"/>
            <a:ext cx="478155" cy="7200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8" name="直接箭头连接符 17"/>
          <p:cNvCxnSpPr/>
          <p:nvPr/>
        </p:nvCxnSpPr>
        <p:spPr>
          <a:xfrm flipH="1">
            <a:off x="9697085" y="3497580"/>
            <a:ext cx="601980" cy="7200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0" name="文本框 19"/>
          <p:cNvSpPr txBox="1"/>
          <p:nvPr/>
        </p:nvSpPr>
        <p:spPr>
          <a:xfrm>
            <a:off x="7031990" y="1628140"/>
            <a:ext cx="4848225" cy="1087120"/>
          </a:xfrm>
          <a:prstGeom prst="rect">
            <a:avLst/>
          </a:prstGeom>
          <a:noFill/>
        </p:spPr>
        <p:txBody>
          <a:bodyPr wrap="square" rtlCol="0">
            <a:noAutofit/>
          </a:bodyPr>
          <a:p>
            <a:r>
              <a:rPr lang="zh-CN" altLang="en-US" sz="2670" b="1">
                <a:solidFill>
                  <a:srgbClr val="FF0000"/>
                </a:solidFill>
                <a:latin typeface="微软雅黑" panose="020B0503020204020204" charset="-122"/>
                <a:ea typeface="微软雅黑" panose="020B0503020204020204" charset="-122"/>
                <a:sym typeface="+mn-ea"/>
              </a:rPr>
              <a:t>业务域名通过解析到不同服务器环境来回切换系统新旧版本</a:t>
            </a:r>
            <a:endParaRPr lang="zh-CN" altLang="en-US" sz="2670" b="1">
              <a:solidFill>
                <a:srgbClr val="FF0000"/>
              </a:solidFill>
              <a:latin typeface="微软雅黑" panose="020B0503020204020204" charset="-122"/>
              <a:ea typeface="微软雅黑" panose="020B0503020204020204" charset="-122"/>
            </a:endParaRPr>
          </a:p>
          <a:p>
            <a:endParaRPr lang="zh-CN" altLang="en-US" sz="2670" b="1">
              <a:solidFill>
                <a:srgbClr val="FF00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ppt_x"/>
                                          </p:val>
                                        </p:tav>
                                        <p:tav tm="100000">
                                          <p:val>
                                            <p:strVal val="#ppt_x"/>
                                          </p:val>
                                        </p:tav>
                                      </p:tavLst>
                                    </p:anim>
                                    <p:anim calcmode="lin" valueType="num">
                                      <p:cBhvr additive="base">
                                        <p:cTn id="5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0" grpId="0"/>
      <p:bldP spid="20" grpId="1"/>
      <p:bldP spid="6" grpId="0" animBg="1"/>
      <p:bldP spid="7" grpId="0" animBg="1"/>
      <p:bldP spid="8" grpId="0" animBg="1"/>
      <p:bldP spid="9" grpId="0" animBg="1"/>
      <p:bldP spid="10" grpId="0" animBg="1"/>
      <p:bldP spid="11" grpId="0" animBg="1"/>
      <p:bldP spid="6" grpId="1" animBg="1"/>
      <p:bldP spid="7" grpId="1" animBg="1"/>
      <p:bldP spid="8" grpId="1" animBg="1"/>
      <p:bldP spid="9" grpId="1" animBg="1"/>
      <p:bldP spid="10" grpId="1" animBg="1"/>
      <p:bldP spid="11"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352040" y="1577975"/>
            <a:ext cx="7369175" cy="2975610"/>
          </a:xfrm>
          <a:prstGeom prst="rect">
            <a:avLst/>
          </a:prstGeom>
          <a:noFill/>
        </p:spPr>
        <p:txBody>
          <a:bodyPr wrap="square" rtlCol="0" anchor="t">
            <a:noAutofit/>
          </a:bodyPr>
          <a:p>
            <a:r>
              <a:rPr lang="en-US" altLang="zh-CN" sz="2670" b="1">
                <a:latin typeface="微软雅黑" panose="020B0503020204020204" charset="-122"/>
                <a:ea typeface="微软雅黑" panose="020B0503020204020204" charset="-122"/>
                <a:cs typeface="微软雅黑" panose="020B0503020204020204" charset="-122"/>
              </a:rPr>
              <a:t>Argo Rollout</a:t>
            </a:r>
            <a:r>
              <a:rPr lang="zh-CN" altLang="en-US" sz="2670" b="1">
                <a:latin typeface="微软雅黑" panose="020B0503020204020204" charset="-122"/>
                <a:ea typeface="微软雅黑" panose="020B0503020204020204" charset="-122"/>
                <a:cs typeface="微软雅黑" panose="020B0503020204020204" charset="-122"/>
              </a:rPr>
              <a:t>在部署的时候会创建一套新的</a:t>
            </a:r>
            <a:r>
              <a:rPr lang="en-US" altLang="zh-CN" sz="2670" b="1">
                <a:latin typeface="微软雅黑" panose="020B0503020204020204" charset="-122"/>
                <a:ea typeface="微软雅黑" panose="020B0503020204020204" charset="-122"/>
                <a:cs typeface="微软雅黑" panose="020B0503020204020204" charset="-122"/>
              </a:rPr>
              <a:t>POD</a:t>
            </a:r>
            <a:r>
              <a:rPr lang="zh-CN" altLang="en-US" sz="2670" b="1">
                <a:latin typeface="微软雅黑" panose="020B0503020204020204" charset="-122"/>
                <a:ea typeface="微软雅黑" panose="020B0503020204020204" charset="-122"/>
                <a:cs typeface="微软雅黑" panose="020B0503020204020204" charset="-122"/>
              </a:rPr>
              <a:t>，当新环境的</a:t>
            </a:r>
            <a:r>
              <a:rPr lang="en-US" altLang="zh-CN" sz="2670" b="1">
                <a:latin typeface="微软雅黑" panose="020B0503020204020204" charset="-122"/>
                <a:ea typeface="微软雅黑" panose="020B0503020204020204" charset="-122"/>
                <a:cs typeface="微软雅黑" panose="020B0503020204020204" charset="-122"/>
              </a:rPr>
              <a:t>POD</a:t>
            </a:r>
            <a:r>
              <a:rPr lang="zh-CN" altLang="en-US" sz="2670" b="1">
                <a:latin typeface="微软雅黑" panose="020B0503020204020204" charset="-122"/>
                <a:ea typeface="微软雅黑" panose="020B0503020204020204" charset="-122"/>
                <a:cs typeface="微软雅黑" panose="020B0503020204020204" charset="-122"/>
              </a:rPr>
              <a:t>启动没问题后。旧版本的</a:t>
            </a:r>
            <a:r>
              <a:rPr lang="en-US" altLang="zh-CN" sz="2670" b="1">
                <a:latin typeface="微软雅黑" panose="020B0503020204020204" charset="-122"/>
                <a:ea typeface="微软雅黑" panose="020B0503020204020204" charset="-122"/>
                <a:cs typeface="微软雅黑" panose="020B0503020204020204" charset="-122"/>
              </a:rPr>
              <a:t>POD</a:t>
            </a:r>
            <a:r>
              <a:rPr lang="zh-CN" altLang="en-US" sz="2670" b="1">
                <a:latin typeface="微软雅黑" panose="020B0503020204020204" charset="-122"/>
                <a:ea typeface="微软雅黑" panose="020B0503020204020204" charset="-122"/>
                <a:cs typeface="微软雅黑" panose="020B0503020204020204" charset="-122"/>
              </a:rPr>
              <a:t>流量则会切换到新版本的</a:t>
            </a:r>
            <a:r>
              <a:rPr lang="en-US" altLang="zh-CN" sz="2670" b="1">
                <a:latin typeface="微软雅黑" panose="020B0503020204020204" charset="-122"/>
                <a:ea typeface="微软雅黑" panose="020B0503020204020204" charset="-122"/>
                <a:cs typeface="微软雅黑" panose="020B0503020204020204" charset="-122"/>
              </a:rPr>
              <a:t>POD</a:t>
            </a:r>
            <a:r>
              <a:rPr lang="zh-CN" altLang="en-US" sz="2670" b="1">
                <a:latin typeface="微软雅黑" panose="020B0503020204020204" charset="-122"/>
                <a:ea typeface="微软雅黑" panose="020B0503020204020204" charset="-122"/>
                <a:cs typeface="微软雅黑" panose="020B0503020204020204" charset="-122"/>
              </a:rPr>
              <a:t>中。当流量切换过来后。旧版本会根据设置的保留</a:t>
            </a:r>
            <a:endParaRPr lang="zh-CN" altLang="en-US" sz="2670" b="1">
              <a:latin typeface="微软雅黑" panose="020B0503020204020204" charset="-122"/>
              <a:ea typeface="微软雅黑" panose="020B0503020204020204" charset="-122"/>
              <a:cs typeface="微软雅黑" panose="020B0503020204020204" charset="-122"/>
            </a:endParaRPr>
          </a:p>
          <a:p>
            <a:r>
              <a:rPr lang="zh-CN" altLang="en-US" sz="2670" b="1">
                <a:latin typeface="微软雅黑" panose="020B0503020204020204" charset="-122"/>
                <a:ea typeface="微软雅黑" panose="020B0503020204020204" charset="-122"/>
                <a:cs typeface="微软雅黑" panose="020B0503020204020204" charset="-122"/>
              </a:rPr>
              <a:t>时间进行倒数。时间到则旧版本的</a:t>
            </a:r>
            <a:r>
              <a:rPr lang="en-US" altLang="zh-CN" sz="2670" b="1">
                <a:latin typeface="微软雅黑" panose="020B0503020204020204" charset="-122"/>
                <a:ea typeface="微软雅黑" panose="020B0503020204020204" charset="-122"/>
                <a:cs typeface="微软雅黑" panose="020B0503020204020204" charset="-122"/>
              </a:rPr>
              <a:t>POD</a:t>
            </a:r>
            <a:r>
              <a:rPr lang="zh-CN" altLang="en-US" sz="2670" b="1">
                <a:latin typeface="微软雅黑" panose="020B0503020204020204" charset="-122"/>
                <a:ea typeface="微软雅黑" panose="020B0503020204020204" charset="-122"/>
                <a:cs typeface="微软雅黑" panose="020B0503020204020204" charset="-122"/>
              </a:rPr>
              <a:t>会自动</a:t>
            </a:r>
            <a:endParaRPr lang="zh-CN" altLang="en-US" sz="2670" b="1">
              <a:latin typeface="微软雅黑" panose="020B0503020204020204" charset="-122"/>
              <a:ea typeface="微软雅黑" panose="020B0503020204020204" charset="-122"/>
              <a:cs typeface="微软雅黑" panose="020B0503020204020204" charset="-122"/>
            </a:endParaRPr>
          </a:p>
          <a:p>
            <a:r>
              <a:rPr lang="zh-CN" altLang="en-US" sz="2670" b="1">
                <a:latin typeface="微软雅黑" panose="020B0503020204020204" charset="-122"/>
                <a:ea typeface="微软雅黑" panose="020B0503020204020204" charset="-122"/>
                <a:cs typeface="微软雅黑" panose="020B0503020204020204" charset="-122"/>
              </a:rPr>
              <a:t>删除</a:t>
            </a:r>
            <a:endParaRPr lang="zh-CN" altLang="en-US" sz="2670" b="1">
              <a:latin typeface="微软雅黑" panose="020B0503020204020204" charset="-122"/>
              <a:ea typeface="微软雅黑" panose="020B0503020204020204" charset="-122"/>
              <a:cs typeface="微软雅黑" panose="020B0503020204020204" charset="-122"/>
            </a:endParaRPr>
          </a:p>
        </p:txBody>
      </p:sp>
      <p:sp>
        <p:nvSpPr>
          <p:cNvPr id="17" name="矩形"/>
          <p:cNvSpPr/>
          <p:nvPr>
            <p:custDataLst>
              <p:tags r:id="rId1"/>
            </p:custDataLst>
          </p:nvPr>
        </p:nvSpPr>
        <p:spPr>
          <a:xfrm>
            <a:off x="2135505" y="332105"/>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Argo Rollout</a:t>
            </a: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蓝绿发布介绍</a:t>
            </a:r>
            <a:endPar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矩形"/>
          <p:cNvSpPr/>
          <p:nvPr>
            <p:custDataLst>
              <p:tags r:id="rId1"/>
            </p:custDataLst>
          </p:nvPr>
        </p:nvSpPr>
        <p:spPr>
          <a:xfrm>
            <a:off x="2135505" y="332105"/>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Argo Rollout</a:t>
            </a: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蓝绿发布架构</a:t>
            </a:r>
            <a:endPar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3" name="圆角矩形 2"/>
          <p:cNvSpPr/>
          <p:nvPr>
            <p:custDataLst>
              <p:tags r:id="rId2"/>
            </p:custDataLst>
          </p:nvPr>
        </p:nvSpPr>
        <p:spPr>
          <a:xfrm>
            <a:off x="2098675" y="1340485"/>
            <a:ext cx="2087880" cy="64770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Rollout</a:t>
            </a:r>
            <a:endParaRPr lang="en-US" altLang="zh-CN"/>
          </a:p>
        </p:txBody>
      </p:sp>
      <p:sp>
        <p:nvSpPr>
          <p:cNvPr id="4" name="圆角矩形 3"/>
          <p:cNvSpPr/>
          <p:nvPr>
            <p:custDataLst>
              <p:tags r:id="rId3"/>
            </p:custDataLst>
          </p:nvPr>
        </p:nvSpPr>
        <p:spPr>
          <a:xfrm>
            <a:off x="1199515" y="2348865"/>
            <a:ext cx="1587500" cy="64770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ym typeface="+mn-ea"/>
              </a:rPr>
              <a:t>Replicaset1</a:t>
            </a:r>
            <a:endParaRPr lang="en-US" altLang="zh-CN"/>
          </a:p>
        </p:txBody>
      </p:sp>
      <p:sp>
        <p:nvSpPr>
          <p:cNvPr id="5" name="圆角矩形 4"/>
          <p:cNvSpPr/>
          <p:nvPr>
            <p:custDataLst>
              <p:tags r:id="rId4"/>
            </p:custDataLst>
          </p:nvPr>
        </p:nvSpPr>
        <p:spPr>
          <a:xfrm>
            <a:off x="3503930" y="2348865"/>
            <a:ext cx="1604010" cy="64770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Replicaset2</a:t>
            </a:r>
            <a:endParaRPr lang="en-US" altLang="zh-CN"/>
          </a:p>
        </p:txBody>
      </p:sp>
      <p:sp>
        <p:nvSpPr>
          <p:cNvPr id="6" name="圆角矩形 5"/>
          <p:cNvSpPr/>
          <p:nvPr>
            <p:custDataLst>
              <p:tags r:id="rId5"/>
            </p:custDataLst>
          </p:nvPr>
        </p:nvSpPr>
        <p:spPr>
          <a:xfrm>
            <a:off x="695325" y="3573145"/>
            <a:ext cx="898525" cy="65976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POD1</a:t>
            </a:r>
            <a:endParaRPr lang="en-US" altLang="zh-CN"/>
          </a:p>
        </p:txBody>
      </p:sp>
      <p:sp>
        <p:nvSpPr>
          <p:cNvPr id="8" name="圆角矩形 7"/>
          <p:cNvSpPr/>
          <p:nvPr>
            <p:custDataLst>
              <p:tags r:id="rId6"/>
            </p:custDataLst>
          </p:nvPr>
        </p:nvSpPr>
        <p:spPr>
          <a:xfrm>
            <a:off x="1991995" y="3573145"/>
            <a:ext cx="898525" cy="65976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POD2</a:t>
            </a:r>
            <a:endParaRPr lang="en-US" altLang="zh-CN"/>
          </a:p>
        </p:txBody>
      </p:sp>
      <p:sp>
        <p:nvSpPr>
          <p:cNvPr id="9" name="圆角矩形 8"/>
          <p:cNvSpPr/>
          <p:nvPr>
            <p:custDataLst>
              <p:tags r:id="rId7"/>
            </p:custDataLst>
          </p:nvPr>
        </p:nvSpPr>
        <p:spPr>
          <a:xfrm>
            <a:off x="3288030" y="3573145"/>
            <a:ext cx="898525" cy="65976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POD3</a:t>
            </a:r>
            <a:endParaRPr lang="en-US" altLang="zh-CN"/>
          </a:p>
        </p:txBody>
      </p:sp>
      <p:sp>
        <p:nvSpPr>
          <p:cNvPr id="10" name="圆角矩形 9"/>
          <p:cNvSpPr/>
          <p:nvPr>
            <p:custDataLst>
              <p:tags r:id="rId8"/>
            </p:custDataLst>
          </p:nvPr>
        </p:nvSpPr>
        <p:spPr>
          <a:xfrm>
            <a:off x="4655820" y="3573145"/>
            <a:ext cx="898525" cy="65976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POD4</a:t>
            </a:r>
            <a:endParaRPr lang="en-US" altLang="zh-CN"/>
          </a:p>
        </p:txBody>
      </p:sp>
      <p:sp>
        <p:nvSpPr>
          <p:cNvPr id="12" name="矩形 11"/>
          <p:cNvSpPr/>
          <p:nvPr/>
        </p:nvSpPr>
        <p:spPr>
          <a:xfrm>
            <a:off x="890270" y="5013325"/>
            <a:ext cx="1661795" cy="50419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ActiveService</a:t>
            </a:r>
            <a:endParaRPr lang="en-US" altLang="zh-CN"/>
          </a:p>
        </p:txBody>
      </p:sp>
      <p:sp>
        <p:nvSpPr>
          <p:cNvPr id="13" name="矩形 12"/>
          <p:cNvSpPr/>
          <p:nvPr/>
        </p:nvSpPr>
        <p:spPr>
          <a:xfrm>
            <a:off x="3503930" y="5012055"/>
            <a:ext cx="1924050" cy="50419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PreviewService</a:t>
            </a:r>
            <a:endParaRPr lang="en-US" altLang="zh-CN"/>
          </a:p>
        </p:txBody>
      </p:sp>
      <p:sp>
        <p:nvSpPr>
          <p:cNvPr id="16" name="矩形 15"/>
          <p:cNvSpPr/>
          <p:nvPr/>
        </p:nvSpPr>
        <p:spPr>
          <a:xfrm>
            <a:off x="911860" y="5949315"/>
            <a:ext cx="1661795" cy="50419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Ingress</a:t>
            </a:r>
            <a:endParaRPr lang="en-US" altLang="zh-CN"/>
          </a:p>
        </p:txBody>
      </p:sp>
      <p:cxnSp>
        <p:nvCxnSpPr>
          <p:cNvPr id="18" name="直接连接符 17"/>
          <p:cNvCxnSpPr>
            <a:stCxn id="3" idx="2"/>
            <a:endCxn id="4" idx="0"/>
          </p:cNvCxnSpPr>
          <p:nvPr/>
        </p:nvCxnSpPr>
        <p:spPr>
          <a:xfrm flipH="1">
            <a:off x="1993265" y="1988185"/>
            <a:ext cx="1149350" cy="360680"/>
          </a:xfrm>
          <a:prstGeom prst="line">
            <a:avLst/>
          </a:prstGeom>
        </p:spPr>
        <p:style>
          <a:lnRef idx="2">
            <a:schemeClr val="accent1"/>
          </a:lnRef>
          <a:fillRef idx="0">
            <a:srgbClr val="FFFFFF"/>
          </a:fillRef>
          <a:effectRef idx="0">
            <a:srgbClr val="FFFFFF"/>
          </a:effectRef>
          <a:fontRef idx="minor">
            <a:schemeClr val="tx1"/>
          </a:fontRef>
        </p:style>
      </p:cxnSp>
      <p:cxnSp>
        <p:nvCxnSpPr>
          <p:cNvPr id="19" name="直接连接符 18"/>
          <p:cNvCxnSpPr/>
          <p:nvPr/>
        </p:nvCxnSpPr>
        <p:spPr>
          <a:xfrm>
            <a:off x="3142615" y="1988185"/>
            <a:ext cx="1163320" cy="360680"/>
          </a:xfrm>
          <a:prstGeom prst="line">
            <a:avLst/>
          </a:prstGeom>
        </p:spPr>
        <p:style>
          <a:lnRef idx="2">
            <a:schemeClr val="accent1"/>
          </a:lnRef>
          <a:fillRef idx="0">
            <a:srgbClr val="FFFFFF"/>
          </a:fillRef>
          <a:effectRef idx="0">
            <a:srgbClr val="FFFFFF"/>
          </a:effectRef>
          <a:fontRef idx="minor">
            <a:schemeClr val="tx1"/>
          </a:fontRef>
        </p:style>
      </p:cxnSp>
      <p:cxnSp>
        <p:nvCxnSpPr>
          <p:cNvPr id="20" name="直接连接符 19"/>
          <p:cNvCxnSpPr>
            <a:stCxn id="4" idx="2"/>
            <a:endCxn id="6" idx="0"/>
          </p:cNvCxnSpPr>
          <p:nvPr/>
        </p:nvCxnSpPr>
        <p:spPr>
          <a:xfrm flipH="1">
            <a:off x="1144905" y="2996565"/>
            <a:ext cx="848360" cy="576580"/>
          </a:xfrm>
          <a:prstGeom prst="line">
            <a:avLst/>
          </a:prstGeom>
        </p:spPr>
        <p:style>
          <a:lnRef idx="2">
            <a:schemeClr val="accent1"/>
          </a:lnRef>
          <a:fillRef idx="0">
            <a:srgbClr val="FFFFFF"/>
          </a:fillRef>
          <a:effectRef idx="0">
            <a:srgbClr val="FFFFFF"/>
          </a:effectRef>
          <a:fontRef idx="minor">
            <a:schemeClr val="tx1"/>
          </a:fontRef>
        </p:style>
      </p:cxnSp>
      <p:cxnSp>
        <p:nvCxnSpPr>
          <p:cNvPr id="21" name="直接连接符 20"/>
          <p:cNvCxnSpPr>
            <a:endCxn id="8" idx="0"/>
          </p:cNvCxnSpPr>
          <p:nvPr/>
        </p:nvCxnSpPr>
        <p:spPr>
          <a:xfrm>
            <a:off x="1991995" y="2996565"/>
            <a:ext cx="449580" cy="576580"/>
          </a:xfrm>
          <a:prstGeom prst="line">
            <a:avLst/>
          </a:prstGeom>
        </p:spPr>
        <p:style>
          <a:lnRef idx="2">
            <a:schemeClr val="accent1"/>
          </a:lnRef>
          <a:fillRef idx="0">
            <a:srgbClr val="FFFFFF"/>
          </a:fillRef>
          <a:effectRef idx="0">
            <a:srgbClr val="FFFFFF"/>
          </a:effectRef>
          <a:fontRef idx="minor">
            <a:schemeClr val="tx1"/>
          </a:fontRef>
        </p:style>
      </p:cxnSp>
      <p:cxnSp>
        <p:nvCxnSpPr>
          <p:cNvPr id="22" name="直接连接符 21"/>
          <p:cNvCxnSpPr>
            <a:stCxn id="5" idx="2"/>
            <a:endCxn id="9" idx="0"/>
          </p:cNvCxnSpPr>
          <p:nvPr/>
        </p:nvCxnSpPr>
        <p:spPr>
          <a:xfrm flipH="1">
            <a:off x="3737610" y="2996565"/>
            <a:ext cx="568325" cy="576580"/>
          </a:xfrm>
          <a:prstGeom prst="line">
            <a:avLst/>
          </a:prstGeom>
        </p:spPr>
        <p:style>
          <a:lnRef idx="2">
            <a:schemeClr val="accent1"/>
          </a:lnRef>
          <a:fillRef idx="0">
            <a:srgbClr val="FFFFFF"/>
          </a:fillRef>
          <a:effectRef idx="0">
            <a:srgbClr val="FFFFFF"/>
          </a:effectRef>
          <a:fontRef idx="minor">
            <a:schemeClr val="tx1"/>
          </a:fontRef>
        </p:style>
      </p:cxnSp>
      <p:cxnSp>
        <p:nvCxnSpPr>
          <p:cNvPr id="23" name="直接连接符 22"/>
          <p:cNvCxnSpPr>
            <a:stCxn id="5" idx="2"/>
            <a:endCxn id="10" idx="0"/>
          </p:cNvCxnSpPr>
          <p:nvPr/>
        </p:nvCxnSpPr>
        <p:spPr>
          <a:xfrm>
            <a:off x="4305935" y="2996565"/>
            <a:ext cx="799465" cy="576580"/>
          </a:xfrm>
          <a:prstGeom prst="line">
            <a:avLst/>
          </a:prstGeom>
        </p:spPr>
        <p:style>
          <a:lnRef idx="2">
            <a:schemeClr val="accent1"/>
          </a:lnRef>
          <a:fillRef idx="0">
            <a:srgbClr val="FFFFFF"/>
          </a:fillRef>
          <a:effectRef idx="0">
            <a:srgbClr val="FFFFFF"/>
          </a:effectRef>
          <a:fontRef idx="minor">
            <a:schemeClr val="tx1"/>
          </a:fontRef>
        </p:style>
      </p:cxnSp>
      <p:cxnSp>
        <p:nvCxnSpPr>
          <p:cNvPr id="24" name="直接箭头连接符 23"/>
          <p:cNvCxnSpPr>
            <a:stCxn id="12" idx="0"/>
            <a:endCxn id="6" idx="2"/>
          </p:cNvCxnSpPr>
          <p:nvPr/>
        </p:nvCxnSpPr>
        <p:spPr>
          <a:xfrm flipH="1" flipV="1">
            <a:off x="1144905" y="4232910"/>
            <a:ext cx="576580" cy="78041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5" name="直接箭头连接符 24"/>
          <p:cNvCxnSpPr>
            <a:endCxn id="8" idx="2"/>
          </p:cNvCxnSpPr>
          <p:nvPr/>
        </p:nvCxnSpPr>
        <p:spPr>
          <a:xfrm flipV="1">
            <a:off x="1703705" y="4232910"/>
            <a:ext cx="737870" cy="78041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6" name="直接箭头连接符 25"/>
          <p:cNvCxnSpPr>
            <a:stCxn id="16" idx="0"/>
            <a:endCxn id="12" idx="2"/>
          </p:cNvCxnSpPr>
          <p:nvPr/>
        </p:nvCxnSpPr>
        <p:spPr>
          <a:xfrm flipH="1" flipV="1">
            <a:off x="1721485" y="5517515"/>
            <a:ext cx="21590" cy="43180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7" name="直接箭头连接符 26"/>
          <p:cNvCxnSpPr>
            <a:stCxn id="13" idx="0"/>
            <a:endCxn id="9" idx="2"/>
          </p:cNvCxnSpPr>
          <p:nvPr/>
        </p:nvCxnSpPr>
        <p:spPr>
          <a:xfrm flipH="1" flipV="1">
            <a:off x="3737610" y="4232910"/>
            <a:ext cx="728345" cy="77914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8" name="直接箭头连接符 27"/>
          <p:cNvCxnSpPr>
            <a:endCxn id="10" idx="2"/>
          </p:cNvCxnSpPr>
          <p:nvPr/>
        </p:nvCxnSpPr>
        <p:spPr>
          <a:xfrm flipV="1">
            <a:off x="4439920" y="4232910"/>
            <a:ext cx="665480" cy="78041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9" name="圆角矩形 28"/>
          <p:cNvSpPr/>
          <p:nvPr>
            <p:custDataLst>
              <p:tags r:id="rId9"/>
            </p:custDataLst>
          </p:nvPr>
        </p:nvSpPr>
        <p:spPr>
          <a:xfrm>
            <a:off x="7608570" y="1268730"/>
            <a:ext cx="2087880" cy="64770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Rollout</a:t>
            </a:r>
            <a:endParaRPr lang="en-US" altLang="zh-CN"/>
          </a:p>
        </p:txBody>
      </p:sp>
      <p:sp>
        <p:nvSpPr>
          <p:cNvPr id="30" name="圆角矩形 29"/>
          <p:cNvSpPr/>
          <p:nvPr>
            <p:custDataLst>
              <p:tags r:id="rId10"/>
            </p:custDataLst>
          </p:nvPr>
        </p:nvSpPr>
        <p:spPr>
          <a:xfrm>
            <a:off x="6709410" y="2277110"/>
            <a:ext cx="1587500" cy="64770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ym typeface="+mn-ea"/>
              </a:rPr>
              <a:t>Replicaset1</a:t>
            </a:r>
            <a:endParaRPr lang="en-US" altLang="zh-CN"/>
          </a:p>
        </p:txBody>
      </p:sp>
      <p:sp>
        <p:nvSpPr>
          <p:cNvPr id="31" name="圆角矩形 30"/>
          <p:cNvSpPr/>
          <p:nvPr>
            <p:custDataLst>
              <p:tags r:id="rId11"/>
            </p:custDataLst>
          </p:nvPr>
        </p:nvSpPr>
        <p:spPr>
          <a:xfrm>
            <a:off x="9013825" y="2277110"/>
            <a:ext cx="1604010" cy="64770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Replicaset2</a:t>
            </a:r>
            <a:endParaRPr lang="en-US" altLang="zh-CN"/>
          </a:p>
        </p:txBody>
      </p:sp>
      <p:sp>
        <p:nvSpPr>
          <p:cNvPr id="34" name="圆角矩形 33"/>
          <p:cNvSpPr/>
          <p:nvPr>
            <p:custDataLst>
              <p:tags r:id="rId12"/>
            </p:custDataLst>
          </p:nvPr>
        </p:nvSpPr>
        <p:spPr>
          <a:xfrm>
            <a:off x="8797925" y="3501390"/>
            <a:ext cx="898525" cy="65976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POD3</a:t>
            </a:r>
            <a:endParaRPr lang="en-US" altLang="zh-CN"/>
          </a:p>
        </p:txBody>
      </p:sp>
      <p:sp>
        <p:nvSpPr>
          <p:cNvPr id="35" name="圆角矩形 34"/>
          <p:cNvSpPr/>
          <p:nvPr>
            <p:custDataLst>
              <p:tags r:id="rId13"/>
            </p:custDataLst>
          </p:nvPr>
        </p:nvSpPr>
        <p:spPr>
          <a:xfrm>
            <a:off x="10165715" y="3501390"/>
            <a:ext cx="898525" cy="65976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POD4</a:t>
            </a:r>
            <a:endParaRPr lang="en-US" altLang="zh-CN"/>
          </a:p>
        </p:txBody>
      </p:sp>
      <p:sp>
        <p:nvSpPr>
          <p:cNvPr id="37" name="矩形 36"/>
          <p:cNvSpPr/>
          <p:nvPr/>
        </p:nvSpPr>
        <p:spPr>
          <a:xfrm>
            <a:off x="9984740" y="4940300"/>
            <a:ext cx="1924050" cy="50419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PreviewService</a:t>
            </a:r>
            <a:endParaRPr lang="en-US" altLang="zh-CN"/>
          </a:p>
        </p:txBody>
      </p:sp>
      <p:sp>
        <p:nvSpPr>
          <p:cNvPr id="38" name="矩形 37"/>
          <p:cNvSpPr/>
          <p:nvPr/>
        </p:nvSpPr>
        <p:spPr>
          <a:xfrm>
            <a:off x="9120505" y="5877560"/>
            <a:ext cx="1661795" cy="50419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Ingress</a:t>
            </a:r>
            <a:endParaRPr lang="en-US" altLang="zh-CN"/>
          </a:p>
        </p:txBody>
      </p:sp>
      <p:cxnSp>
        <p:nvCxnSpPr>
          <p:cNvPr id="39" name="直接连接符 38"/>
          <p:cNvCxnSpPr>
            <a:stCxn id="29" idx="2"/>
            <a:endCxn id="30" idx="0"/>
          </p:cNvCxnSpPr>
          <p:nvPr/>
        </p:nvCxnSpPr>
        <p:spPr>
          <a:xfrm flipH="1">
            <a:off x="13013055" y="1844675"/>
            <a:ext cx="1149350" cy="360680"/>
          </a:xfrm>
          <a:prstGeom prst="line">
            <a:avLst/>
          </a:prstGeom>
        </p:spPr>
        <p:style>
          <a:lnRef idx="2">
            <a:schemeClr val="accent1"/>
          </a:lnRef>
          <a:fillRef idx="0">
            <a:srgbClr val="FFFFFF"/>
          </a:fillRef>
          <a:effectRef idx="0">
            <a:srgbClr val="FFFFFF"/>
          </a:effectRef>
          <a:fontRef idx="minor">
            <a:schemeClr val="tx1"/>
          </a:fontRef>
        </p:style>
      </p:cxnSp>
      <p:cxnSp>
        <p:nvCxnSpPr>
          <p:cNvPr id="40" name="直接连接符 39"/>
          <p:cNvCxnSpPr>
            <a:stCxn id="29" idx="2"/>
            <a:endCxn id="31" idx="0"/>
          </p:cNvCxnSpPr>
          <p:nvPr/>
        </p:nvCxnSpPr>
        <p:spPr>
          <a:xfrm>
            <a:off x="14162405" y="1844675"/>
            <a:ext cx="1163320" cy="360680"/>
          </a:xfrm>
          <a:prstGeom prst="line">
            <a:avLst/>
          </a:prstGeom>
        </p:spPr>
        <p:style>
          <a:lnRef idx="2">
            <a:schemeClr val="accent1"/>
          </a:lnRef>
          <a:fillRef idx="0">
            <a:srgbClr val="FFFFFF"/>
          </a:fillRef>
          <a:effectRef idx="0">
            <a:srgbClr val="FFFFFF"/>
          </a:effectRef>
          <a:fontRef idx="minor">
            <a:schemeClr val="tx1"/>
          </a:fontRef>
        </p:style>
      </p:cxnSp>
      <p:cxnSp>
        <p:nvCxnSpPr>
          <p:cNvPr id="42" name="直接连接符 41"/>
          <p:cNvCxnSpPr>
            <a:endCxn id="33" idx="0"/>
          </p:cNvCxnSpPr>
          <p:nvPr/>
        </p:nvCxnSpPr>
        <p:spPr>
          <a:xfrm>
            <a:off x="13011785" y="2853055"/>
            <a:ext cx="449580" cy="576580"/>
          </a:xfrm>
          <a:prstGeom prst="line">
            <a:avLst/>
          </a:prstGeom>
        </p:spPr>
        <p:style>
          <a:lnRef idx="2">
            <a:schemeClr val="accent1"/>
          </a:lnRef>
          <a:fillRef idx="0">
            <a:srgbClr val="FFFFFF"/>
          </a:fillRef>
          <a:effectRef idx="0">
            <a:srgbClr val="FFFFFF"/>
          </a:effectRef>
          <a:fontRef idx="minor">
            <a:schemeClr val="tx1"/>
          </a:fontRef>
        </p:style>
      </p:cxnSp>
      <p:cxnSp>
        <p:nvCxnSpPr>
          <p:cNvPr id="43" name="直接连接符 42"/>
          <p:cNvCxnSpPr>
            <a:stCxn id="31" idx="2"/>
            <a:endCxn id="34" idx="0"/>
          </p:cNvCxnSpPr>
          <p:nvPr/>
        </p:nvCxnSpPr>
        <p:spPr>
          <a:xfrm flipH="1">
            <a:off x="14757400" y="2853055"/>
            <a:ext cx="568325" cy="576580"/>
          </a:xfrm>
          <a:prstGeom prst="line">
            <a:avLst/>
          </a:prstGeom>
        </p:spPr>
        <p:style>
          <a:lnRef idx="2">
            <a:schemeClr val="accent1"/>
          </a:lnRef>
          <a:fillRef idx="0">
            <a:srgbClr val="FFFFFF"/>
          </a:fillRef>
          <a:effectRef idx="0">
            <a:srgbClr val="FFFFFF"/>
          </a:effectRef>
          <a:fontRef idx="minor">
            <a:schemeClr val="tx1"/>
          </a:fontRef>
        </p:style>
      </p:cxnSp>
      <p:cxnSp>
        <p:nvCxnSpPr>
          <p:cNvPr id="44" name="直接连接符 43"/>
          <p:cNvCxnSpPr>
            <a:stCxn id="31" idx="2"/>
            <a:endCxn id="35" idx="0"/>
          </p:cNvCxnSpPr>
          <p:nvPr/>
        </p:nvCxnSpPr>
        <p:spPr>
          <a:xfrm>
            <a:off x="15325725" y="2853055"/>
            <a:ext cx="799465" cy="576580"/>
          </a:xfrm>
          <a:prstGeom prst="line">
            <a:avLst/>
          </a:prstGeom>
        </p:spPr>
        <p:style>
          <a:lnRef idx="2">
            <a:schemeClr val="accent1"/>
          </a:lnRef>
          <a:fillRef idx="0">
            <a:srgbClr val="FFFFFF"/>
          </a:fillRef>
          <a:effectRef idx="0">
            <a:srgbClr val="FFFFFF"/>
          </a:effectRef>
          <a:fontRef idx="minor">
            <a:schemeClr val="tx1"/>
          </a:fontRef>
        </p:style>
      </p:cxnSp>
      <p:cxnSp>
        <p:nvCxnSpPr>
          <p:cNvPr id="46" name="直接箭头连接符 45"/>
          <p:cNvCxnSpPr>
            <a:endCxn id="33" idx="2"/>
          </p:cNvCxnSpPr>
          <p:nvPr/>
        </p:nvCxnSpPr>
        <p:spPr>
          <a:xfrm flipV="1">
            <a:off x="12723495" y="4089400"/>
            <a:ext cx="737870" cy="78041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47" name="直接箭头连接符 46"/>
          <p:cNvCxnSpPr>
            <a:endCxn id="68" idx="2"/>
          </p:cNvCxnSpPr>
          <p:nvPr/>
        </p:nvCxnSpPr>
        <p:spPr>
          <a:xfrm flipH="1" flipV="1">
            <a:off x="8865870" y="5444490"/>
            <a:ext cx="1085850" cy="43307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48" name="直接箭头连接符 47"/>
          <p:cNvCxnSpPr>
            <a:stCxn id="37" idx="0"/>
            <a:endCxn id="34" idx="2"/>
          </p:cNvCxnSpPr>
          <p:nvPr/>
        </p:nvCxnSpPr>
        <p:spPr>
          <a:xfrm flipH="1" flipV="1">
            <a:off x="9247505" y="4161155"/>
            <a:ext cx="1699260" cy="77914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49" name="直接箭头连接符 48"/>
          <p:cNvCxnSpPr>
            <a:endCxn id="35" idx="2"/>
          </p:cNvCxnSpPr>
          <p:nvPr/>
        </p:nvCxnSpPr>
        <p:spPr>
          <a:xfrm flipV="1">
            <a:off x="15459710" y="4089400"/>
            <a:ext cx="665480" cy="78041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50" name="直接连接符 49"/>
          <p:cNvCxnSpPr/>
          <p:nvPr/>
        </p:nvCxnSpPr>
        <p:spPr>
          <a:xfrm>
            <a:off x="8832215" y="1916430"/>
            <a:ext cx="1163320" cy="360680"/>
          </a:xfrm>
          <a:prstGeom prst="line">
            <a:avLst/>
          </a:prstGeom>
        </p:spPr>
        <p:style>
          <a:lnRef idx="2">
            <a:schemeClr val="accent1"/>
          </a:lnRef>
          <a:fillRef idx="0">
            <a:srgbClr val="FFFFFF"/>
          </a:fillRef>
          <a:effectRef idx="0">
            <a:srgbClr val="FFFFFF"/>
          </a:effectRef>
          <a:fontRef idx="minor">
            <a:schemeClr val="tx1"/>
          </a:fontRef>
        </p:style>
      </p:cxnSp>
      <p:cxnSp>
        <p:nvCxnSpPr>
          <p:cNvPr id="51" name="直接连接符 50"/>
          <p:cNvCxnSpPr>
            <a:endCxn id="34" idx="0"/>
          </p:cNvCxnSpPr>
          <p:nvPr/>
        </p:nvCxnSpPr>
        <p:spPr>
          <a:xfrm flipH="1">
            <a:off x="9247505" y="2924810"/>
            <a:ext cx="593090" cy="576580"/>
          </a:xfrm>
          <a:prstGeom prst="line">
            <a:avLst/>
          </a:prstGeom>
        </p:spPr>
        <p:style>
          <a:lnRef idx="2">
            <a:schemeClr val="accent1"/>
          </a:lnRef>
          <a:fillRef idx="0">
            <a:srgbClr val="FFFFFF"/>
          </a:fillRef>
          <a:effectRef idx="0">
            <a:srgbClr val="FFFFFF"/>
          </a:effectRef>
          <a:fontRef idx="minor">
            <a:schemeClr val="tx1"/>
          </a:fontRef>
        </p:style>
      </p:cxnSp>
      <p:cxnSp>
        <p:nvCxnSpPr>
          <p:cNvPr id="52" name="直接连接符 51"/>
          <p:cNvCxnSpPr>
            <a:stCxn id="30" idx="0"/>
            <a:endCxn id="29" idx="2"/>
          </p:cNvCxnSpPr>
          <p:nvPr/>
        </p:nvCxnSpPr>
        <p:spPr>
          <a:xfrm flipV="1">
            <a:off x="7503160" y="1916430"/>
            <a:ext cx="1149350" cy="360680"/>
          </a:xfrm>
          <a:prstGeom prst="line">
            <a:avLst/>
          </a:prstGeom>
        </p:spPr>
        <p:style>
          <a:lnRef idx="2">
            <a:schemeClr val="accent1"/>
          </a:lnRef>
          <a:fillRef idx="0">
            <a:srgbClr val="FFFFFF"/>
          </a:fillRef>
          <a:effectRef idx="0">
            <a:srgbClr val="FFFFFF"/>
          </a:effectRef>
          <a:fontRef idx="minor">
            <a:schemeClr val="tx1"/>
          </a:fontRef>
        </p:style>
      </p:cxnSp>
      <p:cxnSp>
        <p:nvCxnSpPr>
          <p:cNvPr id="53" name="直接连接符 52"/>
          <p:cNvCxnSpPr>
            <a:stCxn id="31" idx="2"/>
            <a:endCxn id="35" idx="0"/>
          </p:cNvCxnSpPr>
          <p:nvPr/>
        </p:nvCxnSpPr>
        <p:spPr>
          <a:xfrm>
            <a:off x="9815830" y="2924810"/>
            <a:ext cx="799465" cy="576580"/>
          </a:xfrm>
          <a:prstGeom prst="line">
            <a:avLst/>
          </a:prstGeom>
        </p:spPr>
        <p:style>
          <a:lnRef idx="2">
            <a:schemeClr val="accent1"/>
          </a:lnRef>
          <a:fillRef idx="0">
            <a:srgbClr val="FFFFFF"/>
          </a:fillRef>
          <a:effectRef idx="0">
            <a:srgbClr val="FFFFFF"/>
          </a:effectRef>
          <a:fontRef idx="minor">
            <a:schemeClr val="tx1"/>
          </a:fontRef>
        </p:style>
      </p:cxnSp>
      <p:cxnSp>
        <p:nvCxnSpPr>
          <p:cNvPr id="54" name="直接箭头连接符 53"/>
          <p:cNvCxnSpPr>
            <a:stCxn id="37" idx="0"/>
            <a:endCxn id="34" idx="2"/>
          </p:cNvCxnSpPr>
          <p:nvPr/>
        </p:nvCxnSpPr>
        <p:spPr>
          <a:xfrm flipH="1" flipV="1">
            <a:off x="9247505" y="4161155"/>
            <a:ext cx="1699260" cy="77914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55" name="直接箭头连接符 54"/>
          <p:cNvCxnSpPr>
            <a:stCxn id="37" idx="0"/>
            <a:endCxn id="35" idx="2"/>
          </p:cNvCxnSpPr>
          <p:nvPr/>
        </p:nvCxnSpPr>
        <p:spPr>
          <a:xfrm flipH="1" flipV="1">
            <a:off x="10615295" y="4161155"/>
            <a:ext cx="331470" cy="77914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68" name="矩形 67"/>
          <p:cNvSpPr/>
          <p:nvPr/>
        </p:nvSpPr>
        <p:spPr>
          <a:xfrm>
            <a:off x="8034655" y="4940300"/>
            <a:ext cx="1661795" cy="50419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ActiveService</a:t>
            </a:r>
            <a:endParaRPr lang="en-US" altLang="zh-CN"/>
          </a:p>
        </p:txBody>
      </p:sp>
      <p:cxnSp>
        <p:nvCxnSpPr>
          <p:cNvPr id="69" name="直接箭头连接符 68"/>
          <p:cNvCxnSpPr>
            <a:stCxn id="68" idx="0"/>
          </p:cNvCxnSpPr>
          <p:nvPr/>
        </p:nvCxnSpPr>
        <p:spPr>
          <a:xfrm flipV="1">
            <a:off x="8865870" y="4149090"/>
            <a:ext cx="398780" cy="7912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71" name="直接箭头连接符 70"/>
          <p:cNvCxnSpPr/>
          <p:nvPr/>
        </p:nvCxnSpPr>
        <p:spPr>
          <a:xfrm flipV="1">
            <a:off x="8832215" y="4220845"/>
            <a:ext cx="1728470" cy="7200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4439905"/>
            <a:ext cx="12190413" cy="91587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3" name="TextBox 5"/>
          <p:cNvSpPr>
            <a:spLocks noChangeArrowheads="1"/>
          </p:cNvSpPr>
          <p:nvPr/>
        </p:nvSpPr>
        <p:spPr bwMode="auto">
          <a:xfrm>
            <a:off x="142875" y="4449445"/>
            <a:ext cx="4618355" cy="532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a:r>
              <a:rPr lang="en-US" altLang="zh-CN" sz="2665" dirty="0">
                <a:solidFill>
                  <a:schemeClr val="bg1"/>
                </a:solidFill>
                <a:latin typeface="微软雅黑" panose="020B0503020204020204" charset="-122"/>
                <a:ea typeface="微软雅黑" panose="020B0503020204020204" charset="-122"/>
              </a:rPr>
              <a:t>ArgoRollout灰度发布与传统灰度发布介绍</a:t>
            </a:r>
            <a:endParaRPr lang="en-US" altLang="zh-CN" sz="2665" dirty="0">
              <a:solidFill>
                <a:schemeClr val="bg1"/>
              </a:solidFill>
              <a:latin typeface="微软雅黑" panose="020B0503020204020204" charset="-122"/>
              <a:ea typeface="微软雅黑" panose="020B0503020204020204" charset="-122"/>
            </a:endParaRPr>
          </a:p>
        </p:txBody>
      </p:sp>
      <p:sp>
        <p:nvSpPr>
          <p:cNvPr id="24" name="TextBox 5"/>
          <p:cNvSpPr>
            <a:spLocks noChangeArrowheads="1"/>
          </p:cNvSpPr>
          <p:nvPr/>
        </p:nvSpPr>
        <p:spPr bwMode="auto">
          <a:xfrm>
            <a:off x="7906639" y="4623712"/>
            <a:ext cx="427184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665" dirty="0">
                <a:solidFill>
                  <a:schemeClr val="bg1"/>
                </a:solidFill>
                <a:latin typeface="微软雅黑" panose="020B0503020204020204" charset="-122"/>
                <a:ea typeface="微软雅黑" panose="020B0503020204020204" charset="-122"/>
              </a:rPr>
              <a:t>Produced</a:t>
            </a:r>
            <a:r>
              <a:rPr lang="zh-CN" altLang="en-US" sz="2665" dirty="0">
                <a:solidFill>
                  <a:schemeClr val="bg1"/>
                </a:solidFill>
                <a:latin typeface="微软雅黑" panose="020B0503020204020204" charset="-122"/>
                <a:ea typeface="微软雅黑" panose="020B0503020204020204" charset="-122"/>
              </a:rPr>
              <a:t> </a:t>
            </a:r>
            <a:r>
              <a:rPr lang="en-US" altLang="zh-CN" sz="2665" dirty="0">
                <a:solidFill>
                  <a:schemeClr val="bg1"/>
                </a:solidFill>
                <a:latin typeface="微软雅黑" panose="020B0503020204020204" charset="-122"/>
                <a:ea typeface="微软雅黑" panose="020B0503020204020204" charset="-122"/>
              </a:rPr>
              <a:t>By</a:t>
            </a:r>
            <a:r>
              <a:rPr lang="zh-CN" altLang="en-US" sz="2665" dirty="0">
                <a:solidFill>
                  <a:schemeClr val="bg1"/>
                </a:solidFill>
                <a:latin typeface="微软雅黑" panose="020B0503020204020204" charset="-122"/>
                <a:ea typeface="微软雅黑" panose="020B0503020204020204" charset="-122"/>
              </a:rPr>
              <a:t> 小杨哥</a:t>
            </a:r>
            <a:endParaRPr lang="zh-CN" altLang="en-US" sz="2665" dirty="0">
              <a:solidFill>
                <a:schemeClr val="bg1"/>
              </a:solidFill>
              <a:latin typeface="微软雅黑" panose="020B0503020204020204" charset="-122"/>
              <a:ea typeface="微软雅黑" panose="020B0503020204020204" charset="-122"/>
            </a:endParaRPr>
          </a:p>
        </p:txBody>
      </p:sp>
      <p:sp>
        <p:nvSpPr>
          <p:cNvPr id="25" name="Freeform 5"/>
          <p:cNvSpPr/>
          <p:nvPr/>
        </p:nvSpPr>
        <p:spPr bwMode="auto">
          <a:xfrm rot="1855731">
            <a:off x="4094915" y="1008340"/>
            <a:ext cx="640224" cy="57723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6" name="Freeform 5"/>
          <p:cNvSpPr/>
          <p:nvPr/>
        </p:nvSpPr>
        <p:spPr bwMode="auto">
          <a:xfrm rot="1855731">
            <a:off x="5415992" y="941361"/>
            <a:ext cx="341503" cy="3079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7" name="Freeform 5"/>
          <p:cNvSpPr/>
          <p:nvPr/>
        </p:nvSpPr>
        <p:spPr bwMode="auto">
          <a:xfrm rot="1855731">
            <a:off x="3108313" y="1202556"/>
            <a:ext cx="339851" cy="30641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8" name="Freeform 5"/>
          <p:cNvSpPr/>
          <p:nvPr/>
        </p:nvSpPr>
        <p:spPr bwMode="auto">
          <a:xfrm rot="1855731">
            <a:off x="6359329" y="1162215"/>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9" name="Freeform 5"/>
          <p:cNvSpPr/>
          <p:nvPr/>
        </p:nvSpPr>
        <p:spPr bwMode="auto">
          <a:xfrm rot="1855731">
            <a:off x="7487837" y="1033329"/>
            <a:ext cx="231795" cy="20898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30" name="Freeform 5"/>
          <p:cNvSpPr/>
          <p:nvPr/>
        </p:nvSpPr>
        <p:spPr bwMode="auto">
          <a:xfrm rot="1855731">
            <a:off x="8419381" y="1076584"/>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grpSp>
        <p:nvGrpSpPr>
          <p:cNvPr id="31" name="组合 30"/>
          <p:cNvGrpSpPr/>
          <p:nvPr/>
        </p:nvGrpSpPr>
        <p:grpSpPr>
          <a:xfrm>
            <a:off x="4642460" y="3604635"/>
            <a:ext cx="2811528" cy="2534911"/>
            <a:chOff x="3720691" y="2824413"/>
            <a:chExt cx="1341120" cy="1209172"/>
          </a:xfrm>
        </p:grpSpPr>
        <p:sp>
          <p:nvSpPr>
            <p:cNvPr id="3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sp>
          <p:nvSpPr>
            <p:cNvPr id="3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lumMod val="50000"/>
                    <a:lumOff val="50000"/>
                  </a:srgbClr>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grpSp>
      <p:grpSp>
        <p:nvGrpSpPr>
          <p:cNvPr id="35" name="71"/>
          <p:cNvGrpSpPr/>
          <p:nvPr>
            <p:custDataLst>
              <p:tags r:id="rId1"/>
            </p:custDataLst>
          </p:nvPr>
        </p:nvGrpSpPr>
        <p:grpSpPr>
          <a:xfrm>
            <a:off x="2647941" y="2077839"/>
            <a:ext cx="6683383" cy="1137067"/>
            <a:chOff x="4304043" y="1286668"/>
            <a:chExt cx="3837944" cy="2757793"/>
          </a:xfrm>
          <a:effectLst>
            <a:outerShdw blurRad="203200" dist="152400" dir="8100000" algn="tr" rotWithShape="0">
              <a:prstClr val="black">
                <a:alpha val="50000"/>
              </a:prstClr>
            </a:outerShdw>
          </a:effectLst>
        </p:grpSpPr>
        <p:sp>
          <p:nvSpPr>
            <p:cNvPr id="36" name="7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7" name="73"/>
            <p:cNvSpPr/>
            <p:nvPr/>
          </p:nvSpPr>
          <p:spPr>
            <a:xfrm>
              <a:off x="4351930" y="1373339"/>
              <a:ext cx="376460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8" name="9"/>
          <p:cNvSpPr>
            <a:spLocks noChangeArrowheads="1"/>
          </p:cNvSpPr>
          <p:nvPr>
            <p:custDataLst>
              <p:tags r:id="rId2"/>
            </p:custDataLst>
          </p:nvPr>
        </p:nvSpPr>
        <p:spPr bwMode="auto">
          <a:xfrm>
            <a:off x="2669242" y="2321793"/>
            <a:ext cx="6679449" cy="5683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auto">
              <a:defRPr/>
            </a:pPr>
            <a:r>
              <a:rPr lang="en-US" altLang="zh-CN" sz="3100" b="1" kern="0" dirty="0">
                <a:solidFill>
                  <a:srgbClr val="C9394A"/>
                </a:solidFill>
                <a:latin typeface="微软雅黑" panose="020B0503020204020204" charset="-122"/>
                <a:ea typeface="微软雅黑" panose="020B0503020204020204" charset="-122"/>
                <a:sym typeface="+mn-ea"/>
              </a:rPr>
              <a:t>ArgoCD+ArgoRollouts</a:t>
            </a:r>
            <a:r>
              <a:rPr lang="zh-CN" altLang="en-US" sz="3100" b="1" kern="0" dirty="0">
                <a:solidFill>
                  <a:srgbClr val="C9394A"/>
                </a:solidFill>
                <a:latin typeface="微软雅黑" panose="020B0503020204020204" charset="-122"/>
                <a:ea typeface="微软雅黑" panose="020B0503020204020204" charset="-122"/>
                <a:sym typeface="+mn-ea"/>
              </a:rPr>
              <a:t>快速入门</a:t>
            </a:r>
            <a:endParaRPr lang="zh-CN" altLang="en-US" sz="3100" b="1" kern="0" dirty="0">
              <a:solidFill>
                <a:srgbClr val="C9394A"/>
              </a:solidFill>
              <a:latin typeface="微软雅黑" panose="020B0503020204020204" charset="-122"/>
              <a:ea typeface="微软雅黑" panose="020B0503020204020204" charset="-122"/>
            </a:endParaRPr>
          </a:p>
        </p:txBody>
      </p:sp>
      <p:sp>
        <p:nvSpPr>
          <p:cNvPr id="18" name="圆角矩形"/>
          <p:cNvSpPr/>
          <p:nvPr/>
        </p:nvSpPr>
        <p:spPr>
          <a:xfrm>
            <a:off x="4860105" y="4558619"/>
            <a:ext cx="2399903" cy="611715"/>
          </a:xfrm>
          <a:prstGeom prst="roundRect">
            <a:avLst>
              <a:gd name="adj" fmla="val 16666"/>
            </a:avLst>
          </a:prstGeom>
          <a:noFill/>
          <a:ln w="38100" cap="flat" cmpd="sng">
            <a:noFill/>
            <a:prstDash val="solid"/>
            <a:round/>
          </a:ln>
          <a:effectLst>
            <a:outerShdw blurRad="40000" dist="20000" dir="5400000" rotWithShape="0">
              <a:srgbClr val="000000">
                <a:alpha val="37647"/>
              </a:srgbClr>
            </a:outerShdw>
          </a:effectLst>
        </p:spPr>
        <p:txBody>
          <a:bodyPr vert="horz" wrap="square" lIns="121920" tIns="60960" rIns="121920" bIns="60960" anchor="ctr" anchorCtr="0"/>
          <a:lstStyle/>
          <a:p>
            <a:pPr algn="ctr"/>
            <a:r>
              <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rPr>
              <a:t>灰度发布</a:t>
            </a:r>
            <a:endPar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endParaRPr>
          </a:p>
          <a:p>
            <a:pPr algn="ctr"/>
            <a:r>
              <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rPr>
              <a:t>介绍对比</a:t>
            </a:r>
            <a:endPar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Click="0">
        <p14:prism/>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000" fill="hold"/>
                                        <p:tgtEl>
                                          <p:spTgt spid="25"/>
                                        </p:tgtEl>
                                        <p:attrNameLst>
                                          <p:attrName>ppt_w</p:attrName>
                                        </p:attrNameLst>
                                      </p:cBhvr>
                                      <p:tavLst>
                                        <p:tav tm="0">
                                          <p:val>
                                            <p:fltVal val="0"/>
                                          </p:val>
                                        </p:tav>
                                        <p:tav tm="100000">
                                          <p:val>
                                            <p:strVal val="#ppt_w"/>
                                          </p:val>
                                        </p:tav>
                                      </p:tavLst>
                                    </p:anim>
                                    <p:anim calcmode="lin" valueType="num">
                                      <p:cBhvr>
                                        <p:cTn id="8" dur="1000" fill="hold"/>
                                        <p:tgtEl>
                                          <p:spTgt spid="25"/>
                                        </p:tgtEl>
                                        <p:attrNameLst>
                                          <p:attrName>ppt_h</p:attrName>
                                        </p:attrNameLst>
                                      </p:cBhvr>
                                      <p:tavLst>
                                        <p:tav tm="0">
                                          <p:val>
                                            <p:fltVal val="0"/>
                                          </p:val>
                                        </p:tav>
                                        <p:tav tm="100000">
                                          <p:val>
                                            <p:strVal val="#ppt_h"/>
                                          </p:val>
                                        </p:tav>
                                      </p:tavLst>
                                    </p:anim>
                                    <p:anim calcmode="lin" valueType="num">
                                      <p:cBhvr>
                                        <p:cTn id="9" dur="1000" fill="hold"/>
                                        <p:tgtEl>
                                          <p:spTgt spid="25"/>
                                        </p:tgtEl>
                                        <p:attrNameLst>
                                          <p:attrName>style.rotation</p:attrName>
                                        </p:attrNameLst>
                                      </p:cBhvr>
                                      <p:tavLst>
                                        <p:tav tm="0">
                                          <p:val>
                                            <p:fltVal val="90"/>
                                          </p:val>
                                        </p:tav>
                                        <p:tav tm="100000">
                                          <p:val>
                                            <p:fltVal val="0"/>
                                          </p:val>
                                        </p:tav>
                                      </p:tavLst>
                                    </p:anim>
                                    <p:animEffect transition="in" filter="fade">
                                      <p:cBhvr>
                                        <p:cTn id="10" dur="1000"/>
                                        <p:tgtEl>
                                          <p:spTgt spid="2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1000" fill="hold"/>
                                        <p:tgtEl>
                                          <p:spTgt spid="26"/>
                                        </p:tgtEl>
                                        <p:attrNameLst>
                                          <p:attrName>ppt_w</p:attrName>
                                        </p:attrNameLst>
                                      </p:cBhvr>
                                      <p:tavLst>
                                        <p:tav tm="0">
                                          <p:val>
                                            <p:fltVal val="0"/>
                                          </p:val>
                                        </p:tav>
                                        <p:tav tm="100000">
                                          <p:val>
                                            <p:strVal val="#ppt_w"/>
                                          </p:val>
                                        </p:tav>
                                      </p:tavLst>
                                    </p:anim>
                                    <p:anim calcmode="lin" valueType="num">
                                      <p:cBhvr>
                                        <p:cTn id="14" dur="1000" fill="hold"/>
                                        <p:tgtEl>
                                          <p:spTgt spid="26"/>
                                        </p:tgtEl>
                                        <p:attrNameLst>
                                          <p:attrName>ppt_h</p:attrName>
                                        </p:attrNameLst>
                                      </p:cBhvr>
                                      <p:tavLst>
                                        <p:tav tm="0">
                                          <p:val>
                                            <p:fltVal val="0"/>
                                          </p:val>
                                        </p:tav>
                                        <p:tav tm="100000">
                                          <p:val>
                                            <p:strVal val="#ppt_h"/>
                                          </p:val>
                                        </p:tav>
                                      </p:tavLst>
                                    </p:anim>
                                    <p:anim calcmode="lin" valueType="num">
                                      <p:cBhvr>
                                        <p:cTn id="15" dur="1000" fill="hold"/>
                                        <p:tgtEl>
                                          <p:spTgt spid="26"/>
                                        </p:tgtEl>
                                        <p:attrNameLst>
                                          <p:attrName>style.rotation</p:attrName>
                                        </p:attrNameLst>
                                      </p:cBhvr>
                                      <p:tavLst>
                                        <p:tav tm="0">
                                          <p:val>
                                            <p:fltVal val="90"/>
                                          </p:val>
                                        </p:tav>
                                        <p:tav tm="100000">
                                          <p:val>
                                            <p:fltVal val="0"/>
                                          </p:val>
                                        </p:tav>
                                      </p:tavLst>
                                    </p:anim>
                                    <p:animEffect transition="in" filter="fade">
                                      <p:cBhvr>
                                        <p:cTn id="16" dur="1000"/>
                                        <p:tgtEl>
                                          <p:spTgt spid="2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1000" fill="hold"/>
                                        <p:tgtEl>
                                          <p:spTgt spid="27"/>
                                        </p:tgtEl>
                                        <p:attrNameLst>
                                          <p:attrName>ppt_w</p:attrName>
                                        </p:attrNameLst>
                                      </p:cBhvr>
                                      <p:tavLst>
                                        <p:tav tm="0">
                                          <p:val>
                                            <p:fltVal val="0"/>
                                          </p:val>
                                        </p:tav>
                                        <p:tav tm="100000">
                                          <p:val>
                                            <p:strVal val="#ppt_w"/>
                                          </p:val>
                                        </p:tav>
                                      </p:tavLst>
                                    </p:anim>
                                    <p:anim calcmode="lin" valueType="num">
                                      <p:cBhvr>
                                        <p:cTn id="20" dur="1000" fill="hold"/>
                                        <p:tgtEl>
                                          <p:spTgt spid="27"/>
                                        </p:tgtEl>
                                        <p:attrNameLst>
                                          <p:attrName>ppt_h</p:attrName>
                                        </p:attrNameLst>
                                      </p:cBhvr>
                                      <p:tavLst>
                                        <p:tav tm="0">
                                          <p:val>
                                            <p:fltVal val="0"/>
                                          </p:val>
                                        </p:tav>
                                        <p:tav tm="100000">
                                          <p:val>
                                            <p:strVal val="#ppt_h"/>
                                          </p:val>
                                        </p:tav>
                                      </p:tavLst>
                                    </p:anim>
                                    <p:anim calcmode="lin" valueType="num">
                                      <p:cBhvr>
                                        <p:cTn id="21" dur="1000" fill="hold"/>
                                        <p:tgtEl>
                                          <p:spTgt spid="27"/>
                                        </p:tgtEl>
                                        <p:attrNameLst>
                                          <p:attrName>style.rotation</p:attrName>
                                        </p:attrNameLst>
                                      </p:cBhvr>
                                      <p:tavLst>
                                        <p:tav tm="0">
                                          <p:val>
                                            <p:fltVal val="90"/>
                                          </p:val>
                                        </p:tav>
                                        <p:tav tm="100000">
                                          <p:val>
                                            <p:fltVal val="0"/>
                                          </p:val>
                                        </p:tav>
                                      </p:tavLst>
                                    </p:anim>
                                    <p:animEffect transition="in" filter="fade">
                                      <p:cBhvr>
                                        <p:cTn id="22" dur="1000"/>
                                        <p:tgtEl>
                                          <p:spTgt spid="27"/>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1000" fill="hold"/>
                                        <p:tgtEl>
                                          <p:spTgt spid="28"/>
                                        </p:tgtEl>
                                        <p:attrNameLst>
                                          <p:attrName>ppt_w</p:attrName>
                                        </p:attrNameLst>
                                      </p:cBhvr>
                                      <p:tavLst>
                                        <p:tav tm="0">
                                          <p:val>
                                            <p:fltVal val="0"/>
                                          </p:val>
                                        </p:tav>
                                        <p:tav tm="100000">
                                          <p:val>
                                            <p:strVal val="#ppt_w"/>
                                          </p:val>
                                        </p:tav>
                                      </p:tavLst>
                                    </p:anim>
                                    <p:anim calcmode="lin" valueType="num">
                                      <p:cBhvr>
                                        <p:cTn id="26" dur="1000" fill="hold"/>
                                        <p:tgtEl>
                                          <p:spTgt spid="28"/>
                                        </p:tgtEl>
                                        <p:attrNameLst>
                                          <p:attrName>ppt_h</p:attrName>
                                        </p:attrNameLst>
                                      </p:cBhvr>
                                      <p:tavLst>
                                        <p:tav tm="0">
                                          <p:val>
                                            <p:fltVal val="0"/>
                                          </p:val>
                                        </p:tav>
                                        <p:tav tm="100000">
                                          <p:val>
                                            <p:strVal val="#ppt_h"/>
                                          </p:val>
                                        </p:tav>
                                      </p:tavLst>
                                    </p:anim>
                                    <p:anim calcmode="lin" valueType="num">
                                      <p:cBhvr>
                                        <p:cTn id="27" dur="1000" fill="hold"/>
                                        <p:tgtEl>
                                          <p:spTgt spid="28"/>
                                        </p:tgtEl>
                                        <p:attrNameLst>
                                          <p:attrName>style.rotation</p:attrName>
                                        </p:attrNameLst>
                                      </p:cBhvr>
                                      <p:tavLst>
                                        <p:tav tm="0">
                                          <p:val>
                                            <p:fltVal val="90"/>
                                          </p:val>
                                        </p:tav>
                                        <p:tav tm="100000">
                                          <p:val>
                                            <p:fltVal val="0"/>
                                          </p:val>
                                        </p:tav>
                                      </p:tavLst>
                                    </p:anim>
                                    <p:animEffect transition="in" filter="fade">
                                      <p:cBhvr>
                                        <p:cTn id="28" dur="1000"/>
                                        <p:tgtEl>
                                          <p:spTgt spid="28"/>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1000" fill="hold"/>
                                        <p:tgtEl>
                                          <p:spTgt spid="29"/>
                                        </p:tgtEl>
                                        <p:attrNameLst>
                                          <p:attrName>ppt_w</p:attrName>
                                        </p:attrNameLst>
                                      </p:cBhvr>
                                      <p:tavLst>
                                        <p:tav tm="0">
                                          <p:val>
                                            <p:fltVal val="0"/>
                                          </p:val>
                                        </p:tav>
                                        <p:tav tm="100000">
                                          <p:val>
                                            <p:strVal val="#ppt_w"/>
                                          </p:val>
                                        </p:tav>
                                      </p:tavLst>
                                    </p:anim>
                                    <p:anim calcmode="lin" valueType="num">
                                      <p:cBhvr>
                                        <p:cTn id="32" dur="1000" fill="hold"/>
                                        <p:tgtEl>
                                          <p:spTgt spid="29"/>
                                        </p:tgtEl>
                                        <p:attrNameLst>
                                          <p:attrName>ppt_h</p:attrName>
                                        </p:attrNameLst>
                                      </p:cBhvr>
                                      <p:tavLst>
                                        <p:tav tm="0">
                                          <p:val>
                                            <p:fltVal val="0"/>
                                          </p:val>
                                        </p:tav>
                                        <p:tav tm="100000">
                                          <p:val>
                                            <p:strVal val="#ppt_h"/>
                                          </p:val>
                                        </p:tav>
                                      </p:tavLst>
                                    </p:anim>
                                    <p:anim calcmode="lin" valueType="num">
                                      <p:cBhvr>
                                        <p:cTn id="33" dur="1000" fill="hold"/>
                                        <p:tgtEl>
                                          <p:spTgt spid="29"/>
                                        </p:tgtEl>
                                        <p:attrNameLst>
                                          <p:attrName>style.rotation</p:attrName>
                                        </p:attrNameLst>
                                      </p:cBhvr>
                                      <p:tavLst>
                                        <p:tav tm="0">
                                          <p:val>
                                            <p:fltVal val="90"/>
                                          </p:val>
                                        </p:tav>
                                        <p:tav tm="100000">
                                          <p:val>
                                            <p:fltVal val="0"/>
                                          </p:val>
                                        </p:tav>
                                      </p:tavLst>
                                    </p:anim>
                                    <p:animEffect transition="in" filter="fade">
                                      <p:cBhvr>
                                        <p:cTn id="34" dur="1000"/>
                                        <p:tgtEl>
                                          <p:spTgt spid="29"/>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1000" fill="hold"/>
                                        <p:tgtEl>
                                          <p:spTgt spid="30"/>
                                        </p:tgtEl>
                                        <p:attrNameLst>
                                          <p:attrName>ppt_w</p:attrName>
                                        </p:attrNameLst>
                                      </p:cBhvr>
                                      <p:tavLst>
                                        <p:tav tm="0">
                                          <p:val>
                                            <p:fltVal val="0"/>
                                          </p:val>
                                        </p:tav>
                                        <p:tav tm="100000">
                                          <p:val>
                                            <p:strVal val="#ppt_w"/>
                                          </p:val>
                                        </p:tav>
                                      </p:tavLst>
                                    </p:anim>
                                    <p:anim calcmode="lin" valueType="num">
                                      <p:cBhvr>
                                        <p:cTn id="38" dur="1000" fill="hold"/>
                                        <p:tgtEl>
                                          <p:spTgt spid="30"/>
                                        </p:tgtEl>
                                        <p:attrNameLst>
                                          <p:attrName>ppt_h</p:attrName>
                                        </p:attrNameLst>
                                      </p:cBhvr>
                                      <p:tavLst>
                                        <p:tav tm="0">
                                          <p:val>
                                            <p:fltVal val="0"/>
                                          </p:val>
                                        </p:tav>
                                        <p:tav tm="100000">
                                          <p:val>
                                            <p:strVal val="#ppt_h"/>
                                          </p:val>
                                        </p:tav>
                                      </p:tavLst>
                                    </p:anim>
                                    <p:anim calcmode="lin" valueType="num">
                                      <p:cBhvr>
                                        <p:cTn id="39" dur="1000" fill="hold"/>
                                        <p:tgtEl>
                                          <p:spTgt spid="30"/>
                                        </p:tgtEl>
                                        <p:attrNameLst>
                                          <p:attrName>style.rotation</p:attrName>
                                        </p:attrNameLst>
                                      </p:cBhvr>
                                      <p:tavLst>
                                        <p:tav tm="0">
                                          <p:val>
                                            <p:fltVal val="90"/>
                                          </p:val>
                                        </p:tav>
                                        <p:tav tm="100000">
                                          <p:val>
                                            <p:fltVal val="0"/>
                                          </p:val>
                                        </p:tav>
                                      </p:tavLst>
                                    </p:anim>
                                    <p:animEffect transition="in" filter="fade">
                                      <p:cBhvr>
                                        <p:cTn id="40" dur="1000"/>
                                        <p:tgtEl>
                                          <p:spTgt spid="30"/>
                                        </p:tgtEl>
                                      </p:cBhvr>
                                    </p:animEffect>
                                  </p:childTnLst>
                                </p:cTn>
                              </p:par>
                            </p:childTnLst>
                          </p:cTn>
                        </p:par>
                        <p:par>
                          <p:cTn id="41" fill="hold">
                            <p:stCondLst>
                              <p:cond delay="1000"/>
                            </p:stCondLst>
                            <p:childTnLst>
                              <p:par>
                                <p:cTn id="42" presetID="14" presetClass="entr" presetSubtype="10"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randombar(horizontal)">
                                      <p:cBhvr>
                                        <p:cTn id="44" dur="250"/>
                                        <p:tgtEl>
                                          <p:spTgt spid="22"/>
                                        </p:tgtEl>
                                      </p:cBhvr>
                                    </p:animEffect>
                                  </p:childTnLst>
                                </p:cTn>
                              </p:par>
                            </p:childTnLst>
                          </p:cTn>
                        </p:par>
                        <p:par>
                          <p:cTn id="45" fill="hold">
                            <p:stCondLst>
                              <p:cond delay="1500"/>
                            </p:stCondLst>
                            <p:childTnLst>
                              <p:par>
                                <p:cTn id="46" presetID="2" presetClass="entr" presetSubtype="8"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additive="base">
                                        <p:cTn id="48" dur="500" fill="hold"/>
                                        <p:tgtEl>
                                          <p:spTgt spid="31"/>
                                        </p:tgtEl>
                                        <p:attrNameLst>
                                          <p:attrName>ppt_x</p:attrName>
                                        </p:attrNameLst>
                                      </p:cBhvr>
                                      <p:tavLst>
                                        <p:tav tm="0">
                                          <p:val>
                                            <p:strVal val="0-#ppt_w/2"/>
                                          </p:val>
                                        </p:tav>
                                        <p:tav tm="100000">
                                          <p:val>
                                            <p:strVal val="#ppt_x"/>
                                          </p:val>
                                        </p:tav>
                                      </p:tavLst>
                                    </p:anim>
                                    <p:anim calcmode="lin" valueType="num">
                                      <p:cBhvr additive="base">
                                        <p:cTn id="49" dur="500" fill="hold"/>
                                        <p:tgtEl>
                                          <p:spTgt spid="31"/>
                                        </p:tgtEl>
                                        <p:attrNameLst>
                                          <p:attrName>ppt_y</p:attrName>
                                        </p:attrNameLst>
                                      </p:cBhvr>
                                      <p:tavLst>
                                        <p:tav tm="0">
                                          <p:val>
                                            <p:strVal val="#ppt_y"/>
                                          </p:val>
                                        </p:tav>
                                        <p:tav tm="100000">
                                          <p:val>
                                            <p:strVal val="#ppt_y"/>
                                          </p:val>
                                        </p:tav>
                                      </p:tavLst>
                                    </p:anim>
                                  </p:childTnLst>
                                </p:cTn>
                              </p:par>
                            </p:childTnLst>
                          </p:cTn>
                        </p:par>
                        <p:par>
                          <p:cTn id="50" fill="hold">
                            <p:stCondLst>
                              <p:cond delay="20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3"/>
                                        </p:tgtEl>
                                        <p:attrNameLst>
                                          <p:attrName>style.visibility</p:attrName>
                                        </p:attrNameLst>
                                      </p:cBhvr>
                                      <p:to>
                                        <p:strVal val="visible"/>
                                      </p:to>
                                    </p:set>
                                    <p:anim calcmode="lin" valueType="num">
                                      <p:cBhvr>
                                        <p:cTn id="53"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3"/>
                                        </p:tgtEl>
                                        <p:attrNameLst>
                                          <p:attrName>ppt_y</p:attrName>
                                        </p:attrNameLst>
                                      </p:cBhvr>
                                      <p:tavLst>
                                        <p:tav tm="0">
                                          <p:val>
                                            <p:strVal val="#ppt_y"/>
                                          </p:val>
                                        </p:tav>
                                        <p:tav tm="100000">
                                          <p:val>
                                            <p:strVal val="#ppt_y"/>
                                          </p:val>
                                        </p:tav>
                                      </p:tavLst>
                                    </p:anim>
                                    <p:anim calcmode="lin" valueType="num">
                                      <p:cBhvr>
                                        <p:cTn id="55"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3"/>
                                        </p:tgtEl>
                                        <p:attrNameLst>
                                          <p:attrName>ppt_w</p:attrName>
                                        </p:attrNameLst>
                                      </p:cBhvr>
                                      <p:tavLst>
                                        <p:tav tm="0">
                                          <p:val>
                                            <p:strVal val="#ppt_w/10"/>
                                          </p:val>
                                        </p:tav>
                                        <p:tav tm="50000">
                                          <p:val>
                                            <p:strVal val="#ppt_w+.01"/>
                                          </p:val>
                                        </p:tav>
                                        <p:tav tm="100000">
                                          <p:val>
                                            <p:strVal val="#ppt_w"/>
                                          </p:val>
                                        </p:tav>
                                      </p:tavLst>
                                    </p:anim>
                                    <p:animEffect>
                                      <p:cBhvr>
                                        <p:cTn id="57" dur="500" tmFilter="0,0; .5, 1; 1, 1"/>
                                        <p:tgtEl>
                                          <p:spTgt spid="23"/>
                                        </p:tgtEl>
                                      </p:cBhvr>
                                    </p:animEffect>
                                  </p:childTnLst>
                                </p:cTn>
                              </p:par>
                            </p:childTnLst>
                          </p:cTn>
                        </p:par>
                        <p:par>
                          <p:cTn id="58" fill="hold">
                            <p:stCondLst>
                              <p:cond delay="2400"/>
                            </p:stCondLst>
                            <p:childTnLst>
                              <p:par>
                                <p:cTn id="59" presetID="41" presetClass="entr" presetSubtype="0" fill="hold" grpId="0" nodeType="afterEffect">
                                  <p:stCondLst>
                                    <p:cond delay="0"/>
                                  </p:stCondLst>
                                  <p:iterate type="lt">
                                    <p:tmPct val="10000"/>
                                  </p:iterate>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24"/>
                                        </p:tgtEl>
                                        <p:attrNameLst>
                                          <p:attrName>ppt_y</p:attrName>
                                        </p:attrNameLst>
                                      </p:cBhvr>
                                      <p:tavLst>
                                        <p:tav tm="0">
                                          <p:val>
                                            <p:strVal val="#ppt_y"/>
                                          </p:val>
                                        </p:tav>
                                        <p:tav tm="100000">
                                          <p:val>
                                            <p:strVal val="#ppt_y"/>
                                          </p:val>
                                        </p:tav>
                                      </p:tavLst>
                                    </p:anim>
                                    <p:anim calcmode="lin" valueType="num">
                                      <p:cBhvr>
                                        <p:cTn id="63"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24"/>
                                        </p:tgtEl>
                                        <p:attrNameLst>
                                          <p:attrName>ppt_w</p:attrName>
                                        </p:attrNameLst>
                                      </p:cBhvr>
                                      <p:tavLst>
                                        <p:tav tm="0">
                                          <p:val>
                                            <p:strVal val="#ppt_w/10"/>
                                          </p:val>
                                        </p:tav>
                                        <p:tav tm="50000">
                                          <p:val>
                                            <p:strVal val="#ppt_w+.01"/>
                                          </p:val>
                                        </p:tav>
                                        <p:tav tm="100000">
                                          <p:val>
                                            <p:strVal val="#ppt_w"/>
                                          </p:val>
                                        </p:tav>
                                      </p:tavLst>
                                    </p:anim>
                                    <p:animEffect>
                                      <p:cBhvr>
                                        <p:cTn id="65" dur="500" tmFilter="0,0; .5, 1; 1, 1"/>
                                        <p:tgtEl>
                                          <p:spTgt spid="24"/>
                                        </p:tgtEl>
                                      </p:cBhvr>
                                    </p:animEffect>
                                  </p:childTnLst>
                                </p:cTn>
                              </p:par>
                            </p:childTnLst>
                          </p:cTn>
                        </p:par>
                        <p:par>
                          <p:cTn id="66" fill="hold">
                            <p:stCondLst>
                              <p:cond delay="3599"/>
                            </p:stCondLst>
                            <p:childTnLst>
                              <p:par>
                                <p:cTn id="67" presetID="55" presetClass="entr" presetSubtype="0" fill="hold" nodeType="afterEffect">
                                  <p:stCondLst>
                                    <p:cond delay="0"/>
                                  </p:stCondLst>
                                  <p:childTnLst>
                                    <p:set>
                                      <p:cBhvr>
                                        <p:cTn id="68" dur="1" fill="hold">
                                          <p:stCondLst>
                                            <p:cond delay="0"/>
                                          </p:stCondLst>
                                        </p:cTn>
                                        <p:tgtEl>
                                          <p:spTgt spid="35"/>
                                        </p:tgtEl>
                                        <p:attrNameLst>
                                          <p:attrName>style.visibility</p:attrName>
                                        </p:attrNameLst>
                                      </p:cBhvr>
                                      <p:to>
                                        <p:strVal val="visible"/>
                                      </p:to>
                                    </p:set>
                                    <p:anim calcmode="lin" valueType="num">
                                      <p:cBhvr>
                                        <p:cTn id="69" dur="500" fill="hold"/>
                                        <p:tgtEl>
                                          <p:spTgt spid="35"/>
                                        </p:tgtEl>
                                        <p:attrNameLst>
                                          <p:attrName>ppt_w</p:attrName>
                                        </p:attrNameLst>
                                      </p:cBhvr>
                                      <p:tavLst>
                                        <p:tav tm="0">
                                          <p:val>
                                            <p:strVal val="#ppt_w*0.70"/>
                                          </p:val>
                                        </p:tav>
                                        <p:tav tm="100000">
                                          <p:val>
                                            <p:strVal val="#ppt_w"/>
                                          </p:val>
                                        </p:tav>
                                      </p:tavLst>
                                    </p:anim>
                                    <p:anim calcmode="lin" valueType="num">
                                      <p:cBhvr>
                                        <p:cTn id="70" dur="500" fill="hold"/>
                                        <p:tgtEl>
                                          <p:spTgt spid="35"/>
                                        </p:tgtEl>
                                        <p:attrNameLst>
                                          <p:attrName>ppt_h</p:attrName>
                                        </p:attrNameLst>
                                      </p:cBhvr>
                                      <p:tavLst>
                                        <p:tav tm="0">
                                          <p:val>
                                            <p:strVal val="#ppt_h"/>
                                          </p:val>
                                        </p:tav>
                                        <p:tav tm="100000">
                                          <p:val>
                                            <p:strVal val="#ppt_h"/>
                                          </p:val>
                                        </p:tav>
                                      </p:tavLst>
                                    </p:anim>
                                    <p:animEffect transition="in" filter="fade">
                                      <p:cBhvr>
                                        <p:cTn id="71" dur="500"/>
                                        <p:tgtEl>
                                          <p:spTgt spid="35"/>
                                        </p:tgtEl>
                                      </p:cBhvr>
                                    </p:animEffect>
                                  </p:childTnLst>
                                </p:cTn>
                              </p:par>
                            </p:childTnLst>
                          </p:cTn>
                        </p:par>
                        <p:par>
                          <p:cTn id="72" fill="hold">
                            <p:stCondLst>
                              <p:cond delay="4099"/>
                            </p:stCondLst>
                            <p:childTnLst>
                              <p:par>
                                <p:cTn id="73" presetID="16" presetClass="entr" presetSubtype="21" fill="hold" grpId="0" nodeType="after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barn(inVertical)">
                                      <p:cBhvr>
                                        <p:cTn id="75" dur="1000"/>
                                        <p:tgtEl>
                                          <p:spTgt spid="38"/>
                                        </p:tgtEl>
                                      </p:cBhvr>
                                    </p:animEffect>
                                  </p:childTnLst>
                                </p:cTn>
                              </p:par>
                            </p:childTnLst>
                          </p:cTn>
                        </p:par>
                        <p:par>
                          <p:cTn id="76" fill="hold">
                            <p:stCondLst>
                              <p:cond delay="5099"/>
                            </p:stCondLst>
                            <p:childTnLst>
                              <p:par>
                                <p:cTn id="77" presetID="18" presetClass="entr" presetSubtype="12"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strips(downLeft)">
                                      <p:cBhvr>
                                        <p:cTn id="7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ldLvl="0" autoUpdateAnimBg="0"/>
      <p:bldP spid="24" grpId="0" bldLvl="0" autoUpdateAnimBg="0"/>
      <p:bldP spid="25" grpId="0" bldLvl="0" animBg="1"/>
      <p:bldP spid="26" grpId="0" bldLvl="0" animBg="1"/>
      <p:bldP spid="27" grpId="0" bldLvl="0" animBg="1"/>
      <p:bldP spid="28" grpId="0" bldLvl="0" animBg="1"/>
      <p:bldP spid="29" grpId="0" bldLvl="0" animBg="1"/>
      <p:bldP spid="30" grpId="0" bldLvl="0" animBg="1"/>
      <p:bldP spid="38" grpId="0"/>
      <p:bldP spid="18"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4439905"/>
            <a:ext cx="12190413" cy="91587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3" name="TextBox 5"/>
          <p:cNvSpPr>
            <a:spLocks noChangeArrowheads="1"/>
          </p:cNvSpPr>
          <p:nvPr/>
        </p:nvSpPr>
        <p:spPr bwMode="auto">
          <a:xfrm>
            <a:off x="142875" y="4449445"/>
            <a:ext cx="4618355" cy="532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a:r>
              <a:rPr lang="en-US" altLang="zh-CN" sz="2665" dirty="0">
                <a:solidFill>
                  <a:schemeClr val="bg1"/>
                </a:solidFill>
                <a:latin typeface="微软雅黑" panose="020B0503020204020204" charset="-122"/>
                <a:ea typeface="微软雅黑" panose="020B0503020204020204" charset="-122"/>
              </a:rPr>
              <a:t>如何实现ArgoCD部署于K8S集群？</a:t>
            </a:r>
            <a:endParaRPr lang="en-US" altLang="zh-CN" sz="2665" dirty="0">
              <a:solidFill>
                <a:schemeClr val="bg1"/>
              </a:solidFill>
              <a:latin typeface="微软雅黑" panose="020B0503020204020204" charset="-122"/>
              <a:ea typeface="微软雅黑" panose="020B0503020204020204" charset="-122"/>
            </a:endParaRPr>
          </a:p>
        </p:txBody>
      </p:sp>
      <p:sp>
        <p:nvSpPr>
          <p:cNvPr id="24" name="TextBox 5"/>
          <p:cNvSpPr>
            <a:spLocks noChangeArrowheads="1"/>
          </p:cNvSpPr>
          <p:nvPr/>
        </p:nvSpPr>
        <p:spPr bwMode="auto">
          <a:xfrm>
            <a:off x="7906639" y="4623712"/>
            <a:ext cx="427184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665" dirty="0">
                <a:solidFill>
                  <a:schemeClr val="bg1"/>
                </a:solidFill>
                <a:latin typeface="微软雅黑" panose="020B0503020204020204" charset="-122"/>
                <a:ea typeface="微软雅黑" panose="020B0503020204020204" charset="-122"/>
              </a:rPr>
              <a:t>Produced</a:t>
            </a:r>
            <a:r>
              <a:rPr lang="zh-CN" altLang="en-US" sz="2665" dirty="0">
                <a:solidFill>
                  <a:schemeClr val="bg1"/>
                </a:solidFill>
                <a:latin typeface="微软雅黑" panose="020B0503020204020204" charset="-122"/>
                <a:ea typeface="微软雅黑" panose="020B0503020204020204" charset="-122"/>
              </a:rPr>
              <a:t> </a:t>
            </a:r>
            <a:r>
              <a:rPr lang="en-US" altLang="zh-CN" sz="2665" dirty="0">
                <a:solidFill>
                  <a:schemeClr val="bg1"/>
                </a:solidFill>
                <a:latin typeface="微软雅黑" panose="020B0503020204020204" charset="-122"/>
                <a:ea typeface="微软雅黑" panose="020B0503020204020204" charset="-122"/>
              </a:rPr>
              <a:t>By</a:t>
            </a:r>
            <a:r>
              <a:rPr lang="zh-CN" altLang="en-US" sz="2665" dirty="0">
                <a:solidFill>
                  <a:schemeClr val="bg1"/>
                </a:solidFill>
                <a:latin typeface="微软雅黑" panose="020B0503020204020204" charset="-122"/>
                <a:ea typeface="微软雅黑" panose="020B0503020204020204" charset="-122"/>
              </a:rPr>
              <a:t> 小杨哥</a:t>
            </a:r>
            <a:endParaRPr lang="zh-CN" altLang="en-US" sz="2665" dirty="0">
              <a:solidFill>
                <a:schemeClr val="bg1"/>
              </a:solidFill>
              <a:latin typeface="微软雅黑" panose="020B0503020204020204" charset="-122"/>
              <a:ea typeface="微软雅黑" panose="020B0503020204020204" charset="-122"/>
            </a:endParaRPr>
          </a:p>
        </p:txBody>
      </p:sp>
      <p:sp>
        <p:nvSpPr>
          <p:cNvPr id="25" name="Freeform 5"/>
          <p:cNvSpPr/>
          <p:nvPr/>
        </p:nvSpPr>
        <p:spPr bwMode="auto">
          <a:xfrm rot="1855731">
            <a:off x="4094915" y="1008340"/>
            <a:ext cx="640224" cy="57723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6" name="Freeform 5"/>
          <p:cNvSpPr/>
          <p:nvPr/>
        </p:nvSpPr>
        <p:spPr bwMode="auto">
          <a:xfrm rot="1855731">
            <a:off x="5415992" y="941361"/>
            <a:ext cx="341503" cy="3079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7" name="Freeform 5"/>
          <p:cNvSpPr/>
          <p:nvPr/>
        </p:nvSpPr>
        <p:spPr bwMode="auto">
          <a:xfrm rot="1855731">
            <a:off x="3108313" y="1202556"/>
            <a:ext cx="339851" cy="30641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8" name="Freeform 5"/>
          <p:cNvSpPr/>
          <p:nvPr/>
        </p:nvSpPr>
        <p:spPr bwMode="auto">
          <a:xfrm rot="1855731">
            <a:off x="6359329" y="1162215"/>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9" name="Freeform 5"/>
          <p:cNvSpPr/>
          <p:nvPr/>
        </p:nvSpPr>
        <p:spPr bwMode="auto">
          <a:xfrm rot="1855731">
            <a:off x="7487837" y="1033329"/>
            <a:ext cx="231795" cy="20898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30" name="Freeform 5"/>
          <p:cNvSpPr/>
          <p:nvPr/>
        </p:nvSpPr>
        <p:spPr bwMode="auto">
          <a:xfrm rot="1855731">
            <a:off x="8419381" y="1076584"/>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grpSp>
        <p:nvGrpSpPr>
          <p:cNvPr id="31" name="组合 30"/>
          <p:cNvGrpSpPr/>
          <p:nvPr/>
        </p:nvGrpSpPr>
        <p:grpSpPr>
          <a:xfrm>
            <a:off x="4642460" y="3604635"/>
            <a:ext cx="2811528" cy="2534911"/>
            <a:chOff x="3720691" y="2824413"/>
            <a:chExt cx="1341120" cy="1209172"/>
          </a:xfrm>
        </p:grpSpPr>
        <p:sp>
          <p:nvSpPr>
            <p:cNvPr id="3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sp>
          <p:nvSpPr>
            <p:cNvPr id="3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lumMod val="50000"/>
                    <a:lumOff val="50000"/>
                  </a:srgbClr>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grpSp>
      <p:grpSp>
        <p:nvGrpSpPr>
          <p:cNvPr id="35" name="71"/>
          <p:cNvGrpSpPr/>
          <p:nvPr>
            <p:custDataLst>
              <p:tags r:id="rId1"/>
            </p:custDataLst>
          </p:nvPr>
        </p:nvGrpSpPr>
        <p:grpSpPr>
          <a:xfrm>
            <a:off x="2647941" y="2077839"/>
            <a:ext cx="6683383" cy="1137067"/>
            <a:chOff x="4304043" y="1286668"/>
            <a:chExt cx="3837944" cy="2757793"/>
          </a:xfrm>
          <a:effectLst>
            <a:outerShdw blurRad="203200" dist="152400" dir="8100000" algn="tr" rotWithShape="0">
              <a:prstClr val="black">
                <a:alpha val="50000"/>
              </a:prstClr>
            </a:outerShdw>
          </a:effectLst>
        </p:grpSpPr>
        <p:sp>
          <p:nvSpPr>
            <p:cNvPr id="36" name="7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7" name="73"/>
            <p:cNvSpPr/>
            <p:nvPr/>
          </p:nvSpPr>
          <p:spPr>
            <a:xfrm>
              <a:off x="4351930" y="1373339"/>
              <a:ext cx="376460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8" name="9"/>
          <p:cNvSpPr>
            <a:spLocks noChangeArrowheads="1"/>
          </p:cNvSpPr>
          <p:nvPr>
            <p:custDataLst>
              <p:tags r:id="rId2"/>
            </p:custDataLst>
          </p:nvPr>
        </p:nvSpPr>
        <p:spPr bwMode="auto">
          <a:xfrm>
            <a:off x="2597487" y="2321793"/>
            <a:ext cx="6679449" cy="5683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auto">
              <a:defRPr/>
            </a:pPr>
            <a:r>
              <a:rPr lang="en-US" altLang="zh-CN" sz="3100" b="1" kern="0" dirty="0">
                <a:solidFill>
                  <a:srgbClr val="C9394A"/>
                </a:solidFill>
                <a:latin typeface="微软雅黑" panose="020B0503020204020204" charset="-122"/>
                <a:ea typeface="微软雅黑" panose="020B0503020204020204" charset="-122"/>
                <a:sym typeface="+mn-ea"/>
              </a:rPr>
              <a:t>ArgoCD+ArgoRollouts</a:t>
            </a:r>
            <a:r>
              <a:rPr lang="zh-CN" altLang="en-US" sz="3100" b="1" kern="0" dirty="0">
                <a:solidFill>
                  <a:srgbClr val="C9394A"/>
                </a:solidFill>
                <a:latin typeface="微软雅黑" panose="020B0503020204020204" charset="-122"/>
                <a:ea typeface="微软雅黑" panose="020B0503020204020204" charset="-122"/>
                <a:sym typeface="+mn-ea"/>
              </a:rPr>
              <a:t>快速入门</a:t>
            </a:r>
            <a:endParaRPr lang="zh-CN" altLang="en-US" sz="3100" b="1" kern="0" dirty="0">
              <a:solidFill>
                <a:srgbClr val="C9394A"/>
              </a:solidFill>
              <a:latin typeface="微软雅黑" panose="020B0503020204020204" charset="-122"/>
              <a:ea typeface="微软雅黑" panose="020B0503020204020204" charset="-122"/>
            </a:endParaRPr>
          </a:p>
        </p:txBody>
      </p:sp>
      <p:sp>
        <p:nvSpPr>
          <p:cNvPr id="18" name="圆角矩形"/>
          <p:cNvSpPr/>
          <p:nvPr/>
        </p:nvSpPr>
        <p:spPr>
          <a:xfrm>
            <a:off x="4860105" y="4558619"/>
            <a:ext cx="2399903" cy="611715"/>
          </a:xfrm>
          <a:prstGeom prst="roundRect">
            <a:avLst>
              <a:gd name="adj" fmla="val 16666"/>
            </a:avLst>
          </a:prstGeom>
          <a:noFill/>
          <a:ln w="38100" cap="flat" cmpd="sng">
            <a:noFill/>
            <a:prstDash val="solid"/>
            <a:round/>
          </a:ln>
          <a:effectLst>
            <a:outerShdw blurRad="40000" dist="20000" dir="5400000" rotWithShape="0">
              <a:srgbClr val="000000">
                <a:alpha val="37647"/>
              </a:srgbClr>
            </a:outerShdw>
          </a:effectLst>
        </p:spPr>
        <p:txBody>
          <a:bodyPr vert="horz" wrap="square" lIns="121920" tIns="60960" rIns="121920" bIns="60960" anchor="ctr" anchorCtr="0"/>
          <a:lstStyle/>
          <a:p>
            <a:pPr algn="ctr"/>
            <a:r>
              <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rPr>
              <a:t>应用部署</a:t>
            </a:r>
            <a:endPar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Click="0">
        <p14:prism/>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000" fill="hold"/>
                                        <p:tgtEl>
                                          <p:spTgt spid="25"/>
                                        </p:tgtEl>
                                        <p:attrNameLst>
                                          <p:attrName>ppt_w</p:attrName>
                                        </p:attrNameLst>
                                      </p:cBhvr>
                                      <p:tavLst>
                                        <p:tav tm="0">
                                          <p:val>
                                            <p:fltVal val="0"/>
                                          </p:val>
                                        </p:tav>
                                        <p:tav tm="100000">
                                          <p:val>
                                            <p:strVal val="#ppt_w"/>
                                          </p:val>
                                        </p:tav>
                                      </p:tavLst>
                                    </p:anim>
                                    <p:anim calcmode="lin" valueType="num">
                                      <p:cBhvr>
                                        <p:cTn id="8" dur="1000" fill="hold"/>
                                        <p:tgtEl>
                                          <p:spTgt spid="25"/>
                                        </p:tgtEl>
                                        <p:attrNameLst>
                                          <p:attrName>ppt_h</p:attrName>
                                        </p:attrNameLst>
                                      </p:cBhvr>
                                      <p:tavLst>
                                        <p:tav tm="0">
                                          <p:val>
                                            <p:fltVal val="0"/>
                                          </p:val>
                                        </p:tav>
                                        <p:tav tm="100000">
                                          <p:val>
                                            <p:strVal val="#ppt_h"/>
                                          </p:val>
                                        </p:tav>
                                      </p:tavLst>
                                    </p:anim>
                                    <p:anim calcmode="lin" valueType="num">
                                      <p:cBhvr>
                                        <p:cTn id="9" dur="1000" fill="hold"/>
                                        <p:tgtEl>
                                          <p:spTgt spid="25"/>
                                        </p:tgtEl>
                                        <p:attrNameLst>
                                          <p:attrName>style.rotation</p:attrName>
                                        </p:attrNameLst>
                                      </p:cBhvr>
                                      <p:tavLst>
                                        <p:tav tm="0">
                                          <p:val>
                                            <p:fltVal val="90"/>
                                          </p:val>
                                        </p:tav>
                                        <p:tav tm="100000">
                                          <p:val>
                                            <p:fltVal val="0"/>
                                          </p:val>
                                        </p:tav>
                                      </p:tavLst>
                                    </p:anim>
                                    <p:animEffect transition="in" filter="fade">
                                      <p:cBhvr>
                                        <p:cTn id="10" dur="1000"/>
                                        <p:tgtEl>
                                          <p:spTgt spid="2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1000" fill="hold"/>
                                        <p:tgtEl>
                                          <p:spTgt spid="26"/>
                                        </p:tgtEl>
                                        <p:attrNameLst>
                                          <p:attrName>ppt_w</p:attrName>
                                        </p:attrNameLst>
                                      </p:cBhvr>
                                      <p:tavLst>
                                        <p:tav tm="0">
                                          <p:val>
                                            <p:fltVal val="0"/>
                                          </p:val>
                                        </p:tav>
                                        <p:tav tm="100000">
                                          <p:val>
                                            <p:strVal val="#ppt_w"/>
                                          </p:val>
                                        </p:tav>
                                      </p:tavLst>
                                    </p:anim>
                                    <p:anim calcmode="lin" valueType="num">
                                      <p:cBhvr>
                                        <p:cTn id="14" dur="1000" fill="hold"/>
                                        <p:tgtEl>
                                          <p:spTgt spid="26"/>
                                        </p:tgtEl>
                                        <p:attrNameLst>
                                          <p:attrName>ppt_h</p:attrName>
                                        </p:attrNameLst>
                                      </p:cBhvr>
                                      <p:tavLst>
                                        <p:tav tm="0">
                                          <p:val>
                                            <p:fltVal val="0"/>
                                          </p:val>
                                        </p:tav>
                                        <p:tav tm="100000">
                                          <p:val>
                                            <p:strVal val="#ppt_h"/>
                                          </p:val>
                                        </p:tav>
                                      </p:tavLst>
                                    </p:anim>
                                    <p:anim calcmode="lin" valueType="num">
                                      <p:cBhvr>
                                        <p:cTn id="15" dur="1000" fill="hold"/>
                                        <p:tgtEl>
                                          <p:spTgt spid="26"/>
                                        </p:tgtEl>
                                        <p:attrNameLst>
                                          <p:attrName>style.rotation</p:attrName>
                                        </p:attrNameLst>
                                      </p:cBhvr>
                                      <p:tavLst>
                                        <p:tav tm="0">
                                          <p:val>
                                            <p:fltVal val="90"/>
                                          </p:val>
                                        </p:tav>
                                        <p:tav tm="100000">
                                          <p:val>
                                            <p:fltVal val="0"/>
                                          </p:val>
                                        </p:tav>
                                      </p:tavLst>
                                    </p:anim>
                                    <p:animEffect transition="in" filter="fade">
                                      <p:cBhvr>
                                        <p:cTn id="16" dur="1000"/>
                                        <p:tgtEl>
                                          <p:spTgt spid="2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1000" fill="hold"/>
                                        <p:tgtEl>
                                          <p:spTgt spid="27"/>
                                        </p:tgtEl>
                                        <p:attrNameLst>
                                          <p:attrName>ppt_w</p:attrName>
                                        </p:attrNameLst>
                                      </p:cBhvr>
                                      <p:tavLst>
                                        <p:tav tm="0">
                                          <p:val>
                                            <p:fltVal val="0"/>
                                          </p:val>
                                        </p:tav>
                                        <p:tav tm="100000">
                                          <p:val>
                                            <p:strVal val="#ppt_w"/>
                                          </p:val>
                                        </p:tav>
                                      </p:tavLst>
                                    </p:anim>
                                    <p:anim calcmode="lin" valueType="num">
                                      <p:cBhvr>
                                        <p:cTn id="20" dur="1000" fill="hold"/>
                                        <p:tgtEl>
                                          <p:spTgt spid="27"/>
                                        </p:tgtEl>
                                        <p:attrNameLst>
                                          <p:attrName>ppt_h</p:attrName>
                                        </p:attrNameLst>
                                      </p:cBhvr>
                                      <p:tavLst>
                                        <p:tav tm="0">
                                          <p:val>
                                            <p:fltVal val="0"/>
                                          </p:val>
                                        </p:tav>
                                        <p:tav tm="100000">
                                          <p:val>
                                            <p:strVal val="#ppt_h"/>
                                          </p:val>
                                        </p:tav>
                                      </p:tavLst>
                                    </p:anim>
                                    <p:anim calcmode="lin" valueType="num">
                                      <p:cBhvr>
                                        <p:cTn id="21" dur="1000" fill="hold"/>
                                        <p:tgtEl>
                                          <p:spTgt spid="27"/>
                                        </p:tgtEl>
                                        <p:attrNameLst>
                                          <p:attrName>style.rotation</p:attrName>
                                        </p:attrNameLst>
                                      </p:cBhvr>
                                      <p:tavLst>
                                        <p:tav tm="0">
                                          <p:val>
                                            <p:fltVal val="90"/>
                                          </p:val>
                                        </p:tav>
                                        <p:tav tm="100000">
                                          <p:val>
                                            <p:fltVal val="0"/>
                                          </p:val>
                                        </p:tav>
                                      </p:tavLst>
                                    </p:anim>
                                    <p:animEffect transition="in" filter="fade">
                                      <p:cBhvr>
                                        <p:cTn id="22" dur="1000"/>
                                        <p:tgtEl>
                                          <p:spTgt spid="27"/>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1000" fill="hold"/>
                                        <p:tgtEl>
                                          <p:spTgt spid="28"/>
                                        </p:tgtEl>
                                        <p:attrNameLst>
                                          <p:attrName>ppt_w</p:attrName>
                                        </p:attrNameLst>
                                      </p:cBhvr>
                                      <p:tavLst>
                                        <p:tav tm="0">
                                          <p:val>
                                            <p:fltVal val="0"/>
                                          </p:val>
                                        </p:tav>
                                        <p:tav tm="100000">
                                          <p:val>
                                            <p:strVal val="#ppt_w"/>
                                          </p:val>
                                        </p:tav>
                                      </p:tavLst>
                                    </p:anim>
                                    <p:anim calcmode="lin" valueType="num">
                                      <p:cBhvr>
                                        <p:cTn id="26" dur="1000" fill="hold"/>
                                        <p:tgtEl>
                                          <p:spTgt spid="28"/>
                                        </p:tgtEl>
                                        <p:attrNameLst>
                                          <p:attrName>ppt_h</p:attrName>
                                        </p:attrNameLst>
                                      </p:cBhvr>
                                      <p:tavLst>
                                        <p:tav tm="0">
                                          <p:val>
                                            <p:fltVal val="0"/>
                                          </p:val>
                                        </p:tav>
                                        <p:tav tm="100000">
                                          <p:val>
                                            <p:strVal val="#ppt_h"/>
                                          </p:val>
                                        </p:tav>
                                      </p:tavLst>
                                    </p:anim>
                                    <p:anim calcmode="lin" valueType="num">
                                      <p:cBhvr>
                                        <p:cTn id="27" dur="1000" fill="hold"/>
                                        <p:tgtEl>
                                          <p:spTgt spid="28"/>
                                        </p:tgtEl>
                                        <p:attrNameLst>
                                          <p:attrName>style.rotation</p:attrName>
                                        </p:attrNameLst>
                                      </p:cBhvr>
                                      <p:tavLst>
                                        <p:tav tm="0">
                                          <p:val>
                                            <p:fltVal val="90"/>
                                          </p:val>
                                        </p:tav>
                                        <p:tav tm="100000">
                                          <p:val>
                                            <p:fltVal val="0"/>
                                          </p:val>
                                        </p:tav>
                                      </p:tavLst>
                                    </p:anim>
                                    <p:animEffect transition="in" filter="fade">
                                      <p:cBhvr>
                                        <p:cTn id="28" dur="1000"/>
                                        <p:tgtEl>
                                          <p:spTgt spid="28"/>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1000" fill="hold"/>
                                        <p:tgtEl>
                                          <p:spTgt spid="29"/>
                                        </p:tgtEl>
                                        <p:attrNameLst>
                                          <p:attrName>ppt_w</p:attrName>
                                        </p:attrNameLst>
                                      </p:cBhvr>
                                      <p:tavLst>
                                        <p:tav tm="0">
                                          <p:val>
                                            <p:fltVal val="0"/>
                                          </p:val>
                                        </p:tav>
                                        <p:tav tm="100000">
                                          <p:val>
                                            <p:strVal val="#ppt_w"/>
                                          </p:val>
                                        </p:tav>
                                      </p:tavLst>
                                    </p:anim>
                                    <p:anim calcmode="lin" valueType="num">
                                      <p:cBhvr>
                                        <p:cTn id="32" dur="1000" fill="hold"/>
                                        <p:tgtEl>
                                          <p:spTgt spid="29"/>
                                        </p:tgtEl>
                                        <p:attrNameLst>
                                          <p:attrName>ppt_h</p:attrName>
                                        </p:attrNameLst>
                                      </p:cBhvr>
                                      <p:tavLst>
                                        <p:tav tm="0">
                                          <p:val>
                                            <p:fltVal val="0"/>
                                          </p:val>
                                        </p:tav>
                                        <p:tav tm="100000">
                                          <p:val>
                                            <p:strVal val="#ppt_h"/>
                                          </p:val>
                                        </p:tav>
                                      </p:tavLst>
                                    </p:anim>
                                    <p:anim calcmode="lin" valueType="num">
                                      <p:cBhvr>
                                        <p:cTn id="33" dur="1000" fill="hold"/>
                                        <p:tgtEl>
                                          <p:spTgt spid="29"/>
                                        </p:tgtEl>
                                        <p:attrNameLst>
                                          <p:attrName>style.rotation</p:attrName>
                                        </p:attrNameLst>
                                      </p:cBhvr>
                                      <p:tavLst>
                                        <p:tav tm="0">
                                          <p:val>
                                            <p:fltVal val="90"/>
                                          </p:val>
                                        </p:tav>
                                        <p:tav tm="100000">
                                          <p:val>
                                            <p:fltVal val="0"/>
                                          </p:val>
                                        </p:tav>
                                      </p:tavLst>
                                    </p:anim>
                                    <p:animEffect transition="in" filter="fade">
                                      <p:cBhvr>
                                        <p:cTn id="34" dur="1000"/>
                                        <p:tgtEl>
                                          <p:spTgt spid="29"/>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1000" fill="hold"/>
                                        <p:tgtEl>
                                          <p:spTgt spid="30"/>
                                        </p:tgtEl>
                                        <p:attrNameLst>
                                          <p:attrName>ppt_w</p:attrName>
                                        </p:attrNameLst>
                                      </p:cBhvr>
                                      <p:tavLst>
                                        <p:tav tm="0">
                                          <p:val>
                                            <p:fltVal val="0"/>
                                          </p:val>
                                        </p:tav>
                                        <p:tav tm="100000">
                                          <p:val>
                                            <p:strVal val="#ppt_w"/>
                                          </p:val>
                                        </p:tav>
                                      </p:tavLst>
                                    </p:anim>
                                    <p:anim calcmode="lin" valueType="num">
                                      <p:cBhvr>
                                        <p:cTn id="38" dur="1000" fill="hold"/>
                                        <p:tgtEl>
                                          <p:spTgt spid="30"/>
                                        </p:tgtEl>
                                        <p:attrNameLst>
                                          <p:attrName>ppt_h</p:attrName>
                                        </p:attrNameLst>
                                      </p:cBhvr>
                                      <p:tavLst>
                                        <p:tav tm="0">
                                          <p:val>
                                            <p:fltVal val="0"/>
                                          </p:val>
                                        </p:tav>
                                        <p:tav tm="100000">
                                          <p:val>
                                            <p:strVal val="#ppt_h"/>
                                          </p:val>
                                        </p:tav>
                                      </p:tavLst>
                                    </p:anim>
                                    <p:anim calcmode="lin" valueType="num">
                                      <p:cBhvr>
                                        <p:cTn id="39" dur="1000" fill="hold"/>
                                        <p:tgtEl>
                                          <p:spTgt spid="30"/>
                                        </p:tgtEl>
                                        <p:attrNameLst>
                                          <p:attrName>style.rotation</p:attrName>
                                        </p:attrNameLst>
                                      </p:cBhvr>
                                      <p:tavLst>
                                        <p:tav tm="0">
                                          <p:val>
                                            <p:fltVal val="90"/>
                                          </p:val>
                                        </p:tav>
                                        <p:tav tm="100000">
                                          <p:val>
                                            <p:fltVal val="0"/>
                                          </p:val>
                                        </p:tav>
                                      </p:tavLst>
                                    </p:anim>
                                    <p:animEffect transition="in" filter="fade">
                                      <p:cBhvr>
                                        <p:cTn id="40" dur="1000"/>
                                        <p:tgtEl>
                                          <p:spTgt spid="30"/>
                                        </p:tgtEl>
                                      </p:cBhvr>
                                    </p:animEffect>
                                  </p:childTnLst>
                                </p:cTn>
                              </p:par>
                            </p:childTnLst>
                          </p:cTn>
                        </p:par>
                        <p:par>
                          <p:cTn id="41" fill="hold">
                            <p:stCondLst>
                              <p:cond delay="1000"/>
                            </p:stCondLst>
                            <p:childTnLst>
                              <p:par>
                                <p:cTn id="42" presetID="14" presetClass="entr" presetSubtype="10"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randombar(horizontal)">
                                      <p:cBhvr>
                                        <p:cTn id="44" dur="250"/>
                                        <p:tgtEl>
                                          <p:spTgt spid="22"/>
                                        </p:tgtEl>
                                      </p:cBhvr>
                                    </p:animEffect>
                                  </p:childTnLst>
                                </p:cTn>
                              </p:par>
                            </p:childTnLst>
                          </p:cTn>
                        </p:par>
                        <p:par>
                          <p:cTn id="45" fill="hold">
                            <p:stCondLst>
                              <p:cond delay="1500"/>
                            </p:stCondLst>
                            <p:childTnLst>
                              <p:par>
                                <p:cTn id="46" presetID="2" presetClass="entr" presetSubtype="8"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additive="base">
                                        <p:cTn id="48" dur="500" fill="hold"/>
                                        <p:tgtEl>
                                          <p:spTgt spid="31"/>
                                        </p:tgtEl>
                                        <p:attrNameLst>
                                          <p:attrName>ppt_x</p:attrName>
                                        </p:attrNameLst>
                                      </p:cBhvr>
                                      <p:tavLst>
                                        <p:tav tm="0">
                                          <p:val>
                                            <p:strVal val="0-#ppt_w/2"/>
                                          </p:val>
                                        </p:tav>
                                        <p:tav tm="100000">
                                          <p:val>
                                            <p:strVal val="#ppt_x"/>
                                          </p:val>
                                        </p:tav>
                                      </p:tavLst>
                                    </p:anim>
                                    <p:anim calcmode="lin" valueType="num">
                                      <p:cBhvr additive="base">
                                        <p:cTn id="49" dur="500" fill="hold"/>
                                        <p:tgtEl>
                                          <p:spTgt spid="31"/>
                                        </p:tgtEl>
                                        <p:attrNameLst>
                                          <p:attrName>ppt_y</p:attrName>
                                        </p:attrNameLst>
                                      </p:cBhvr>
                                      <p:tavLst>
                                        <p:tav tm="0">
                                          <p:val>
                                            <p:strVal val="#ppt_y"/>
                                          </p:val>
                                        </p:tav>
                                        <p:tav tm="100000">
                                          <p:val>
                                            <p:strVal val="#ppt_y"/>
                                          </p:val>
                                        </p:tav>
                                      </p:tavLst>
                                    </p:anim>
                                  </p:childTnLst>
                                </p:cTn>
                              </p:par>
                            </p:childTnLst>
                          </p:cTn>
                        </p:par>
                        <p:par>
                          <p:cTn id="50" fill="hold">
                            <p:stCondLst>
                              <p:cond delay="20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3"/>
                                        </p:tgtEl>
                                        <p:attrNameLst>
                                          <p:attrName>style.visibility</p:attrName>
                                        </p:attrNameLst>
                                      </p:cBhvr>
                                      <p:to>
                                        <p:strVal val="visible"/>
                                      </p:to>
                                    </p:set>
                                    <p:anim calcmode="lin" valueType="num">
                                      <p:cBhvr>
                                        <p:cTn id="53"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3"/>
                                        </p:tgtEl>
                                        <p:attrNameLst>
                                          <p:attrName>ppt_y</p:attrName>
                                        </p:attrNameLst>
                                      </p:cBhvr>
                                      <p:tavLst>
                                        <p:tav tm="0">
                                          <p:val>
                                            <p:strVal val="#ppt_y"/>
                                          </p:val>
                                        </p:tav>
                                        <p:tav tm="100000">
                                          <p:val>
                                            <p:strVal val="#ppt_y"/>
                                          </p:val>
                                        </p:tav>
                                      </p:tavLst>
                                    </p:anim>
                                    <p:anim calcmode="lin" valueType="num">
                                      <p:cBhvr>
                                        <p:cTn id="55"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3"/>
                                        </p:tgtEl>
                                        <p:attrNameLst>
                                          <p:attrName>ppt_w</p:attrName>
                                        </p:attrNameLst>
                                      </p:cBhvr>
                                      <p:tavLst>
                                        <p:tav tm="0">
                                          <p:val>
                                            <p:strVal val="#ppt_w/10"/>
                                          </p:val>
                                        </p:tav>
                                        <p:tav tm="50000">
                                          <p:val>
                                            <p:strVal val="#ppt_w+.01"/>
                                          </p:val>
                                        </p:tav>
                                        <p:tav tm="100000">
                                          <p:val>
                                            <p:strVal val="#ppt_w"/>
                                          </p:val>
                                        </p:tav>
                                      </p:tavLst>
                                    </p:anim>
                                    <p:animEffect>
                                      <p:cBhvr>
                                        <p:cTn id="57" dur="500" tmFilter="0,0; .5, 1; 1, 1"/>
                                        <p:tgtEl>
                                          <p:spTgt spid="23"/>
                                        </p:tgtEl>
                                      </p:cBhvr>
                                    </p:animEffect>
                                  </p:childTnLst>
                                </p:cTn>
                              </p:par>
                            </p:childTnLst>
                          </p:cTn>
                        </p:par>
                        <p:par>
                          <p:cTn id="58" fill="hold">
                            <p:stCondLst>
                              <p:cond delay="2150"/>
                            </p:stCondLst>
                            <p:childTnLst>
                              <p:par>
                                <p:cTn id="59" presetID="41" presetClass="entr" presetSubtype="0" fill="hold" grpId="0" nodeType="afterEffect">
                                  <p:stCondLst>
                                    <p:cond delay="0"/>
                                  </p:stCondLst>
                                  <p:iterate type="lt">
                                    <p:tmPct val="10000"/>
                                  </p:iterate>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24"/>
                                        </p:tgtEl>
                                        <p:attrNameLst>
                                          <p:attrName>ppt_y</p:attrName>
                                        </p:attrNameLst>
                                      </p:cBhvr>
                                      <p:tavLst>
                                        <p:tav tm="0">
                                          <p:val>
                                            <p:strVal val="#ppt_y"/>
                                          </p:val>
                                        </p:tav>
                                        <p:tav tm="100000">
                                          <p:val>
                                            <p:strVal val="#ppt_y"/>
                                          </p:val>
                                        </p:tav>
                                      </p:tavLst>
                                    </p:anim>
                                    <p:anim calcmode="lin" valueType="num">
                                      <p:cBhvr>
                                        <p:cTn id="63"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24"/>
                                        </p:tgtEl>
                                        <p:attrNameLst>
                                          <p:attrName>ppt_w</p:attrName>
                                        </p:attrNameLst>
                                      </p:cBhvr>
                                      <p:tavLst>
                                        <p:tav tm="0">
                                          <p:val>
                                            <p:strVal val="#ppt_w/10"/>
                                          </p:val>
                                        </p:tav>
                                        <p:tav tm="50000">
                                          <p:val>
                                            <p:strVal val="#ppt_w+.01"/>
                                          </p:val>
                                        </p:tav>
                                        <p:tav tm="100000">
                                          <p:val>
                                            <p:strVal val="#ppt_w"/>
                                          </p:val>
                                        </p:tav>
                                      </p:tavLst>
                                    </p:anim>
                                    <p:animEffect>
                                      <p:cBhvr>
                                        <p:cTn id="65" dur="500" tmFilter="0,0; .5, 1; 1, 1"/>
                                        <p:tgtEl>
                                          <p:spTgt spid="24"/>
                                        </p:tgtEl>
                                      </p:cBhvr>
                                    </p:animEffect>
                                  </p:childTnLst>
                                </p:cTn>
                              </p:par>
                            </p:childTnLst>
                          </p:cTn>
                        </p:par>
                        <p:par>
                          <p:cTn id="66" fill="hold">
                            <p:stCondLst>
                              <p:cond delay="3349"/>
                            </p:stCondLst>
                            <p:childTnLst>
                              <p:par>
                                <p:cTn id="67" presetID="55" presetClass="entr" presetSubtype="0" fill="hold" nodeType="afterEffect">
                                  <p:stCondLst>
                                    <p:cond delay="0"/>
                                  </p:stCondLst>
                                  <p:childTnLst>
                                    <p:set>
                                      <p:cBhvr>
                                        <p:cTn id="68" dur="1" fill="hold">
                                          <p:stCondLst>
                                            <p:cond delay="0"/>
                                          </p:stCondLst>
                                        </p:cTn>
                                        <p:tgtEl>
                                          <p:spTgt spid="35"/>
                                        </p:tgtEl>
                                        <p:attrNameLst>
                                          <p:attrName>style.visibility</p:attrName>
                                        </p:attrNameLst>
                                      </p:cBhvr>
                                      <p:to>
                                        <p:strVal val="visible"/>
                                      </p:to>
                                    </p:set>
                                    <p:anim calcmode="lin" valueType="num">
                                      <p:cBhvr>
                                        <p:cTn id="69" dur="500" fill="hold"/>
                                        <p:tgtEl>
                                          <p:spTgt spid="35"/>
                                        </p:tgtEl>
                                        <p:attrNameLst>
                                          <p:attrName>ppt_w</p:attrName>
                                        </p:attrNameLst>
                                      </p:cBhvr>
                                      <p:tavLst>
                                        <p:tav tm="0">
                                          <p:val>
                                            <p:strVal val="#ppt_w*0.70"/>
                                          </p:val>
                                        </p:tav>
                                        <p:tav tm="100000">
                                          <p:val>
                                            <p:strVal val="#ppt_w"/>
                                          </p:val>
                                        </p:tav>
                                      </p:tavLst>
                                    </p:anim>
                                    <p:anim calcmode="lin" valueType="num">
                                      <p:cBhvr>
                                        <p:cTn id="70" dur="500" fill="hold"/>
                                        <p:tgtEl>
                                          <p:spTgt spid="35"/>
                                        </p:tgtEl>
                                        <p:attrNameLst>
                                          <p:attrName>ppt_h</p:attrName>
                                        </p:attrNameLst>
                                      </p:cBhvr>
                                      <p:tavLst>
                                        <p:tav tm="0">
                                          <p:val>
                                            <p:strVal val="#ppt_h"/>
                                          </p:val>
                                        </p:tav>
                                        <p:tav tm="100000">
                                          <p:val>
                                            <p:strVal val="#ppt_h"/>
                                          </p:val>
                                        </p:tav>
                                      </p:tavLst>
                                    </p:anim>
                                    <p:animEffect transition="in" filter="fade">
                                      <p:cBhvr>
                                        <p:cTn id="71" dur="500"/>
                                        <p:tgtEl>
                                          <p:spTgt spid="35"/>
                                        </p:tgtEl>
                                      </p:cBhvr>
                                    </p:animEffect>
                                  </p:childTnLst>
                                </p:cTn>
                              </p:par>
                            </p:childTnLst>
                          </p:cTn>
                        </p:par>
                        <p:par>
                          <p:cTn id="72" fill="hold">
                            <p:stCondLst>
                              <p:cond delay="3849"/>
                            </p:stCondLst>
                            <p:childTnLst>
                              <p:par>
                                <p:cTn id="73" presetID="16" presetClass="entr" presetSubtype="21" fill="hold" grpId="0" nodeType="after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barn(inVertical)">
                                      <p:cBhvr>
                                        <p:cTn id="75" dur="1000"/>
                                        <p:tgtEl>
                                          <p:spTgt spid="38"/>
                                        </p:tgtEl>
                                      </p:cBhvr>
                                    </p:animEffect>
                                  </p:childTnLst>
                                </p:cTn>
                              </p:par>
                            </p:childTnLst>
                          </p:cTn>
                        </p:par>
                        <p:par>
                          <p:cTn id="76" fill="hold">
                            <p:stCondLst>
                              <p:cond delay="4849"/>
                            </p:stCondLst>
                            <p:childTnLst>
                              <p:par>
                                <p:cTn id="77" presetID="18" presetClass="entr" presetSubtype="12"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strips(downLeft)">
                                      <p:cBhvr>
                                        <p:cTn id="7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ldLvl="0" autoUpdateAnimBg="0"/>
      <p:bldP spid="24" grpId="0" bldLvl="0" autoUpdateAnimBg="0"/>
      <p:bldP spid="25" grpId="0" bldLvl="0" animBg="1"/>
      <p:bldP spid="26" grpId="0" bldLvl="0" animBg="1"/>
      <p:bldP spid="27" grpId="0" bldLvl="0" animBg="1"/>
      <p:bldP spid="28" grpId="0" bldLvl="0" animBg="1"/>
      <p:bldP spid="29" grpId="0" bldLvl="0" animBg="1"/>
      <p:bldP spid="30" grpId="0" bldLvl="0" animBg="1"/>
      <p:bldP spid="38" grpId="0"/>
      <p:bldP spid="18"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矩形"/>
          <p:cNvSpPr/>
          <p:nvPr>
            <p:custDataLst>
              <p:tags r:id="rId1"/>
            </p:custDataLst>
          </p:nvPr>
        </p:nvSpPr>
        <p:spPr>
          <a:xfrm>
            <a:off x="2135505" y="332105"/>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什么是灰度发布</a:t>
            </a:r>
            <a:endParaRPr 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1847850" y="1628775"/>
            <a:ext cx="8642350" cy="2988310"/>
          </a:xfrm>
          <a:prstGeom prst="rect">
            <a:avLst/>
          </a:prstGeom>
          <a:noFill/>
        </p:spPr>
        <p:txBody>
          <a:bodyPr wrap="square" rtlCol="0" anchor="t">
            <a:noAutofit/>
          </a:bodyPr>
          <a:p>
            <a:r>
              <a:rPr lang="zh-CN" altLang="en-US" sz="2670" b="1">
                <a:latin typeface="微软雅黑" panose="020B0503020204020204" charset="-122"/>
                <a:ea typeface="微软雅黑" panose="020B0503020204020204" charset="-122"/>
                <a:cs typeface="微软雅黑" panose="020B0503020204020204" charset="-122"/>
              </a:rPr>
              <a:t>灰度发布（又名金丝雀发布）是指在黑与白之间，能够平滑过渡的一种发布方式。在其上可以进行A/B testing，即让一部分用户继续用产品特性A，一部分用户开始用产品特性B，如果用户对B没有什么反对意见，那么逐步扩大范围，把所有用户都迁移到B上面来</a:t>
            </a:r>
            <a:endParaRPr lang="zh-CN" altLang="en-US" sz="267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矩形"/>
          <p:cNvSpPr/>
          <p:nvPr>
            <p:custDataLst>
              <p:tags r:id="rId1"/>
            </p:custDataLst>
          </p:nvPr>
        </p:nvSpPr>
        <p:spPr>
          <a:xfrm>
            <a:off x="2135505" y="332105"/>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传统灰度发布介绍</a:t>
            </a:r>
            <a:endPar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nvSpPr>
        <p:spPr>
          <a:xfrm>
            <a:off x="1775460" y="1483995"/>
            <a:ext cx="8331835" cy="1371600"/>
          </a:xfrm>
          <a:prstGeom prst="rect">
            <a:avLst/>
          </a:prstGeom>
          <a:noFill/>
        </p:spPr>
        <p:txBody>
          <a:bodyPr wrap="square" rtlCol="0">
            <a:noAutofit/>
          </a:bodyPr>
          <a:p>
            <a:r>
              <a:rPr lang="zh-CN" altLang="en-US" sz="2670" b="1">
                <a:latin typeface="微软雅黑" panose="020B0503020204020204" charset="-122"/>
                <a:ea typeface="微软雅黑" panose="020B0503020204020204" charset="-122"/>
              </a:rPr>
              <a:t>传统的灰度发布通常涉及将新版本的应用程序部署到生产环境的一小部分服务器上，并逐步将流量路由到这些服务器</a:t>
            </a:r>
            <a:endParaRPr lang="zh-CN" altLang="en-US" sz="2670" b="1">
              <a:latin typeface="微软雅黑" panose="020B0503020204020204" charset="-122"/>
              <a:ea typeface="微软雅黑" panose="020B0503020204020204" charset="-122"/>
            </a:endParaRPr>
          </a:p>
        </p:txBody>
      </p:sp>
      <p:sp>
        <p:nvSpPr>
          <p:cNvPr id="3" name="矩形 2"/>
          <p:cNvSpPr/>
          <p:nvPr/>
        </p:nvSpPr>
        <p:spPr>
          <a:xfrm>
            <a:off x="4001135" y="4653280"/>
            <a:ext cx="792480" cy="13684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NG2</a:t>
            </a:r>
            <a:endParaRPr lang="en-US" altLang="zh-CN"/>
          </a:p>
        </p:txBody>
      </p:sp>
      <p:sp>
        <p:nvSpPr>
          <p:cNvPr id="4" name="矩形 3"/>
          <p:cNvSpPr/>
          <p:nvPr/>
        </p:nvSpPr>
        <p:spPr>
          <a:xfrm>
            <a:off x="2777490" y="4653280"/>
            <a:ext cx="792480" cy="13684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NG1</a:t>
            </a:r>
            <a:endParaRPr lang="en-US" altLang="zh-CN"/>
          </a:p>
        </p:txBody>
      </p:sp>
      <p:sp>
        <p:nvSpPr>
          <p:cNvPr id="5" name="矩形 4"/>
          <p:cNvSpPr/>
          <p:nvPr/>
        </p:nvSpPr>
        <p:spPr>
          <a:xfrm>
            <a:off x="5153025" y="4653280"/>
            <a:ext cx="792480" cy="13684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NG3</a:t>
            </a:r>
            <a:endParaRPr lang="en-US" altLang="zh-CN"/>
          </a:p>
        </p:txBody>
      </p:sp>
      <p:sp>
        <p:nvSpPr>
          <p:cNvPr id="6" name="矩形 5"/>
          <p:cNvSpPr/>
          <p:nvPr/>
        </p:nvSpPr>
        <p:spPr>
          <a:xfrm>
            <a:off x="6377940" y="4653280"/>
            <a:ext cx="792480" cy="13684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NG4</a:t>
            </a:r>
            <a:endParaRPr lang="en-US" altLang="zh-CN"/>
          </a:p>
        </p:txBody>
      </p:sp>
      <p:sp>
        <p:nvSpPr>
          <p:cNvPr id="7" name="矩形 6"/>
          <p:cNvSpPr/>
          <p:nvPr/>
        </p:nvSpPr>
        <p:spPr>
          <a:xfrm>
            <a:off x="7601585" y="4653280"/>
            <a:ext cx="792480" cy="13684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NG5</a:t>
            </a:r>
            <a:endParaRPr lang="en-US" altLang="zh-CN"/>
          </a:p>
        </p:txBody>
      </p:sp>
      <p:sp>
        <p:nvSpPr>
          <p:cNvPr id="9" name="矩形 8"/>
          <p:cNvSpPr/>
          <p:nvPr/>
        </p:nvSpPr>
        <p:spPr>
          <a:xfrm>
            <a:off x="4801870" y="3068955"/>
            <a:ext cx="1800225" cy="57594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ALB</a:t>
            </a:r>
            <a:endParaRPr lang="en-US" altLang="zh-CN"/>
          </a:p>
        </p:txBody>
      </p:sp>
      <p:sp>
        <p:nvSpPr>
          <p:cNvPr id="11" name="文本框 10"/>
          <p:cNvSpPr txBox="1"/>
          <p:nvPr/>
        </p:nvSpPr>
        <p:spPr>
          <a:xfrm>
            <a:off x="4153535" y="6123940"/>
            <a:ext cx="433070" cy="368300"/>
          </a:xfrm>
          <a:prstGeom prst="rect">
            <a:avLst/>
          </a:prstGeom>
          <a:noFill/>
        </p:spPr>
        <p:txBody>
          <a:bodyPr wrap="square" rtlCol="0">
            <a:spAutoFit/>
          </a:bodyPr>
          <a:p>
            <a:r>
              <a:rPr lang="zh-CN" altLang="en-US"/>
              <a:t>旧</a:t>
            </a:r>
            <a:endParaRPr lang="zh-CN" altLang="en-US"/>
          </a:p>
        </p:txBody>
      </p:sp>
      <p:sp>
        <p:nvSpPr>
          <p:cNvPr id="12" name="文本框 11"/>
          <p:cNvSpPr txBox="1"/>
          <p:nvPr/>
        </p:nvSpPr>
        <p:spPr>
          <a:xfrm>
            <a:off x="2929255" y="6123940"/>
            <a:ext cx="433070" cy="368300"/>
          </a:xfrm>
          <a:prstGeom prst="rect">
            <a:avLst/>
          </a:prstGeom>
          <a:noFill/>
        </p:spPr>
        <p:txBody>
          <a:bodyPr wrap="square" rtlCol="0">
            <a:spAutoFit/>
          </a:bodyPr>
          <a:p>
            <a:r>
              <a:rPr lang="zh-CN" altLang="en-US"/>
              <a:t>旧</a:t>
            </a:r>
            <a:endParaRPr lang="zh-CN" altLang="en-US"/>
          </a:p>
        </p:txBody>
      </p:sp>
      <p:sp>
        <p:nvSpPr>
          <p:cNvPr id="15" name="文本框 14"/>
          <p:cNvSpPr txBox="1"/>
          <p:nvPr/>
        </p:nvSpPr>
        <p:spPr>
          <a:xfrm>
            <a:off x="5306060" y="6123940"/>
            <a:ext cx="433070" cy="368300"/>
          </a:xfrm>
          <a:prstGeom prst="rect">
            <a:avLst/>
          </a:prstGeom>
          <a:noFill/>
        </p:spPr>
        <p:txBody>
          <a:bodyPr wrap="square" rtlCol="0">
            <a:spAutoFit/>
          </a:bodyPr>
          <a:p>
            <a:r>
              <a:rPr lang="zh-CN" altLang="en-US"/>
              <a:t>旧</a:t>
            </a:r>
            <a:endParaRPr lang="zh-CN" altLang="en-US"/>
          </a:p>
        </p:txBody>
      </p:sp>
      <p:sp>
        <p:nvSpPr>
          <p:cNvPr id="18" name="文本框 17"/>
          <p:cNvSpPr txBox="1"/>
          <p:nvPr/>
        </p:nvSpPr>
        <p:spPr>
          <a:xfrm>
            <a:off x="6530340" y="6123940"/>
            <a:ext cx="433070" cy="368300"/>
          </a:xfrm>
          <a:prstGeom prst="rect">
            <a:avLst/>
          </a:prstGeom>
          <a:noFill/>
        </p:spPr>
        <p:txBody>
          <a:bodyPr wrap="square" rtlCol="0">
            <a:spAutoFit/>
          </a:bodyPr>
          <a:p>
            <a:r>
              <a:rPr lang="zh-CN" altLang="en-US"/>
              <a:t>新</a:t>
            </a:r>
            <a:endParaRPr lang="zh-CN" altLang="en-US"/>
          </a:p>
        </p:txBody>
      </p:sp>
      <p:sp>
        <p:nvSpPr>
          <p:cNvPr id="19" name="文本框 18"/>
          <p:cNvSpPr txBox="1"/>
          <p:nvPr/>
        </p:nvSpPr>
        <p:spPr>
          <a:xfrm>
            <a:off x="7781290" y="6123940"/>
            <a:ext cx="433070" cy="368300"/>
          </a:xfrm>
          <a:prstGeom prst="rect">
            <a:avLst/>
          </a:prstGeom>
          <a:noFill/>
        </p:spPr>
        <p:txBody>
          <a:bodyPr wrap="square" rtlCol="0">
            <a:spAutoFit/>
          </a:bodyPr>
          <a:p>
            <a:r>
              <a:rPr lang="zh-CN" altLang="en-US"/>
              <a:t>新</a:t>
            </a:r>
            <a:endParaRPr lang="zh-CN" altLang="en-US"/>
          </a:p>
        </p:txBody>
      </p:sp>
      <p:cxnSp>
        <p:nvCxnSpPr>
          <p:cNvPr id="20" name="直接箭头连接符 19"/>
          <p:cNvCxnSpPr>
            <a:stCxn id="9" idx="2"/>
            <a:endCxn id="4" idx="0"/>
          </p:cNvCxnSpPr>
          <p:nvPr/>
        </p:nvCxnSpPr>
        <p:spPr>
          <a:xfrm flipH="1">
            <a:off x="3173730" y="3644900"/>
            <a:ext cx="2528570" cy="100838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1" name="直接箭头连接符 20"/>
          <p:cNvCxnSpPr>
            <a:endCxn id="3" idx="0"/>
          </p:cNvCxnSpPr>
          <p:nvPr/>
        </p:nvCxnSpPr>
        <p:spPr>
          <a:xfrm flipH="1">
            <a:off x="4397375" y="3644900"/>
            <a:ext cx="1268730" cy="100838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2" name="直接箭头连接符 21"/>
          <p:cNvCxnSpPr>
            <a:stCxn id="9" idx="2"/>
            <a:endCxn id="5" idx="0"/>
          </p:cNvCxnSpPr>
          <p:nvPr/>
        </p:nvCxnSpPr>
        <p:spPr>
          <a:xfrm flipH="1">
            <a:off x="5549265" y="3644900"/>
            <a:ext cx="153035" cy="100838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4" name="直接箭头连接符 23"/>
          <p:cNvCxnSpPr>
            <a:stCxn id="9" idx="2"/>
            <a:endCxn id="6" idx="0"/>
          </p:cNvCxnSpPr>
          <p:nvPr/>
        </p:nvCxnSpPr>
        <p:spPr>
          <a:xfrm>
            <a:off x="5702300" y="3644900"/>
            <a:ext cx="1071880" cy="100838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5" name="直接箭头连接符 24"/>
          <p:cNvCxnSpPr>
            <a:endCxn id="7" idx="0"/>
          </p:cNvCxnSpPr>
          <p:nvPr/>
        </p:nvCxnSpPr>
        <p:spPr>
          <a:xfrm>
            <a:off x="5737860" y="3644900"/>
            <a:ext cx="2259965" cy="100838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additive="base">
                                        <p:cTn id="57" dur="500" fill="hold"/>
                                        <p:tgtEl>
                                          <p:spTgt spid="20"/>
                                        </p:tgtEl>
                                        <p:attrNameLst>
                                          <p:attrName>ppt_x</p:attrName>
                                        </p:attrNameLst>
                                      </p:cBhvr>
                                      <p:tavLst>
                                        <p:tav tm="0">
                                          <p:val>
                                            <p:strVal val="#ppt_x"/>
                                          </p:val>
                                        </p:tav>
                                        <p:tav tm="100000">
                                          <p:val>
                                            <p:strVal val="#ppt_x"/>
                                          </p:val>
                                        </p:tav>
                                      </p:tavLst>
                                    </p:anim>
                                    <p:anim calcmode="lin" valueType="num">
                                      <p:cBhvr additive="base">
                                        <p:cTn id="58" dur="500" fill="hold"/>
                                        <p:tgtEl>
                                          <p:spTgt spid="20"/>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1"/>
                                        </p:tgtEl>
                                        <p:attrNameLst>
                                          <p:attrName>style.visibility</p:attrName>
                                        </p:attrNameLst>
                                      </p:cBhvr>
                                      <p:to>
                                        <p:strVal val="visible"/>
                                      </p:to>
                                    </p:set>
                                    <p:anim calcmode="lin" valueType="num">
                                      <p:cBhvr additive="base">
                                        <p:cTn id="61" dur="500" fill="hold"/>
                                        <p:tgtEl>
                                          <p:spTgt spid="21"/>
                                        </p:tgtEl>
                                        <p:attrNameLst>
                                          <p:attrName>ppt_x</p:attrName>
                                        </p:attrNameLst>
                                      </p:cBhvr>
                                      <p:tavLst>
                                        <p:tav tm="0">
                                          <p:val>
                                            <p:strVal val="#ppt_x"/>
                                          </p:val>
                                        </p:tav>
                                        <p:tav tm="100000">
                                          <p:val>
                                            <p:strVal val="#ppt_x"/>
                                          </p:val>
                                        </p:tav>
                                      </p:tavLst>
                                    </p:anim>
                                    <p:anim calcmode="lin" valueType="num">
                                      <p:cBhvr additive="base">
                                        <p:cTn id="62" dur="500" fill="hold"/>
                                        <p:tgtEl>
                                          <p:spTgt spid="21"/>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2"/>
                                        </p:tgtEl>
                                        <p:attrNameLst>
                                          <p:attrName>style.visibility</p:attrName>
                                        </p:attrNameLst>
                                      </p:cBhvr>
                                      <p:to>
                                        <p:strVal val="visible"/>
                                      </p:to>
                                    </p:set>
                                    <p:anim calcmode="lin" valueType="num">
                                      <p:cBhvr additive="base">
                                        <p:cTn id="65" dur="500" fill="hold"/>
                                        <p:tgtEl>
                                          <p:spTgt spid="22"/>
                                        </p:tgtEl>
                                        <p:attrNameLst>
                                          <p:attrName>ppt_x</p:attrName>
                                        </p:attrNameLst>
                                      </p:cBhvr>
                                      <p:tavLst>
                                        <p:tav tm="0">
                                          <p:val>
                                            <p:strVal val="#ppt_x"/>
                                          </p:val>
                                        </p:tav>
                                        <p:tav tm="100000">
                                          <p:val>
                                            <p:strVal val="#ppt_x"/>
                                          </p:val>
                                        </p:tav>
                                      </p:tavLst>
                                    </p:anim>
                                    <p:anim calcmode="lin" valueType="num">
                                      <p:cBhvr additive="base">
                                        <p:cTn id="66" dur="500" fill="hold"/>
                                        <p:tgtEl>
                                          <p:spTgt spid="22"/>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24"/>
                                        </p:tgtEl>
                                        <p:attrNameLst>
                                          <p:attrName>style.visibility</p:attrName>
                                        </p:attrNameLst>
                                      </p:cBhvr>
                                      <p:to>
                                        <p:strVal val="visible"/>
                                      </p:to>
                                    </p:set>
                                    <p:anim calcmode="lin" valueType="num">
                                      <p:cBhvr additive="base">
                                        <p:cTn id="69" dur="500" fill="hold"/>
                                        <p:tgtEl>
                                          <p:spTgt spid="24"/>
                                        </p:tgtEl>
                                        <p:attrNameLst>
                                          <p:attrName>ppt_x</p:attrName>
                                        </p:attrNameLst>
                                      </p:cBhvr>
                                      <p:tavLst>
                                        <p:tav tm="0">
                                          <p:val>
                                            <p:strVal val="#ppt_x"/>
                                          </p:val>
                                        </p:tav>
                                        <p:tav tm="100000">
                                          <p:val>
                                            <p:strVal val="#ppt_x"/>
                                          </p:val>
                                        </p:tav>
                                      </p:tavLst>
                                    </p:anim>
                                    <p:anim calcmode="lin" valueType="num">
                                      <p:cBhvr additive="base">
                                        <p:cTn id="70" dur="500" fill="hold"/>
                                        <p:tgtEl>
                                          <p:spTgt spid="24"/>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additive="base">
                                        <p:cTn id="73" dur="500" fill="hold"/>
                                        <p:tgtEl>
                                          <p:spTgt spid="25"/>
                                        </p:tgtEl>
                                        <p:attrNameLst>
                                          <p:attrName>ppt_x</p:attrName>
                                        </p:attrNameLst>
                                      </p:cBhvr>
                                      <p:tavLst>
                                        <p:tav tm="0">
                                          <p:val>
                                            <p:strVal val="#ppt_x"/>
                                          </p:val>
                                        </p:tav>
                                        <p:tav tm="100000">
                                          <p:val>
                                            <p:strVal val="#ppt_x"/>
                                          </p:val>
                                        </p:tav>
                                      </p:tavLst>
                                    </p:anim>
                                    <p:anim calcmode="lin" valueType="num">
                                      <p:cBhvr additive="base">
                                        <p:cTn id="7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animBg="1"/>
      <p:bldP spid="4" grpId="0" animBg="1"/>
      <p:bldP spid="5" grpId="0" animBg="1"/>
      <p:bldP spid="6" grpId="0" animBg="1"/>
      <p:bldP spid="7" grpId="0" animBg="1"/>
      <p:bldP spid="9" grpId="0" animBg="1"/>
      <p:bldP spid="11" grpId="0"/>
      <p:bldP spid="12" grpId="0"/>
      <p:bldP spid="15" grpId="0"/>
      <p:bldP spid="18" grpId="0"/>
      <p:bldP spid="19" grpId="0"/>
      <p:bldP spid="3" grpId="1" animBg="1"/>
      <p:bldP spid="4" grpId="1" animBg="1"/>
      <p:bldP spid="5" grpId="1" animBg="1"/>
      <p:bldP spid="6" grpId="1" animBg="1"/>
      <p:bldP spid="7" grpId="1" animBg="1"/>
      <p:bldP spid="9" grpId="1" animBg="1"/>
      <p:bldP spid="11" grpId="1"/>
      <p:bldP spid="12" grpId="1"/>
      <p:bldP spid="15" grpId="1"/>
      <p:bldP spid="18" grpId="1"/>
      <p:bldP spid="19" grpId="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矩形"/>
          <p:cNvSpPr/>
          <p:nvPr>
            <p:custDataLst>
              <p:tags r:id="rId1"/>
            </p:custDataLst>
          </p:nvPr>
        </p:nvSpPr>
        <p:spPr>
          <a:xfrm>
            <a:off x="2135505" y="332105"/>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Argo Rollout</a:t>
            </a: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灰度发布介绍</a:t>
            </a:r>
            <a:endPar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nvSpPr>
        <p:spPr>
          <a:xfrm>
            <a:off x="1343660" y="1484630"/>
            <a:ext cx="8904605" cy="1447165"/>
          </a:xfrm>
          <a:prstGeom prst="rect">
            <a:avLst/>
          </a:prstGeom>
          <a:noFill/>
        </p:spPr>
        <p:txBody>
          <a:bodyPr wrap="square" rtlCol="0">
            <a:noAutofit/>
          </a:bodyPr>
          <a:p>
            <a:r>
              <a:rPr lang="zh-CN" altLang="en-US" sz="2670" b="1">
                <a:latin typeface="微软雅黑" panose="020B0503020204020204" charset="-122"/>
                <a:ea typeface="微软雅黑" panose="020B0503020204020204" charset="-122"/>
                <a:cs typeface="微软雅黑" panose="020B0503020204020204" charset="-122"/>
              </a:rPr>
              <a:t>Argo Rollouts是一种灰度发布是一种逐步将新版本的应用程序推送给用户的方法，可以由运维人员精细控制用户流量比例</a:t>
            </a:r>
            <a:endParaRPr lang="zh-CN" altLang="en-US" sz="2670" b="1">
              <a:latin typeface="微软雅黑" panose="020B0503020204020204" charset="-122"/>
              <a:ea typeface="微软雅黑" panose="020B0503020204020204" charset="-122"/>
              <a:cs typeface="微软雅黑" panose="020B0503020204020204" charset="-122"/>
            </a:endParaRPr>
          </a:p>
        </p:txBody>
      </p:sp>
      <p:sp>
        <p:nvSpPr>
          <p:cNvPr id="3" name="圆角矩形 2"/>
          <p:cNvSpPr/>
          <p:nvPr/>
        </p:nvSpPr>
        <p:spPr>
          <a:xfrm>
            <a:off x="5300980" y="2852420"/>
            <a:ext cx="1152525" cy="50419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Rollout</a:t>
            </a:r>
            <a:endParaRPr lang="en-US" altLang="zh-CN"/>
          </a:p>
        </p:txBody>
      </p:sp>
      <p:sp>
        <p:nvSpPr>
          <p:cNvPr id="5" name="圆角矩形 4"/>
          <p:cNvSpPr/>
          <p:nvPr/>
        </p:nvSpPr>
        <p:spPr>
          <a:xfrm>
            <a:off x="5083810" y="3644265"/>
            <a:ext cx="1624330" cy="50419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Replicatset1</a:t>
            </a:r>
            <a:endParaRPr lang="en-US" altLang="zh-CN"/>
          </a:p>
        </p:txBody>
      </p:sp>
      <p:sp>
        <p:nvSpPr>
          <p:cNvPr id="7" name="矩形 6"/>
          <p:cNvSpPr/>
          <p:nvPr/>
        </p:nvSpPr>
        <p:spPr>
          <a:xfrm>
            <a:off x="4509770" y="4508500"/>
            <a:ext cx="805180" cy="4324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ym typeface="+mn-ea"/>
              </a:rPr>
              <a:t>POD2</a:t>
            </a:r>
            <a:endParaRPr lang="zh-CN" altLang="en-US"/>
          </a:p>
        </p:txBody>
      </p:sp>
      <p:sp>
        <p:nvSpPr>
          <p:cNvPr id="34" name="圆角矩形 33"/>
          <p:cNvSpPr/>
          <p:nvPr/>
        </p:nvSpPr>
        <p:spPr>
          <a:xfrm>
            <a:off x="5006975" y="5193665"/>
            <a:ext cx="1624330" cy="50419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stableService</a:t>
            </a:r>
            <a:endParaRPr lang="en-US" altLang="zh-CN"/>
          </a:p>
        </p:txBody>
      </p:sp>
      <p:sp>
        <p:nvSpPr>
          <p:cNvPr id="35" name="圆角矩形 34"/>
          <p:cNvSpPr/>
          <p:nvPr/>
        </p:nvSpPr>
        <p:spPr>
          <a:xfrm>
            <a:off x="5223510" y="5949315"/>
            <a:ext cx="1152525" cy="50419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ingress</a:t>
            </a:r>
            <a:endParaRPr lang="en-US" altLang="zh-CN"/>
          </a:p>
        </p:txBody>
      </p:sp>
      <p:sp>
        <p:nvSpPr>
          <p:cNvPr id="39" name="矩形 38"/>
          <p:cNvSpPr/>
          <p:nvPr/>
        </p:nvSpPr>
        <p:spPr>
          <a:xfrm>
            <a:off x="5396865" y="4508500"/>
            <a:ext cx="805180" cy="4324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ym typeface="+mn-ea"/>
              </a:rPr>
              <a:t>POD3</a:t>
            </a:r>
            <a:endParaRPr lang="zh-CN" altLang="en-US"/>
          </a:p>
        </p:txBody>
      </p:sp>
      <p:sp>
        <p:nvSpPr>
          <p:cNvPr id="40" name="矩形 39"/>
          <p:cNvSpPr/>
          <p:nvPr/>
        </p:nvSpPr>
        <p:spPr>
          <a:xfrm>
            <a:off x="6303645" y="4509770"/>
            <a:ext cx="805180" cy="4324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ym typeface="+mn-ea"/>
              </a:rPr>
              <a:t>POD4</a:t>
            </a:r>
            <a:endParaRPr lang="zh-CN" altLang="en-US"/>
          </a:p>
        </p:txBody>
      </p:sp>
      <p:sp>
        <p:nvSpPr>
          <p:cNvPr id="41" name="矩形 40"/>
          <p:cNvSpPr/>
          <p:nvPr/>
        </p:nvSpPr>
        <p:spPr>
          <a:xfrm>
            <a:off x="7239635" y="4509770"/>
            <a:ext cx="805180" cy="4324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zh-CN">
              <a:sym typeface="+mn-ea"/>
            </a:endParaRPr>
          </a:p>
          <a:p>
            <a:pPr algn="ctr"/>
            <a:r>
              <a:rPr lang="en-US" altLang="zh-CN">
                <a:sym typeface="+mn-ea"/>
              </a:rPr>
              <a:t>POD5</a:t>
            </a:r>
            <a:endParaRPr lang="zh-CN" altLang="en-US"/>
          </a:p>
          <a:p>
            <a:pPr algn="ctr"/>
            <a:endParaRPr lang="zh-CN" altLang="en-US"/>
          </a:p>
        </p:txBody>
      </p:sp>
      <p:sp>
        <p:nvSpPr>
          <p:cNvPr id="42" name="矩形 41"/>
          <p:cNvSpPr/>
          <p:nvPr/>
        </p:nvSpPr>
        <p:spPr>
          <a:xfrm>
            <a:off x="3554095" y="4508500"/>
            <a:ext cx="805180" cy="4324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POD1</a:t>
            </a:r>
            <a:endParaRPr lang="en-US" altLang="zh-CN"/>
          </a:p>
        </p:txBody>
      </p:sp>
      <p:cxnSp>
        <p:nvCxnSpPr>
          <p:cNvPr id="51" name="直接连接符 50"/>
          <p:cNvCxnSpPr>
            <a:stCxn id="3" idx="2"/>
            <a:endCxn id="5" idx="0"/>
          </p:cNvCxnSpPr>
          <p:nvPr/>
        </p:nvCxnSpPr>
        <p:spPr>
          <a:xfrm>
            <a:off x="5877560" y="3356610"/>
            <a:ext cx="18415" cy="287655"/>
          </a:xfrm>
          <a:prstGeom prst="line">
            <a:avLst/>
          </a:prstGeom>
        </p:spPr>
        <p:style>
          <a:lnRef idx="2">
            <a:schemeClr val="accent1"/>
          </a:lnRef>
          <a:fillRef idx="0">
            <a:srgbClr val="FFFFFF"/>
          </a:fillRef>
          <a:effectRef idx="0">
            <a:srgbClr val="FFFFFF"/>
          </a:effectRef>
          <a:fontRef idx="minor">
            <a:schemeClr val="tx1"/>
          </a:fontRef>
        </p:style>
      </p:cxnSp>
      <p:cxnSp>
        <p:nvCxnSpPr>
          <p:cNvPr id="52" name="直接连接符 51"/>
          <p:cNvCxnSpPr>
            <a:stCxn id="5" idx="2"/>
            <a:endCxn id="42" idx="0"/>
          </p:cNvCxnSpPr>
          <p:nvPr/>
        </p:nvCxnSpPr>
        <p:spPr>
          <a:xfrm flipH="1">
            <a:off x="3956685" y="4148455"/>
            <a:ext cx="1939290" cy="360045"/>
          </a:xfrm>
          <a:prstGeom prst="line">
            <a:avLst/>
          </a:prstGeom>
        </p:spPr>
        <p:style>
          <a:lnRef idx="2">
            <a:schemeClr val="accent1"/>
          </a:lnRef>
          <a:fillRef idx="0">
            <a:srgbClr val="FFFFFF"/>
          </a:fillRef>
          <a:effectRef idx="0">
            <a:srgbClr val="FFFFFF"/>
          </a:effectRef>
          <a:fontRef idx="minor">
            <a:schemeClr val="tx1"/>
          </a:fontRef>
        </p:style>
      </p:cxnSp>
      <p:cxnSp>
        <p:nvCxnSpPr>
          <p:cNvPr id="53" name="直接连接符 52"/>
          <p:cNvCxnSpPr>
            <a:stCxn id="5" idx="2"/>
            <a:endCxn id="7" idx="0"/>
          </p:cNvCxnSpPr>
          <p:nvPr/>
        </p:nvCxnSpPr>
        <p:spPr>
          <a:xfrm flipH="1">
            <a:off x="4912360" y="4148455"/>
            <a:ext cx="983615" cy="360045"/>
          </a:xfrm>
          <a:prstGeom prst="line">
            <a:avLst/>
          </a:prstGeom>
        </p:spPr>
        <p:style>
          <a:lnRef idx="2">
            <a:schemeClr val="accent1"/>
          </a:lnRef>
          <a:fillRef idx="0">
            <a:srgbClr val="FFFFFF"/>
          </a:fillRef>
          <a:effectRef idx="0">
            <a:srgbClr val="FFFFFF"/>
          </a:effectRef>
          <a:fontRef idx="minor">
            <a:schemeClr val="tx1"/>
          </a:fontRef>
        </p:style>
      </p:cxnSp>
      <p:cxnSp>
        <p:nvCxnSpPr>
          <p:cNvPr id="54" name="直接连接符 53"/>
          <p:cNvCxnSpPr>
            <a:endCxn id="39" idx="0"/>
          </p:cNvCxnSpPr>
          <p:nvPr/>
        </p:nvCxnSpPr>
        <p:spPr>
          <a:xfrm flipH="1">
            <a:off x="5799455" y="4149090"/>
            <a:ext cx="80645" cy="359410"/>
          </a:xfrm>
          <a:prstGeom prst="line">
            <a:avLst/>
          </a:prstGeom>
        </p:spPr>
        <p:style>
          <a:lnRef idx="2">
            <a:schemeClr val="accent1"/>
          </a:lnRef>
          <a:fillRef idx="0">
            <a:srgbClr val="FFFFFF"/>
          </a:fillRef>
          <a:effectRef idx="0">
            <a:srgbClr val="FFFFFF"/>
          </a:effectRef>
          <a:fontRef idx="minor">
            <a:schemeClr val="tx1"/>
          </a:fontRef>
        </p:style>
      </p:cxnSp>
      <p:cxnSp>
        <p:nvCxnSpPr>
          <p:cNvPr id="55" name="直接连接符 54"/>
          <p:cNvCxnSpPr>
            <a:endCxn id="40" idx="0"/>
          </p:cNvCxnSpPr>
          <p:nvPr/>
        </p:nvCxnSpPr>
        <p:spPr>
          <a:xfrm>
            <a:off x="5951855" y="4149090"/>
            <a:ext cx="754380" cy="360680"/>
          </a:xfrm>
          <a:prstGeom prst="line">
            <a:avLst/>
          </a:prstGeom>
        </p:spPr>
        <p:style>
          <a:lnRef idx="2">
            <a:schemeClr val="accent1"/>
          </a:lnRef>
          <a:fillRef idx="0">
            <a:srgbClr val="FFFFFF"/>
          </a:fillRef>
          <a:effectRef idx="0">
            <a:srgbClr val="FFFFFF"/>
          </a:effectRef>
          <a:fontRef idx="minor">
            <a:schemeClr val="tx1"/>
          </a:fontRef>
        </p:style>
      </p:cxnSp>
      <p:cxnSp>
        <p:nvCxnSpPr>
          <p:cNvPr id="56" name="直接连接符 55"/>
          <p:cNvCxnSpPr>
            <a:endCxn id="41" idx="0"/>
          </p:cNvCxnSpPr>
          <p:nvPr/>
        </p:nvCxnSpPr>
        <p:spPr>
          <a:xfrm>
            <a:off x="5951855" y="4149090"/>
            <a:ext cx="1690370" cy="360680"/>
          </a:xfrm>
          <a:prstGeom prst="line">
            <a:avLst/>
          </a:prstGeom>
        </p:spPr>
        <p:style>
          <a:lnRef idx="2">
            <a:schemeClr val="accent1"/>
          </a:lnRef>
          <a:fillRef idx="0">
            <a:srgbClr val="FFFFFF"/>
          </a:fillRef>
          <a:effectRef idx="0">
            <a:srgbClr val="FFFFFF"/>
          </a:effectRef>
          <a:fontRef idx="minor">
            <a:schemeClr val="tx1"/>
          </a:fontRef>
        </p:style>
      </p:cxnSp>
      <p:cxnSp>
        <p:nvCxnSpPr>
          <p:cNvPr id="57" name="直接箭头连接符 56"/>
          <p:cNvCxnSpPr>
            <a:stCxn id="34" idx="0"/>
            <a:endCxn id="42" idx="2"/>
          </p:cNvCxnSpPr>
          <p:nvPr/>
        </p:nvCxnSpPr>
        <p:spPr>
          <a:xfrm flipH="1" flipV="1">
            <a:off x="3956685" y="4940935"/>
            <a:ext cx="1862455" cy="25273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58" name="直接箭头连接符 57"/>
          <p:cNvCxnSpPr>
            <a:stCxn id="34" idx="0"/>
            <a:endCxn id="7" idx="2"/>
          </p:cNvCxnSpPr>
          <p:nvPr/>
        </p:nvCxnSpPr>
        <p:spPr>
          <a:xfrm flipH="1" flipV="1">
            <a:off x="4912360" y="4940935"/>
            <a:ext cx="906780" cy="25273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59" name="直接箭头连接符 58"/>
          <p:cNvCxnSpPr>
            <a:stCxn id="34" idx="0"/>
            <a:endCxn id="39" idx="2"/>
          </p:cNvCxnSpPr>
          <p:nvPr/>
        </p:nvCxnSpPr>
        <p:spPr>
          <a:xfrm flipH="1" flipV="1">
            <a:off x="5799455" y="4940935"/>
            <a:ext cx="19685" cy="25273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0" name="直接箭头连接符 59"/>
          <p:cNvCxnSpPr>
            <a:stCxn id="34" idx="0"/>
            <a:endCxn id="40" idx="2"/>
          </p:cNvCxnSpPr>
          <p:nvPr/>
        </p:nvCxnSpPr>
        <p:spPr>
          <a:xfrm flipV="1">
            <a:off x="5819140" y="4942205"/>
            <a:ext cx="887095" cy="2514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1" name="直接箭头连接符 60"/>
          <p:cNvCxnSpPr>
            <a:endCxn id="41" idx="2"/>
          </p:cNvCxnSpPr>
          <p:nvPr/>
        </p:nvCxnSpPr>
        <p:spPr>
          <a:xfrm flipV="1">
            <a:off x="5808345" y="4942205"/>
            <a:ext cx="1833880" cy="28702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3" name="直接箭头连接符 62"/>
          <p:cNvCxnSpPr>
            <a:stCxn id="35" idx="0"/>
            <a:endCxn id="34" idx="2"/>
          </p:cNvCxnSpPr>
          <p:nvPr/>
        </p:nvCxnSpPr>
        <p:spPr>
          <a:xfrm flipV="1">
            <a:off x="5800090" y="5697855"/>
            <a:ext cx="19050" cy="2514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500" fill="hold"/>
                                        <p:tgtEl>
                                          <p:spTgt spid="35"/>
                                        </p:tgtEl>
                                        <p:attrNameLst>
                                          <p:attrName>ppt_x</p:attrName>
                                        </p:attrNameLst>
                                      </p:cBhvr>
                                      <p:tavLst>
                                        <p:tav tm="0">
                                          <p:val>
                                            <p:strVal val="#ppt_x"/>
                                          </p:val>
                                        </p:tav>
                                        <p:tav tm="100000">
                                          <p:val>
                                            <p:strVal val="#ppt_x"/>
                                          </p:val>
                                        </p:tav>
                                      </p:tavLst>
                                    </p:anim>
                                    <p:anim calcmode="lin" valueType="num">
                                      <p:cBhvr additive="base">
                                        <p:cTn id="30" dur="500" fill="hold"/>
                                        <p:tgtEl>
                                          <p:spTgt spid="35"/>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 calcmode="lin" valueType="num">
                                      <p:cBhvr additive="base">
                                        <p:cTn id="33" dur="500" fill="hold"/>
                                        <p:tgtEl>
                                          <p:spTgt spid="39"/>
                                        </p:tgtEl>
                                        <p:attrNameLst>
                                          <p:attrName>ppt_x</p:attrName>
                                        </p:attrNameLst>
                                      </p:cBhvr>
                                      <p:tavLst>
                                        <p:tav tm="0">
                                          <p:val>
                                            <p:strVal val="#ppt_x"/>
                                          </p:val>
                                        </p:tav>
                                        <p:tav tm="100000">
                                          <p:val>
                                            <p:strVal val="#ppt_x"/>
                                          </p:val>
                                        </p:tav>
                                      </p:tavLst>
                                    </p:anim>
                                    <p:anim calcmode="lin" valueType="num">
                                      <p:cBhvr additive="base">
                                        <p:cTn id="34" dur="500" fill="hold"/>
                                        <p:tgtEl>
                                          <p:spTgt spid="3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additive="base">
                                        <p:cTn id="37" dur="500" fill="hold"/>
                                        <p:tgtEl>
                                          <p:spTgt spid="40"/>
                                        </p:tgtEl>
                                        <p:attrNameLst>
                                          <p:attrName>ppt_x</p:attrName>
                                        </p:attrNameLst>
                                      </p:cBhvr>
                                      <p:tavLst>
                                        <p:tav tm="0">
                                          <p:val>
                                            <p:strVal val="#ppt_x"/>
                                          </p:val>
                                        </p:tav>
                                        <p:tav tm="100000">
                                          <p:val>
                                            <p:strVal val="#ppt_x"/>
                                          </p:val>
                                        </p:tav>
                                      </p:tavLst>
                                    </p:anim>
                                    <p:anim calcmode="lin" valueType="num">
                                      <p:cBhvr additive="base">
                                        <p:cTn id="38" dur="500" fill="hold"/>
                                        <p:tgtEl>
                                          <p:spTgt spid="4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additive="base">
                                        <p:cTn id="41" dur="500" fill="hold"/>
                                        <p:tgtEl>
                                          <p:spTgt spid="41"/>
                                        </p:tgtEl>
                                        <p:attrNameLst>
                                          <p:attrName>ppt_x</p:attrName>
                                        </p:attrNameLst>
                                      </p:cBhvr>
                                      <p:tavLst>
                                        <p:tav tm="0">
                                          <p:val>
                                            <p:strVal val="#ppt_x"/>
                                          </p:val>
                                        </p:tav>
                                        <p:tav tm="100000">
                                          <p:val>
                                            <p:strVal val="#ppt_x"/>
                                          </p:val>
                                        </p:tav>
                                      </p:tavLst>
                                    </p:anim>
                                    <p:anim calcmode="lin" valueType="num">
                                      <p:cBhvr additive="base">
                                        <p:cTn id="42" dur="500" fill="hold"/>
                                        <p:tgtEl>
                                          <p:spTgt spid="4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anim calcmode="lin" valueType="num">
                                      <p:cBhvr additive="base">
                                        <p:cTn id="45" dur="500" fill="hold"/>
                                        <p:tgtEl>
                                          <p:spTgt spid="42"/>
                                        </p:tgtEl>
                                        <p:attrNameLst>
                                          <p:attrName>ppt_x</p:attrName>
                                        </p:attrNameLst>
                                      </p:cBhvr>
                                      <p:tavLst>
                                        <p:tav tm="0">
                                          <p:val>
                                            <p:strVal val="#ppt_x"/>
                                          </p:val>
                                        </p:tav>
                                        <p:tav tm="100000">
                                          <p:val>
                                            <p:strVal val="#ppt_x"/>
                                          </p:val>
                                        </p:tav>
                                      </p:tavLst>
                                    </p:anim>
                                    <p:anim calcmode="lin" valueType="num">
                                      <p:cBhvr additive="base">
                                        <p:cTn id="46" dur="500" fill="hold"/>
                                        <p:tgtEl>
                                          <p:spTgt spid="4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1"/>
                                        </p:tgtEl>
                                        <p:attrNameLst>
                                          <p:attrName>style.visibility</p:attrName>
                                        </p:attrNameLst>
                                      </p:cBhvr>
                                      <p:to>
                                        <p:strVal val="visible"/>
                                      </p:to>
                                    </p:set>
                                    <p:anim calcmode="lin" valueType="num">
                                      <p:cBhvr additive="base">
                                        <p:cTn id="49" dur="500" fill="hold"/>
                                        <p:tgtEl>
                                          <p:spTgt spid="51"/>
                                        </p:tgtEl>
                                        <p:attrNameLst>
                                          <p:attrName>ppt_x</p:attrName>
                                        </p:attrNameLst>
                                      </p:cBhvr>
                                      <p:tavLst>
                                        <p:tav tm="0">
                                          <p:val>
                                            <p:strVal val="#ppt_x"/>
                                          </p:val>
                                        </p:tav>
                                        <p:tav tm="100000">
                                          <p:val>
                                            <p:strVal val="#ppt_x"/>
                                          </p:val>
                                        </p:tav>
                                      </p:tavLst>
                                    </p:anim>
                                    <p:anim calcmode="lin" valueType="num">
                                      <p:cBhvr additive="base">
                                        <p:cTn id="50" dur="500" fill="hold"/>
                                        <p:tgtEl>
                                          <p:spTgt spid="51"/>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2"/>
                                        </p:tgtEl>
                                        <p:attrNameLst>
                                          <p:attrName>style.visibility</p:attrName>
                                        </p:attrNameLst>
                                      </p:cBhvr>
                                      <p:to>
                                        <p:strVal val="visible"/>
                                      </p:to>
                                    </p:set>
                                    <p:anim calcmode="lin" valueType="num">
                                      <p:cBhvr additive="base">
                                        <p:cTn id="53" dur="500" fill="hold"/>
                                        <p:tgtEl>
                                          <p:spTgt spid="52"/>
                                        </p:tgtEl>
                                        <p:attrNameLst>
                                          <p:attrName>ppt_x</p:attrName>
                                        </p:attrNameLst>
                                      </p:cBhvr>
                                      <p:tavLst>
                                        <p:tav tm="0">
                                          <p:val>
                                            <p:strVal val="#ppt_x"/>
                                          </p:val>
                                        </p:tav>
                                        <p:tav tm="100000">
                                          <p:val>
                                            <p:strVal val="#ppt_x"/>
                                          </p:val>
                                        </p:tav>
                                      </p:tavLst>
                                    </p:anim>
                                    <p:anim calcmode="lin" valueType="num">
                                      <p:cBhvr additive="base">
                                        <p:cTn id="54" dur="500" fill="hold"/>
                                        <p:tgtEl>
                                          <p:spTgt spid="52"/>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53"/>
                                        </p:tgtEl>
                                        <p:attrNameLst>
                                          <p:attrName>style.visibility</p:attrName>
                                        </p:attrNameLst>
                                      </p:cBhvr>
                                      <p:to>
                                        <p:strVal val="visible"/>
                                      </p:to>
                                    </p:set>
                                    <p:anim calcmode="lin" valueType="num">
                                      <p:cBhvr additive="base">
                                        <p:cTn id="57" dur="500" fill="hold"/>
                                        <p:tgtEl>
                                          <p:spTgt spid="53"/>
                                        </p:tgtEl>
                                        <p:attrNameLst>
                                          <p:attrName>ppt_x</p:attrName>
                                        </p:attrNameLst>
                                      </p:cBhvr>
                                      <p:tavLst>
                                        <p:tav tm="0">
                                          <p:val>
                                            <p:strVal val="#ppt_x"/>
                                          </p:val>
                                        </p:tav>
                                        <p:tav tm="100000">
                                          <p:val>
                                            <p:strVal val="#ppt_x"/>
                                          </p:val>
                                        </p:tav>
                                      </p:tavLst>
                                    </p:anim>
                                    <p:anim calcmode="lin" valueType="num">
                                      <p:cBhvr additive="base">
                                        <p:cTn id="58" dur="500" fill="hold"/>
                                        <p:tgtEl>
                                          <p:spTgt spid="53"/>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54"/>
                                        </p:tgtEl>
                                        <p:attrNameLst>
                                          <p:attrName>style.visibility</p:attrName>
                                        </p:attrNameLst>
                                      </p:cBhvr>
                                      <p:to>
                                        <p:strVal val="visible"/>
                                      </p:to>
                                    </p:set>
                                    <p:anim calcmode="lin" valueType="num">
                                      <p:cBhvr additive="base">
                                        <p:cTn id="61" dur="500" fill="hold"/>
                                        <p:tgtEl>
                                          <p:spTgt spid="54"/>
                                        </p:tgtEl>
                                        <p:attrNameLst>
                                          <p:attrName>ppt_x</p:attrName>
                                        </p:attrNameLst>
                                      </p:cBhvr>
                                      <p:tavLst>
                                        <p:tav tm="0">
                                          <p:val>
                                            <p:strVal val="#ppt_x"/>
                                          </p:val>
                                        </p:tav>
                                        <p:tav tm="100000">
                                          <p:val>
                                            <p:strVal val="#ppt_x"/>
                                          </p:val>
                                        </p:tav>
                                      </p:tavLst>
                                    </p:anim>
                                    <p:anim calcmode="lin" valueType="num">
                                      <p:cBhvr additive="base">
                                        <p:cTn id="62" dur="500" fill="hold"/>
                                        <p:tgtEl>
                                          <p:spTgt spid="54"/>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5"/>
                                        </p:tgtEl>
                                        <p:attrNameLst>
                                          <p:attrName>style.visibility</p:attrName>
                                        </p:attrNameLst>
                                      </p:cBhvr>
                                      <p:to>
                                        <p:strVal val="visible"/>
                                      </p:to>
                                    </p:set>
                                    <p:anim calcmode="lin" valueType="num">
                                      <p:cBhvr additive="base">
                                        <p:cTn id="65" dur="500" fill="hold"/>
                                        <p:tgtEl>
                                          <p:spTgt spid="55"/>
                                        </p:tgtEl>
                                        <p:attrNameLst>
                                          <p:attrName>ppt_x</p:attrName>
                                        </p:attrNameLst>
                                      </p:cBhvr>
                                      <p:tavLst>
                                        <p:tav tm="0">
                                          <p:val>
                                            <p:strVal val="#ppt_x"/>
                                          </p:val>
                                        </p:tav>
                                        <p:tav tm="100000">
                                          <p:val>
                                            <p:strVal val="#ppt_x"/>
                                          </p:val>
                                        </p:tav>
                                      </p:tavLst>
                                    </p:anim>
                                    <p:anim calcmode="lin" valueType="num">
                                      <p:cBhvr additive="base">
                                        <p:cTn id="66" dur="500" fill="hold"/>
                                        <p:tgtEl>
                                          <p:spTgt spid="55"/>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56"/>
                                        </p:tgtEl>
                                        <p:attrNameLst>
                                          <p:attrName>style.visibility</p:attrName>
                                        </p:attrNameLst>
                                      </p:cBhvr>
                                      <p:to>
                                        <p:strVal val="visible"/>
                                      </p:to>
                                    </p:set>
                                    <p:anim calcmode="lin" valueType="num">
                                      <p:cBhvr additive="base">
                                        <p:cTn id="69" dur="500" fill="hold"/>
                                        <p:tgtEl>
                                          <p:spTgt spid="56"/>
                                        </p:tgtEl>
                                        <p:attrNameLst>
                                          <p:attrName>ppt_x</p:attrName>
                                        </p:attrNameLst>
                                      </p:cBhvr>
                                      <p:tavLst>
                                        <p:tav tm="0">
                                          <p:val>
                                            <p:strVal val="#ppt_x"/>
                                          </p:val>
                                        </p:tav>
                                        <p:tav tm="100000">
                                          <p:val>
                                            <p:strVal val="#ppt_x"/>
                                          </p:val>
                                        </p:tav>
                                      </p:tavLst>
                                    </p:anim>
                                    <p:anim calcmode="lin" valueType="num">
                                      <p:cBhvr additive="base">
                                        <p:cTn id="70" dur="500" fill="hold"/>
                                        <p:tgtEl>
                                          <p:spTgt spid="56"/>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57"/>
                                        </p:tgtEl>
                                        <p:attrNameLst>
                                          <p:attrName>style.visibility</p:attrName>
                                        </p:attrNameLst>
                                      </p:cBhvr>
                                      <p:to>
                                        <p:strVal val="visible"/>
                                      </p:to>
                                    </p:set>
                                    <p:anim calcmode="lin" valueType="num">
                                      <p:cBhvr additive="base">
                                        <p:cTn id="73" dur="500" fill="hold"/>
                                        <p:tgtEl>
                                          <p:spTgt spid="57"/>
                                        </p:tgtEl>
                                        <p:attrNameLst>
                                          <p:attrName>ppt_x</p:attrName>
                                        </p:attrNameLst>
                                      </p:cBhvr>
                                      <p:tavLst>
                                        <p:tav tm="0">
                                          <p:val>
                                            <p:strVal val="#ppt_x"/>
                                          </p:val>
                                        </p:tav>
                                        <p:tav tm="100000">
                                          <p:val>
                                            <p:strVal val="#ppt_x"/>
                                          </p:val>
                                        </p:tav>
                                      </p:tavLst>
                                    </p:anim>
                                    <p:anim calcmode="lin" valueType="num">
                                      <p:cBhvr additive="base">
                                        <p:cTn id="74" dur="500" fill="hold"/>
                                        <p:tgtEl>
                                          <p:spTgt spid="57"/>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58"/>
                                        </p:tgtEl>
                                        <p:attrNameLst>
                                          <p:attrName>style.visibility</p:attrName>
                                        </p:attrNameLst>
                                      </p:cBhvr>
                                      <p:to>
                                        <p:strVal val="visible"/>
                                      </p:to>
                                    </p:set>
                                    <p:anim calcmode="lin" valueType="num">
                                      <p:cBhvr additive="base">
                                        <p:cTn id="77" dur="500" fill="hold"/>
                                        <p:tgtEl>
                                          <p:spTgt spid="58"/>
                                        </p:tgtEl>
                                        <p:attrNameLst>
                                          <p:attrName>ppt_x</p:attrName>
                                        </p:attrNameLst>
                                      </p:cBhvr>
                                      <p:tavLst>
                                        <p:tav tm="0">
                                          <p:val>
                                            <p:strVal val="#ppt_x"/>
                                          </p:val>
                                        </p:tav>
                                        <p:tav tm="100000">
                                          <p:val>
                                            <p:strVal val="#ppt_x"/>
                                          </p:val>
                                        </p:tav>
                                      </p:tavLst>
                                    </p:anim>
                                    <p:anim calcmode="lin" valueType="num">
                                      <p:cBhvr additive="base">
                                        <p:cTn id="78" dur="500" fill="hold"/>
                                        <p:tgtEl>
                                          <p:spTgt spid="58"/>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59"/>
                                        </p:tgtEl>
                                        <p:attrNameLst>
                                          <p:attrName>style.visibility</p:attrName>
                                        </p:attrNameLst>
                                      </p:cBhvr>
                                      <p:to>
                                        <p:strVal val="visible"/>
                                      </p:to>
                                    </p:set>
                                    <p:anim calcmode="lin" valueType="num">
                                      <p:cBhvr additive="base">
                                        <p:cTn id="81" dur="500" fill="hold"/>
                                        <p:tgtEl>
                                          <p:spTgt spid="59"/>
                                        </p:tgtEl>
                                        <p:attrNameLst>
                                          <p:attrName>ppt_x</p:attrName>
                                        </p:attrNameLst>
                                      </p:cBhvr>
                                      <p:tavLst>
                                        <p:tav tm="0">
                                          <p:val>
                                            <p:strVal val="#ppt_x"/>
                                          </p:val>
                                        </p:tav>
                                        <p:tav tm="100000">
                                          <p:val>
                                            <p:strVal val="#ppt_x"/>
                                          </p:val>
                                        </p:tav>
                                      </p:tavLst>
                                    </p:anim>
                                    <p:anim calcmode="lin" valueType="num">
                                      <p:cBhvr additive="base">
                                        <p:cTn id="82" dur="500" fill="hold"/>
                                        <p:tgtEl>
                                          <p:spTgt spid="59"/>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60"/>
                                        </p:tgtEl>
                                        <p:attrNameLst>
                                          <p:attrName>style.visibility</p:attrName>
                                        </p:attrNameLst>
                                      </p:cBhvr>
                                      <p:to>
                                        <p:strVal val="visible"/>
                                      </p:to>
                                    </p:set>
                                    <p:anim calcmode="lin" valueType="num">
                                      <p:cBhvr additive="base">
                                        <p:cTn id="85" dur="500" fill="hold"/>
                                        <p:tgtEl>
                                          <p:spTgt spid="60"/>
                                        </p:tgtEl>
                                        <p:attrNameLst>
                                          <p:attrName>ppt_x</p:attrName>
                                        </p:attrNameLst>
                                      </p:cBhvr>
                                      <p:tavLst>
                                        <p:tav tm="0">
                                          <p:val>
                                            <p:strVal val="#ppt_x"/>
                                          </p:val>
                                        </p:tav>
                                        <p:tav tm="100000">
                                          <p:val>
                                            <p:strVal val="#ppt_x"/>
                                          </p:val>
                                        </p:tav>
                                      </p:tavLst>
                                    </p:anim>
                                    <p:anim calcmode="lin" valueType="num">
                                      <p:cBhvr additive="base">
                                        <p:cTn id="86" dur="500" fill="hold"/>
                                        <p:tgtEl>
                                          <p:spTgt spid="60"/>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61"/>
                                        </p:tgtEl>
                                        <p:attrNameLst>
                                          <p:attrName>style.visibility</p:attrName>
                                        </p:attrNameLst>
                                      </p:cBhvr>
                                      <p:to>
                                        <p:strVal val="visible"/>
                                      </p:to>
                                    </p:set>
                                    <p:anim calcmode="lin" valueType="num">
                                      <p:cBhvr additive="base">
                                        <p:cTn id="89" dur="500" fill="hold"/>
                                        <p:tgtEl>
                                          <p:spTgt spid="61"/>
                                        </p:tgtEl>
                                        <p:attrNameLst>
                                          <p:attrName>ppt_x</p:attrName>
                                        </p:attrNameLst>
                                      </p:cBhvr>
                                      <p:tavLst>
                                        <p:tav tm="0">
                                          <p:val>
                                            <p:strVal val="#ppt_x"/>
                                          </p:val>
                                        </p:tav>
                                        <p:tav tm="100000">
                                          <p:val>
                                            <p:strVal val="#ppt_x"/>
                                          </p:val>
                                        </p:tav>
                                      </p:tavLst>
                                    </p:anim>
                                    <p:anim calcmode="lin" valueType="num">
                                      <p:cBhvr additive="base">
                                        <p:cTn id="90" dur="500" fill="hold"/>
                                        <p:tgtEl>
                                          <p:spTgt spid="61"/>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63"/>
                                        </p:tgtEl>
                                        <p:attrNameLst>
                                          <p:attrName>style.visibility</p:attrName>
                                        </p:attrNameLst>
                                      </p:cBhvr>
                                      <p:to>
                                        <p:strVal val="visible"/>
                                      </p:to>
                                    </p:set>
                                    <p:anim calcmode="lin" valueType="num">
                                      <p:cBhvr additive="base">
                                        <p:cTn id="93" dur="500" fill="hold"/>
                                        <p:tgtEl>
                                          <p:spTgt spid="63"/>
                                        </p:tgtEl>
                                        <p:attrNameLst>
                                          <p:attrName>ppt_x</p:attrName>
                                        </p:attrNameLst>
                                      </p:cBhvr>
                                      <p:tavLst>
                                        <p:tav tm="0">
                                          <p:val>
                                            <p:strVal val="#ppt_x"/>
                                          </p:val>
                                        </p:tav>
                                        <p:tav tm="100000">
                                          <p:val>
                                            <p:strVal val="#ppt_x"/>
                                          </p:val>
                                        </p:tav>
                                      </p:tavLst>
                                    </p:anim>
                                    <p:anim calcmode="lin" valueType="num">
                                      <p:cBhvr additive="base">
                                        <p:cTn id="94"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animBg="1"/>
      <p:bldP spid="5" grpId="0" animBg="1"/>
      <p:bldP spid="7" grpId="0" animBg="1"/>
      <p:bldP spid="34" grpId="0" animBg="1"/>
      <p:bldP spid="35" grpId="0" animBg="1"/>
      <p:bldP spid="39" grpId="0" animBg="1"/>
      <p:bldP spid="40" grpId="0" animBg="1"/>
      <p:bldP spid="41" grpId="0" animBg="1"/>
      <p:bldP spid="42" grpId="0" animBg="1"/>
      <p:bldP spid="3" grpId="1" animBg="1"/>
      <p:bldP spid="5" grpId="1" animBg="1"/>
      <p:bldP spid="7" grpId="1" animBg="1"/>
      <p:bldP spid="34" grpId="1" animBg="1"/>
      <p:bldP spid="35" grpId="1" animBg="1"/>
      <p:bldP spid="39" grpId="1" animBg="1"/>
      <p:bldP spid="40" grpId="1" animBg="1"/>
      <p:bldP spid="41" grpId="1" animBg="1"/>
      <p:bldP spid="42" grpId="1"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 name="矩形 145"/>
          <p:cNvSpPr/>
          <p:nvPr/>
        </p:nvSpPr>
        <p:spPr>
          <a:xfrm>
            <a:off x="6816725" y="3140710"/>
            <a:ext cx="4680585" cy="57594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矩形"/>
          <p:cNvSpPr/>
          <p:nvPr>
            <p:custDataLst>
              <p:tags r:id="rId1"/>
            </p:custDataLst>
          </p:nvPr>
        </p:nvSpPr>
        <p:spPr>
          <a:xfrm>
            <a:off x="2135505" y="332105"/>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Argo Rollout</a:t>
            </a: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灰度架构</a:t>
            </a:r>
            <a:endPar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4" name="圆角矩形 3"/>
          <p:cNvSpPr/>
          <p:nvPr/>
        </p:nvSpPr>
        <p:spPr>
          <a:xfrm>
            <a:off x="3502660" y="1417320"/>
            <a:ext cx="1152525" cy="50419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Rollout</a:t>
            </a:r>
            <a:endParaRPr lang="en-US" altLang="zh-CN"/>
          </a:p>
        </p:txBody>
      </p:sp>
      <p:sp>
        <p:nvSpPr>
          <p:cNvPr id="6" name="圆角矩形 5"/>
          <p:cNvSpPr/>
          <p:nvPr/>
        </p:nvSpPr>
        <p:spPr>
          <a:xfrm>
            <a:off x="2280920" y="2352675"/>
            <a:ext cx="1624330" cy="50419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Replicatset1</a:t>
            </a:r>
            <a:endParaRPr lang="en-US" altLang="zh-CN"/>
          </a:p>
        </p:txBody>
      </p:sp>
      <p:sp>
        <p:nvSpPr>
          <p:cNvPr id="8" name="矩形 7"/>
          <p:cNvSpPr/>
          <p:nvPr/>
        </p:nvSpPr>
        <p:spPr>
          <a:xfrm>
            <a:off x="1706880" y="3216910"/>
            <a:ext cx="805180" cy="4324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ym typeface="+mn-ea"/>
              </a:rPr>
              <a:t>POD2</a:t>
            </a:r>
            <a:endParaRPr lang="zh-CN" altLang="en-US"/>
          </a:p>
        </p:txBody>
      </p:sp>
      <p:sp>
        <p:nvSpPr>
          <p:cNvPr id="9" name="圆角矩形 8"/>
          <p:cNvSpPr/>
          <p:nvPr/>
        </p:nvSpPr>
        <p:spPr>
          <a:xfrm>
            <a:off x="2204085" y="3902075"/>
            <a:ext cx="1624330" cy="50419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stableService</a:t>
            </a:r>
            <a:endParaRPr lang="en-US" altLang="zh-CN"/>
          </a:p>
        </p:txBody>
      </p:sp>
      <p:sp>
        <p:nvSpPr>
          <p:cNvPr id="10" name="圆角矩形 9"/>
          <p:cNvSpPr/>
          <p:nvPr/>
        </p:nvSpPr>
        <p:spPr>
          <a:xfrm>
            <a:off x="3284220" y="5161915"/>
            <a:ext cx="1152525" cy="50419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ingress</a:t>
            </a:r>
            <a:endParaRPr lang="en-US" altLang="zh-CN"/>
          </a:p>
        </p:txBody>
      </p:sp>
      <p:sp>
        <p:nvSpPr>
          <p:cNvPr id="11" name="矩形 10"/>
          <p:cNvSpPr/>
          <p:nvPr/>
        </p:nvSpPr>
        <p:spPr>
          <a:xfrm>
            <a:off x="2593975" y="3216910"/>
            <a:ext cx="805180" cy="4324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ym typeface="+mn-ea"/>
              </a:rPr>
              <a:t>POD3</a:t>
            </a:r>
            <a:endParaRPr lang="zh-CN" altLang="en-US"/>
          </a:p>
        </p:txBody>
      </p:sp>
      <p:sp>
        <p:nvSpPr>
          <p:cNvPr id="12" name="矩形 11"/>
          <p:cNvSpPr/>
          <p:nvPr/>
        </p:nvSpPr>
        <p:spPr>
          <a:xfrm>
            <a:off x="3500755" y="3218180"/>
            <a:ext cx="805180" cy="4324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ym typeface="+mn-ea"/>
              </a:rPr>
              <a:t>POD4</a:t>
            </a:r>
            <a:endParaRPr lang="zh-CN" altLang="en-US"/>
          </a:p>
        </p:txBody>
      </p:sp>
      <p:sp>
        <p:nvSpPr>
          <p:cNvPr id="13" name="矩形 12"/>
          <p:cNvSpPr/>
          <p:nvPr/>
        </p:nvSpPr>
        <p:spPr>
          <a:xfrm>
            <a:off x="4939665" y="3218180"/>
            <a:ext cx="805180" cy="4324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zh-CN">
              <a:sym typeface="+mn-ea"/>
            </a:endParaRPr>
          </a:p>
          <a:p>
            <a:pPr algn="ctr"/>
            <a:r>
              <a:rPr lang="en-US" altLang="zh-CN">
                <a:sym typeface="+mn-ea"/>
              </a:rPr>
              <a:t>POD5</a:t>
            </a:r>
            <a:endParaRPr lang="zh-CN" altLang="en-US"/>
          </a:p>
          <a:p>
            <a:pPr algn="ctr"/>
            <a:endParaRPr lang="zh-CN" altLang="en-US"/>
          </a:p>
        </p:txBody>
      </p:sp>
      <p:sp>
        <p:nvSpPr>
          <p:cNvPr id="14" name="矩形 13"/>
          <p:cNvSpPr/>
          <p:nvPr/>
        </p:nvSpPr>
        <p:spPr>
          <a:xfrm>
            <a:off x="751205" y="3216910"/>
            <a:ext cx="805180" cy="4324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POD1</a:t>
            </a:r>
            <a:endParaRPr lang="en-US" altLang="zh-CN"/>
          </a:p>
        </p:txBody>
      </p:sp>
      <p:cxnSp>
        <p:nvCxnSpPr>
          <p:cNvPr id="51" name="直接连接符 50"/>
          <p:cNvCxnSpPr>
            <a:stCxn id="4" idx="2"/>
            <a:endCxn id="6" idx="0"/>
          </p:cNvCxnSpPr>
          <p:nvPr/>
        </p:nvCxnSpPr>
        <p:spPr>
          <a:xfrm flipH="1">
            <a:off x="3093085" y="1921510"/>
            <a:ext cx="986155" cy="431165"/>
          </a:xfrm>
          <a:prstGeom prst="line">
            <a:avLst/>
          </a:prstGeom>
        </p:spPr>
        <p:style>
          <a:lnRef idx="2">
            <a:schemeClr val="accent1"/>
          </a:lnRef>
          <a:fillRef idx="0">
            <a:srgbClr val="FFFFFF"/>
          </a:fillRef>
          <a:effectRef idx="0">
            <a:srgbClr val="FFFFFF"/>
          </a:effectRef>
          <a:fontRef idx="minor">
            <a:schemeClr val="tx1"/>
          </a:fontRef>
        </p:style>
      </p:cxnSp>
      <p:cxnSp>
        <p:nvCxnSpPr>
          <p:cNvPr id="52" name="直接连接符 51"/>
          <p:cNvCxnSpPr>
            <a:stCxn id="6" idx="2"/>
            <a:endCxn id="14" idx="0"/>
          </p:cNvCxnSpPr>
          <p:nvPr/>
        </p:nvCxnSpPr>
        <p:spPr>
          <a:xfrm flipH="1">
            <a:off x="1153795" y="2856865"/>
            <a:ext cx="1939290" cy="360045"/>
          </a:xfrm>
          <a:prstGeom prst="line">
            <a:avLst/>
          </a:prstGeom>
        </p:spPr>
        <p:style>
          <a:lnRef idx="2">
            <a:schemeClr val="accent1"/>
          </a:lnRef>
          <a:fillRef idx="0">
            <a:srgbClr val="FFFFFF"/>
          </a:fillRef>
          <a:effectRef idx="0">
            <a:srgbClr val="FFFFFF"/>
          </a:effectRef>
          <a:fontRef idx="minor">
            <a:schemeClr val="tx1"/>
          </a:fontRef>
        </p:style>
      </p:cxnSp>
      <p:cxnSp>
        <p:nvCxnSpPr>
          <p:cNvPr id="53" name="直接连接符 52"/>
          <p:cNvCxnSpPr>
            <a:stCxn id="6" idx="2"/>
            <a:endCxn id="8" idx="0"/>
          </p:cNvCxnSpPr>
          <p:nvPr/>
        </p:nvCxnSpPr>
        <p:spPr>
          <a:xfrm flipH="1">
            <a:off x="2109470" y="2856865"/>
            <a:ext cx="983615" cy="360045"/>
          </a:xfrm>
          <a:prstGeom prst="line">
            <a:avLst/>
          </a:prstGeom>
        </p:spPr>
        <p:style>
          <a:lnRef idx="2">
            <a:schemeClr val="accent1"/>
          </a:lnRef>
          <a:fillRef idx="0">
            <a:srgbClr val="FFFFFF"/>
          </a:fillRef>
          <a:effectRef idx="0">
            <a:srgbClr val="FFFFFF"/>
          </a:effectRef>
          <a:fontRef idx="minor">
            <a:schemeClr val="tx1"/>
          </a:fontRef>
        </p:style>
      </p:cxnSp>
      <p:cxnSp>
        <p:nvCxnSpPr>
          <p:cNvPr id="54" name="直接连接符 53"/>
          <p:cNvCxnSpPr>
            <a:endCxn id="11" idx="0"/>
          </p:cNvCxnSpPr>
          <p:nvPr/>
        </p:nvCxnSpPr>
        <p:spPr>
          <a:xfrm flipH="1">
            <a:off x="2996565" y="2857500"/>
            <a:ext cx="80645" cy="359410"/>
          </a:xfrm>
          <a:prstGeom prst="line">
            <a:avLst/>
          </a:prstGeom>
        </p:spPr>
        <p:style>
          <a:lnRef idx="2">
            <a:schemeClr val="accent1"/>
          </a:lnRef>
          <a:fillRef idx="0">
            <a:srgbClr val="FFFFFF"/>
          </a:fillRef>
          <a:effectRef idx="0">
            <a:srgbClr val="FFFFFF"/>
          </a:effectRef>
          <a:fontRef idx="minor">
            <a:schemeClr val="tx1"/>
          </a:fontRef>
        </p:style>
      </p:cxnSp>
      <p:cxnSp>
        <p:nvCxnSpPr>
          <p:cNvPr id="55" name="直接连接符 54"/>
          <p:cNvCxnSpPr>
            <a:endCxn id="12" idx="0"/>
          </p:cNvCxnSpPr>
          <p:nvPr/>
        </p:nvCxnSpPr>
        <p:spPr>
          <a:xfrm>
            <a:off x="3148965" y="2857500"/>
            <a:ext cx="754380" cy="360680"/>
          </a:xfrm>
          <a:prstGeom prst="line">
            <a:avLst/>
          </a:prstGeom>
        </p:spPr>
        <p:style>
          <a:lnRef idx="2">
            <a:schemeClr val="accent1"/>
          </a:lnRef>
          <a:fillRef idx="0">
            <a:srgbClr val="FFFFFF"/>
          </a:fillRef>
          <a:effectRef idx="0">
            <a:srgbClr val="FFFFFF"/>
          </a:effectRef>
          <a:fontRef idx="minor">
            <a:schemeClr val="tx1"/>
          </a:fontRef>
        </p:style>
      </p:cxnSp>
      <p:cxnSp>
        <p:nvCxnSpPr>
          <p:cNvPr id="57" name="直接箭头连接符 56"/>
          <p:cNvCxnSpPr>
            <a:stCxn id="9" idx="0"/>
            <a:endCxn id="14" idx="2"/>
          </p:cNvCxnSpPr>
          <p:nvPr/>
        </p:nvCxnSpPr>
        <p:spPr>
          <a:xfrm flipH="1" flipV="1">
            <a:off x="1153795" y="3649345"/>
            <a:ext cx="1862455" cy="25273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58" name="直接箭头连接符 57"/>
          <p:cNvCxnSpPr>
            <a:stCxn id="9" idx="0"/>
            <a:endCxn id="8" idx="2"/>
          </p:cNvCxnSpPr>
          <p:nvPr/>
        </p:nvCxnSpPr>
        <p:spPr>
          <a:xfrm flipH="1" flipV="1">
            <a:off x="2109470" y="3649345"/>
            <a:ext cx="906780" cy="25273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59" name="直接箭头连接符 58"/>
          <p:cNvCxnSpPr>
            <a:stCxn id="9" idx="0"/>
            <a:endCxn id="11" idx="2"/>
          </p:cNvCxnSpPr>
          <p:nvPr/>
        </p:nvCxnSpPr>
        <p:spPr>
          <a:xfrm flipH="1" flipV="1">
            <a:off x="2996565" y="3649345"/>
            <a:ext cx="19685" cy="25273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0" name="直接箭头连接符 59"/>
          <p:cNvCxnSpPr>
            <a:stCxn id="9" idx="0"/>
            <a:endCxn id="12" idx="2"/>
          </p:cNvCxnSpPr>
          <p:nvPr/>
        </p:nvCxnSpPr>
        <p:spPr>
          <a:xfrm flipV="1">
            <a:off x="3016250" y="3650615"/>
            <a:ext cx="887095" cy="2514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3" name="直接箭头连接符 62"/>
          <p:cNvCxnSpPr>
            <a:stCxn id="10" idx="0"/>
            <a:endCxn id="9" idx="2"/>
          </p:cNvCxnSpPr>
          <p:nvPr/>
        </p:nvCxnSpPr>
        <p:spPr>
          <a:xfrm flipH="1" flipV="1">
            <a:off x="3016250" y="4406265"/>
            <a:ext cx="844550" cy="7556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5" name="圆角矩形 14"/>
          <p:cNvSpPr/>
          <p:nvPr/>
        </p:nvSpPr>
        <p:spPr>
          <a:xfrm>
            <a:off x="4580255" y="2276475"/>
            <a:ext cx="1624330" cy="50419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Replicatset1</a:t>
            </a:r>
            <a:endParaRPr lang="en-US" altLang="zh-CN"/>
          </a:p>
        </p:txBody>
      </p:sp>
      <p:sp>
        <p:nvSpPr>
          <p:cNvPr id="65" name="圆角矩形 64"/>
          <p:cNvSpPr/>
          <p:nvPr/>
        </p:nvSpPr>
        <p:spPr>
          <a:xfrm>
            <a:off x="4458335" y="3915410"/>
            <a:ext cx="1809750" cy="50419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canaryService</a:t>
            </a:r>
            <a:endParaRPr lang="en-US" altLang="zh-CN"/>
          </a:p>
        </p:txBody>
      </p:sp>
      <p:cxnSp>
        <p:nvCxnSpPr>
          <p:cNvPr id="66" name="直接连接符 65"/>
          <p:cNvCxnSpPr>
            <a:stCxn id="15" idx="2"/>
            <a:endCxn id="13" idx="0"/>
          </p:cNvCxnSpPr>
          <p:nvPr/>
        </p:nvCxnSpPr>
        <p:spPr>
          <a:xfrm flipH="1">
            <a:off x="5342255" y="2780665"/>
            <a:ext cx="50165" cy="437515"/>
          </a:xfrm>
          <a:prstGeom prst="line">
            <a:avLst/>
          </a:prstGeom>
        </p:spPr>
        <p:style>
          <a:lnRef idx="2">
            <a:schemeClr val="accent1"/>
          </a:lnRef>
          <a:fillRef idx="0">
            <a:srgbClr val="FFFFFF"/>
          </a:fillRef>
          <a:effectRef idx="0">
            <a:srgbClr val="FFFFFF"/>
          </a:effectRef>
          <a:fontRef idx="minor">
            <a:schemeClr val="tx1"/>
          </a:fontRef>
        </p:style>
      </p:cxnSp>
      <p:cxnSp>
        <p:nvCxnSpPr>
          <p:cNvPr id="67" name="直接连接符 66"/>
          <p:cNvCxnSpPr>
            <a:stCxn id="4" idx="2"/>
            <a:endCxn id="15" idx="0"/>
          </p:cNvCxnSpPr>
          <p:nvPr/>
        </p:nvCxnSpPr>
        <p:spPr>
          <a:xfrm>
            <a:off x="4079240" y="1921510"/>
            <a:ext cx="1313180" cy="354965"/>
          </a:xfrm>
          <a:prstGeom prst="line">
            <a:avLst/>
          </a:prstGeom>
        </p:spPr>
        <p:style>
          <a:lnRef idx="2">
            <a:schemeClr val="accent1"/>
          </a:lnRef>
          <a:fillRef idx="0">
            <a:srgbClr val="FFFFFF"/>
          </a:fillRef>
          <a:effectRef idx="0">
            <a:srgbClr val="FFFFFF"/>
          </a:effectRef>
          <a:fontRef idx="minor">
            <a:schemeClr val="tx1"/>
          </a:fontRef>
        </p:style>
      </p:cxnSp>
      <p:cxnSp>
        <p:nvCxnSpPr>
          <p:cNvPr id="68" name="直接箭头连接符 67"/>
          <p:cNvCxnSpPr>
            <a:stCxn id="65" idx="0"/>
            <a:endCxn id="13" idx="2"/>
          </p:cNvCxnSpPr>
          <p:nvPr/>
        </p:nvCxnSpPr>
        <p:spPr>
          <a:xfrm flipH="1" flipV="1">
            <a:off x="5342255" y="3650615"/>
            <a:ext cx="20955" cy="26479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9" name="直接箭头连接符 68"/>
          <p:cNvCxnSpPr>
            <a:stCxn id="10" idx="0"/>
            <a:endCxn id="65" idx="2"/>
          </p:cNvCxnSpPr>
          <p:nvPr/>
        </p:nvCxnSpPr>
        <p:spPr>
          <a:xfrm flipV="1">
            <a:off x="3860800" y="4419600"/>
            <a:ext cx="1502410" cy="74231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20" name="圆角矩形 119"/>
          <p:cNvSpPr/>
          <p:nvPr/>
        </p:nvSpPr>
        <p:spPr>
          <a:xfrm>
            <a:off x="8330565" y="1341120"/>
            <a:ext cx="1152525" cy="50419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Rollout</a:t>
            </a:r>
            <a:endParaRPr lang="en-US" altLang="zh-CN"/>
          </a:p>
        </p:txBody>
      </p:sp>
      <p:sp>
        <p:nvSpPr>
          <p:cNvPr id="121" name="圆角矩形 120"/>
          <p:cNvSpPr/>
          <p:nvPr/>
        </p:nvSpPr>
        <p:spPr>
          <a:xfrm>
            <a:off x="6893560" y="2204720"/>
            <a:ext cx="1624330" cy="50419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Replicatset1</a:t>
            </a:r>
            <a:endParaRPr lang="en-US" altLang="zh-CN"/>
          </a:p>
        </p:txBody>
      </p:sp>
      <p:sp>
        <p:nvSpPr>
          <p:cNvPr id="122" name="矩形 121"/>
          <p:cNvSpPr/>
          <p:nvPr/>
        </p:nvSpPr>
        <p:spPr>
          <a:xfrm>
            <a:off x="7825105" y="3212465"/>
            <a:ext cx="805180" cy="4324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ym typeface="+mn-ea"/>
              </a:rPr>
              <a:t>POD2</a:t>
            </a:r>
            <a:endParaRPr lang="zh-CN" altLang="en-US"/>
          </a:p>
        </p:txBody>
      </p:sp>
      <p:sp>
        <p:nvSpPr>
          <p:cNvPr id="123" name="圆角矩形 122"/>
          <p:cNvSpPr/>
          <p:nvPr/>
        </p:nvSpPr>
        <p:spPr>
          <a:xfrm>
            <a:off x="7393305" y="4149090"/>
            <a:ext cx="1624330" cy="50419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stableService</a:t>
            </a:r>
            <a:endParaRPr lang="en-US" altLang="zh-CN"/>
          </a:p>
        </p:txBody>
      </p:sp>
      <p:sp>
        <p:nvSpPr>
          <p:cNvPr id="124" name="圆角矩形 123"/>
          <p:cNvSpPr/>
          <p:nvPr/>
        </p:nvSpPr>
        <p:spPr>
          <a:xfrm>
            <a:off x="7608570" y="5372735"/>
            <a:ext cx="1152525" cy="50419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ingress</a:t>
            </a:r>
            <a:endParaRPr lang="en-US" altLang="zh-CN"/>
          </a:p>
        </p:txBody>
      </p:sp>
      <p:sp>
        <p:nvSpPr>
          <p:cNvPr id="125" name="矩形 124"/>
          <p:cNvSpPr/>
          <p:nvPr/>
        </p:nvSpPr>
        <p:spPr>
          <a:xfrm>
            <a:off x="8761095" y="3208020"/>
            <a:ext cx="805180" cy="4324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ym typeface="+mn-ea"/>
              </a:rPr>
              <a:t>POD3</a:t>
            </a:r>
            <a:endParaRPr lang="zh-CN" altLang="en-US"/>
          </a:p>
        </p:txBody>
      </p:sp>
      <p:sp>
        <p:nvSpPr>
          <p:cNvPr id="126" name="矩形 125"/>
          <p:cNvSpPr/>
          <p:nvPr/>
        </p:nvSpPr>
        <p:spPr>
          <a:xfrm>
            <a:off x="9645015" y="3208020"/>
            <a:ext cx="805180" cy="4324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ym typeface="+mn-ea"/>
              </a:rPr>
              <a:t>POD4</a:t>
            </a:r>
            <a:endParaRPr lang="zh-CN" altLang="en-US"/>
          </a:p>
        </p:txBody>
      </p:sp>
      <p:sp>
        <p:nvSpPr>
          <p:cNvPr id="127" name="矩形 126"/>
          <p:cNvSpPr/>
          <p:nvPr/>
        </p:nvSpPr>
        <p:spPr>
          <a:xfrm>
            <a:off x="10628630" y="3213735"/>
            <a:ext cx="805180" cy="4324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zh-CN">
              <a:sym typeface="+mn-ea"/>
            </a:endParaRPr>
          </a:p>
          <a:p>
            <a:pPr algn="ctr"/>
            <a:r>
              <a:rPr lang="en-US" altLang="zh-CN">
                <a:sym typeface="+mn-ea"/>
              </a:rPr>
              <a:t>POD5</a:t>
            </a:r>
            <a:endParaRPr lang="zh-CN" altLang="en-US"/>
          </a:p>
          <a:p>
            <a:pPr algn="ctr"/>
            <a:endParaRPr lang="zh-CN" altLang="en-US"/>
          </a:p>
        </p:txBody>
      </p:sp>
      <p:sp>
        <p:nvSpPr>
          <p:cNvPr id="128" name="矩形 127"/>
          <p:cNvSpPr/>
          <p:nvPr/>
        </p:nvSpPr>
        <p:spPr>
          <a:xfrm>
            <a:off x="6889115" y="3213100"/>
            <a:ext cx="805180" cy="4324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POD1</a:t>
            </a:r>
            <a:endParaRPr lang="en-US" altLang="zh-CN"/>
          </a:p>
        </p:txBody>
      </p:sp>
      <p:cxnSp>
        <p:nvCxnSpPr>
          <p:cNvPr id="129" name="直接连接符 128"/>
          <p:cNvCxnSpPr>
            <a:stCxn id="120" idx="2"/>
            <a:endCxn id="121" idx="0"/>
          </p:cNvCxnSpPr>
          <p:nvPr/>
        </p:nvCxnSpPr>
        <p:spPr>
          <a:xfrm flipH="1">
            <a:off x="7705725" y="1845310"/>
            <a:ext cx="1201420" cy="359410"/>
          </a:xfrm>
          <a:prstGeom prst="line">
            <a:avLst/>
          </a:prstGeom>
        </p:spPr>
        <p:style>
          <a:lnRef idx="2">
            <a:schemeClr val="accent1"/>
          </a:lnRef>
          <a:fillRef idx="0">
            <a:srgbClr val="FFFFFF"/>
          </a:fillRef>
          <a:effectRef idx="0">
            <a:srgbClr val="FFFFFF"/>
          </a:effectRef>
          <a:fontRef idx="minor">
            <a:schemeClr val="tx1"/>
          </a:fontRef>
        </p:style>
      </p:cxnSp>
      <p:cxnSp>
        <p:nvCxnSpPr>
          <p:cNvPr id="138" name="直接箭头连接符 137"/>
          <p:cNvCxnSpPr>
            <a:stCxn id="124" idx="0"/>
            <a:endCxn id="123" idx="2"/>
          </p:cNvCxnSpPr>
          <p:nvPr/>
        </p:nvCxnSpPr>
        <p:spPr>
          <a:xfrm flipV="1">
            <a:off x="8185150" y="4653280"/>
            <a:ext cx="20320" cy="71945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39" name="圆角矩形 138"/>
          <p:cNvSpPr/>
          <p:nvPr/>
        </p:nvSpPr>
        <p:spPr>
          <a:xfrm>
            <a:off x="9235440" y="2128520"/>
            <a:ext cx="1624330" cy="50419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Replicatset1</a:t>
            </a:r>
            <a:endParaRPr lang="en-US" altLang="zh-CN"/>
          </a:p>
        </p:txBody>
      </p:sp>
      <p:sp>
        <p:nvSpPr>
          <p:cNvPr id="140" name="圆角矩形 139"/>
          <p:cNvSpPr/>
          <p:nvPr/>
        </p:nvSpPr>
        <p:spPr>
          <a:xfrm>
            <a:off x="9481820" y="4149090"/>
            <a:ext cx="1809750" cy="50419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canaryService</a:t>
            </a:r>
            <a:endParaRPr lang="en-US" altLang="zh-CN"/>
          </a:p>
        </p:txBody>
      </p:sp>
      <p:cxnSp>
        <p:nvCxnSpPr>
          <p:cNvPr id="142" name="直接连接符 141"/>
          <p:cNvCxnSpPr>
            <a:stCxn id="120" idx="2"/>
            <a:endCxn id="139" idx="0"/>
          </p:cNvCxnSpPr>
          <p:nvPr/>
        </p:nvCxnSpPr>
        <p:spPr>
          <a:xfrm>
            <a:off x="8907145" y="1845310"/>
            <a:ext cx="1140460" cy="283210"/>
          </a:xfrm>
          <a:prstGeom prst="line">
            <a:avLst/>
          </a:prstGeom>
        </p:spPr>
        <p:style>
          <a:lnRef idx="2">
            <a:schemeClr val="accent1"/>
          </a:lnRef>
          <a:fillRef idx="0">
            <a:srgbClr val="FFFFFF"/>
          </a:fillRef>
          <a:effectRef idx="0">
            <a:srgbClr val="FFFFFF"/>
          </a:effectRef>
          <a:fontRef idx="minor">
            <a:schemeClr val="tx1"/>
          </a:fontRef>
        </p:style>
      </p:cxnSp>
      <p:cxnSp>
        <p:nvCxnSpPr>
          <p:cNvPr id="147" name="直接连接符 146"/>
          <p:cNvCxnSpPr>
            <a:stCxn id="139" idx="2"/>
            <a:endCxn id="146" idx="0"/>
          </p:cNvCxnSpPr>
          <p:nvPr/>
        </p:nvCxnSpPr>
        <p:spPr>
          <a:xfrm flipH="1">
            <a:off x="9157335" y="2632710"/>
            <a:ext cx="890270" cy="508000"/>
          </a:xfrm>
          <a:prstGeom prst="line">
            <a:avLst/>
          </a:prstGeom>
        </p:spPr>
        <p:style>
          <a:lnRef idx="2">
            <a:schemeClr val="accent1"/>
          </a:lnRef>
          <a:fillRef idx="0">
            <a:srgbClr val="FFFFFF"/>
          </a:fillRef>
          <a:effectRef idx="0">
            <a:srgbClr val="FFFFFF"/>
          </a:effectRef>
          <a:fontRef idx="minor">
            <a:schemeClr val="tx1"/>
          </a:fontRef>
        </p:style>
      </p:cxnSp>
      <p:cxnSp>
        <p:nvCxnSpPr>
          <p:cNvPr id="148" name="直接箭头连接符 147"/>
          <p:cNvCxnSpPr>
            <a:stCxn id="123" idx="0"/>
            <a:endCxn id="146" idx="2"/>
          </p:cNvCxnSpPr>
          <p:nvPr/>
        </p:nvCxnSpPr>
        <p:spPr>
          <a:xfrm flipV="1">
            <a:off x="8205470" y="3716655"/>
            <a:ext cx="951865" cy="43243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49" name="直接箭头连接符 148"/>
          <p:cNvCxnSpPr>
            <a:stCxn id="140" idx="0"/>
          </p:cNvCxnSpPr>
          <p:nvPr/>
        </p:nvCxnSpPr>
        <p:spPr>
          <a:xfrm flipH="1" flipV="1">
            <a:off x="9121140" y="3716655"/>
            <a:ext cx="1265555" cy="43243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50" name="文本框 149"/>
          <p:cNvSpPr txBox="1"/>
          <p:nvPr/>
        </p:nvSpPr>
        <p:spPr>
          <a:xfrm>
            <a:off x="6932295" y="6021070"/>
            <a:ext cx="2549525" cy="574675"/>
          </a:xfrm>
          <a:prstGeom prst="rect">
            <a:avLst/>
          </a:prstGeom>
          <a:noFill/>
        </p:spPr>
        <p:txBody>
          <a:bodyPr wrap="square" rtlCol="0">
            <a:noAutofit/>
          </a:bodyPr>
          <a:p>
            <a:r>
              <a:rPr lang="en-US" altLang="zh-CN" sz="2670" b="1">
                <a:latin typeface="微软雅黑" panose="020B0503020204020204" charset="-122"/>
                <a:ea typeface="微软雅黑" panose="020B0503020204020204" charset="-122"/>
                <a:cs typeface="微软雅黑" panose="020B0503020204020204" charset="-122"/>
              </a:rPr>
              <a:t>100%</a:t>
            </a:r>
            <a:r>
              <a:rPr lang="zh-CN" altLang="en-US" sz="2670" b="1">
                <a:latin typeface="微软雅黑" panose="020B0503020204020204" charset="-122"/>
                <a:ea typeface="微软雅黑" panose="020B0503020204020204" charset="-122"/>
                <a:cs typeface="微软雅黑" panose="020B0503020204020204" charset="-122"/>
              </a:rPr>
              <a:t>稳定流量</a:t>
            </a:r>
            <a:endParaRPr lang="zh-CN" altLang="en-US" sz="2670" b="1">
              <a:latin typeface="微软雅黑" panose="020B0503020204020204" charset="-122"/>
              <a:ea typeface="微软雅黑" panose="020B0503020204020204" charset="-122"/>
              <a:cs typeface="微软雅黑" panose="020B0503020204020204" charset="-122"/>
            </a:endParaRPr>
          </a:p>
        </p:txBody>
      </p:sp>
      <p:sp>
        <p:nvSpPr>
          <p:cNvPr id="151" name="文本框 150"/>
          <p:cNvSpPr txBox="1"/>
          <p:nvPr/>
        </p:nvSpPr>
        <p:spPr>
          <a:xfrm>
            <a:off x="1580515" y="5876925"/>
            <a:ext cx="4778375" cy="574675"/>
          </a:xfrm>
          <a:prstGeom prst="rect">
            <a:avLst/>
          </a:prstGeom>
          <a:noFill/>
        </p:spPr>
        <p:txBody>
          <a:bodyPr wrap="square" rtlCol="0">
            <a:noAutofit/>
          </a:bodyPr>
          <a:p>
            <a:r>
              <a:rPr lang="en-US" altLang="zh-CN" sz="2670" b="1">
                <a:latin typeface="微软雅黑" panose="020B0503020204020204" charset="-122"/>
                <a:ea typeface="微软雅黑" panose="020B0503020204020204" charset="-122"/>
                <a:cs typeface="微软雅黑" panose="020B0503020204020204" charset="-122"/>
              </a:rPr>
              <a:t>80%</a:t>
            </a:r>
            <a:r>
              <a:rPr lang="zh-CN" altLang="en-US" sz="2670" b="1">
                <a:latin typeface="微软雅黑" panose="020B0503020204020204" charset="-122"/>
                <a:ea typeface="微软雅黑" panose="020B0503020204020204" charset="-122"/>
                <a:cs typeface="微软雅黑" panose="020B0503020204020204" charset="-122"/>
              </a:rPr>
              <a:t>稳定流量，</a:t>
            </a:r>
            <a:r>
              <a:rPr lang="en-US" altLang="zh-CN" sz="2670" b="1">
                <a:latin typeface="微软雅黑" panose="020B0503020204020204" charset="-122"/>
                <a:ea typeface="微软雅黑" panose="020B0503020204020204" charset="-122"/>
                <a:cs typeface="微软雅黑" panose="020B0503020204020204" charset="-122"/>
              </a:rPr>
              <a:t>20%</a:t>
            </a:r>
            <a:r>
              <a:rPr lang="zh-CN" altLang="en-US" sz="2670" b="1">
                <a:latin typeface="微软雅黑" panose="020B0503020204020204" charset="-122"/>
                <a:ea typeface="微软雅黑" panose="020B0503020204020204" charset="-122"/>
                <a:cs typeface="微软雅黑" panose="020B0503020204020204" charset="-122"/>
              </a:rPr>
              <a:t>灰度流量</a:t>
            </a:r>
            <a:endParaRPr lang="zh-CN" altLang="en-US" sz="267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anim calcmode="lin" valueType="num">
                                      <p:cBhvr additive="base">
                                        <p:cTn id="43" dur="500" fill="hold"/>
                                        <p:tgtEl>
                                          <p:spTgt spid="51"/>
                                        </p:tgtEl>
                                        <p:attrNameLst>
                                          <p:attrName>ppt_x</p:attrName>
                                        </p:attrNameLst>
                                      </p:cBhvr>
                                      <p:tavLst>
                                        <p:tav tm="0">
                                          <p:val>
                                            <p:strVal val="#ppt_x"/>
                                          </p:val>
                                        </p:tav>
                                        <p:tav tm="100000">
                                          <p:val>
                                            <p:strVal val="#ppt_x"/>
                                          </p:val>
                                        </p:tav>
                                      </p:tavLst>
                                    </p:anim>
                                    <p:anim calcmode="lin" valueType="num">
                                      <p:cBhvr additive="base">
                                        <p:cTn id="44" dur="500" fill="hold"/>
                                        <p:tgtEl>
                                          <p:spTgt spid="5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500" fill="hold"/>
                                        <p:tgtEl>
                                          <p:spTgt spid="52"/>
                                        </p:tgtEl>
                                        <p:attrNameLst>
                                          <p:attrName>ppt_x</p:attrName>
                                        </p:attrNameLst>
                                      </p:cBhvr>
                                      <p:tavLst>
                                        <p:tav tm="0">
                                          <p:val>
                                            <p:strVal val="#ppt_x"/>
                                          </p:val>
                                        </p:tav>
                                        <p:tav tm="100000">
                                          <p:val>
                                            <p:strVal val="#ppt_x"/>
                                          </p:val>
                                        </p:tav>
                                      </p:tavLst>
                                    </p:anim>
                                    <p:anim calcmode="lin" valueType="num">
                                      <p:cBhvr additive="base">
                                        <p:cTn id="48" dur="500" fill="hold"/>
                                        <p:tgtEl>
                                          <p:spTgt spid="52"/>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53"/>
                                        </p:tgtEl>
                                        <p:attrNameLst>
                                          <p:attrName>style.visibility</p:attrName>
                                        </p:attrNameLst>
                                      </p:cBhvr>
                                      <p:to>
                                        <p:strVal val="visible"/>
                                      </p:to>
                                    </p:set>
                                    <p:anim calcmode="lin" valueType="num">
                                      <p:cBhvr additive="base">
                                        <p:cTn id="51" dur="500" fill="hold"/>
                                        <p:tgtEl>
                                          <p:spTgt spid="53"/>
                                        </p:tgtEl>
                                        <p:attrNameLst>
                                          <p:attrName>ppt_x</p:attrName>
                                        </p:attrNameLst>
                                      </p:cBhvr>
                                      <p:tavLst>
                                        <p:tav tm="0">
                                          <p:val>
                                            <p:strVal val="#ppt_x"/>
                                          </p:val>
                                        </p:tav>
                                        <p:tav tm="100000">
                                          <p:val>
                                            <p:strVal val="#ppt_x"/>
                                          </p:val>
                                        </p:tav>
                                      </p:tavLst>
                                    </p:anim>
                                    <p:anim calcmode="lin" valueType="num">
                                      <p:cBhvr additive="base">
                                        <p:cTn id="52" dur="500" fill="hold"/>
                                        <p:tgtEl>
                                          <p:spTgt spid="5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54"/>
                                        </p:tgtEl>
                                        <p:attrNameLst>
                                          <p:attrName>style.visibility</p:attrName>
                                        </p:attrNameLst>
                                      </p:cBhvr>
                                      <p:to>
                                        <p:strVal val="visible"/>
                                      </p:to>
                                    </p:set>
                                    <p:anim calcmode="lin" valueType="num">
                                      <p:cBhvr additive="base">
                                        <p:cTn id="55" dur="500" fill="hold"/>
                                        <p:tgtEl>
                                          <p:spTgt spid="54"/>
                                        </p:tgtEl>
                                        <p:attrNameLst>
                                          <p:attrName>ppt_x</p:attrName>
                                        </p:attrNameLst>
                                      </p:cBhvr>
                                      <p:tavLst>
                                        <p:tav tm="0">
                                          <p:val>
                                            <p:strVal val="#ppt_x"/>
                                          </p:val>
                                        </p:tav>
                                        <p:tav tm="100000">
                                          <p:val>
                                            <p:strVal val="#ppt_x"/>
                                          </p:val>
                                        </p:tav>
                                      </p:tavLst>
                                    </p:anim>
                                    <p:anim calcmode="lin" valueType="num">
                                      <p:cBhvr additive="base">
                                        <p:cTn id="56" dur="500" fill="hold"/>
                                        <p:tgtEl>
                                          <p:spTgt spid="54"/>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55"/>
                                        </p:tgtEl>
                                        <p:attrNameLst>
                                          <p:attrName>style.visibility</p:attrName>
                                        </p:attrNameLst>
                                      </p:cBhvr>
                                      <p:to>
                                        <p:strVal val="visible"/>
                                      </p:to>
                                    </p:set>
                                    <p:anim calcmode="lin" valueType="num">
                                      <p:cBhvr additive="base">
                                        <p:cTn id="59" dur="500" fill="hold"/>
                                        <p:tgtEl>
                                          <p:spTgt spid="55"/>
                                        </p:tgtEl>
                                        <p:attrNameLst>
                                          <p:attrName>ppt_x</p:attrName>
                                        </p:attrNameLst>
                                      </p:cBhvr>
                                      <p:tavLst>
                                        <p:tav tm="0">
                                          <p:val>
                                            <p:strVal val="#ppt_x"/>
                                          </p:val>
                                        </p:tav>
                                        <p:tav tm="100000">
                                          <p:val>
                                            <p:strVal val="#ppt_x"/>
                                          </p:val>
                                        </p:tav>
                                      </p:tavLst>
                                    </p:anim>
                                    <p:anim calcmode="lin" valueType="num">
                                      <p:cBhvr additive="base">
                                        <p:cTn id="60" dur="500" fill="hold"/>
                                        <p:tgtEl>
                                          <p:spTgt spid="55"/>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57"/>
                                        </p:tgtEl>
                                        <p:attrNameLst>
                                          <p:attrName>style.visibility</p:attrName>
                                        </p:attrNameLst>
                                      </p:cBhvr>
                                      <p:to>
                                        <p:strVal val="visible"/>
                                      </p:to>
                                    </p:set>
                                    <p:anim calcmode="lin" valueType="num">
                                      <p:cBhvr additive="base">
                                        <p:cTn id="63" dur="500" fill="hold"/>
                                        <p:tgtEl>
                                          <p:spTgt spid="57"/>
                                        </p:tgtEl>
                                        <p:attrNameLst>
                                          <p:attrName>ppt_x</p:attrName>
                                        </p:attrNameLst>
                                      </p:cBhvr>
                                      <p:tavLst>
                                        <p:tav tm="0">
                                          <p:val>
                                            <p:strVal val="#ppt_x"/>
                                          </p:val>
                                        </p:tav>
                                        <p:tav tm="100000">
                                          <p:val>
                                            <p:strVal val="#ppt_x"/>
                                          </p:val>
                                        </p:tav>
                                      </p:tavLst>
                                    </p:anim>
                                    <p:anim calcmode="lin" valueType="num">
                                      <p:cBhvr additive="base">
                                        <p:cTn id="64" dur="500" fill="hold"/>
                                        <p:tgtEl>
                                          <p:spTgt spid="57"/>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58"/>
                                        </p:tgtEl>
                                        <p:attrNameLst>
                                          <p:attrName>style.visibility</p:attrName>
                                        </p:attrNameLst>
                                      </p:cBhvr>
                                      <p:to>
                                        <p:strVal val="visible"/>
                                      </p:to>
                                    </p:set>
                                    <p:anim calcmode="lin" valueType="num">
                                      <p:cBhvr additive="base">
                                        <p:cTn id="67" dur="500" fill="hold"/>
                                        <p:tgtEl>
                                          <p:spTgt spid="58"/>
                                        </p:tgtEl>
                                        <p:attrNameLst>
                                          <p:attrName>ppt_x</p:attrName>
                                        </p:attrNameLst>
                                      </p:cBhvr>
                                      <p:tavLst>
                                        <p:tav tm="0">
                                          <p:val>
                                            <p:strVal val="#ppt_x"/>
                                          </p:val>
                                        </p:tav>
                                        <p:tav tm="100000">
                                          <p:val>
                                            <p:strVal val="#ppt_x"/>
                                          </p:val>
                                        </p:tav>
                                      </p:tavLst>
                                    </p:anim>
                                    <p:anim calcmode="lin" valueType="num">
                                      <p:cBhvr additive="base">
                                        <p:cTn id="68" dur="500" fill="hold"/>
                                        <p:tgtEl>
                                          <p:spTgt spid="58"/>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59"/>
                                        </p:tgtEl>
                                        <p:attrNameLst>
                                          <p:attrName>style.visibility</p:attrName>
                                        </p:attrNameLst>
                                      </p:cBhvr>
                                      <p:to>
                                        <p:strVal val="visible"/>
                                      </p:to>
                                    </p:set>
                                    <p:anim calcmode="lin" valueType="num">
                                      <p:cBhvr additive="base">
                                        <p:cTn id="71" dur="500" fill="hold"/>
                                        <p:tgtEl>
                                          <p:spTgt spid="59"/>
                                        </p:tgtEl>
                                        <p:attrNameLst>
                                          <p:attrName>ppt_x</p:attrName>
                                        </p:attrNameLst>
                                      </p:cBhvr>
                                      <p:tavLst>
                                        <p:tav tm="0">
                                          <p:val>
                                            <p:strVal val="#ppt_x"/>
                                          </p:val>
                                        </p:tav>
                                        <p:tav tm="100000">
                                          <p:val>
                                            <p:strVal val="#ppt_x"/>
                                          </p:val>
                                        </p:tav>
                                      </p:tavLst>
                                    </p:anim>
                                    <p:anim calcmode="lin" valueType="num">
                                      <p:cBhvr additive="base">
                                        <p:cTn id="72" dur="500" fill="hold"/>
                                        <p:tgtEl>
                                          <p:spTgt spid="59"/>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60"/>
                                        </p:tgtEl>
                                        <p:attrNameLst>
                                          <p:attrName>style.visibility</p:attrName>
                                        </p:attrNameLst>
                                      </p:cBhvr>
                                      <p:to>
                                        <p:strVal val="visible"/>
                                      </p:to>
                                    </p:set>
                                    <p:anim calcmode="lin" valueType="num">
                                      <p:cBhvr additive="base">
                                        <p:cTn id="75" dur="500" fill="hold"/>
                                        <p:tgtEl>
                                          <p:spTgt spid="60"/>
                                        </p:tgtEl>
                                        <p:attrNameLst>
                                          <p:attrName>ppt_x</p:attrName>
                                        </p:attrNameLst>
                                      </p:cBhvr>
                                      <p:tavLst>
                                        <p:tav tm="0">
                                          <p:val>
                                            <p:strVal val="#ppt_x"/>
                                          </p:val>
                                        </p:tav>
                                        <p:tav tm="100000">
                                          <p:val>
                                            <p:strVal val="#ppt_x"/>
                                          </p:val>
                                        </p:tav>
                                      </p:tavLst>
                                    </p:anim>
                                    <p:anim calcmode="lin" valueType="num">
                                      <p:cBhvr additive="base">
                                        <p:cTn id="76" dur="500" fill="hold"/>
                                        <p:tgtEl>
                                          <p:spTgt spid="60"/>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63"/>
                                        </p:tgtEl>
                                        <p:attrNameLst>
                                          <p:attrName>style.visibility</p:attrName>
                                        </p:attrNameLst>
                                      </p:cBhvr>
                                      <p:to>
                                        <p:strVal val="visible"/>
                                      </p:to>
                                    </p:set>
                                    <p:anim calcmode="lin" valueType="num">
                                      <p:cBhvr additive="base">
                                        <p:cTn id="79" dur="500" fill="hold"/>
                                        <p:tgtEl>
                                          <p:spTgt spid="63"/>
                                        </p:tgtEl>
                                        <p:attrNameLst>
                                          <p:attrName>ppt_x</p:attrName>
                                        </p:attrNameLst>
                                      </p:cBhvr>
                                      <p:tavLst>
                                        <p:tav tm="0">
                                          <p:val>
                                            <p:strVal val="#ppt_x"/>
                                          </p:val>
                                        </p:tav>
                                        <p:tav tm="100000">
                                          <p:val>
                                            <p:strVal val="#ppt_x"/>
                                          </p:val>
                                        </p:tav>
                                      </p:tavLst>
                                    </p:anim>
                                    <p:anim calcmode="lin" valueType="num">
                                      <p:cBhvr additive="base">
                                        <p:cTn id="80" dur="500" fill="hold"/>
                                        <p:tgtEl>
                                          <p:spTgt spid="63"/>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5"/>
                                        </p:tgtEl>
                                        <p:attrNameLst>
                                          <p:attrName>style.visibility</p:attrName>
                                        </p:attrNameLst>
                                      </p:cBhvr>
                                      <p:to>
                                        <p:strVal val="visible"/>
                                      </p:to>
                                    </p:set>
                                    <p:anim calcmode="lin" valueType="num">
                                      <p:cBhvr additive="base">
                                        <p:cTn id="83" dur="500" fill="hold"/>
                                        <p:tgtEl>
                                          <p:spTgt spid="15"/>
                                        </p:tgtEl>
                                        <p:attrNameLst>
                                          <p:attrName>ppt_x</p:attrName>
                                        </p:attrNameLst>
                                      </p:cBhvr>
                                      <p:tavLst>
                                        <p:tav tm="0">
                                          <p:val>
                                            <p:strVal val="#ppt_x"/>
                                          </p:val>
                                        </p:tav>
                                        <p:tav tm="100000">
                                          <p:val>
                                            <p:strVal val="#ppt_x"/>
                                          </p:val>
                                        </p:tav>
                                      </p:tavLst>
                                    </p:anim>
                                    <p:anim calcmode="lin" valueType="num">
                                      <p:cBhvr additive="base">
                                        <p:cTn id="84" dur="500" fill="hold"/>
                                        <p:tgtEl>
                                          <p:spTgt spid="1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65"/>
                                        </p:tgtEl>
                                        <p:attrNameLst>
                                          <p:attrName>style.visibility</p:attrName>
                                        </p:attrNameLst>
                                      </p:cBhvr>
                                      <p:to>
                                        <p:strVal val="visible"/>
                                      </p:to>
                                    </p:set>
                                    <p:anim calcmode="lin" valueType="num">
                                      <p:cBhvr additive="base">
                                        <p:cTn id="87" dur="500" fill="hold"/>
                                        <p:tgtEl>
                                          <p:spTgt spid="65"/>
                                        </p:tgtEl>
                                        <p:attrNameLst>
                                          <p:attrName>ppt_x</p:attrName>
                                        </p:attrNameLst>
                                      </p:cBhvr>
                                      <p:tavLst>
                                        <p:tav tm="0">
                                          <p:val>
                                            <p:strVal val="#ppt_x"/>
                                          </p:val>
                                        </p:tav>
                                        <p:tav tm="100000">
                                          <p:val>
                                            <p:strVal val="#ppt_x"/>
                                          </p:val>
                                        </p:tav>
                                      </p:tavLst>
                                    </p:anim>
                                    <p:anim calcmode="lin" valueType="num">
                                      <p:cBhvr additive="base">
                                        <p:cTn id="88" dur="500" fill="hold"/>
                                        <p:tgtEl>
                                          <p:spTgt spid="65"/>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66"/>
                                        </p:tgtEl>
                                        <p:attrNameLst>
                                          <p:attrName>style.visibility</p:attrName>
                                        </p:attrNameLst>
                                      </p:cBhvr>
                                      <p:to>
                                        <p:strVal val="visible"/>
                                      </p:to>
                                    </p:set>
                                    <p:anim calcmode="lin" valueType="num">
                                      <p:cBhvr additive="base">
                                        <p:cTn id="91" dur="500" fill="hold"/>
                                        <p:tgtEl>
                                          <p:spTgt spid="66"/>
                                        </p:tgtEl>
                                        <p:attrNameLst>
                                          <p:attrName>ppt_x</p:attrName>
                                        </p:attrNameLst>
                                      </p:cBhvr>
                                      <p:tavLst>
                                        <p:tav tm="0">
                                          <p:val>
                                            <p:strVal val="#ppt_x"/>
                                          </p:val>
                                        </p:tav>
                                        <p:tav tm="100000">
                                          <p:val>
                                            <p:strVal val="#ppt_x"/>
                                          </p:val>
                                        </p:tav>
                                      </p:tavLst>
                                    </p:anim>
                                    <p:anim calcmode="lin" valueType="num">
                                      <p:cBhvr additive="base">
                                        <p:cTn id="92" dur="500" fill="hold"/>
                                        <p:tgtEl>
                                          <p:spTgt spid="66"/>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67"/>
                                        </p:tgtEl>
                                        <p:attrNameLst>
                                          <p:attrName>style.visibility</p:attrName>
                                        </p:attrNameLst>
                                      </p:cBhvr>
                                      <p:to>
                                        <p:strVal val="visible"/>
                                      </p:to>
                                    </p:set>
                                    <p:anim calcmode="lin" valueType="num">
                                      <p:cBhvr additive="base">
                                        <p:cTn id="95" dur="500" fill="hold"/>
                                        <p:tgtEl>
                                          <p:spTgt spid="67"/>
                                        </p:tgtEl>
                                        <p:attrNameLst>
                                          <p:attrName>ppt_x</p:attrName>
                                        </p:attrNameLst>
                                      </p:cBhvr>
                                      <p:tavLst>
                                        <p:tav tm="0">
                                          <p:val>
                                            <p:strVal val="#ppt_x"/>
                                          </p:val>
                                        </p:tav>
                                        <p:tav tm="100000">
                                          <p:val>
                                            <p:strVal val="#ppt_x"/>
                                          </p:val>
                                        </p:tav>
                                      </p:tavLst>
                                    </p:anim>
                                    <p:anim calcmode="lin" valueType="num">
                                      <p:cBhvr additive="base">
                                        <p:cTn id="96" dur="500" fill="hold"/>
                                        <p:tgtEl>
                                          <p:spTgt spid="67"/>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68"/>
                                        </p:tgtEl>
                                        <p:attrNameLst>
                                          <p:attrName>style.visibility</p:attrName>
                                        </p:attrNameLst>
                                      </p:cBhvr>
                                      <p:to>
                                        <p:strVal val="visible"/>
                                      </p:to>
                                    </p:set>
                                    <p:anim calcmode="lin" valueType="num">
                                      <p:cBhvr additive="base">
                                        <p:cTn id="99" dur="500" fill="hold"/>
                                        <p:tgtEl>
                                          <p:spTgt spid="68"/>
                                        </p:tgtEl>
                                        <p:attrNameLst>
                                          <p:attrName>ppt_x</p:attrName>
                                        </p:attrNameLst>
                                      </p:cBhvr>
                                      <p:tavLst>
                                        <p:tav tm="0">
                                          <p:val>
                                            <p:strVal val="#ppt_x"/>
                                          </p:val>
                                        </p:tav>
                                        <p:tav tm="100000">
                                          <p:val>
                                            <p:strVal val="#ppt_x"/>
                                          </p:val>
                                        </p:tav>
                                      </p:tavLst>
                                    </p:anim>
                                    <p:anim calcmode="lin" valueType="num">
                                      <p:cBhvr additive="base">
                                        <p:cTn id="100" dur="500" fill="hold"/>
                                        <p:tgtEl>
                                          <p:spTgt spid="68"/>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69"/>
                                        </p:tgtEl>
                                        <p:attrNameLst>
                                          <p:attrName>style.visibility</p:attrName>
                                        </p:attrNameLst>
                                      </p:cBhvr>
                                      <p:to>
                                        <p:strVal val="visible"/>
                                      </p:to>
                                    </p:set>
                                    <p:anim calcmode="lin" valueType="num">
                                      <p:cBhvr additive="base">
                                        <p:cTn id="103" dur="500" fill="hold"/>
                                        <p:tgtEl>
                                          <p:spTgt spid="69"/>
                                        </p:tgtEl>
                                        <p:attrNameLst>
                                          <p:attrName>ppt_x</p:attrName>
                                        </p:attrNameLst>
                                      </p:cBhvr>
                                      <p:tavLst>
                                        <p:tav tm="0">
                                          <p:val>
                                            <p:strVal val="#ppt_x"/>
                                          </p:val>
                                        </p:tav>
                                        <p:tav tm="100000">
                                          <p:val>
                                            <p:strVal val="#ppt_x"/>
                                          </p:val>
                                        </p:tav>
                                      </p:tavLst>
                                    </p:anim>
                                    <p:anim calcmode="lin" valueType="num">
                                      <p:cBhvr additive="base">
                                        <p:cTn id="104" dur="500" fill="hold"/>
                                        <p:tgtEl>
                                          <p:spTgt spid="69"/>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51"/>
                                        </p:tgtEl>
                                        <p:attrNameLst>
                                          <p:attrName>style.visibility</p:attrName>
                                        </p:attrNameLst>
                                      </p:cBhvr>
                                      <p:to>
                                        <p:strVal val="visible"/>
                                      </p:to>
                                    </p:set>
                                    <p:anim calcmode="lin" valueType="num">
                                      <p:cBhvr additive="base">
                                        <p:cTn id="107" dur="500" fill="hold"/>
                                        <p:tgtEl>
                                          <p:spTgt spid="151"/>
                                        </p:tgtEl>
                                        <p:attrNameLst>
                                          <p:attrName>ppt_x</p:attrName>
                                        </p:attrNameLst>
                                      </p:cBhvr>
                                      <p:tavLst>
                                        <p:tav tm="0">
                                          <p:val>
                                            <p:strVal val="#ppt_x"/>
                                          </p:val>
                                        </p:tav>
                                        <p:tav tm="100000">
                                          <p:val>
                                            <p:strVal val="#ppt_x"/>
                                          </p:val>
                                        </p:tav>
                                      </p:tavLst>
                                    </p:anim>
                                    <p:anim calcmode="lin" valueType="num">
                                      <p:cBhvr additive="base">
                                        <p:cTn id="108" dur="500" fill="hold"/>
                                        <p:tgtEl>
                                          <p:spTgt spid="151"/>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146"/>
                                        </p:tgtEl>
                                        <p:attrNameLst>
                                          <p:attrName>style.visibility</p:attrName>
                                        </p:attrNameLst>
                                      </p:cBhvr>
                                      <p:to>
                                        <p:strVal val="visible"/>
                                      </p:to>
                                    </p:set>
                                    <p:anim calcmode="lin" valueType="num">
                                      <p:cBhvr additive="base">
                                        <p:cTn id="113" dur="500" fill="hold"/>
                                        <p:tgtEl>
                                          <p:spTgt spid="146"/>
                                        </p:tgtEl>
                                        <p:attrNameLst>
                                          <p:attrName>ppt_x</p:attrName>
                                        </p:attrNameLst>
                                      </p:cBhvr>
                                      <p:tavLst>
                                        <p:tav tm="0">
                                          <p:val>
                                            <p:strVal val="#ppt_x"/>
                                          </p:val>
                                        </p:tav>
                                        <p:tav tm="100000">
                                          <p:val>
                                            <p:strVal val="#ppt_x"/>
                                          </p:val>
                                        </p:tav>
                                      </p:tavLst>
                                    </p:anim>
                                    <p:anim calcmode="lin" valueType="num">
                                      <p:cBhvr additive="base">
                                        <p:cTn id="114" dur="500" fill="hold"/>
                                        <p:tgtEl>
                                          <p:spTgt spid="146"/>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120"/>
                                        </p:tgtEl>
                                        <p:attrNameLst>
                                          <p:attrName>style.visibility</p:attrName>
                                        </p:attrNameLst>
                                      </p:cBhvr>
                                      <p:to>
                                        <p:strVal val="visible"/>
                                      </p:to>
                                    </p:set>
                                    <p:anim calcmode="lin" valueType="num">
                                      <p:cBhvr additive="base">
                                        <p:cTn id="117" dur="500" fill="hold"/>
                                        <p:tgtEl>
                                          <p:spTgt spid="120"/>
                                        </p:tgtEl>
                                        <p:attrNameLst>
                                          <p:attrName>ppt_x</p:attrName>
                                        </p:attrNameLst>
                                      </p:cBhvr>
                                      <p:tavLst>
                                        <p:tav tm="0">
                                          <p:val>
                                            <p:strVal val="#ppt_x"/>
                                          </p:val>
                                        </p:tav>
                                        <p:tav tm="100000">
                                          <p:val>
                                            <p:strVal val="#ppt_x"/>
                                          </p:val>
                                        </p:tav>
                                      </p:tavLst>
                                    </p:anim>
                                    <p:anim calcmode="lin" valueType="num">
                                      <p:cBhvr additive="base">
                                        <p:cTn id="118" dur="500" fill="hold"/>
                                        <p:tgtEl>
                                          <p:spTgt spid="120"/>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121"/>
                                        </p:tgtEl>
                                        <p:attrNameLst>
                                          <p:attrName>style.visibility</p:attrName>
                                        </p:attrNameLst>
                                      </p:cBhvr>
                                      <p:to>
                                        <p:strVal val="visible"/>
                                      </p:to>
                                    </p:set>
                                    <p:anim calcmode="lin" valueType="num">
                                      <p:cBhvr additive="base">
                                        <p:cTn id="121" dur="500" fill="hold"/>
                                        <p:tgtEl>
                                          <p:spTgt spid="121"/>
                                        </p:tgtEl>
                                        <p:attrNameLst>
                                          <p:attrName>ppt_x</p:attrName>
                                        </p:attrNameLst>
                                      </p:cBhvr>
                                      <p:tavLst>
                                        <p:tav tm="0">
                                          <p:val>
                                            <p:strVal val="#ppt_x"/>
                                          </p:val>
                                        </p:tav>
                                        <p:tav tm="100000">
                                          <p:val>
                                            <p:strVal val="#ppt_x"/>
                                          </p:val>
                                        </p:tav>
                                      </p:tavLst>
                                    </p:anim>
                                    <p:anim calcmode="lin" valueType="num">
                                      <p:cBhvr additive="base">
                                        <p:cTn id="122" dur="500" fill="hold"/>
                                        <p:tgtEl>
                                          <p:spTgt spid="121"/>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122"/>
                                        </p:tgtEl>
                                        <p:attrNameLst>
                                          <p:attrName>style.visibility</p:attrName>
                                        </p:attrNameLst>
                                      </p:cBhvr>
                                      <p:to>
                                        <p:strVal val="visible"/>
                                      </p:to>
                                    </p:set>
                                    <p:anim calcmode="lin" valueType="num">
                                      <p:cBhvr additive="base">
                                        <p:cTn id="125" dur="500" fill="hold"/>
                                        <p:tgtEl>
                                          <p:spTgt spid="122"/>
                                        </p:tgtEl>
                                        <p:attrNameLst>
                                          <p:attrName>ppt_x</p:attrName>
                                        </p:attrNameLst>
                                      </p:cBhvr>
                                      <p:tavLst>
                                        <p:tav tm="0">
                                          <p:val>
                                            <p:strVal val="#ppt_x"/>
                                          </p:val>
                                        </p:tav>
                                        <p:tav tm="100000">
                                          <p:val>
                                            <p:strVal val="#ppt_x"/>
                                          </p:val>
                                        </p:tav>
                                      </p:tavLst>
                                    </p:anim>
                                    <p:anim calcmode="lin" valueType="num">
                                      <p:cBhvr additive="base">
                                        <p:cTn id="126" dur="500" fill="hold"/>
                                        <p:tgtEl>
                                          <p:spTgt spid="122"/>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123"/>
                                        </p:tgtEl>
                                        <p:attrNameLst>
                                          <p:attrName>style.visibility</p:attrName>
                                        </p:attrNameLst>
                                      </p:cBhvr>
                                      <p:to>
                                        <p:strVal val="visible"/>
                                      </p:to>
                                    </p:set>
                                    <p:anim calcmode="lin" valueType="num">
                                      <p:cBhvr additive="base">
                                        <p:cTn id="129" dur="500" fill="hold"/>
                                        <p:tgtEl>
                                          <p:spTgt spid="123"/>
                                        </p:tgtEl>
                                        <p:attrNameLst>
                                          <p:attrName>ppt_x</p:attrName>
                                        </p:attrNameLst>
                                      </p:cBhvr>
                                      <p:tavLst>
                                        <p:tav tm="0">
                                          <p:val>
                                            <p:strVal val="#ppt_x"/>
                                          </p:val>
                                        </p:tav>
                                        <p:tav tm="100000">
                                          <p:val>
                                            <p:strVal val="#ppt_x"/>
                                          </p:val>
                                        </p:tav>
                                      </p:tavLst>
                                    </p:anim>
                                    <p:anim calcmode="lin" valueType="num">
                                      <p:cBhvr additive="base">
                                        <p:cTn id="130" dur="500" fill="hold"/>
                                        <p:tgtEl>
                                          <p:spTgt spid="123"/>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124"/>
                                        </p:tgtEl>
                                        <p:attrNameLst>
                                          <p:attrName>style.visibility</p:attrName>
                                        </p:attrNameLst>
                                      </p:cBhvr>
                                      <p:to>
                                        <p:strVal val="visible"/>
                                      </p:to>
                                    </p:set>
                                    <p:anim calcmode="lin" valueType="num">
                                      <p:cBhvr additive="base">
                                        <p:cTn id="133" dur="500" fill="hold"/>
                                        <p:tgtEl>
                                          <p:spTgt spid="124"/>
                                        </p:tgtEl>
                                        <p:attrNameLst>
                                          <p:attrName>ppt_x</p:attrName>
                                        </p:attrNameLst>
                                      </p:cBhvr>
                                      <p:tavLst>
                                        <p:tav tm="0">
                                          <p:val>
                                            <p:strVal val="#ppt_x"/>
                                          </p:val>
                                        </p:tav>
                                        <p:tav tm="100000">
                                          <p:val>
                                            <p:strVal val="#ppt_x"/>
                                          </p:val>
                                        </p:tav>
                                      </p:tavLst>
                                    </p:anim>
                                    <p:anim calcmode="lin" valueType="num">
                                      <p:cBhvr additive="base">
                                        <p:cTn id="134" dur="500" fill="hold"/>
                                        <p:tgtEl>
                                          <p:spTgt spid="124"/>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125"/>
                                        </p:tgtEl>
                                        <p:attrNameLst>
                                          <p:attrName>style.visibility</p:attrName>
                                        </p:attrNameLst>
                                      </p:cBhvr>
                                      <p:to>
                                        <p:strVal val="visible"/>
                                      </p:to>
                                    </p:set>
                                    <p:anim calcmode="lin" valueType="num">
                                      <p:cBhvr additive="base">
                                        <p:cTn id="137" dur="500" fill="hold"/>
                                        <p:tgtEl>
                                          <p:spTgt spid="125"/>
                                        </p:tgtEl>
                                        <p:attrNameLst>
                                          <p:attrName>ppt_x</p:attrName>
                                        </p:attrNameLst>
                                      </p:cBhvr>
                                      <p:tavLst>
                                        <p:tav tm="0">
                                          <p:val>
                                            <p:strVal val="#ppt_x"/>
                                          </p:val>
                                        </p:tav>
                                        <p:tav tm="100000">
                                          <p:val>
                                            <p:strVal val="#ppt_x"/>
                                          </p:val>
                                        </p:tav>
                                      </p:tavLst>
                                    </p:anim>
                                    <p:anim calcmode="lin" valueType="num">
                                      <p:cBhvr additive="base">
                                        <p:cTn id="138" dur="500" fill="hold"/>
                                        <p:tgtEl>
                                          <p:spTgt spid="125"/>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126"/>
                                        </p:tgtEl>
                                        <p:attrNameLst>
                                          <p:attrName>style.visibility</p:attrName>
                                        </p:attrNameLst>
                                      </p:cBhvr>
                                      <p:to>
                                        <p:strVal val="visible"/>
                                      </p:to>
                                    </p:set>
                                    <p:anim calcmode="lin" valueType="num">
                                      <p:cBhvr additive="base">
                                        <p:cTn id="141" dur="500" fill="hold"/>
                                        <p:tgtEl>
                                          <p:spTgt spid="126"/>
                                        </p:tgtEl>
                                        <p:attrNameLst>
                                          <p:attrName>ppt_x</p:attrName>
                                        </p:attrNameLst>
                                      </p:cBhvr>
                                      <p:tavLst>
                                        <p:tav tm="0">
                                          <p:val>
                                            <p:strVal val="#ppt_x"/>
                                          </p:val>
                                        </p:tav>
                                        <p:tav tm="100000">
                                          <p:val>
                                            <p:strVal val="#ppt_x"/>
                                          </p:val>
                                        </p:tav>
                                      </p:tavLst>
                                    </p:anim>
                                    <p:anim calcmode="lin" valueType="num">
                                      <p:cBhvr additive="base">
                                        <p:cTn id="142" dur="500" fill="hold"/>
                                        <p:tgtEl>
                                          <p:spTgt spid="126"/>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127"/>
                                        </p:tgtEl>
                                        <p:attrNameLst>
                                          <p:attrName>style.visibility</p:attrName>
                                        </p:attrNameLst>
                                      </p:cBhvr>
                                      <p:to>
                                        <p:strVal val="visible"/>
                                      </p:to>
                                    </p:set>
                                    <p:anim calcmode="lin" valueType="num">
                                      <p:cBhvr additive="base">
                                        <p:cTn id="145" dur="500" fill="hold"/>
                                        <p:tgtEl>
                                          <p:spTgt spid="127"/>
                                        </p:tgtEl>
                                        <p:attrNameLst>
                                          <p:attrName>ppt_x</p:attrName>
                                        </p:attrNameLst>
                                      </p:cBhvr>
                                      <p:tavLst>
                                        <p:tav tm="0">
                                          <p:val>
                                            <p:strVal val="#ppt_x"/>
                                          </p:val>
                                        </p:tav>
                                        <p:tav tm="100000">
                                          <p:val>
                                            <p:strVal val="#ppt_x"/>
                                          </p:val>
                                        </p:tav>
                                      </p:tavLst>
                                    </p:anim>
                                    <p:anim calcmode="lin" valueType="num">
                                      <p:cBhvr additive="base">
                                        <p:cTn id="146" dur="500" fill="hold"/>
                                        <p:tgtEl>
                                          <p:spTgt spid="127"/>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128"/>
                                        </p:tgtEl>
                                        <p:attrNameLst>
                                          <p:attrName>style.visibility</p:attrName>
                                        </p:attrNameLst>
                                      </p:cBhvr>
                                      <p:to>
                                        <p:strVal val="visible"/>
                                      </p:to>
                                    </p:set>
                                    <p:anim calcmode="lin" valueType="num">
                                      <p:cBhvr additive="base">
                                        <p:cTn id="149" dur="500" fill="hold"/>
                                        <p:tgtEl>
                                          <p:spTgt spid="128"/>
                                        </p:tgtEl>
                                        <p:attrNameLst>
                                          <p:attrName>ppt_x</p:attrName>
                                        </p:attrNameLst>
                                      </p:cBhvr>
                                      <p:tavLst>
                                        <p:tav tm="0">
                                          <p:val>
                                            <p:strVal val="#ppt_x"/>
                                          </p:val>
                                        </p:tav>
                                        <p:tav tm="100000">
                                          <p:val>
                                            <p:strVal val="#ppt_x"/>
                                          </p:val>
                                        </p:tav>
                                      </p:tavLst>
                                    </p:anim>
                                    <p:anim calcmode="lin" valueType="num">
                                      <p:cBhvr additive="base">
                                        <p:cTn id="150" dur="500" fill="hold"/>
                                        <p:tgtEl>
                                          <p:spTgt spid="128"/>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129"/>
                                        </p:tgtEl>
                                        <p:attrNameLst>
                                          <p:attrName>style.visibility</p:attrName>
                                        </p:attrNameLst>
                                      </p:cBhvr>
                                      <p:to>
                                        <p:strVal val="visible"/>
                                      </p:to>
                                    </p:set>
                                    <p:anim calcmode="lin" valueType="num">
                                      <p:cBhvr additive="base">
                                        <p:cTn id="153" dur="500" fill="hold"/>
                                        <p:tgtEl>
                                          <p:spTgt spid="129"/>
                                        </p:tgtEl>
                                        <p:attrNameLst>
                                          <p:attrName>ppt_x</p:attrName>
                                        </p:attrNameLst>
                                      </p:cBhvr>
                                      <p:tavLst>
                                        <p:tav tm="0">
                                          <p:val>
                                            <p:strVal val="#ppt_x"/>
                                          </p:val>
                                        </p:tav>
                                        <p:tav tm="100000">
                                          <p:val>
                                            <p:strVal val="#ppt_x"/>
                                          </p:val>
                                        </p:tav>
                                      </p:tavLst>
                                    </p:anim>
                                    <p:anim calcmode="lin" valueType="num">
                                      <p:cBhvr additive="base">
                                        <p:cTn id="154" dur="500" fill="hold"/>
                                        <p:tgtEl>
                                          <p:spTgt spid="129"/>
                                        </p:tgtEl>
                                        <p:attrNameLst>
                                          <p:attrName>ppt_y</p:attrName>
                                        </p:attrNameLst>
                                      </p:cBhvr>
                                      <p:tavLst>
                                        <p:tav tm="0">
                                          <p:val>
                                            <p:strVal val="1+#ppt_h/2"/>
                                          </p:val>
                                        </p:tav>
                                        <p:tav tm="100000">
                                          <p:val>
                                            <p:strVal val="#ppt_y"/>
                                          </p:val>
                                        </p:tav>
                                      </p:tavLst>
                                    </p:anim>
                                  </p:childTnLst>
                                </p:cTn>
                              </p:par>
                              <p:par>
                                <p:cTn id="155" presetID="2" presetClass="entr" presetSubtype="4" fill="hold" nodeType="withEffect">
                                  <p:stCondLst>
                                    <p:cond delay="0"/>
                                  </p:stCondLst>
                                  <p:childTnLst>
                                    <p:set>
                                      <p:cBhvr>
                                        <p:cTn id="156" dur="1" fill="hold">
                                          <p:stCondLst>
                                            <p:cond delay="0"/>
                                          </p:stCondLst>
                                        </p:cTn>
                                        <p:tgtEl>
                                          <p:spTgt spid="138"/>
                                        </p:tgtEl>
                                        <p:attrNameLst>
                                          <p:attrName>style.visibility</p:attrName>
                                        </p:attrNameLst>
                                      </p:cBhvr>
                                      <p:to>
                                        <p:strVal val="visible"/>
                                      </p:to>
                                    </p:set>
                                    <p:anim calcmode="lin" valueType="num">
                                      <p:cBhvr additive="base">
                                        <p:cTn id="157" dur="500" fill="hold"/>
                                        <p:tgtEl>
                                          <p:spTgt spid="138"/>
                                        </p:tgtEl>
                                        <p:attrNameLst>
                                          <p:attrName>ppt_x</p:attrName>
                                        </p:attrNameLst>
                                      </p:cBhvr>
                                      <p:tavLst>
                                        <p:tav tm="0">
                                          <p:val>
                                            <p:strVal val="#ppt_x"/>
                                          </p:val>
                                        </p:tav>
                                        <p:tav tm="100000">
                                          <p:val>
                                            <p:strVal val="#ppt_x"/>
                                          </p:val>
                                        </p:tav>
                                      </p:tavLst>
                                    </p:anim>
                                    <p:anim calcmode="lin" valueType="num">
                                      <p:cBhvr additive="base">
                                        <p:cTn id="158" dur="500" fill="hold"/>
                                        <p:tgtEl>
                                          <p:spTgt spid="138"/>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139"/>
                                        </p:tgtEl>
                                        <p:attrNameLst>
                                          <p:attrName>style.visibility</p:attrName>
                                        </p:attrNameLst>
                                      </p:cBhvr>
                                      <p:to>
                                        <p:strVal val="visible"/>
                                      </p:to>
                                    </p:set>
                                    <p:anim calcmode="lin" valueType="num">
                                      <p:cBhvr additive="base">
                                        <p:cTn id="161" dur="500" fill="hold"/>
                                        <p:tgtEl>
                                          <p:spTgt spid="139"/>
                                        </p:tgtEl>
                                        <p:attrNameLst>
                                          <p:attrName>ppt_x</p:attrName>
                                        </p:attrNameLst>
                                      </p:cBhvr>
                                      <p:tavLst>
                                        <p:tav tm="0">
                                          <p:val>
                                            <p:strVal val="#ppt_x"/>
                                          </p:val>
                                        </p:tav>
                                        <p:tav tm="100000">
                                          <p:val>
                                            <p:strVal val="#ppt_x"/>
                                          </p:val>
                                        </p:tav>
                                      </p:tavLst>
                                    </p:anim>
                                    <p:anim calcmode="lin" valueType="num">
                                      <p:cBhvr additive="base">
                                        <p:cTn id="162" dur="500" fill="hold"/>
                                        <p:tgtEl>
                                          <p:spTgt spid="139"/>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140"/>
                                        </p:tgtEl>
                                        <p:attrNameLst>
                                          <p:attrName>style.visibility</p:attrName>
                                        </p:attrNameLst>
                                      </p:cBhvr>
                                      <p:to>
                                        <p:strVal val="visible"/>
                                      </p:to>
                                    </p:set>
                                    <p:anim calcmode="lin" valueType="num">
                                      <p:cBhvr additive="base">
                                        <p:cTn id="165" dur="500" fill="hold"/>
                                        <p:tgtEl>
                                          <p:spTgt spid="140"/>
                                        </p:tgtEl>
                                        <p:attrNameLst>
                                          <p:attrName>ppt_x</p:attrName>
                                        </p:attrNameLst>
                                      </p:cBhvr>
                                      <p:tavLst>
                                        <p:tav tm="0">
                                          <p:val>
                                            <p:strVal val="#ppt_x"/>
                                          </p:val>
                                        </p:tav>
                                        <p:tav tm="100000">
                                          <p:val>
                                            <p:strVal val="#ppt_x"/>
                                          </p:val>
                                        </p:tav>
                                      </p:tavLst>
                                    </p:anim>
                                    <p:anim calcmode="lin" valueType="num">
                                      <p:cBhvr additive="base">
                                        <p:cTn id="166" dur="500" fill="hold"/>
                                        <p:tgtEl>
                                          <p:spTgt spid="140"/>
                                        </p:tgtEl>
                                        <p:attrNameLst>
                                          <p:attrName>ppt_y</p:attrName>
                                        </p:attrNameLst>
                                      </p:cBhvr>
                                      <p:tavLst>
                                        <p:tav tm="0">
                                          <p:val>
                                            <p:strVal val="1+#ppt_h/2"/>
                                          </p:val>
                                        </p:tav>
                                        <p:tav tm="100000">
                                          <p:val>
                                            <p:strVal val="#ppt_y"/>
                                          </p:val>
                                        </p:tav>
                                      </p:tavLst>
                                    </p:anim>
                                  </p:childTnLst>
                                </p:cTn>
                              </p:par>
                              <p:par>
                                <p:cTn id="167" presetID="2" presetClass="entr" presetSubtype="4" fill="hold" nodeType="withEffect">
                                  <p:stCondLst>
                                    <p:cond delay="0"/>
                                  </p:stCondLst>
                                  <p:childTnLst>
                                    <p:set>
                                      <p:cBhvr>
                                        <p:cTn id="168" dur="1" fill="hold">
                                          <p:stCondLst>
                                            <p:cond delay="0"/>
                                          </p:stCondLst>
                                        </p:cTn>
                                        <p:tgtEl>
                                          <p:spTgt spid="142"/>
                                        </p:tgtEl>
                                        <p:attrNameLst>
                                          <p:attrName>style.visibility</p:attrName>
                                        </p:attrNameLst>
                                      </p:cBhvr>
                                      <p:to>
                                        <p:strVal val="visible"/>
                                      </p:to>
                                    </p:set>
                                    <p:anim calcmode="lin" valueType="num">
                                      <p:cBhvr additive="base">
                                        <p:cTn id="169" dur="500" fill="hold"/>
                                        <p:tgtEl>
                                          <p:spTgt spid="142"/>
                                        </p:tgtEl>
                                        <p:attrNameLst>
                                          <p:attrName>ppt_x</p:attrName>
                                        </p:attrNameLst>
                                      </p:cBhvr>
                                      <p:tavLst>
                                        <p:tav tm="0">
                                          <p:val>
                                            <p:strVal val="#ppt_x"/>
                                          </p:val>
                                        </p:tav>
                                        <p:tav tm="100000">
                                          <p:val>
                                            <p:strVal val="#ppt_x"/>
                                          </p:val>
                                        </p:tav>
                                      </p:tavLst>
                                    </p:anim>
                                    <p:anim calcmode="lin" valueType="num">
                                      <p:cBhvr additive="base">
                                        <p:cTn id="170" dur="500" fill="hold"/>
                                        <p:tgtEl>
                                          <p:spTgt spid="142"/>
                                        </p:tgtEl>
                                        <p:attrNameLst>
                                          <p:attrName>ppt_y</p:attrName>
                                        </p:attrNameLst>
                                      </p:cBhvr>
                                      <p:tavLst>
                                        <p:tav tm="0">
                                          <p:val>
                                            <p:strVal val="1+#ppt_h/2"/>
                                          </p:val>
                                        </p:tav>
                                        <p:tav tm="100000">
                                          <p:val>
                                            <p:strVal val="#ppt_y"/>
                                          </p:val>
                                        </p:tav>
                                      </p:tavLst>
                                    </p:anim>
                                  </p:childTnLst>
                                </p:cTn>
                              </p:par>
                              <p:par>
                                <p:cTn id="171" presetID="2" presetClass="entr" presetSubtype="4" fill="hold" nodeType="withEffect">
                                  <p:stCondLst>
                                    <p:cond delay="0"/>
                                  </p:stCondLst>
                                  <p:childTnLst>
                                    <p:set>
                                      <p:cBhvr>
                                        <p:cTn id="172" dur="1" fill="hold">
                                          <p:stCondLst>
                                            <p:cond delay="0"/>
                                          </p:stCondLst>
                                        </p:cTn>
                                        <p:tgtEl>
                                          <p:spTgt spid="147"/>
                                        </p:tgtEl>
                                        <p:attrNameLst>
                                          <p:attrName>style.visibility</p:attrName>
                                        </p:attrNameLst>
                                      </p:cBhvr>
                                      <p:to>
                                        <p:strVal val="visible"/>
                                      </p:to>
                                    </p:set>
                                    <p:anim calcmode="lin" valueType="num">
                                      <p:cBhvr additive="base">
                                        <p:cTn id="173" dur="500" fill="hold"/>
                                        <p:tgtEl>
                                          <p:spTgt spid="147"/>
                                        </p:tgtEl>
                                        <p:attrNameLst>
                                          <p:attrName>ppt_x</p:attrName>
                                        </p:attrNameLst>
                                      </p:cBhvr>
                                      <p:tavLst>
                                        <p:tav tm="0">
                                          <p:val>
                                            <p:strVal val="#ppt_x"/>
                                          </p:val>
                                        </p:tav>
                                        <p:tav tm="100000">
                                          <p:val>
                                            <p:strVal val="#ppt_x"/>
                                          </p:val>
                                        </p:tav>
                                      </p:tavLst>
                                    </p:anim>
                                    <p:anim calcmode="lin" valueType="num">
                                      <p:cBhvr additive="base">
                                        <p:cTn id="174" dur="500" fill="hold"/>
                                        <p:tgtEl>
                                          <p:spTgt spid="147"/>
                                        </p:tgtEl>
                                        <p:attrNameLst>
                                          <p:attrName>ppt_y</p:attrName>
                                        </p:attrNameLst>
                                      </p:cBhvr>
                                      <p:tavLst>
                                        <p:tav tm="0">
                                          <p:val>
                                            <p:strVal val="1+#ppt_h/2"/>
                                          </p:val>
                                        </p:tav>
                                        <p:tav tm="100000">
                                          <p:val>
                                            <p:strVal val="#ppt_y"/>
                                          </p:val>
                                        </p:tav>
                                      </p:tavLst>
                                    </p:anim>
                                  </p:childTnLst>
                                </p:cTn>
                              </p:par>
                              <p:par>
                                <p:cTn id="175" presetID="2" presetClass="entr" presetSubtype="4" fill="hold" nodeType="withEffect">
                                  <p:stCondLst>
                                    <p:cond delay="0"/>
                                  </p:stCondLst>
                                  <p:childTnLst>
                                    <p:set>
                                      <p:cBhvr>
                                        <p:cTn id="176" dur="1" fill="hold">
                                          <p:stCondLst>
                                            <p:cond delay="0"/>
                                          </p:stCondLst>
                                        </p:cTn>
                                        <p:tgtEl>
                                          <p:spTgt spid="148"/>
                                        </p:tgtEl>
                                        <p:attrNameLst>
                                          <p:attrName>style.visibility</p:attrName>
                                        </p:attrNameLst>
                                      </p:cBhvr>
                                      <p:to>
                                        <p:strVal val="visible"/>
                                      </p:to>
                                    </p:set>
                                    <p:anim calcmode="lin" valueType="num">
                                      <p:cBhvr additive="base">
                                        <p:cTn id="177" dur="500" fill="hold"/>
                                        <p:tgtEl>
                                          <p:spTgt spid="148"/>
                                        </p:tgtEl>
                                        <p:attrNameLst>
                                          <p:attrName>ppt_x</p:attrName>
                                        </p:attrNameLst>
                                      </p:cBhvr>
                                      <p:tavLst>
                                        <p:tav tm="0">
                                          <p:val>
                                            <p:strVal val="#ppt_x"/>
                                          </p:val>
                                        </p:tav>
                                        <p:tav tm="100000">
                                          <p:val>
                                            <p:strVal val="#ppt_x"/>
                                          </p:val>
                                        </p:tav>
                                      </p:tavLst>
                                    </p:anim>
                                    <p:anim calcmode="lin" valueType="num">
                                      <p:cBhvr additive="base">
                                        <p:cTn id="178" dur="500" fill="hold"/>
                                        <p:tgtEl>
                                          <p:spTgt spid="148"/>
                                        </p:tgtEl>
                                        <p:attrNameLst>
                                          <p:attrName>ppt_y</p:attrName>
                                        </p:attrNameLst>
                                      </p:cBhvr>
                                      <p:tavLst>
                                        <p:tav tm="0">
                                          <p:val>
                                            <p:strVal val="1+#ppt_h/2"/>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149"/>
                                        </p:tgtEl>
                                        <p:attrNameLst>
                                          <p:attrName>style.visibility</p:attrName>
                                        </p:attrNameLst>
                                      </p:cBhvr>
                                      <p:to>
                                        <p:strVal val="visible"/>
                                      </p:to>
                                    </p:set>
                                    <p:anim calcmode="lin" valueType="num">
                                      <p:cBhvr additive="base">
                                        <p:cTn id="181" dur="500" fill="hold"/>
                                        <p:tgtEl>
                                          <p:spTgt spid="149"/>
                                        </p:tgtEl>
                                        <p:attrNameLst>
                                          <p:attrName>ppt_x</p:attrName>
                                        </p:attrNameLst>
                                      </p:cBhvr>
                                      <p:tavLst>
                                        <p:tav tm="0">
                                          <p:val>
                                            <p:strVal val="#ppt_x"/>
                                          </p:val>
                                        </p:tav>
                                        <p:tav tm="100000">
                                          <p:val>
                                            <p:strVal val="#ppt_x"/>
                                          </p:val>
                                        </p:tav>
                                      </p:tavLst>
                                    </p:anim>
                                    <p:anim calcmode="lin" valueType="num">
                                      <p:cBhvr additive="base">
                                        <p:cTn id="182" dur="500" fill="hold"/>
                                        <p:tgtEl>
                                          <p:spTgt spid="149"/>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p:stCondLst>
                                    <p:cond delay="0"/>
                                  </p:stCondLst>
                                  <p:childTnLst>
                                    <p:set>
                                      <p:cBhvr>
                                        <p:cTn id="184" dur="1" fill="hold">
                                          <p:stCondLst>
                                            <p:cond delay="0"/>
                                          </p:stCondLst>
                                        </p:cTn>
                                        <p:tgtEl>
                                          <p:spTgt spid="150"/>
                                        </p:tgtEl>
                                        <p:attrNameLst>
                                          <p:attrName>style.visibility</p:attrName>
                                        </p:attrNameLst>
                                      </p:cBhvr>
                                      <p:to>
                                        <p:strVal val="visible"/>
                                      </p:to>
                                    </p:set>
                                    <p:anim calcmode="lin" valueType="num">
                                      <p:cBhvr additive="base">
                                        <p:cTn id="185" dur="500" fill="hold"/>
                                        <p:tgtEl>
                                          <p:spTgt spid="150"/>
                                        </p:tgtEl>
                                        <p:attrNameLst>
                                          <p:attrName>ppt_x</p:attrName>
                                        </p:attrNameLst>
                                      </p:cBhvr>
                                      <p:tavLst>
                                        <p:tav tm="0">
                                          <p:val>
                                            <p:strVal val="#ppt_x"/>
                                          </p:val>
                                        </p:tav>
                                        <p:tav tm="100000">
                                          <p:val>
                                            <p:strVal val="#ppt_x"/>
                                          </p:val>
                                        </p:tav>
                                      </p:tavLst>
                                    </p:anim>
                                    <p:anim calcmode="lin" valueType="num">
                                      <p:cBhvr additive="base">
                                        <p:cTn id="186" dur="500" fill="hold"/>
                                        <p:tgtEl>
                                          <p:spTgt spid="1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animBg="1"/>
      <p:bldP spid="13" grpId="0" animBg="1"/>
      <p:bldP spid="14" grpId="0" animBg="1"/>
      <p:bldP spid="15" grpId="0" animBg="1"/>
      <p:bldP spid="65" grpId="0" animBg="1"/>
      <p:bldP spid="151" grpId="0"/>
      <p:bldP spid="4" grpId="1" animBg="1"/>
      <p:bldP spid="6" grpId="1" animBg="1"/>
      <p:bldP spid="8" grpId="1" animBg="1"/>
      <p:bldP spid="9" grpId="1" animBg="1"/>
      <p:bldP spid="10" grpId="1" animBg="1"/>
      <p:bldP spid="11" grpId="1" animBg="1"/>
      <p:bldP spid="12" grpId="1" animBg="1"/>
      <p:bldP spid="13" grpId="1" animBg="1"/>
      <p:bldP spid="14" grpId="1" animBg="1"/>
      <p:bldP spid="15" grpId="1" animBg="1"/>
      <p:bldP spid="65" grpId="1" animBg="1"/>
      <p:bldP spid="151" grpId="1"/>
      <p:bldP spid="146"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39" grpId="0" animBg="1"/>
      <p:bldP spid="140" grpId="0" animBg="1"/>
      <p:bldP spid="150" grpId="0"/>
      <p:bldP spid="146" grpId="1" animBg="1"/>
      <p:bldP spid="120" grpId="1" animBg="1"/>
      <p:bldP spid="121" grpId="1" animBg="1"/>
      <p:bldP spid="122" grpId="1" animBg="1"/>
      <p:bldP spid="123" grpId="1" animBg="1"/>
      <p:bldP spid="124" grpId="1" animBg="1"/>
      <p:bldP spid="125" grpId="1" animBg="1"/>
      <p:bldP spid="126" grpId="1" animBg="1"/>
      <p:bldP spid="127" grpId="1" animBg="1"/>
      <p:bldP spid="128" grpId="1" animBg="1"/>
      <p:bldP spid="139" grpId="1" animBg="1"/>
      <p:bldP spid="140" grpId="1" animBg="1"/>
      <p:bldP spid="150"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4439905"/>
            <a:ext cx="12190413" cy="91587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3" name="TextBox 5"/>
          <p:cNvSpPr>
            <a:spLocks noChangeArrowheads="1"/>
          </p:cNvSpPr>
          <p:nvPr/>
        </p:nvSpPr>
        <p:spPr bwMode="auto">
          <a:xfrm>
            <a:off x="142875" y="4449445"/>
            <a:ext cx="4618355" cy="532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a:r>
              <a:rPr lang="en-US" altLang="zh-CN" sz="2665" dirty="0">
                <a:solidFill>
                  <a:schemeClr val="bg1"/>
                </a:solidFill>
                <a:latin typeface="微软雅黑" panose="020B0503020204020204" charset="-122"/>
                <a:ea typeface="微软雅黑" panose="020B0503020204020204" charset="-122"/>
              </a:rPr>
              <a:t>如何使用ArgoRollout实现蓝绿发布？</a:t>
            </a:r>
            <a:endParaRPr lang="en-US" altLang="zh-CN" sz="2665" dirty="0">
              <a:solidFill>
                <a:schemeClr val="bg1"/>
              </a:solidFill>
              <a:latin typeface="微软雅黑" panose="020B0503020204020204" charset="-122"/>
              <a:ea typeface="微软雅黑" panose="020B0503020204020204" charset="-122"/>
            </a:endParaRPr>
          </a:p>
        </p:txBody>
      </p:sp>
      <p:sp>
        <p:nvSpPr>
          <p:cNvPr id="24" name="TextBox 5"/>
          <p:cNvSpPr>
            <a:spLocks noChangeArrowheads="1"/>
          </p:cNvSpPr>
          <p:nvPr/>
        </p:nvSpPr>
        <p:spPr bwMode="auto">
          <a:xfrm>
            <a:off x="7906639" y="4623712"/>
            <a:ext cx="427184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665" dirty="0">
                <a:solidFill>
                  <a:schemeClr val="bg1"/>
                </a:solidFill>
                <a:latin typeface="微软雅黑" panose="020B0503020204020204" charset="-122"/>
                <a:ea typeface="微软雅黑" panose="020B0503020204020204" charset="-122"/>
              </a:rPr>
              <a:t>Produced</a:t>
            </a:r>
            <a:r>
              <a:rPr lang="zh-CN" altLang="en-US" sz="2665" dirty="0">
                <a:solidFill>
                  <a:schemeClr val="bg1"/>
                </a:solidFill>
                <a:latin typeface="微软雅黑" panose="020B0503020204020204" charset="-122"/>
                <a:ea typeface="微软雅黑" panose="020B0503020204020204" charset="-122"/>
              </a:rPr>
              <a:t> </a:t>
            </a:r>
            <a:r>
              <a:rPr lang="en-US" altLang="zh-CN" sz="2665" dirty="0">
                <a:solidFill>
                  <a:schemeClr val="bg1"/>
                </a:solidFill>
                <a:latin typeface="微软雅黑" panose="020B0503020204020204" charset="-122"/>
                <a:ea typeface="微软雅黑" panose="020B0503020204020204" charset="-122"/>
              </a:rPr>
              <a:t>By</a:t>
            </a:r>
            <a:r>
              <a:rPr lang="zh-CN" altLang="en-US" sz="2665" dirty="0">
                <a:solidFill>
                  <a:schemeClr val="bg1"/>
                </a:solidFill>
                <a:latin typeface="微软雅黑" panose="020B0503020204020204" charset="-122"/>
                <a:ea typeface="微软雅黑" panose="020B0503020204020204" charset="-122"/>
              </a:rPr>
              <a:t> 小杨哥</a:t>
            </a:r>
            <a:endParaRPr lang="zh-CN" altLang="en-US" sz="2665" dirty="0">
              <a:solidFill>
                <a:schemeClr val="bg1"/>
              </a:solidFill>
              <a:latin typeface="微软雅黑" panose="020B0503020204020204" charset="-122"/>
              <a:ea typeface="微软雅黑" panose="020B0503020204020204" charset="-122"/>
            </a:endParaRPr>
          </a:p>
        </p:txBody>
      </p:sp>
      <p:sp>
        <p:nvSpPr>
          <p:cNvPr id="25" name="Freeform 5"/>
          <p:cNvSpPr/>
          <p:nvPr/>
        </p:nvSpPr>
        <p:spPr bwMode="auto">
          <a:xfrm rot="1855731">
            <a:off x="4094915" y="1008340"/>
            <a:ext cx="640224" cy="57723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6" name="Freeform 5"/>
          <p:cNvSpPr/>
          <p:nvPr/>
        </p:nvSpPr>
        <p:spPr bwMode="auto">
          <a:xfrm rot="1855731">
            <a:off x="5415992" y="941361"/>
            <a:ext cx="341503" cy="3079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7" name="Freeform 5"/>
          <p:cNvSpPr/>
          <p:nvPr/>
        </p:nvSpPr>
        <p:spPr bwMode="auto">
          <a:xfrm rot="1855731">
            <a:off x="3108313" y="1202556"/>
            <a:ext cx="339851" cy="30641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8" name="Freeform 5"/>
          <p:cNvSpPr/>
          <p:nvPr/>
        </p:nvSpPr>
        <p:spPr bwMode="auto">
          <a:xfrm rot="1855731">
            <a:off x="6359329" y="1162215"/>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9" name="Freeform 5"/>
          <p:cNvSpPr/>
          <p:nvPr/>
        </p:nvSpPr>
        <p:spPr bwMode="auto">
          <a:xfrm rot="1855731">
            <a:off x="7487837" y="1033329"/>
            <a:ext cx="231795" cy="20898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30" name="Freeform 5"/>
          <p:cNvSpPr/>
          <p:nvPr/>
        </p:nvSpPr>
        <p:spPr bwMode="auto">
          <a:xfrm rot="1855731">
            <a:off x="8419381" y="1076584"/>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grpSp>
        <p:nvGrpSpPr>
          <p:cNvPr id="31" name="组合 30"/>
          <p:cNvGrpSpPr/>
          <p:nvPr/>
        </p:nvGrpSpPr>
        <p:grpSpPr>
          <a:xfrm>
            <a:off x="4642460" y="3604635"/>
            <a:ext cx="2811528" cy="2534911"/>
            <a:chOff x="3720691" y="2824413"/>
            <a:chExt cx="1341120" cy="1209172"/>
          </a:xfrm>
        </p:grpSpPr>
        <p:sp>
          <p:nvSpPr>
            <p:cNvPr id="3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sp>
          <p:nvSpPr>
            <p:cNvPr id="3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lumMod val="50000"/>
                    <a:lumOff val="50000"/>
                  </a:srgbClr>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grpSp>
      <p:grpSp>
        <p:nvGrpSpPr>
          <p:cNvPr id="35" name="71"/>
          <p:cNvGrpSpPr/>
          <p:nvPr>
            <p:custDataLst>
              <p:tags r:id="rId1"/>
            </p:custDataLst>
          </p:nvPr>
        </p:nvGrpSpPr>
        <p:grpSpPr>
          <a:xfrm>
            <a:off x="2647941" y="2077839"/>
            <a:ext cx="6683383" cy="1137067"/>
            <a:chOff x="4304043" y="1286668"/>
            <a:chExt cx="3837944" cy="2757793"/>
          </a:xfrm>
          <a:effectLst>
            <a:outerShdw blurRad="203200" dist="152400" dir="8100000" algn="tr" rotWithShape="0">
              <a:prstClr val="black">
                <a:alpha val="50000"/>
              </a:prstClr>
            </a:outerShdw>
          </a:effectLst>
        </p:grpSpPr>
        <p:sp>
          <p:nvSpPr>
            <p:cNvPr id="36" name="7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7" name="73"/>
            <p:cNvSpPr/>
            <p:nvPr/>
          </p:nvSpPr>
          <p:spPr>
            <a:xfrm>
              <a:off x="4351930" y="1373339"/>
              <a:ext cx="376460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8" name="9"/>
          <p:cNvSpPr>
            <a:spLocks noChangeArrowheads="1"/>
          </p:cNvSpPr>
          <p:nvPr>
            <p:custDataLst>
              <p:tags r:id="rId2"/>
            </p:custDataLst>
          </p:nvPr>
        </p:nvSpPr>
        <p:spPr bwMode="auto">
          <a:xfrm>
            <a:off x="2669242" y="2321793"/>
            <a:ext cx="6679449" cy="104521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auto">
              <a:defRPr/>
            </a:pPr>
            <a:r>
              <a:rPr lang="en-US" altLang="zh-CN" sz="3100" b="1" kern="0" dirty="0">
                <a:solidFill>
                  <a:srgbClr val="C9394A"/>
                </a:solidFill>
                <a:latin typeface="微软雅黑" panose="020B0503020204020204" charset="-122"/>
                <a:ea typeface="微软雅黑" panose="020B0503020204020204" charset="-122"/>
                <a:sym typeface="+mn-ea"/>
              </a:rPr>
              <a:t>ArgoCD+ArgoRollouts</a:t>
            </a:r>
            <a:r>
              <a:rPr lang="zh-CN" altLang="en-US" sz="3100" b="1" kern="0" dirty="0">
                <a:solidFill>
                  <a:srgbClr val="C9394A"/>
                </a:solidFill>
                <a:latin typeface="微软雅黑" panose="020B0503020204020204" charset="-122"/>
                <a:ea typeface="微软雅黑" panose="020B0503020204020204" charset="-122"/>
                <a:sym typeface="+mn-ea"/>
              </a:rPr>
              <a:t>快速入门</a:t>
            </a:r>
            <a:endParaRPr lang="zh-CN" altLang="en-US" sz="3100" b="1" kern="0" dirty="0">
              <a:solidFill>
                <a:srgbClr val="C9394A"/>
              </a:solidFill>
              <a:latin typeface="微软雅黑" panose="020B0503020204020204" charset="-122"/>
              <a:ea typeface="微软雅黑" panose="020B0503020204020204" charset="-122"/>
            </a:endParaRPr>
          </a:p>
          <a:p>
            <a:pPr algn="ctr" fontAlgn="auto">
              <a:defRPr/>
            </a:pPr>
            <a:endParaRPr lang="zh-CN" altLang="en-US" sz="3100" b="1" kern="0" dirty="0">
              <a:solidFill>
                <a:srgbClr val="C9394A"/>
              </a:solidFill>
              <a:latin typeface="微软雅黑" panose="020B0503020204020204" charset="-122"/>
              <a:ea typeface="微软雅黑" panose="020B0503020204020204" charset="-122"/>
            </a:endParaRPr>
          </a:p>
        </p:txBody>
      </p:sp>
      <p:sp>
        <p:nvSpPr>
          <p:cNvPr id="18" name="圆角矩形"/>
          <p:cNvSpPr/>
          <p:nvPr/>
        </p:nvSpPr>
        <p:spPr>
          <a:xfrm>
            <a:off x="4860105" y="4558619"/>
            <a:ext cx="2399903" cy="611715"/>
          </a:xfrm>
          <a:prstGeom prst="roundRect">
            <a:avLst>
              <a:gd name="adj" fmla="val 16666"/>
            </a:avLst>
          </a:prstGeom>
          <a:noFill/>
          <a:ln w="38100" cap="flat" cmpd="sng">
            <a:noFill/>
            <a:prstDash val="solid"/>
            <a:round/>
          </a:ln>
          <a:effectLst>
            <a:outerShdw blurRad="40000" dist="20000" dir="5400000" rotWithShape="0">
              <a:srgbClr val="000000">
                <a:alpha val="37647"/>
              </a:srgbClr>
            </a:outerShdw>
          </a:effectLst>
        </p:spPr>
        <p:txBody>
          <a:bodyPr vert="horz" wrap="square" lIns="121920" tIns="60960" rIns="121920" bIns="60960" anchor="ctr" anchorCtr="0"/>
          <a:lstStyle/>
          <a:p>
            <a:pPr algn="ctr"/>
            <a:r>
              <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rPr>
              <a:t>蓝绿发布</a:t>
            </a:r>
            <a:endPar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endParaRPr>
          </a:p>
          <a:p>
            <a:pPr algn="ctr"/>
            <a:r>
              <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rPr>
              <a:t>实战</a:t>
            </a:r>
            <a:endPar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Click="0">
        <p14:prism/>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000" fill="hold"/>
                                        <p:tgtEl>
                                          <p:spTgt spid="25"/>
                                        </p:tgtEl>
                                        <p:attrNameLst>
                                          <p:attrName>ppt_w</p:attrName>
                                        </p:attrNameLst>
                                      </p:cBhvr>
                                      <p:tavLst>
                                        <p:tav tm="0">
                                          <p:val>
                                            <p:fltVal val="0"/>
                                          </p:val>
                                        </p:tav>
                                        <p:tav tm="100000">
                                          <p:val>
                                            <p:strVal val="#ppt_w"/>
                                          </p:val>
                                        </p:tav>
                                      </p:tavLst>
                                    </p:anim>
                                    <p:anim calcmode="lin" valueType="num">
                                      <p:cBhvr>
                                        <p:cTn id="8" dur="1000" fill="hold"/>
                                        <p:tgtEl>
                                          <p:spTgt spid="25"/>
                                        </p:tgtEl>
                                        <p:attrNameLst>
                                          <p:attrName>ppt_h</p:attrName>
                                        </p:attrNameLst>
                                      </p:cBhvr>
                                      <p:tavLst>
                                        <p:tav tm="0">
                                          <p:val>
                                            <p:fltVal val="0"/>
                                          </p:val>
                                        </p:tav>
                                        <p:tav tm="100000">
                                          <p:val>
                                            <p:strVal val="#ppt_h"/>
                                          </p:val>
                                        </p:tav>
                                      </p:tavLst>
                                    </p:anim>
                                    <p:anim calcmode="lin" valueType="num">
                                      <p:cBhvr>
                                        <p:cTn id="9" dur="1000" fill="hold"/>
                                        <p:tgtEl>
                                          <p:spTgt spid="25"/>
                                        </p:tgtEl>
                                        <p:attrNameLst>
                                          <p:attrName>style.rotation</p:attrName>
                                        </p:attrNameLst>
                                      </p:cBhvr>
                                      <p:tavLst>
                                        <p:tav tm="0">
                                          <p:val>
                                            <p:fltVal val="90"/>
                                          </p:val>
                                        </p:tav>
                                        <p:tav tm="100000">
                                          <p:val>
                                            <p:fltVal val="0"/>
                                          </p:val>
                                        </p:tav>
                                      </p:tavLst>
                                    </p:anim>
                                    <p:animEffect transition="in" filter="fade">
                                      <p:cBhvr>
                                        <p:cTn id="10" dur="1000"/>
                                        <p:tgtEl>
                                          <p:spTgt spid="2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1000" fill="hold"/>
                                        <p:tgtEl>
                                          <p:spTgt spid="26"/>
                                        </p:tgtEl>
                                        <p:attrNameLst>
                                          <p:attrName>ppt_w</p:attrName>
                                        </p:attrNameLst>
                                      </p:cBhvr>
                                      <p:tavLst>
                                        <p:tav tm="0">
                                          <p:val>
                                            <p:fltVal val="0"/>
                                          </p:val>
                                        </p:tav>
                                        <p:tav tm="100000">
                                          <p:val>
                                            <p:strVal val="#ppt_w"/>
                                          </p:val>
                                        </p:tav>
                                      </p:tavLst>
                                    </p:anim>
                                    <p:anim calcmode="lin" valueType="num">
                                      <p:cBhvr>
                                        <p:cTn id="14" dur="1000" fill="hold"/>
                                        <p:tgtEl>
                                          <p:spTgt spid="26"/>
                                        </p:tgtEl>
                                        <p:attrNameLst>
                                          <p:attrName>ppt_h</p:attrName>
                                        </p:attrNameLst>
                                      </p:cBhvr>
                                      <p:tavLst>
                                        <p:tav tm="0">
                                          <p:val>
                                            <p:fltVal val="0"/>
                                          </p:val>
                                        </p:tav>
                                        <p:tav tm="100000">
                                          <p:val>
                                            <p:strVal val="#ppt_h"/>
                                          </p:val>
                                        </p:tav>
                                      </p:tavLst>
                                    </p:anim>
                                    <p:anim calcmode="lin" valueType="num">
                                      <p:cBhvr>
                                        <p:cTn id="15" dur="1000" fill="hold"/>
                                        <p:tgtEl>
                                          <p:spTgt spid="26"/>
                                        </p:tgtEl>
                                        <p:attrNameLst>
                                          <p:attrName>style.rotation</p:attrName>
                                        </p:attrNameLst>
                                      </p:cBhvr>
                                      <p:tavLst>
                                        <p:tav tm="0">
                                          <p:val>
                                            <p:fltVal val="90"/>
                                          </p:val>
                                        </p:tav>
                                        <p:tav tm="100000">
                                          <p:val>
                                            <p:fltVal val="0"/>
                                          </p:val>
                                        </p:tav>
                                      </p:tavLst>
                                    </p:anim>
                                    <p:animEffect transition="in" filter="fade">
                                      <p:cBhvr>
                                        <p:cTn id="16" dur="1000"/>
                                        <p:tgtEl>
                                          <p:spTgt spid="2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1000" fill="hold"/>
                                        <p:tgtEl>
                                          <p:spTgt spid="27"/>
                                        </p:tgtEl>
                                        <p:attrNameLst>
                                          <p:attrName>ppt_w</p:attrName>
                                        </p:attrNameLst>
                                      </p:cBhvr>
                                      <p:tavLst>
                                        <p:tav tm="0">
                                          <p:val>
                                            <p:fltVal val="0"/>
                                          </p:val>
                                        </p:tav>
                                        <p:tav tm="100000">
                                          <p:val>
                                            <p:strVal val="#ppt_w"/>
                                          </p:val>
                                        </p:tav>
                                      </p:tavLst>
                                    </p:anim>
                                    <p:anim calcmode="lin" valueType="num">
                                      <p:cBhvr>
                                        <p:cTn id="20" dur="1000" fill="hold"/>
                                        <p:tgtEl>
                                          <p:spTgt spid="27"/>
                                        </p:tgtEl>
                                        <p:attrNameLst>
                                          <p:attrName>ppt_h</p:attrName>
                                        </p:attrNameLst>
                                      </p:cBhvr>
                                      <p:tavLst>
                                        <p:tav tm="0">
                                          <p:val>
                                            <p:fltVal val="0"/>
                                          </p:val>
                                        </p:tav>
                                        <p:tav tm="100000">
                                          <p:val>
                                            <p:strVal val="#ppt_h"/>
                                          </p:val>
                                        </p:tav>
                                      </p:tavLst>
                                    </p:anim>
                                    <p:anim calcmode="lin" valueType="num">
                                      <p:cBhvr>
                                        <p:cTn id="21" dur="1000" fill="hold"/>
                                        <p:tgtEl>
                                          <p:spTgt spid="27"/>
                                        </p:tgtEl>
                                        <p:attrNameLst>
                                          <p:attrName>style.rotation</p:attrName>
                                        </p:attrNameLst>
                                      </p:cBhvr>
                                      <p:tavLst>
                                        <p:tav tm="0">
                                          <p:val>
                                            <p:fltVal val="90"/>
                                          </p:val>
                                        </p:tav>
                                        <p:tav tm="100000">
                                          <p:val>
                                            <p:fltVal val="0"/>
                                          </p:val>
                                        </p:tav>
                                      </p:tavLst>
                                    </p:anim>
                                    <p:animEffect transition="in" filter="fade">
                                      <p:cBhvr>
                                        <p:cTn id="22" dur="1000"/>
                                        <p:tgtEl>
                                          <p:spTgt spid="27"/>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1000" fill="hold"/>
                                        <p:tgtEl>
                                          <p:spTgt spid="28"/>
                                        </p:tgtEl>
                                        <p:attrNameLst>
                                          <p:attrName>ppt_w</p:attrName>
                                        </p:attrNameLst>
                                      </p:cBhvr>
                                      <p:tavLst>
                                        <p:tav tm="0">
                                          <p:val>
                                            <p:fltVal val="0"/>
                                          </p:val>
                                        </p:tav>
                                        <p:tav tm="100000">
                                          <p:val>
                                            <p:strVal val="#ppt_w"/>
                                          </p:val>
                                        </p:tav>
                                      </p:tavLst>
                                    </p:anim>
                                    <p:anim calcmode="lin" valueType="num">
                                      <p:cBhvr>
                                        <p:cTn id="26" dur="1000" fill="hold"/>
                                        <p:tgtEl>
                                          <p:spTgt spid="28"/>
                                        </p:tgtEl>
                                        <p:attrNameLst>
                                          <p:attrName>ppt_h</p:attrName>
                                        </p:attrNameLst>
                                      </p:cBhvr>
                                      <p:tavLst>
                                        <p:tav tm="0">
                                          <p:val>
                                            <p:fltVal val="0"/>
                                          </p:val>
                                        </p:tav>
                                        <p:tav tm="100000">
                                          <p:val>
                                            <p:strVal val="#ppt_h"/>
                                          </p:val>
                                        </p:tav>
                                      </p:tavLst>
                                    </p:anim>
                                    <p:anim calcmode="lin" valueType="num">
                                      <p:cBhvr>
                                        <p:cTn id="27" dur="1000" fill="hold"/>
                                        <p:tgtEl>
                                          <p:spTgt spid="28"/>
                                        </p:tgtEl>
                                        <p:attrNameLst>
                                          <p:attrName>style.rotation</p:attrName>
                                        </p:attrNameLst>
                                      </p:cBhvr>
                                      <p:tavLst>
                                        <p:tav tm="0">
                                          <p:val>
                                            <p:fltVal val="90"/>
                                          </p:val>
                                        </p:tav>
                                        <p:tav tm="100000">
                                          <p:val>
                                            <p:fltVal val="0"/>
                                          </p:val>
                                        </p:tav>
                                      </p:tavLst>
                                    </p:anim>
                                    <p:animEffect transition="in" filter="fade">
                                      <p:cBhvr>
                                        <p:cTn id="28" dur="1000"/>
                                        <p:tgtEl>
                                          <p:spTgt spid="28"/>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1000" fill="hold"/>
                                        <p:tgtEl>
                                          <p:spTgt spid="29"/>
                                        </p:tgtEl>
                                        <p:attrNameLst>
                                          <p:attrName>ppt_w</p:attrName>
                                        </p:attrNameLst>
                                      </p:cBhvr>
                                      <p:tavLst>
                                        <p:tav tm="0">
                                          <p:val>
                                            <p:fltVal val="0"/>
                                          </p:val>
                                        </p:tav>
                                        <p:tav tm="100000">
                                          <p:val>
                                            <p:strVal val="#ppt_w"/>
                                          </p:val>
                                        </p:tav>
                                      </p:tavLst>
                                    </p:anim>
                                    <p:anim calcmode="lin" valueType="num">
                                      <p:cBhvr>
                                        <p:cTn id="32" dur="1000" fill="hold"/>
                                        <p:tgtEl>
                                          <p:spTgt spid="29"/>
                                        </p:tgtEl>
                                        <p:attrNameLst>
                                          <p:attrName>ppt_h</p:attrName>
                                        </p:attrNameLst>
                                      </p:cBhvr>
                                      <p:tavLst>
                                        <p:tav tm="0">
                                          <p:val>
                                            <p:fltVal val="0"/>
                                          </p:val>
                                        </p:tav>
                                        <p:tav tm="100000">
                                          <p:val>
                                            <p:strVal val="#ppt_h"/>
                                          </p:val>
                                        </p:tav>
                                      </p:tavLst>
                                    </p:anim>
                                    <p:anim calcmode="lin" valueType="num">
                                      <p:cBhvr>
                                        <p:cTn id="33" dur="1000" fill="hold"/>
                                        <p:tgtEl>
                                          <p:spTgt spid="29"/>
                                        </p:tgtEl>
                                        <p:attrNameLst>
                                          <p:attrName>style.rotation</p:attrName>
                                        </p:attrNameLst>
                                      </p:cBhvr>
                                      <p:tavLst>
                                        <p:tav tm="0">
                                          <p:val>
                                            <p:fltVal val="90"/>
                                          </p:val>
                                        </p:tav>
                                        <p:tav tm="100000">
                                          <p:val>
                                            <p:fltVal val="0"/>
                                          </p:val>
                                        </p:tav>
                                      </p:tavLst>
                                    </p:anim>
                                    <p:animEffect transition="in" filter="fade">
                                      <p:cBhvr>
                                        <p:cTn id="34" dur="1000"/>
                                        <p:tgtEl>
                                          <p:spTgt spid="29"/>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1000" fill="hold"/>
                                        <p:tgtEl>
                                          <p:spTgt spid="30"/>
                                        </p:tgtEl>
                                        <p:attrNameLst>
                                          <p:attrName>ppt_w</p:attrName>
                                        </p:attrNameLst>
                                      </p:cBhvr>
                                      <p:tavLst>
                                        <p:tav tm="0">
                                          <p:val>
                                            <p:fltVal val="0"/>
                                          </p:val>
                                        </p:tav>
                                        <p:tav tm="100000">
                                          <p:val>
                                            <p:strVal val="#ppt_w"/>
                                          </p:val>
                                        </p:tav>
                                      </p:tavLst>
                                    </p:anim>
                                    <p:anim calcmode="lin" valueType="num">
                                      <p:cBhvr>
                                        <p:cTn id="38" dur="1000" fill="hold"/>
                                        <p:tgtEl>
                                          <p:spTgt spid="30"/>
                                        </p:tgtEl>
                                        <p:attrNameLst>
                                          <p:attrName>ppt_h</p:attrName>
                                        </p:attrNameLst>
                                      </p:cBhvr>
                                      <p:tavLst>
                                        <p:tav tm="0">
                                          <p:val>
                                            <p:fltVal val="0"/>
                                          </p:val>
                                        </p:tav>
                                        <p:tav tm="100000">
                                          <p:val>
                                            <p:strVal val="#ppt_h"/>
                                          </p:val>
                                        </p:tav>
                                      </p:tavLst>
                                    </p:anim>
                                    <p:anim calcmode="lin" valueType="num">
                                      <p:cBhvr>
                                        <p:cTn id="39" dur="1000" fill="hold"/>
                                        <p:tgtEl>
                                          <p:spTgt spid="30"/>
                                        </p:tgtEl>
                                        <p:attrNameLst>
                                          <p:attrName>style.rotation</p:attrName>
                                        </p:attrNameLst>
                                      </p:cBhvr>
                                      <p:tavLst>
                                        <p:tav tm="0">
                                          <p:val>
                                            <p:fltVal val="90"/>
                                          </p:val>
                                        </p:tav>
                                        <p:tav tm="100000">
                                          <p:val>
                                            <p:fltVal val="0"/>
                                          </p:val>
                                        </p:tav>
                                      </p:tavLst>
                                    </p:anim>
                                    <p:animEffect transition="in" filter="fade">
                                      <p:cBhvr>
                                        <p:cTn id="40" dur="1000"/>
                                        <p:tgtEl>
                                          <p:spTgt spid="30"/>
                                        </p:tgtEl>
                                      </p:cBhvr>
                                    </p:animEffect>
                                  </p:childTnLst>
                                </p:cTn>
                              </p:par>
                            </p:childTnLst>
                          </p:cTn>
                        </p:par>
                        <p:par>
                          <p:cTn id="41" fill="hold">
                            <p:stCondLst>
                              <p:cond delay="1000"/>
                            </p:stCondLst>
                            <p:childTnLst>
                              <p:par>
                                <p:cTn id="42" presetID="14" presetClass="entr" presetSubtype="10"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randombar(horizontal)">
                                      <p:cBhvr>
                                        <p:cTn id="44" dur="250"/>
                                        <p:tgtEl>
                                          <p:spTgt spid="22"/>
                                        </p:tgtEl>
                                      </p:cBhvr>
                                    </p:animEffect>
                                  </p:childTnLst>
                                </p:cTn>
                              </p:par>
                            </p:childTnLst>
                          </p:cTn>
                        </p:par>
                        <p:par>
                          <p:cTn id="45" fill="hold">
                            <p:stCondLst>
                              <p:cond delay="1500"/>
                            </p:stCondLst>
                            <p:childTnLst>
                              <p:par>
                                <p:cTn id="46" presetID="2" presetClass="entr" presetSubtype="8"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additive="base">
                                        <p:cTn id="48" dur="500" fill="hold"/>
                                        <p:tgtEl>
                                          <p:spTgt spid="31"/>
                                        </p:tgtEl>
                                        <p:attrNameLst>
                                          <p:attrName>ppt_x</p:attrName>
                                        </p:attrNameLst>
                                      </p:cBhvr>
                                      <p:tavLst>
                                        <p:tav tm="0">
                                          <p:val>
                                            <p:strVal val="0-#ppt_w/2"/>
                                          </p:val>
                                        </p:tav>
                                        <p:tav tm="100000">
                                          <p:val>
                                            <p:strVal val="#ppt_x"/>
                                          </p:val>
                                        </p:tav>
                                      </p:tavLst>
                                    </p:anim>
                                    <p:anim calcmode="lin" valueType="num">
                                      <p:cBhvr additive="base">
                                        <p:cTn id="49" dur="500" fill="hold"/>
                                        <p:tgtEl>
                                          <p:spTgt spid="31"/>
                                        </p:tgtEl>
                                        <p:attrNameLst>
                                          <p:attrName>ppt_y</p:attrName>
                                        </p:attrNameLst>
                                      </p:cBhvr>
                                      <p:tavLst>
                                        <p:tav tm="0">
                                          <p:val>
                                            <p:strVal val="#ppt_y"/>
                                          </p:val>
                                        </p:tav>
                                        <p:tav tm="100000">
                                          <p:val>
                                            <p:strVal val="#ppt_y"/>
                                          </p:val>
                                        </p:tav>
                                      </p:tavLst>
                                    </p:anim>
                                  </p:childTnLst>
                                </p:cTn>
                              </p:par>
                            </p:childTnLst>
                          </p:cTn>
                        </p:par>
                        <p:par>
                          <p:cTn id="50" fill="hold">
                            <p:stCondLst>
                              <p:cond delay="20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3"/>
                                        </p:tgtEl>
                                        <p:attrNameLst>
                                          <p:attrName>style.visibility</p:attrName>
                                        </p:attrNameLst>
                                      </p:cBhvr>
                                      <p:to>
                                        <p:strVal val="visible"/>
                                      </p:to>
                                    </p:set>
                                    <p:anim calcmode="lin" valueType="num">
                                      <p:cBhvr>
                                        <p:cTn id="53"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3"/>
                                        </p:tgtEl>
                                        <p:attrNameLst>
                                          <p:attrName>ppt_y</p:attrName>
                                        </p:attrNameLst>
                                      </p:cBhvr>
                                      <p:tavLst>
                                        <p:tav tm="0">
                                          <p:val>
                                            <p:strVal val="#ppt_y"/>
                                          </p:val>
                                        </p:tav>
                                        <p:tav tm="100000">
                                          <p:val>
                                            <p:strVal val="#ppt_y"/>
                                          </p:val>
                                        </p:tav>
                                      </p:tavLst>
                                    </p:anim>
                                    <p:anim calcmode="lin" valueType="num">
                                      <p:cBhvr>
                                        <p:cTn id="55"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3"/>
                                        </p:tgtEl>
                                        <p:attrNameLst>
                                          <p:attrName>ppt_w</p:attrName>
                                        </p:attrNameLst>
                                      </p:cBhvr>
                                      <p:tavLst>
                                        <p:tav tm="0">
                                          <p:val>
                                            <p:strVal val="#ppt_w/10"/>
                                          </p:val>
                                        </p:tav>
                                        <p:tav tm="50000">
                                          <p:val>
                                            <p:strVal val="#ppt_w+.01"/>
                                          </p:val>
                                        </p:tav>
                                        <p:tav tm="100000">
                                          <p:val>
                                            <p:strVal val="#ppt_w"/>
                                          </p:val>
                                        </p:tav>
                                      </p:tavLst>
                                    </p:anim>
                                    <p:animEffect>
                                      <p:cBhvr>
                                        <p:cTn id="57" dur="500" tmFilter="0,0; .5, 1; 1, 1"/>
                                        <p:tgtEl>
                                          <p:spTgt spid="23"/>
                                        </p:tgtEl>
                                      </p:cBhvr>
                                    </p:animEffect>
                                  </p:childTnLst>
                                </p:cTn>
                              </p:par>
                            </p:childTnLst>
                          </p:cTn>
                        </p:par>
                        <p:par>
                          <p:cTn id="58" fill="hold">
                            <p:stCondLst>
                              <p:cond delay="2299"/>
                            </p:stCondLst>
                            <p:childTnLst>
                              <p:par>
                                <p:cTn id="59" presetID="41" presetClass="entr" presetSubtype="0" fill="hold" grpId="0" nodeType="afterEffect">
                                  <p:stCondLst>
                                    <p:cond delay="0"/>
                                  </p:stCondLst>
                                  <p:iterate type="lt">
                                    <p:tmPct val="10000"/>
                                  </p:iterate>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24"/>
                                        </p:tgtEl>
                                        <p:attrNameLst>
                                          <p:attrName>ppt_y</p:attrName>
                                        </p:attrNameLst>
                                      </p:cBhvr>
                                      <p:tavLst>
                                        <p:tav tm="0">
                                          <p:val>
                                            <p:strVal val="#ppt_y"/>
                                          </p:val>
                                        </p:tav>
                                        <p:tav tm="100000">
                                          <p:val>
                                            <p:strVal val="#ppt_y"/>
                                          </p:val>
                                        </p:tav>
                                      </p:tavLst>
                                    </p:anim>
                                    <p:anim calcmode="lin" valueType="num">
                                      <p:cBhvr>
                                        <p:cTn id="63"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24"/>
                                        </p:tgtEl>
                                        <p:attrNameLst>
                                          <p:attrName>ppt_w</p:attrName>
                                        </p:attrNameLst>
                                      </p:cBhvr>
                                      <p:tavLst>
                                        <p:tav tm="0">
                                          <p:val>
                                            <p:strVal val="#ppt_w/10"/>
                                          </p:val>
                                        </p:tav>
                                        <p:tav tm="50000">
                                          <p:val>
                                            <p:strVal val="#ppt_w+.01"/>
                                          </p:val>
                                        </p:tav>
                                        <p:tav tm="100000">
                                          <p:val>
                                            <p:strVal val="#ppt_w"/>
                                          </p:val>
                                        </p:tav>
                                      </p:tavLst>
                                    </p:anim>
                                    <p:animEffect>
                                      <p:cBhvr>
                                        <p:cTn id="65" dur="500" tmFilter="0,0; .5, 1; 1, 1"/>
                                        <p:tgtEl>
                                          <p:spTgt spid="24"/>
                                        </p:tgtEl>
                                      </p:cBhvr>
                                    </p:animEffect>
                                  </p:childTnLst>
                                </p:cTn>
                              </p:par>
                            </p:childTnLst>
                          </p:cTn>
                        </p:par>
                        <p:par>
                          <p:cTn id="66" fill="hold">
                            <p:stCondLst>
                              <p:cond delay="3500"/>
                            </p:stCondLst>
                            <p:childTnLst>
                              <p:par>
                                <p:cTn id="67" presetID="55" presetClass="entr" presetSubtype="0" fill="hold" nodeType="afterEffect">
                                  <p:stCondLst>
                                    <p:cond delay="0"/>
                                  </p:stCondLst>
                                  <p:childTnLst>
                                    <p:set>
                                      <p:cBhvr>
                                        <p:cTn id="68" dur="1" fill="hold">
                                          <p:stCondLst>
                                            <p:cond delay="0"/>
                                          </p:stCondLst>
                                        </p:cTn>
                                        <p:tgtEl>
                                          <p:spTgt spid="35"/>
                                        </p:tgtEl>
                                        <p:attrNameLst>
                                          <p:attrName>style.visibility</p:attrName>
                                        </p:attrNameLst>
                                      </p:cBhvr>
                                      <p:to>
                                        <p:strVal val="visible"/>
                                      </p:to>
                                    </p:set>
                                    <p:anim calcmode="lin" valueType="num">
                                      <p:cBhvr>
                                        <p:cTn id="69" dur="500" fill="hold"/>
                                        <p:tgtEl>
                                          <p:spTgt spid="35"/>
                                        </p:tgtEl>
                                        <p:attrNameLst>
                                          <p:attrName>ppt_w</p:attrName>
                                        </p:attrNameLst>
                                      </p:cBhvr>
                                      <p:tavLst>
                                        <p:tav tm="0">
                                          <p:val>
                                            <p:strVal val="#ppt_w*0.70"/>
                                          </p:val>
                                        </p:tav>
                                        <p:tav tm="100000">
                                          <p:val>
                                            <p:strVal val="#ppt_w"/>
                                          </p:val>
                                        </p:tav>
                                      </p:tavLst>
                                    </p:anim>
                                    <p:anim calcmode="lin" valueType="num">
                                      <p:cBhvr>
                                        <p:cTn id="70" dur="500" fill="hold"/>
                                        <p:tgtEl>
                                          <p:spTgt spid="35"/>
                                        </p:tgtEl>
                                        <p:attrNameLst>
                                          <p:attrName>ppt_h</p:attrName>
                                        </p:attrNameLst>
                                      </p:cBhvr>
                                      <p:tavLst>
                                        <p:tav tm="0">
                                          <p:val>
                                            <p:strVal val="#ppt_h"/>
                                          </p:val>
                                        </p:tav>
                                        <p:tav tm="100000">
                                          <p:val>
                                            <p:strVal val="#ppt_h"/>
                                          </p:val>
                                        </p:tav>
                                      </p:tavLst>
                                    </p:anim>
                                    <p:animEffect transition="in" filter="fade">
                                      <p:cBhvr>
                                        <p:cTn id="71" dur="500"/>
                                        <p:tgtEl>
                                          <p:spTgt spid="35"/>
                                        </p:tgtEl>
                                      </p:cBhvr>
                                    </p:animEffect>
                                  </p:childTnLst>
                                </p:cTn>
                              </p:par>
                            </p:childTnLst>
                          </p:cTn>
                        </p:par>
                        <p:par>
                          <p:cTn id="72" fill="hold">
                            <p:stCondLst>
                              <p:cond delay="4000"/>
                            </p:stCondLst>
                            <p:childTnLst>
                              <p:par>
                                <p:cTn id="73" presetID="16" presetClass="entr" presetSubtype="21" fill="hold" grpId="0" nodeType="after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barn(inVertical)">
                                      <p:cBhvr>
                                        <p:cTn id="75" dur="1000"/>
                                        <p:tgtEl>
                                          <p:spTgt spid="38"/>
                                        </p:tgtEl>
                                      </p:cBhvr>
                                    </p:animEffect>
                                  </p:childTnLst>
                                </p:cTn>
                              </p:par>
                            </p:childTnLst>
                          </p:cTn>
                        </p:par>
                        <p:par>
                          <p:cTn id="76" fill="hold">
                            <p:stCondLst>
                              <p:cond delay="5000"/>
                            </p:stCondLst>
                            <p:childTnLst>
                              <p:par>
                                <p:cTn id="77" presetID="18" presetClass="entr" presetSubtype="12"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strips(downLeft)">
                                      <p:cBhvr>
                                        <p:cTn id="7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ldLvl="0" autoUpdateAnimBg="0"/>
      <p:bldP spid="24" grpId="0" bldLvl="0" autoUpdateAnimBg="0"/>
      <p:bldP spid="25" grpId="0" bldLvl="0" animBg="1"/>
      <p:bldP spid="26" grpId="0" bldLvl="0" animBg="1"/>
      <p:bldP spid="27" grpId="0" bldLvl="0" animBg="1"/>
      <p:bldP spid="28" grpId="0" bldLvl="0" animBg="1"/>
      <p:bldP spid="29" grpId="0" bldLvl="0" animBg="1"/>
      <p:bldP spid="30" grpId="0" bldLvl="0" animBg="1"/>
      <p:bldP spid="38" grpId="0"/>
      <p:bldP spid="18" grpId="0" bldLvl="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048000" y="2552065"/>
            <a:ext cx="7239635" cy="3712845"/>
          </a:xfrm>
          <a:prstGeom prst="rect">
            <a:avLst/>
          </a:prstGeom>
          <a:noFill/>
        </p:spPr>
        <p:txBody>
          <a:bodyPr wrap="square" rtlCol="0" anchor="t">
            <a:noAutofit/>
          </a:bodyPr>
          <a:p>
            <a:endParaRPr lang="zh-CN" altLang="en-US" sz="2670"/>
          </a:p>
        </p:txBody>
      </p:sp>
      <p:sp>
        <p:nvSpPr>
          <p:cNvPr id="17" name="矩形"/>
          <p:cNvSpPr/>
          <p:nvPr>
            <p:custDataLst>
              <p:tags r:id="rId1"/>
            </p:custDataLst>
          </p:nvPr>
        </p:nvSpPr>
        <p:spPr>
          <a:xfrm>
            <a:off x="2135505" y="332105"/>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部署</a:t>
            </a:r>
            <a:r>
              <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Argo Rollout</a:t>
            </a:r>
            <a:endPar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2207895" y="1556385"/>
            <a:ext cx="8774430" cy="3086735"/>
          </a:xfrm>
          <a:prstGeom prst="rect">
            <a:avLst/>
          </a:prstGeom>
          <a:noFill/>
        </p:spPr>
        <p:txBody>
          <a:bodyPr wrap="square" rtlCol="0">
            <a:noAutofit/>
          </a:bodyPr>
          <a:p>
            <a:r>
              <a:rPr lang="en-US" altLang="zh-CN" sz="2670" b="1">
                <a:latin typeface="微软雅黑" panose="020B0503020204020204" charset="-122"/>
                <a:ea typeface="微软雅黑" panose="020B0503020204020204" charset="-122"/>
                <a:sym typeface="+mn-ea"/>
              </a:rPr>
              <a:t># </a:t>
            </a:r>
            <a:r>
              <a:rPr lang="zh-CN" altLang="en-US" sz="2670" b="1">
                <a:latin typeface="微软雅黑" panose="020B0503020204020204" charset="-122"/>
                <a:ea typeface="微软雅黑" panose="020B0503020204020204" charset="-122"/>
                <a:sym typeface="+mn-ea"/>
              </a:rPr>
              <a:t>部署</a:t>
            </a:r>
            <a:r>
              <a:rPr lang="en-US" altLang="zh-CN" sz="2670" b="1">
                <a:latin typeface="微软雅黑" panose="020B0503020204020204" charset="-122"/>
                <a:ea typeface="微软雅黑" panose="020B0503020204020204" charset="-122"/>
                <a:sym typeface="+mn-ea"/>
              </a:rPr>
              <a:t>Argo Rollout</a:t>
            </a:r>
            <a:r>
              <a:rPr lang="zh-CN" altLang="en-US" sz="2670" b="1">
                <a:latin typeface="微软雅黑" panose="020B0503020204020204" charset="-122"/>
                <a:ea typeface="微软雅黑" panose="020B0503020204020204" charset="-122"/>
                <a:sym typeface="+mn-ea"/>
              </a:rPr>
              <a:t>实现灰度、蓝绿发布等功能</a:t>
            </a:r>
            <a:endParaRPr lang="zh-CN" altLang="en-US" sz="2670" b="1">
              <a:latin typeface="微软雅黑" panose="020B0503020204020204" charset="-122"/>
              <a:ea typeface="微软雅黑" panose="020B0503020204020204" charset="-122"/>
              <a:sym typeface="+mn-ea"/>
            </a:endParaRPr>
          </a:p>
          <a:p>
            <a:r>
              <a:rPr lang="zh-CN" altLang="en-US" sz="2670" b="1">
                <a:latin typeface="微软雅黑" panose="020B0503020204020204" charset="-122"/>
                <a:ea typeface="微软雅黑" panose="020B0503020204020204" charset="-122"/>
                <a:sym typeface="+mn-ea"/>
              </a:rPr>
              <a:t>kubectl create namespace argo-rollouts</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sym typeface="+mn-ea"/>
              </a:rPr>
              <a:t>kubectl apply -n argo-rollouts -f https://github.com/argoproj/argo-rollouts/releases/latest/download/install.yaml</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sym typeface="+mn-ea"/>
              </a:rPr>
              <a:t>kubectl get pods -n argo-rollouts</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sym typeface="+mn-ea"/>
              </a:rPr>
              <a:t>kubectl get svc -n argo-rollouts</a:t>
            </a:r>
            <a:endParaRPr lang="zh-CN" altLang="en-US" sz="2670" b="1">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048000" y="2552065"/>
            <a:ext cx="7239635" cy="3712845"/>
          </a:xfrm>
          <a:prstGeom prst="rect">
            <a:avLst/>
          </a:prstGeom>
          <a:noFill/>
        </p:spPr>
        <p:txBody>
          <a:bodyPr wrap="square" rtlCol="0" anchor="t">
            <a:noAutofit/>
          </a:bodyPr>
          <a:p>
            <a:endParaRPr lang="zh-CN" altLang="en-US" sz="2670"/>
          </a:p>
        </p:txBody>
      </p:sp>
      <p:sp>
        <p:nvSpPr>
          <p:cNvPr id="17" name="矩形"/>
          <p:cNvSpPr/>
          <p:nvPr>
            <p:custDataLst>
              <p:tags r:id="rId1"/>
            </p:custDataLst>
          </p:nvPr>
        </p:nvSpPr>
        <p:spPr>
          <a:xfrm>
            <a:off x="2135505" y="332105"/>
            <a:ext cx="724344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部署</a:t>
            </a:r>
            <a:r>
              <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Argo Rollout Dashboard</a:t>
            </a:r>
            <a:endPar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1703705" y="1556385"/>
            <a:ext cx="9271635" cy="3592195"/>
          </a:xfrm>
          <a:prstGeom prst="rect">
            <a:avLst/>
          </a:prstGeom>
          <a:noFill/>
        </p:spPr>
        <p:txBody>
          <a:bodyPr wrap="square" rtlCol="0">
            <a:noAutofit/>
          </a:bodyPr>
          <a:p>
            <a:r>
              <a:rPr lang="en-US" altLang="zh-CN" sz="2670" b="1">
                <a:latin typeface="微软雅黑" panose="020B0503020204020204" charset="-122"/>
                <a:ea typeface="微软雅黑" panose="020B0503020204020204" charset="-122"/>
                <a:sym typeface="+mn-ea"/>
              </a:rPr>
              <a:t># </a:t>
            </a:r>
            <a:r>
              <a:rPr lang="zh-CN" altLang="en-US" sz="2670" b="1">
                <a:latin typeface="微软雅黑" panose="020B0503020204020204" charset="-122"/>
                <a:ea typeface="微软雅黑" panose="020B0503020204020204" charset="-122"/>
                <a:sym typeface="+mn-ea"/>
              </a:rPr>
              <a:t>部署图形界面</a:t>
            </a:r>
            <a:endParaRPr lang="zh-CN" altLang="en-US" sz="2670" b="1">
              <a:latin typeface="微软雅黑" panose="020B0503020204020204" charset="-122"/>
              <a:ea typeface="微软雅黑" panose="020B0503020204020204" charset="-122"/>
              <a:sym typeface="+mn-ea"/>
            </a:endParaRPr>
          </a:p>
          <a:p>
            <a:r>
              <a:rPr lang="zh-CN" altLang="en-US" sz="2670" b="1">
                <a:latin typeface="微软雅黑" panose="020B0503020204020204" charset="-122"/>
                <a:ea typeface="微软雅黑" panose="020B0503020204020204" charset="-122"/>
                <a:sym typeface="+mn-ea"/>
              </a:rPr>
              <a:t>kubectl apply -n argo-rollouts -f https://github.com/argoproj/argo-rollouts/releases/latest/download/dashboard-install.yaml</a:t>
            </a:r>
            <a:endParaRPr lang="zh-CN" altLang="en-US" sz="2670" b="1">
              <a:latin typeface="微软雅黑" panose="020B0503020204020204" charset="-122"/>
              <a:ea typeface="微软雅黑" panose="020B0503020204020204" charset="-122"/>
              <a:sym typeface="+mn-ea"/>
            </a:endParaRPr>
          </a:p>
          <a:p>
            <a:r>
              <a:rPr lang="zh-CN" altLang="en-US" sz="2670" b="1">
                <a:latin typeface="微软雅黑" panose="020B0503020204020204" charset="-122"/>
                <a:ea typeface="微软雅黑" panose="020B0503020204020204" charset="-122"/>
                <a:sym typeface="+mn-ea"/>
              </a:rPr>
              <a:t>kubectl get svc -n argo-rollouts argo-rollouts-dashboard -o jsonpath='{.spec.ports[0].nodePort}'</a:t>
            </a:r>
            <a:endParaRPr lang="zh-CN" altLang="en-US" sz="2670" b="1">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048000" y="2552065"/>
            <a:ext cx="7239635" cy="3712845"/>
          </a:xfrm>
          <a:prstGeom prst="rect">
            <a:avLst/>
          </a:prstGeom>
          <a:noFill/>
        </p:spPr>
        <p:txBody>
          <a:bodyPr wrap="square" rtlCol="0" anchor="t">
            <a:noAutofit/>
          </a:bodyPr>
          <a:p>
            <a:endParaRPr lang="zh-CN" altLang="en-US" sz="2670"/>
          </a:p>
        </p:txBody>
      </p:sp>
      <p:sp>
        <p:nvSpPr>
          <p:cNvPr id="17" name="矩形"/>
          <p:cNvSpPr/>
          <p:nvPr>
            <p:custDataLst>
              <p:tags r:id="rId1"/>
            </p:custDataLst>
          </p:nvPr>
        </p:nvSpPr>
        <p:spPr>
          <a:xfrm>
            <a:off x="2135505" y="332105"/>
            <a:ext cx="8361680"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部署kubectl-argo-rollouts插件</a:t>
            </a:r>
            <a:endPar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2207895" y="1556385"/>
            <a:ext cx="8796020" cy="3548380"/>
          </a:xfrm>
          <a:prstGeom prst="rect">
            <a:avLst/>
          </a:prstGeom>
          <a:noFill/>
        </p:spPr>
        <p:txBody>
          <a:bodyPr wrap="square" rtlCol="0">
            <a:noAutofit/>
          </a:bodyPr>
          <a:p>
            <a:r>
              <a:rPr lang="en-US" altLang="zh-CN" sz="2670" b="1">
                <a:latin typeface="微软雅黑" panose="020B0503020204020204" charset="-122"/>
                <a:ea typeface="微软雅黑" panose="020B0503020204020204" charset="-122"/>
                <a:sym typeface="+mn-ea"/>
              </a:rPr>
              <a:t># </a:t>
            </a:r>
            <a:r>
              <a:rPr lang="zh-CN" altLang="en-US" sz="2670" b="1">
                <a:latin typeface="微软雅黑" panose="020B0503020204020204" charset="-122"/>
                <a:ea typeface="微软雅黑" panose="020B0503020204020204" charset="-122"/>
                <a:sym typeface="+mn-ea"/>
              </a:rPr>
              <a:t>部署命令行工具</a:t>
            </a:r>
            <a:endParaRPr lang="zh-CN" altLang="en-US" sz="2670" b="1">
              <a:latin typeface="微软雅黑" panose="020B0503020204020204" charset="-122"/>
              <a:ea typeface="微软雅黑" panose="020B0503020204020204" charset="-122"/>
              <a:sym typeface="+mn-ea"/>
            </a:endParaRPr>
          </a:p>
          <a:p>
            <a:r>
              <a:rPr lang="zh-CN" altLang="en-US" sz="2670" b="1">
                <a:latin typeface="微软雅黑" panose="020B0503020204020204" charset="-122"/>
                <a:ea typeface="微软雅黑" panose="020B0503020204020204" charset="-122"/>
                <a:sym typeface="+mn-ea"/>
              </a:rPr>
              <a:t>wget -c https://github.com/argoproj/argo-rollouts/releases/download/v1.6.2/kubectl-argo-rollouts-linux-amd64</a:t>
            </a:r>
            <a:endParaRPr lang="zh-CN" altLang="en-US" sz="2670" b="1">
              <a:latin typeface="微软雅黑" panose="020B0503020204020204" charset="-122"/>
              <a:ea typeface="微软雅黑" panose="020B0503020204020204" charset="-122"/>
              <a:sym typeface="+mn-ea"/>
            </a:endParaRPr>
          </a:p>
          <a:p>
            <a:r>
              <a:rPr lang="zh-CN" altLang="en-US" sz="2670" b="1">
                <a:latin typeface="微软雅黑" panose="020B0503020204020204" charset="-122"/>
                <a:ea typeface="微软雅黑" panose="020B0503020204020204" charset="-122"/>
                <a:sym typeface="+mn-ea"/>
              </a:rPr>
              <a:t>mv kubectl-argo-rollouts-linux-amd64 /usr/bin/kubectl-argo-rollouts</a:t>
            </a:r>
            <a:endParaRPr lang="zh-CN" altLang="en-US" sz="2670" b="1">
              <a:latin typeface="微软雅黑" panose="020B0503020204020204" charset="-122"/>
              <a:ea typeface="微软雅黑" panose="020B0503020204020204" charset="-122"/>
              <a:sym typeface="+mn-ea"/>
            </a:endParaRPr>
          </a:p>
          <a:p>
            <a:r>
              <a:rPr lang="zh-CN" altLang="en-US" sz="2670" b="1">
                <a:latin typeface="微软雅黑" panose="020B0503020204020204" charset="-122"/>
                <a:ea typeface="微软雅黑" panose="020B0503020204020204" charset="-122"/>
                <a:sym typeface="+mn-ea"/>
              </a:rPr>
              <a:t>chmod +x /usr/bin/kubectl-argo-rollouts</a:t>
            </a:r>
            <a:endParaRPr lang="zh-CN" altLang="en-US" sz="2670" b="1">
              <a:latin typeface="微软雅黑" panose="020B0503020204020204" charset="-122"/>
              <a:ea typeface="微软雅黑" panose="020B0503020204020204" charset="-122"/>
              <a:sym typeface="+mn-ea"/>
            </a:endParaRPr>
          </a:p>
          <a:p>
            <a:r>
              <a:rPr lang="zh-CN" altLang="en-US" sz="2670" b="1">
                <a:latin typeface="微软雅黑" panose="020B0503020204020204" charset="-122"/>
                <a:ea typeface="微软雅黑" panose="020B0503020204020204" charset="-122"/>
                <a:sym typeface="+mn-ea"/>
              </a:rPr>
              <a:t>kubectl argo rollouts</a:t>
            </a:r>
            <a:endParaRPr lang="zh-CN" altLang="en-US" sz="2670" b="1">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479425" y="1125220"/>
            <a:ext cx="3724275" cy="1743075"/>
          </a:xfrm>
          <a:prstGeom prst="rect">
            <a:avLst/>
          </a:prstGeom>
        </p:spPr>
      </p:pic>
      <p:sp>
        <p:nvSpPr>
          <p:cNvPr id="17" name="矩形"/>
          <p:cNvSpPr/>
          <p:nvPr>
            <p:custDataLst>
              <p:tags r:id="rId2"/>
            </p:custDataLst>
          </p:nvPr>
        </p:nvSpPr>
        <p:spPr>
          <a:xfrm>
            <a:off x="2135505" y="116205"/>
            <a:ext cx="8361680"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蓝绿发布配置</a:t>
            </a:r>
            <a:endPar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pic>
        <p:nvPicPr>
          <p:cNvPr id="5" name="图片 4"/>
          <p:cNvPicPr>
            <a:picLocks noChangeAspect="1"/>
          </p:cNvPicPr>
          <p:nvPr>
            <p:custDataLst>
              <p:tags r:id="rId3"/>
            </p:custDataLst>
          </p:nvPr>
        </p:nvPicPr>
        <p:blipFill>
          <a:blip r:embed="rId4"/>
          <a:stretch>
            <a:fillRect/>
          </a:stretch>
        </p:blipFill>
        <p:spPr>
          <a:xfrm>
            <a:off x="4223385" y="1125220"/>
            <a:ext cx="7334250" cy="4943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矩形"/>
          <p:cNvSpPr/>
          <p:nvPr>
            <p:custDataLst>
              <p:tags r:id="rId1"/>
            </p:custDataLst>
          </p:nvPr>
        </p:nvSpPr>
        <p:spPr>
          <a:xfrm>
            <a:off x="2135505" y="116205"/>
            <a:ext cx="8361680"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蓝绿发布实战</a:t>
            </a:r>
            <a:endPar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2279650" y="1412875"/>
            <a:ext cx="8221345" cy="1051560"/>
          </a:xfrm>
          <a:prstGeom prst="rect">
            <a:avLst/>
          </a:prstGeom>
          <a:noFill/>
        </p:spPr>
        <p:txBody>
          <a:bodyPr wrap="square" rtlCol="0">
            <a:noAutofit/>
          </a:bodyPr>
          <a:p>
            <a:r>
              <a:rPr lang="en-US" altLang="zh-CN" sz="2670" b="1">
                <a:latin typeface="微软雅黑" panose="020B0503020204020204" charset="-122"/>
                <a:ea typeface="微软雅黑" panose="020B0503020204020204" charset="-122"/>
                <a:cs typeface="微软雅黑" panose="020B0503020204020204" charset="-122"/>
              </a:rPr>
              <a:t># </a:t>
            </a:r>
            <a:r>
              <a:rPr lang="zh-CN" altLang="en-US" sz="2670" b="1">
                <a:latin typeface="微软雅黑" panose="020B0503020204020204" charset="-122"/>
                <a:ea typeface="微软雅黑" panose="020B0503020204020204" charset="-122"/>
                <a:cs typeface="微软雅黑" panose="020B0503020204020204" charset="-122"/>
              </a:rPr>
              <a:t>配置</a:t>
            </a:r>
            <a:r>
              <a:rPr lang="en-US" altLang="zh-CN" sz="2670" b="1">
                <a:latin typeface="微软雅黑" panose="020B0503020204020204" charset="-122"/>
                <a:ea typeface="微软雅黑" panose="020B0503020204020204" charset="-122"/>
                <a:cs typeface="微软雅黑" panose="020B0503020204020204" charset="-122"/>
              </a:rPr>
              <a:t>Application</a:t>
            </a:r>
            <a:endParaRPr lang="en-US" altLang="zh-CN" sz="2670" b="1">
              <a:latin typeface="微软雅黑" panose="020B0503020204020204" charset="-122"/>
              <a:ea typeface="微软雅黑" panose="020B0503020204020204" charset="-122"/>
              <a:cs typeface="微软雅黑" panose="020B0503020204020204" charset="-122"/>
            </a:endParaRPr>
          </a:p>
          <a:p>
            <a:r>
              <a:rPr lang="en-US" altLang="zh-CN" sz="2670" b="1">
                <a:latin typeface="微软雅黑" panose="020B0503020204020204" charset="-122"/>
                <a:ea typeface="微软雅黑" panose="020B0503020204020204" charset="-122"/>
                <a:cs typeface="微软雅黑" panose="020B0503020204020204" charset="-122"/>
              </a:rPr>
              <a:t>kubectl apply -f BlueGreen-Application.yaml</a:t>
            </a:r>
            <a:endParaRPr lang="en-US" altLang="zh-CN" sz="2670" b="1">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2352040" y="3023235"/>
            <a:ext cx="7755255" cy="1394460"/>
          </a:xfrm>
          <a:prstGeom prst="rect">
            <a:avLst/>
          </a:prstGeom>
          <a:noFill/>
        </p:spPr>
        <p:txBody>
          <a:bodyPr wrap="square" rtlCol="0">
            <a:noAutofit/>
          </a:bodyPr>
          <a:p>
            <a:r>
              <a:rPr lang="en-US" altLang="zh-CN" sz="2670" b="1">
                <a:latin typeface="微软雅黑" panose="020B0503020204020204" charset="-122"/>
                <a:ea typeface="微软雅黑" panose="020B0503020204020204" charset="-122"/>
                <a:cs typeface="微软雅黑" panose="020B0503020204020204" charset="-122"/>
              </a:rPr>
              <a:t># </a:t>
            </a:r>
            <a:r>
              <a:rPr lang="zh-CN" altLang="en-US" sz="2670" b="1">
                <a:latin typeface="微软雅黑" panose="020B0503020204020204" charset="-122"/>
                <a:ea typeface="微软雅黑" panose="020B0503020204020204" charset="-122"/>
                <a:cs typeface="微软雅黑" panose="020B0503020204020204" charset="-122"/>
              </a:rPr>
              <a:t>将该文件放到指定的</a:t>
            </a:r>
            <a:r>
              <a:rPr lang="en-US" altLang="zh-CN" sz="2670" b="1">
                <a:latin typeface="微软雅黑" panose="020B0503020204020204" charset="-122"/>
                <a:ea typeface="微软雅黑" panose="020B0503020204020204" charset="-122"/>
                <a:cs typeface="微软雅黑" panose="020B0503020204020204" charset="-122"/>
              </a:rPr>
              <a:t>GitLAB</a:t>
            </a:r>
            <a:r>
              <a:rPr lang="zh-CN" altLang="en-US" sz="2670" b="1">
                <a:latin typeface="微软雅黑" panose="020B0503020204020204" charset="-122"/>
                <a:ea typeface="微软雅黑" panose="020B0503020204020204" charset="-122"/>
                <a:cs typeface="微软雅黑" panose="020B0503020204020204" charset="-122"/>
              </a:rPr>
              <a:t>仓库位置</a:t>
            </a:r>
            <a:endParaRPr lang="zh-CN" altLang="en-US" sz="2670" b="1">
              <a:latin typeface="微软雅黑" panose="020B0503020204020204" charset="-122"/>
              <a:ea typeface="微软雅黑" panose="020B0503020204020204" charset="-122"/>
              <a:cs typeface="微软雅黑" panose="020B0503020204020204" charset="-122"/>
            </a:endParaRPr>
          </a:p>
          <a:p>
            <a:r>
              <a:rPr lang="en-US" altLang="zh-CN" sz="2670" b="1">
                <a:latin typeface="微软雅黑" panose="020B0503020204020204" charset="-122"/>
                <a:ea typeface="微软雅黑" panose="020B0503020204020204" charset="-122"/>
                <a:cs typeface="微软雅黑" panose="020B0503020204020204" charset="-122"/>
              </a:rPr>
              <a:t>B</a:t>
            </a:r>
            <a:r>
              <a:rPr lang="zh-CN" altLang="en-US" sz="2670" b="1">
                <a:latin typeface="微软雅黑" panose="020B0503020204020204" charset="-122"/>
                <a:ea typeface="微软雅黑" panose="020B0503020204020204" charset="-122"/>
                <a:cs typeface="微软雅黑" panose="020B0503020204020204" charset="-122"/>
              </a:rPr>
              <a:t>lue</a:t>
            </a:r>
            <a:r>
              <a:rPr lang="en-US" altLang="zh-CN" sz="2670" b="1">
                <a:latin typeface="微软雅黑" panose="020B0503020204020204" charset="-122"/>
                <a:ea typeface="微软雅黑" panose="020B0503020204020204" charset="-122"/>
                <a:cs typeface="微软雅黑" panose="020B0503020204020204" charset="-122"/>
              </a:rPr>
              <a:t>G</a:t>
            </a:r>
            <a:r>
              <a:rPr lang="zh-CN" altLang="en-US" sz="2670" b="1">
                <a:latin typeface="微软雅黑" panose="020B0503020204020204" charset="-122"/>
                <a:ea typeface="微软雅黑" panose="020B0503020204020204" charset="-122"/>
                <a:cs typeface="微软雅黑" panose="020B0503020204020204" charset="-122"/>
              </a:rPr>
              <a:t>reen-</a:t>
            </a:r>
            <a:r>
              <a:rPr lang="en-US" altLang="zh-CN" sz="2670" b="1">
                <a:latin typeface="微软雅黑" panose="020B0503020204020204" charset="-122"/>
                <a:ea typeface="微软雅黑" panose="020B0503020204020204" charset="-122"/>
                <a:cs typeface="微软雅黑" panose="020B0503020204020204" charset="-122"/>
              </a:rPr>
              <a:t>D</a:t>
            </a:r>
            <a:r>
              <a:rPr lang="zh-CN" altLang="en-US" sz="2670" b="1">
                <a:latin typeface="微软雅黑" panose="020B0503020204020204" charset="-122"/>
                <a:ea typeface="微软雅黑" panose="020B0503020204020204" charset="-122"/>
                <a:cs typeface="微软雅黑" panose="020B0503020204020204" charset="-122"/>
              </a:rPr>
              <a:t>eploy.yaml</a:t>
            </a:r>
            <a:endParaRPr lang="zh-CN" altLang="en-US" sz="267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矩形"/>
          <p:cNvSpPr/>
          <p:nvPr/>
        </p:nvSpPr>
        <p:spPr>
          <a:xfrm>
            <a:off x="1292904" y="3319191"/>
            <a:ext cx="10972800" cy="677332"/>
          </a:xfrm>
          <a:prstGeom prst="rect">
            <a:avLst/>
          </a:prstGeom>
          <a:noFill/>
          <a:ln w="9525" cap="flat" cmpd="sng">
            <a:noFill/>
            <a:prstDash val="solid"/>
            <a:miter/>
          </a:ln>
        </p:spPr>
        <p:txBody>
          <a:bodyPr vert="horz" wrap="square" lIns="121920" tIns="60960" rIns="121920" bIns="60960" anchor="ctr" anchorCtr="0"/>
          <a:lstStyle/>
          <a:p>
            <a:pPr marL="609600" indent="-342900" algn="just" eaLnBrk="0" fontAlgn="base" hangingPunct="0">
              <a:lnSpc>
                <a:spcPct val="100000"/>
              </a:lnSpc>
              <a:spcBef>
                <a:spcPts val="0"/>
              </a:spcBef>
              <a:spcAft>
                <a:spcPts val="0"/>
              </a:spcAft>
              <a:buClr>
                <a:srgbClr val="C00000"/>
              </a:buClr>
              <a:buFont typeface="Wingdings" panose="05000000000000000000" charset="0"/>
              <a:buChar char="u"/>
            </a:pPr>
            <a:endParaRPr sz="2665" b="1" u="none" strike="noStrike" cap="none" spc="0" baseline="0">
              <a:latin typeface="微软雅黑" panose="020B0503020204020204" charset="-122"/>
              <a:ea typeface="微软雅黑" panose="020B0503020204020204" charset="-122"/>
              <a:cs typeface="微软雅黑" panose="020B0503020204020204" charset="-122"/>
            </a:endParaRPr>
          </a:p>
        </p:txBody>
      </p:sp>
      <p:sp>
        <p:nvSpPr>
          <p:cNvPr id="2" name="矩形"/>
          <p:cNvSpPr/>
          <p:nvPr/>
        </p:nvSpPr>
        <p:spPr>
          <a:xfrm>
            <a:off x="2463165" y="575310"/>
            <a:ext cx="7243445" cy="737870"/>
          </a:xfrm>
          <a:prstGeom prst="rect">
            <a:avLst/>
          </a:prstGeom>
          <a:noFill/>
          <a:ln w="9525" cap="flat" cmpd="sng">
            <a:noFill/>
            <a:prstDash val="solid"/>
            <a:miter/>
          </a:ln>
        </p:spPr>
        <p:txBody>
          <a:bodyPr vert="horz" wrap="none" lIns="121920" tIns="60960" rIns="121920" bIns="60960" anchor="t" anchorCtr="0">
            <a:noAutofit/>
          </a:bodyPr>
          <a:lstStyle/>
          <a:p>
            <a:pPr marL="0" indent="0" algn="ctr">
              <a:lnSpc>
                <a:spcPct val="100000"/>
              </a:lnSpc>
              <a:spcBef>
                <a:spcPts val="0"/>
              </a:spcBef>
              <a:spcAft>
                <a:spcPts val="0"/>
              </a:spcAft>
              <a:buNone/>
            </a:pPr>
            <a:r>
              <a:rPr lang="en-US" altLang="zh-CN" sz="4000" b="1">
                <a:solidFill>
                  <a:srgbClr val="C9394A"/>
                </a:solidFill>
                <a:latin typeface="微软雅黑" panose="020B0503020204020204" charset="-122"/>
                <a:ea typeface="微软雅黑" panose="020B0503020204020204" charset="-122"/>
                <a:cs typeface="微软雅黑" panose="020B0503020204020204" charset="-122"/>
                <a:sym typeface="+mn-ea"/>
              </a:rPr>
              <a:t>ArgoCD</a:t>
            </a:r>
            <a:r>
              <a:rPr lang="zh-CN" altLang="en-US" sz="4000" b="1">
                <a:solidFill>
                  <a:srgbClr val="C9394A"/>
                </a:solidFill>
                <a:latin typeface="微软雅黑" panose="020B0503020204020204" charset="-122"/>
                <a:ea typeface="微软雅黑" panose="020B0503020204020204" charset="-122"/>
                <a:cs typeface="微软雅黑" panose="020B0503020204020204" charset="-122"/>
                <a:sym typeface="+mn-ea"/>
              </a:rPr>
              <a:t>部署？</a:t>
            </a:r>
            <a:endPar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983615" y="2132965"/>
            <a:ext cx="10379710" cy="2143125"/>
          </a:xfrm>
          <a:prstGeom prst="rect">
            <a:avLst/>
          </a:prstGeom>
          <a:noFill/>
        </p:spPr>
        <p:txBody>
          <a:bodyPr wrap="square" rtlCol="0">
            <a:spAutoFit/>
          </a:bodyPr>
          <a:p>
            <a:pPr marL="266700" algn="just">
              <a:lnSpc>
                <a:spcPct val="100000"/>
              </a:lnSpc>
              <a:spcBef>
                <a:spcPts val="0"/>
              </a:spcBef>
              <a:spcAft>
                <a:spcPts val="0"/>
              </a:spcAft>
              <a:buClr>
                <a:srgbClr val="C00000"/>
              </a:buClr>
              <a:buFont typeface="Wingdings" panose="05000000000000000000" charset="0"/>
            </a:pPr>
            <a:r>
              <a:rPr sz="2670" b="1" kern="100">
                <a:latin typeface="微软雅黑" panose="020B0503020204020204" charset="-122"/>
                <a:ea typeface="微软雅黑" panose="020B0503020204020204" charset="-122"/>
                <a:cs typeface="Times New Roman" panose="02020603050405020304" charset="0"/>
                <a:sym typeface="+mn-ea"/>
              </a:rPr>
              <a:t>kubectl create namespace argocd</a:t>
            </a:r>
            <a:endParaRPr sz="2670" b="1" kern="100">
              <a:latin typeface="微软雅黑" panose="020B0503020204020204" charset="-122"/>
              <a:ea typeface="微软雅黑" panose="020B0503020204020204" charset="-122"/>
              <a:cs typeface="Times New Roman" panose="02020603050405020304" charset="0"/>
              <a:sym typeface="+mn-ea"/>
            </a:endParaRPr>
          </a:p>
          <a:p>
            <a:pPr marL="266700" algn="just">
              <a:lnSpc>
                <a:spcPct val="100000"/>
              </a:lnSpc>
              <a:spcBef>
                <a:spcPts val="0"/>
              </a:spcBef>
              <a:spcAft>
                <a:spcPts val="0"/>
              </a:spcAft>
              <a:buClr>
                <a:srgbClr val="C00000"/>
              </a:buClr>
              <a:buFont typeface="Wingdings" panose="05000000000000000000" charset="0"/>
            </a:pPr>
            <a:r>
              <a:rPr lang="en-US" sz="2670"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rPr>
              <a:t>kubectl apply -n argocd -f</a:t>
            </a:r>
            <a:endParaRPr sz="2670"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endParaRPr>
          </a:p>
          <a:p>
            <a:pPr marL="266700" algn="just">
              <a:lnSpc>
                <a:spcPct val="100000"/>
              </a:lnSpc>
              <a:spcBef>
                <a:spcPts val="0"/>
              </a:spcBef>
              <a:spcAft>
                <a:spcPts val="0"/>
              </a:spcAft>
              <a:buClr>
                <a:srgbClr val="C00000"/>
              </a:buClr>
              <a:buFont typeface="Wingdings" panose="05000000000000000000" charset="0"/>
            </a:pPr>
            <a:r>
              <a:rPr lang="en-US" sz="2670" b="1" kern="100">
                <a:latin typeface="微软雅黑" panose="020B0503020204020204" charset="-122"/>
                <a:ea typeface="微软雅黑" panose="020B0503020204020204" charset="-122"/>
                <a:cs typeface="Times New Roman" panose="02020603050405020304" charset="0"/>
                <a:sym typeface="+mn-ea"/>
              </a:rPr>
              <a:t>ht</a:t>
            </a:r>
            <a:r>
              <a:rPr sz="2670" b="1" kern="100">
                <a:latin typeface="微软雅黑" panose="020B0503020204020204" charset="-122"/>
                <a:ea typeface="微软雅黑" panose="020B0503020204020204" charset="-122"/>
                <a:cs typeface="Times New Roman" panose="02020603050405020304" charset="0"/>
                <a:sym typeface="+mn-ea"/>
              </a:rPr>
              <a:t>tps://raw.githubusercontent.com/argoproj/argo-cd/stable/manifests/install.yaml</a:t>
            </a:r>
            <a:endParaRPr sz="2670"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endParaRPr>
          </a:p>
          <a:p>
            <a:endParaRPr lang="zh-CN" altLang="en-US" sz="267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 calcmode="lin" valueType="num">
                                      <p:cBhvr additive="base">
                                        <p:cTn id="7" dur="500" fill="hold"/>
                                        <p:tgtEl>
                                          <p:spTgt spid="93"/>
                                        </p:tgtEl>
                                        <p:attrNameLst>
                                          <p:attrName>ppt_x</p:attrName>
                                        </p:attrNameLst>
                                      </p:cBhvr>
                                      <p:tavLst>
                                        <p:tav tm="0">
                                          <p:val>
                                            <p:strVal val="#ppt_x"/>
                                          </p:val>
                                        </p:tav>
                                        <p:tav tm="100000">
                                          <p:val>
                                            <p:strVal val="#ppt_x"/>
                                          </p:val>
                                        </p:tav>
                                      </p:tavLst>
                                    </p:anim>
                                    <p:anim calcmode="lin" valueType="num">
                                      <p:cBhvr additive="base">
                                        <p:cTn id="8"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3" grpId="1"/>
      <p:bldP spid="3" grpId="0"/>
      <p:bldP spid="3" grpId="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4439905"/>
            <a:ext cx="12190413" cy="91587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3" name="TextBox 5"/>
          <p:cNvSpPr>
            <a:spLocks noChangeArrowheads="1"/>
          </p:cNvSpPr>
          <p:nvPr/>
        </p:nvSpPr>
        <p:spPr bwMode="auto">
          <a:xfrm>
            <a:off x="142875" y="4449445"/>
            <a:ext cx="4618355" cy="532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a:r>
              <a:rPr lang="en-US" altLang="zh-CN" sz="2665" dirty="0">
                <a:solidFill>
                  <a:schemeClr val="bg1"/>
                </a:solidFill>
                <a:latin typeface="微软雅黑" panose="020B0503020204020204" charset="-122"/>
                <a:ea typeface="微软雅黑" panose="020B0503020204020204" charset="-122"/>
              </a:rPr>
              <a:t>如何使用ArgoRollout实现灰度发布？</a:t>
            </a:r>
            <a:endParaRPr lang="en-US" altLang="zh-CN" sz="2665" dirty="0">
              <a:solidFill>
                <a:schemeClr val="bg1"/>
              </a:solidFill>
              <a:latin typeface="微软雅黑" panose="020B0503020204020204" charset="-122"/>
              <a:ea typeface="微软雅黑" panose="020B0503020204020204" charset="-122"/>
            </a:endParaRPr>
          </a:p>
        </p:txBody>
      </p:sp>
      <p:sp>
        <p:nvSpPr>
          <p:cNvPr id="24" name="TextBox 5"/>
          <p:cNvSpPr>
            <a:spLocks noChangeArrowheads="1"/>
          </p:cNvSpPr>
          <p:nvPr/>
        </p:nvSpPr>
        <p:spPr bwMode="auto">
          <a:xfrm>
            <a:off x="7906639" y="4623712"/>
            <a:ext cx="427184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665" dirty="0">
                <a:solidFill>
                  <a:schemeClr val="bg1"/>
                </a:solidFill>
                <a:latin typeface="微软雅黑" panose="020B0503020204020204" charset="-122"/>
                <a:ea typeface="微软雅黑" panose="020B0503020204020204" charset="-122"/>
              </a:rPr>
              <a:t>Produced</a:t>
            </a:r>
            <a:r>
              <a:rPr lang="zh-CN" altLang="en-US" sz="2665" dirty="0">
                <a:solidFill>
                  <a:schemeClr val="bg1"/>
                </a:solidFill>
                <a:latin typeface="微软雅黑" panose="020B0503020204020204" charset="-122"/>
                <a:ea typeface="微软雅黑" panose="020B0503020204020204" charset="-122"/>
              </a:rPr>
              <a:t> </a:t>
            </a:r>
            <a:r>
              <a:rPr lang="en-US" altLang="zh-CN" sz="2665" dirty="0">
                <a:solidFill>
                  <a:schemeClr val="bg1"/>
                </a:solidFill>
                <a:latin typeface="微软雅黑" panose="020B0503020204020204" charset="-122"/>
                <a:ea typeface="微软雅黑" panose="020B0503020204020204" charset="-122"/>
              </a:rPr>
              <a:t>By</a:t>
            </a:r>
            <a:r>
              <a:rPr lang="zh-CN" altLang="en-US" sz="2665" dirty="0">
                <a:solidFill>
                  <a:schemeClr val="bg1"/>
                </a:solidFill>
                <a:latin typeface="微软雅黑" panose="020B0503020204020204" charset="-122"/>
                <a:ea typeface="微软雅黑" panose="020B0503020204020204" charset="-122"/>
              </a:rPr>
              <a:t> 小杨哥</a:t>
            </a:r>
            <a:endParaRPr lang="zh-CN" altLang="en-US" sz="2665" dirty="0">
              <a:solidFill>
                <a:schemeClr val="bg1"/>
              </a:solidFill>
              <a:latin typeface="微软雅黑" panose="020B0503020204020204" charset="-122"/>
              <a:ea typeface="微软雅黑" panose="020B0503020204020204" charset="-122"/>
            </a:endParaRPr>
          </a:p>
        </p:txBody>
      </p:sp>
      <p:sp>
        <p:nvSpPr>
          <p:cNvPr id="25" name="Freeform 5"/>
          <p:cNvSpPr/>
          <p:nvPr/>
        </p:nvSpPr>
        <p:spPr bwMode="auto">
          <a:xfrm rot="1855731">
            <a:off x="4094915" y="1008340"/>
            <a:ext cx="640224" cy="57723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6" name="Freeform 5"/>
          <p:cNvSpPr/>
          <p:nvPr/>
        </p:nvSpPr>
        <p:spPr bwMode="auto">
          <a:xfrm rot="1855731">
            <a:off x="5415992" y="941361"/>
            <a:ext cx="341503" cy="3079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7" name="Freeform 5"/>
          <p:cNvSpPr/>
          <p:nvPr/>
        </p:nvSpPr>
        <p:spPr bwMode="auto">
          <a:xfrm rot="1855731">
            <a:off x="3108313" y="1202556"/>
            <a:ext cx="339851" cy="30641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8" name="Freeform 5"/>
          <p:cNvSpPr/>
          <p:nvPr/>
        </p:nvSpPr>
        <p:spPr bwMode="auto">
          <a:xfrm rot="1855731">
            <a:off x="6359329" y="1162215"/>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9" name="Freeform 5"/>
          <p:cNvSpPr/>
          <p:nvPr/>
        </p:nvSpPr>
        <p:spPr bwMode="auto">
          <a:xfrm rot="1855731">
            <a:off x="7487837" y="1033329"/>
            <a:ext cx="231795" cy="20898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30" name="Freeform 5"/>
          <p:cNvSpPr/>
          <p:nvPr/>
        </p:nvSpPr>
        <p:spPr bwMode="auto">
          <a:xfrm rot="1855731">
            <a:off x="8419381" y="1076584"/>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grpSp>
        <p:nvGrpSpPr>
          <p:cNvPr id="31" name="组合 30"/>
          <p:cNvGrpSpPr/>
          <p:nvPr/>
        </p:nvGrpSpPr>
        <p:grpSpPr>
          <a:xfrm>
            <a:off x="4642460" y="3604635"/>
            <a:ext cx="2811528" cy="2534911"/>
            <a:chOff x="3720691" y="2824413"/>
            <a:chExt cx="1341120" cy="1209172"/>
          </a:xfrm>
        </p:grpSpPr>
        <p:sp>
          <p:nvSpPr>
            <p:cNvPr id="3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sp>
          <p:nvSpPr>
            <p:cNvPr id="3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lumMod val="50000"/>
                    <a:lumOff val="50000"/>
                  </a:srgbClr>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grpSp>
      <p:grpSp>
        <p:nvGrpSpPr>
          <p:cNvPr id="35" name="71"/>
          <p:cNvGrpSpPr/>
          <p:nvPr>
            <p:custDataLst>
              <p:tags r:id="rId1"/>
            </p:custDataLst>
          </p:nvPr>
        </p:nvGrpSpPr>
        <p:grpSpPr>
          <a:xfrm>
            <a:off x="2647941" y="2077839"/>
            <a:ext cx="6683383" cy="1137067"/>
            <a:chOff x="4304043" y="1286668"/>
            <a:chExt cx="3837944" cy="2757793"/>
          </a:xfrm>
          <a:effectLst>
            <a:outerShdw blurRad="203200" dist="152400" dir="8100000" algn="tr" rotWithShape="0">
              <a:prstClr val="black">
                <a:alpha val="50000"/>
              </a:prstClr>
            </a:outerShdw>
          </a:effectLst>
        </p:grpSpPr>
        <p:sp>
          <p:nvSpPr>
            <p:cNvPr id="36" name="7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7" name="73"/>
            <p:cNvSpPr/>
            <p:nvPr/>
          </p:nvSpPr>
          <p:spPr>
            <a:xfrm>
              <a:off x="4351930" y="1373339"/>
              <a:ext cx="376460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8" name="9"/>
          <p:cNvSpPr>
            <a:spLocks noChangeArrowheads="1"/>
          </p:cNvSpPr>
          <p:nvPr>
            <p:custDataLst>
              <p:tags r:id="rId2"/>
            </p:custDataLst>
          </p:nvPr>
        </p:nvSpPr>
        <p:spPr bwMode="auto">
          <a:xfrm>
            <a:off x="2597487" y="2321793"/>
            <a:ext cx="6679449" cy="5683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auto">
              <a:defRPr/>
            </a:pPr>
            <a:r>
              <a:rPr lang="en-US" altLang="zh-CN" sz="3100" b="1" kern="0" dirty="0">
                <a:solidFill>
                  <a:srgbClr val="C9394A"/>
                </a:solidFill>
                <a:latin typeface="微软雅黑" panose="020B0503020204020204" charset="-122"/>
                <a:ea typeface="微软雅黑" panose="020B0503020204020204" charset="-122"/>
                <a:sym typeface="+mn-ea"/>
              </a:rPr>
              <a:t>ArgoCD+ArgoRollouts</a:t>
            </a:r>
            <a:r>
              <a:rPr lang="zh-CN" altLang="en-US" sz="3100" b="1" kern="0" dirty="0">
                <a:solidFill>
                  <a:srgbClr val="C9394A"/>
                </a:solidFill>
                <a:latin typeface="微软雅黑" panose="020B0503020204020204" charset="-122"/>
                <a:ea typeface="微软雅黑" panose="020B0503020204020204" charset="-122"/>
                <a:sym typeface="+mn-ea"/>
              </a:rPr>
              <a:t>快速入门</a:t>
            </a:r>
            <a:endParaRPr lang="zh-CN" altLang="en-US" sz="3100" b="1" kern="0" dirty="0">
              <a:solidFill>
                <a:srgbClr val="C9394A"/>
              </a:solidFill>
              <a:latin typeface="微软雅黑" panose="020B0503020204020204" charset="-122"/>
              <a:ea typeface="微软雅黑" panose="020B0503020204020204" charset="-122"/>
            </a:endParaRPr>
          </a:p>
        </p:txBody>
      </p:sp>
      <p:sp>
        <p:nvSpPr>
          <p:cNvPr id="18" name="圆角矩形"/>
          <p:cNvSpPr/>
          <p:nvPr/>
        </p:nvSpPr>
        <p:spPr>
          <a:xfrm>
            <a:off x="4860105" y="4558619"/>
            <a:ext cx="2399903" cy="611715"/>
          </a:xfrm>
          <a:prstGeom prst="roundRect">
            <a:avLst>
              <a:gd name="adj" fmla="val 16666"/>
            </a:avLst>
          </a:prstGeom>
          <a:noFill/>
          <a:ln w="38100" cap="flat" cmpd="sng">
            <a:noFill/>
            <a:prstDash val="solid"/>
            <a:round/>
          </a:ln>
          <a:effectLst>
            <a:outerShdw blurRad="40000" dist="20000" dir="5400000" rotWithShape="0">
              <a:srgbClr val="000000">
                <a:alpha val="37647"/>
              </a:srgbClr>
            </a:outerShdw>
          </a:effectLst>
        </p:spPr>
        <p:txBody>
          <a:bodyPr vert="horz" wrap="square" lIns="121920" tIns="60960" rIns="121920" bIns="60960" anchor="ctr" anchorCtr="0"/>
          <a:lstStyle/>
          <a:p>
            <a:pPr algn="ctr"/>
            <a:r>
              <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rPr>
              <a:t>灰度发布</a:t>
            </a:r>
            <a:endPar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endParaRPr>
          </a:p>
          <a:p>
            <a:pPr algn="ctr"/>
            <a:r>
              <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rPr>
              <a:t>实战</a:t>
            </a:r>
            <a:endPar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Click="0">
        <p14:prism/>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000" fill="hold"/>
                                        <p:tgtEl>
                                          <p:spTgt spid="25"/>
                                        </p:tgtEl>
                                        <p:attrNameLst>
                                          <p:attrName>ppt_w</p:attrName>
                                        </p:attrNameLst>
                                      </p:cBhvr>
                                      <p:tavLst>
                                        <p:tav tm="0">
                                          <p:val>
                                            <p:fltVal val="0"/>
                                          </p:val>
                                        </p:tav>
                                        <p:tav tm="100000">
                                          <p:val>
                                            <p:strVal val="#ppt_w"/>
                                          </p:val>
                                        </p:tav>
                                      </p:tavLst>
                                    </p:anim>
                                    <p:anim calcmode="lin" valueType="num">
                                      <p:cBhvr>
                                        <p:cTn id="8" dur="1000" fill="hold"/>
                                        <p:tgtEl>
                                          <p:spTgt spid="25"/>
                                        </p:tgtEl>
                                        <p:attrNameLst>
                                          <p:attrName>ppt_h</p:attrName>
                                        </p:attrNameLst>
                                      </p:cBhvr>
                                      <p:tavLst>
                                        <p:tav tm="0">
                                          <p:val>
                                            <p:fltVal val="0"/>
                                          </p:val>
                                        </p:tav>
                                        <p:tav tm="100000">
                                          <p:val>
                                            <p:strVal val="#ppt_h"/>
                                          </p:val>
                                        </p:tav>
                                      </p:tavLst>
                                    </p:anim>
                                    <p:anim calcmode="lin" valueType="num">
                                      <p:cBhvr>
                                        <p:cTn id="9" dur="1000" fill="hold"/>
                                        <p:tgtEl>
                                          <p:spTgt spid="25"/>
                                        </p:tgtEl>
                                        <p:attrNameLst>
                                          <p:attrName>style.rotation</p:attrName>
                                        </p:attrNameLst>
                                      </p:cBhvr>
                                      <p:tavLst>
                                        <p:tav tm="0">
                                          <p:val>
                                            <p:fltVal val="90"/>
                                          </p:val>
                                        </p:tav>
                                        <p:tav tm="100000">
                                          <p:val>
                                            <p:fltVal val="0"/>
                                          </p:val>
                                        </p:tav>
                                      </p:tavLst>
                                    </p:anim>
                                    <p:animEffect transition="in" filter="fade">
                                      <p:cBhvr>
                                        <p:cTn id="10" dur="1000"/>
                                        <p:tgtEl>
                                          <p:spTgt spid="2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1000" fill="hold"/>
                                        <p:tgtEl>
                                          <p:spTgt spid="26"/>
                                        </p:tgtEl>
                                        <p:attrNameLst>
                                          <p:attrName>ppt_w</p:attrName>
                                        </p:attrNameLst>
                                      </p:cBhvr>
                                      <p:tavLst>
                                        <p:tav tm="0">
                                          <p:val>
                                            <p:fltVal val="0"/>
                                          </p:val>
                                        </p:tav>
                                        <p:tav tm="100000">
                                          <p:val>
                                            <p:strVal val="#ppt_w"/>
                                          </p:val>
                                        </p:tav>
                                      </p:tavLst>
                                    </p:anim>
                                    <p:anim calcmode="lin" valueType="num">
                                      <p:cBhvr>
                                        <p:cTn id="14" dur="1000" fill="hold"/>
                                        <p:tgtEl>
                                          <p:spTgt spid="26"/>
                                        </p:tgtEl>
                                        <p:attrNameLst>
                                          <p:attrName>ppt_h</p:attrName>
                                        </p:attrNameLst>
                                      </p:cBhvr>
                                      <p:tavLst>
                                        <p:tav tm="0">
                                          <p:val>
                                            <p:fltVal val="0"/>
                                          </p:val>
                                        </p:tav>
                                        <p:tav tm="100000">
                                          <p:val>
                                            <p:strVal val="#ppt_h"/>
                                          </p:val>
                                        </p:tav>
                                      </p:tavLst>
                                    </p:anim>
                                    <p:anim calcmode="lin" valueType="num">
                                      <p:cBhvr>
                                        <p:cTn id="15" dur="1000" fill="hold"/>
                                        <p:tgtEl>
                                          <p:spTgt spid="26"/>
                                        </p:tgtEl>
                                        <p:attrNameLst>
                                          <p:attrName>style.rotation</p:attrName>
                                        </p:attrNameLst>
                                      </p:cBhvr>
                                      <p:tavLst>
                                        <p:tav tm="0">
                                          <p:val>
                                            <p:fltVal val="90"/>
                                          </p:val>
                                        </p:tav>
                                        <p:tav tm="100000">
                                          <p:val>
                                            <p:fltVal val="0"/>
                                          </p:val>
                                        </p:tav>
                                      </p:tavLst>
                                    </p:anim>
                                    <p:animEffect transition="in" filter="fade">
                                      <p:cBhvr>
                                        <p:cTn id="16" dur="1000"/>
                                        <p:tgtEl>
                                          <p:spTgt spid="2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1000" fill="hold"/>
                                        <p:tgtEl>
                                          <p:spTgt spid="27"/>
                                        </p:tgtEl>
                                        <p:attrNameLst>
                                          <p:attrName>ppt_w</p:attrName>
                                        </p:attrNameLst>
                                      </p:cBhvr>
                                      <p:tavLst>
                                        <p:tav tm="0">
                                          <p:val>
                                            <p:fltVal val="0"/>
                                          </p:val>
                                        </p:tav>
                                        <p:tav tm="100000">
                                          <p:val>
                                            <p:strVal val="#ppt_w"/>
                                          </p:val>
                                        </p:tav>
                                      </p:tavLst>
                                    </p:anim>
                                    <p:anim calcmode="lin" valueType="num">
                                      <p:cBhvr>
                                        <p:cTn id="20" dur="1000" fill="hold"/>
                                        <p:tgtEl>
                                          <p:spTgt spid="27"/>
                                        </p:tgtEl>
                                        <p:attrNameLst>
                                          <p:attrName>ppt_h</p:attrName>
                                        </p:attrNameLst>
                                      </p:cBhvr>
                                      <p:tavLst>
                                        <p:tav tm="0">
                                          <p:val>
                                            <p:fltVal val="0"/>
                                          </p:val>
                                        </p:tav>
                                        <p:tav tm="100000">
                                          <p:val>
                                            <p:strVal val="#ppt_h"/>
                                          </p:val>
                                        </p:tav>
                                      </p:tavLst>
                                    </p:anim>
                                    <p:anim calcmode="lin" valueType="num">
                                      <p:cBhvr>
                                        <p:cTn id="21" dur="1000" fill="hold"/>
                                        <p:tgtEl>
                                          <p:spTgt spid="27"/>
                                        </p:tgtEl>
                                        <p:attrNameLst>
                                          <p:attrName>style.rotation</p:attrName>
                                        </p:attrNameLst>
                                      </p:cBhvr>
                                      <p:tavLst>
                                        <p:tav tm="0">
                                          <p:val>
                                            <p:fltVal val="90"/>
                                          </p:val>
                                        </p:tav>
                                        <p:tav tm="100000">
                                          <p:val>
                                            <p:fltVal val="0"/>
                                          </p:val>
                                        </p:tav>
                                      </p:tavLst>
                                    </p:anim>
                                    <p:animEffect transition="in" filter="fade">
                                      <p:cBhvr>
                                        <p:cTn id="22" dur="1000"/>
                                        <p:tgtEl>
                                          <p:spTgt spid="27"/>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1000" fill="hold"/>
                                        <p:tgtEl>
                                          <p:spTgt spid="28"/>
                                        </p:tgtEl>
                                        <p:attrNameLst>
                                          <p:attrName>ppt_w</p:attrName>
                                        </p:attrNameLst>
                                      </p:cBhvr>
                                      <p:tavLst>
                                        <p:tav tm="0">
                                          <p:val>
                                            <p:fltVal val="0"/>
                                          </p:val>
                                        </p:tav>
                                        <p:tav tm="100000">
                                          <p:val>
                                            <p:strVal val="#ppt_w"/>
                                          </p:val>
                                        </p:tav>
                                      </p:tavLst>
                                    </p:anim>
                                    <p:anim calcmode="lin" valueType="num">
                                      <p:cBhvr>
                                        <p:cTn id="26" dur="1000" fill="hold"/>
                                        <p:tgtEl>
                                          <p:spTgt spid="28"/>
                                        </p:tgtEl>
                                        <p:attrNameLst>
                                          <p:attrName>ppt_h</p:attrName>
                                        </p:attrNameLst>
                                      </p:cBhvr>
                                      <p:tavLst>
                                        <p:tav tm="0">
                                          <p:val>
                                            <p:fltVal val="0"/>
                                          </p:val>
                                        </p:tav>
                                        <p:tav tm="100000">
                                          <p:val>
                                            <p:strVal val="#ppt_h"/>
                                          </p:val>
                                        </p:tav>
                                      </p:tavLst>
                                    </p:anim>
                                    <p:anim calcmode="lin" valueType="num">
                                      <p:cBhvr>
                                        <p:cTn id="27" dur="1000" fill="hold"/>
                                        <p:tgtEl>
                                          <p:spTgt spid="28"/>
                                        </p:tgtEl>
                                        <p:attrNameLst>
                                          <p:attrName>style.rotation</p:attrName>
                                        </p:attrNameLst>
                                      </p:cBhvr>
                                      <p:tavLst>
                                        <p:tav tm="0">
                                          <p:val>
                                            <p:fltVal val="90"/>
                                          </p:val>
                                        </p:tav>
                                        <p:tav tm="100000">
                                          <p:val>
                                            <p:fltVal val="0"/>
                                          </p:val>
                                        </p:tav>
                                      </p:tavLst>
                                    </p:anim>
                                    <p:animEffect transition="in" filter="fade">
                                      <p:cBhvr>
                                        <p:cTn id="28" dur="1000"/>
                                        <p:tgtEl>
                                          <p:spTgt spid="28"/>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1000" fill="hold"/>
                                        <p:tgtEl>
                                          <p:spTgt spid="29"/>
                                        </p:tgtEl>
                                        <p:attrNameLst>
                                          <p:attrName>ppt_w</p:attrName>
                                        </p:attrNameLst>
                                      </p:cBhvr>
                                      <p:tavLst>
                                        <p:tav tm="0">
                                          <p:val>
                                            <p:fltVal val="0"/>
                                          </p:val>
                                        </p:tav>
                                        <p:tav tm="100000">
                                          <p:val>
                                            <p:strVal val="#ppt_w"/>
                                          </p:val>
                                        </p:tav>
                                      </p:tavLst>
                                    </p:anim>
                                    <p:anim calcmode="lin" valueType="num">
                                      <p:cBhvr>
                                        <p:cTn id="32" dur="1000" fill="hold"/>
                                        <p:tgtEl>
                                          <p:spTgt spid="29"/>
                                        </p:tgtEl>
                                        <p:attrNameLst>
                                          <p:attrName>ppt_h</p:attrName>
                                        </p:attrNameLst>
                                      </p:cBhvr>
                                      <p:tavLst>
                                        <p:tav tm="0">
                                          <p:val>
                                            <p:fltVal val="0"/>
                                          </p:val>
                                        </p:tav>
                                        <p:tav tm="100000">
                                          <p:val>
                                            <p:strVal val="#ppt_h"/>
                                          </p:val>
                                        </p:tav>
                                      </p:tavLst>
                                    </p:anim>
                                    <p:anim calcmode="lin" valueType="num">
                                      <p:cBhvr>
                                        <p:cTn id="33" dur="1000" fill="hold"/>
                                        <p:tgtEl>
                                          <p:spTgt spid="29"/>
                                        </p:tgtEl>
                                        <p:attrNameLst>
                                          <p:attrName>style.rotation</p:attrName>
                                        </p:attrNameLst>
                                      </p:cBhvr>
                                      <p:tavLst>
                                        <p:tav tm="0">
                                          <p:val>
                                            <p:fltVal val="90"/>
                                          </p:val>
                                        </p:tav>
                                        <p:tav tm="100000">
                                          <p:val>
                                            <p:fltVal val="0"/>
                                          </p:val>
                                        </p:tav>
                                      </p:tavLst>
                                    </p:anim>
                                    <p:animEffect transition="in" filter="fade">
                                      <p:cBhvr>
                                        <p:cTn id="34" dur="1000"/>
                                        <p:tgtEl>
                                          <p:spTgt spid="29"/>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1000" fill="hold"/>
                                        <p:tgtEl>
                                          <p:spTgt spid="30"/>
                                        </p:tgtEl>
                                        <p:attrNameLst>
                                          <p:attrName>ppt_w</p:attrName>
                                        </p:attrNameLst>
                                      </p:cBhvr>
                                      <p:tavLst>
                                        <p:tav tm="0">
                                          <p:val>
                                            <p:fltVal val="0"/>
                                          </p:val>
                                        </p:tav>
                                        <p:tav tm="100000">
                                          <p:val>
                                            <p:strVal val="#ppt_w"/>
                                          </p:val>
                                        </p:tav>
                                      </p:tavLst>
                                    </p:anim>
                                    <p:anim calcmode="lin" valueType="num">
                                      <p:cBhvr>
                                        <p:cTn id="38" dur="1000" fill="hold"/>
                                        <p:tgtEl>
                                          <p:spTgt spid="30"/>
                                        </p:tgtEl>
                                        <p:attrNameLst>
                                          <p:attrName>ppt_h</p:attrName>
                                        </p:attrNameLst>
                                      </p:cBhvr>
                                      <p:tavLst>
                                        <p:tav tm="0">
                                          <p:val>
                                            <p:fltVal val="0"/>
                                          </p:val>
                                        </p:tav>
                                        <p:tav tm="100000">
                                          <p:val>
                                            <p:strVal val="#ppt_h"/>
                                          </p:val>
                                        </p:tav>
                                      </p:tavLst>
                                    </p:anim>
                                    <p:anim calcmode="lin" valueType="num">
                                      <p:cBhvr>
                                        <p:cTn id="39" dur="1000" fill="hold"/>
                                        <p:tgtEl>
                                          <p:spTgt spid="30"/>
                                        </p:tgtEl>
                                        <p:attrNameLst>
                                          <p:attrName>style.rotation</p:attrName>
                                        </p:attrNameLst>
                                      </p:cBhvr>
                                      <p:tavLst>
                                        <p:tav tm="0">
                                          <p:val>
                                            <p:fltVal val="90"/>
                                          </p:val>
                                        </p:tav>
                                        <p:tav tm="100000">
                                          <p:val>
                                            <p:fltVal val="0"/>
                                          </p:val>
                                        </p:tav>
                                      </p:tavLst>
                                    </p:anim>
                                    <p:animEffect transition="in" filter="fade">
                                      <p:cBhvr>
                                        <p:cTn id="40" dur="1000"/>
                                        <p:tgtEl>
                                          <p:spTgt spid="30"/>
                                        </p:tgtEl>
                                      </p:cBhvr>
                                    </p:animEffect>
                                  </p:childTnLst>
                                </p:cTn>
                              </p:par>
                            </p:childTnLst>
                          </p:cTn>
                        </p:par>
                        <p:par>
                          <p:cTn id="41" fill="hold">
                            <p:stCondLst>
                              <p:cond delay="1000"/>
                            </p:stCondLst>
                            <p:childTnLst>
                              <p:par>
                                <p:cTn id="42" presetID="14" presetClass="entr" presetSubtype="10"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randombar(horizontal)">
                                      <p:cBhvr>
                                        <p:cTn id="44" dur="250"/>
                                        <p:tgtEl>
                                          <p:spTgt spid="22"/>
                                        </p:tgtEl>
                                      </p:cBhvr>
                                    </p:animEffect>
                                  </p:childTnLst>
                                </p:cTn>
                              </p:par>
                            </p:childTnLst>
                          </p:cTn>
                        </p:par>
                        <p:par>
                          <p:cTn id="45" fill="hold">
                            <p:stCondLst>
                              <p:cond delay="1500"/>
                            </p:stCondLst>
                            <p:childTnLst>
                              <p:par>
                                <p:cTn id="46" presetID="2" presetClass="entr" presetSubtype="8"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additive="base">
                                        <p:cTn id="48" dur="500" fill="hold"/>
                                        <p:tgtEl>
                                          <p:spTgt spid="31"/>
                                        </p:tgtEl>
                                        <p:attrNameLst>
                                          <p:attrName>ppt_x</p:attrName>
                                        </p:attrNameLst>
                                      </p:cBhvr>
                                      <p:tavLst>
                                        <p:tav tm="0">
                                          <p:val>
                                            <p:strVal val="0-#ppt_w/2"/>
                                          </p:val>
                                        </p:tav>
                                        <p:tav tm="100000">
                                          <p:val>
                                            <p:strVal val="#ppt_x"/>
                                          </p:val>
                                        </p:tav>
                                      </p:tavLst>
                                    </p:anim>
                                    <p:anim calcmode="lin" valueType="num">
                                      <p:cBhvr additive="base">
                                        <p:cTn id="49" dur="500" fill="hold"/>
                                        <p:tgtEl>
                                          <p:spTgt spid="31"/>
                                        </p:tgtEl>
                                        <p:attrNameLst>
                                          <p:attrName>ppt_y</p:attrName>
                                        </p:attrNameLst>
                                      </p:cBhvr>
                                      <p:tavLst>
                                        <p:tav tm="0">
                                          <p:val>
                                            <p:strVal val="#ppt_y"/>
                                          </p:val>
                                        </p:tav>
                                        <p:tav tm="100000">
                                          <p:val>
                                            <p:strVal val="#ppt_y"/>
                                          </p:val>
                                        </p:tav>
                                      </p:tavLst>
                                    </p:anim>
                                  </p:childTnLst>
                                </p:cTn>
                              </p:par>
                            </p:childTnLst>
                          </p:cTn>
                        </p:par>
                        <p:par>
                          <p:cTn id="50" fill="hold">
                            <p:stCondLst>
                              <p:cond delay="20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3"/>
                                        </p:tgtEl>
                                        <p:attrNameLst>
                                          <p:attrName>style.visibility</p:attrName>
                                        </p:attrNameLst>
                                      </p:cBhvr>
                                      <p:to>
                                        <p:strVal val="visible"/>
                                      </p:to>
                                    </p:set>
                                    <p:anim calcmode="lin" valueType="num">
                                      <p:cBhvr>
                                        <p:cTn id="53"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3"/>
                                        </p:tgtEl>
                                        <p:attrNameLst>
                                          <p:attrName>ppt_y</p:attrName>
                                        </p:attrNameLst>
                                      </p:cBhvr>
                                      <p:tavLst>
                                        <p:tav tm="0">
                                          <p:val>
                                            <p:strVal val="#ppt_y"/>
                                          </p:val>
                                        </p:tav>
                                        <p:tav tm="100000">
                                          <p:val>
                                            <p:strVal val="#ppt_y"/>
                                          </p:val>
                                        </p:tav>
                                      </p:tavLst>
                                    </p:anim>
                                    <p:anim calcmode="lin" valueType="num">
                                      <p:cBhvr>
                                        <p:cTn id="55"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3"/>
                                        </p:tgtEl>
                                        <p:attrNameLst>
                                          <p:attrName>ppt_w</p:attrName>
                                        </p:attrNameLst>
                                      </p:cBhvr>
                                      <p:tavLst>
                                        <p:tav tm="0">
                                          <p:val>
                                            <p:strVal val="#ppt_w/10"/>
                                          </p:val>
                                        </p:tav>
                                        <p:tav tm="50000">
                                          <p:val>
                                            <p:strVal val="#ppt_w+.01"/>
                                          </p:val>
                                        </p:tav>
                                        <p:tav tm="100000">
                                          <p:val>
                                            <p:strVal val="#ppt_w"/>
                                          </p:val>
                                        </p:tav>
                                      </p:tavLst>
                                    </p:anim>
                                    <p:animEffect>
                                      <p:cBhvr>
                                        <p:cTn id="57" dur="500" tmFilter="0,0; .5, 1; 1, 1"/>
                                        <p:tgtEl>
                                          <p:spTgt spid="23"/>
                                        </p:tgtEl>
                                      </p:cBhvr>
                                    </p:animEffect>
                                  </p:childTnLst>
                                </p:cTn>
                              </p:par>
                            </p:childTnLst>
                          </p:cTn>
                        </p:par>
                        <p:par>
                          <p:cTn id="58" fill="hold">
                            <p:stCondLst>
                              <p:cond delay="2299"/>
                            </p:stCondLst>
                            <p:childTnLst>
                              <p:par>
                                <p:cTn id="59" presetID="41" presetClass="entr" presetSubtype="0" fill="hold" grpId="0" nodeType="afterEffect">
                                  <p:stCondLst>
                                    <p:cond delay="0"/>
                                  </p:stCondLst>
                                  <p:iterate type="lt">
                                    <p:tmPct val="10000"/>
                                  </p:iterate>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24"/>
                                        </p:tgtEl>
                                        <p:attrNameLst>
                                          <p:attrName>ppt_y</p:attrName>
                                        </p:attrNameLst>
                                      </p:cBhvr>
                                      <p:tavLst>
                                        <p:tav tm="0">
                                          <p:val>
                                            <p:strVal val="#ppt_y"/>
                                          </p:val>
                                        </p:tav>
                                        <p:tav tm="100000">
                                          <p:val>
                                            <p:strVal val="#ppt_y"/>
                                          </p:val>
                                        </p:tav>
                                      </p:tavLst>
                                    </p:anim>
                                    <p:anim calcmode="lin" valueType="num">
                                      <p:cBhvr>
                                        <p:cTn id="63"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24"/>
                                        </p:tgtEl>
                                        <p:attrNameLst>
                                          <p:attrName>ppt_w</p:attrName>
                                        </p:attrNameLst>
                                      </p:cBhvr>
                                      <p:tavLst>
                                        <p:tav tm="0">
                                          <p:val>
                                            <p:strVal val="#ppt_w/10"/>
                                          </p:val>
                                        </p:tav>
                                        <p:tav tm="50000">
                                          <p:val>
                                            <p:strVal val="#ppt_w+.01"/>
                                          </p:val>
                                        </p:tav>
                                        <p:tav tm="100000">
                                          <p:val>
                                            <p:strVal val="#ppt_w"/>
                                          </p:val>
                                        </p:tav>
                                      </p:tavLst>
                                    </p:anim>
                                    <p:animEffect>
                                      <p:cBhvr>
                                        <p:cTn id="65" dur="500" tmFilter="0,0; .5, 1; 1, 1"/>
                                        <p:tgtEl>
                                          <p:spTgt spid="24"/>
                                        </p:tgtEl>
                                      </p:cBhvr>
                                    </p:animEffect>
                                  </p:childTnLst>
                                </p:cTn>
                              </p:par>
                            </p:childTnLst>
                          </p:cTn>
                        </p:par>
                        <p:par>
                          <p:cTn id="66" fill="hold">
                            <p:stCondLst>
                              <p:cond delay="3500"/>
                            </p:stCondLst>
                            <p:childTnLst>
                              <p:par>
                                <p:cTn id="67" presetID="55" presetClass="entr" presetSubtype="0" fill="hold" nodeType="afterEffect">
                                  <p:stCondLst>
                                    <p:cond delay="0"/>
                                  </p:stCondLst>
                                  <p:childTnLst>
                                    <p:set>
                                      <p:cBhvr>
                                        <p:cTn id="68" dur="1" fill="hold">
                                          <p:stCondLst>
                                            <p:cond delay="0"/>
                                          </p:stCondLst>
                                        </p:cTn>
                                        <p:tgtEl>
                                          <p:spTgt spid="35"/>
                                        </p:tgtEl>
                                        <p:attrNameLst>
                                          <p:attrName>style.visibility</p:attrName>
                                        </p:attrNameLst>
                                      </p:cBhvr>
                                      <p:to>
                                        <p:strVal val="visible"/>
                                      </p:to>
                                    </p:set>
                                    <p:anim calcmode="lin" valueType="num">
                                      <p:cBhvr>
                                        <p:cTn id="69" dur="500" fill="hold"/>
                                        <p:tgtEl>
                                          <p:spTgt spid="35"/>
                                        </p:tgtEl>
                                        <p:attrNameLst>
                                          <p:attrName>ppt_w</p:attrName>
                                        </p:attrNameLst>
                                      </p:cBhvr>
                                      <p:tavLst>
                                        <p:tav tm="0">
                                          <p:val>
                                            <p:strVal val="#ppt_w*0.70"/>
                                          </p:val>
                                        </p:tav>
                                        <p:tav tm="100000">
                                          <p:val>
                                            <p:strVal val="#ppt_w"/>
                                          </p:val>
                                        </p:tav>
                                      </p:tavLst>
                                    </p:anim>
                                    <p:anim calcmode="lin" valueType="num">
                                      <p:cBhvr>
                                        <p:cTn id="70" dur="500" fill="hold"/>
                                        <p:tgtEl>
                                          <p:spTgt spid="35"/>
                                        </p:tgtEl>
                                        <p:attrNameLst>
                                          <p:attrName>ppt_h</p:attrName>
                                        </p:attrNameLst>
                                      </p:cBhvr>
                                      <p:tavLst>
                                        <p:tav tm="0">
                                          <p:val>
                                            <p:strVal val="#ppt_h"/>
                                          </p:val>
                                        </p:tav>
                                        <p:tav tm="100000">
                                          <p:val>
                                            <p:strVal val="#ppt_h"/>
                                          </p:val>
                                        </p:tav>
                                      </p:tavLst>
                                    </p:anim>
                                    <p:animEffect transition="in" filter="fade">
                                      <p:cBhvr>
                                        <p:cTn id="71" dur="500"/>
                                        <p:tgtEl>
                                          <p:spTgt spid="35"/>
                                        </p:tgtEl>
                                      </p:cBhvr>
                                    </p:animEffect>
                                  </p:childTnLst>
                                </p:cTn>
                              </p:par>
                            </p:childTnLst>
                          </p:cTn>
                        </p:par>
                        <p:par>
                          <p:cTn id="72" fill="hold">
                            <p:stCondLst>
                              <p:cond delay="4000"/>
                            </p:stCondLst>
                            <p:childTnLst>
                              <p:par>
                                <p:cTn id="73" presetID="16" presetClass="entr" presetSubtype="21" fill="hold" grpId="0" nodeType="after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barn(inVertical)">
                                      <p:cBhvr>
                                        <p:cTn id="75" dur="1000"/>
                                        <p:tgtEl>
                                          <p:spTgt spid="38"/>
                                        </p:tgtEl>
                                      </p:cBhvr>
                                    </p:animEffect>
                                  </p:childTnLst>
                                </p:cTn>
                              </p:par>
                            </p:childTnLst>
                          </p:cTn>
                        </p:par>
                        <p:par>
                          <p:cTn id="76" fill="hold">
                            <p:stCondLst>
                              <p:cond delay="5000"/>
                            </p:stCondLst>
                            <p:childTnLst>
                              <p:par>
                                <p:cTn id="77" presetID="18" presetClass="entr" presetSubtype="12"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strips(downLeft)">
                                      <p:cBhvr>
                                        <p:cTn id="7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ldLvl="0" autoUpdateAnimBg="0"/>
      <p:bldP spid="24" grpId="0" bldLvl="0" autoUpdateAnimBg="0"/>
      <p:bldP spid="25" grpId="0" bldLvl="0" animBg="1"/>
      <p:bldP spid="26" grpId="0" bldLvl="0" animBg="1"/>
      <p:bldP spid="27" grpId="0" bldLvl="0" animBg="1"/>
      <p:bldP spid="28" grpId="0" bldLvl="0" animBg="1"/>
      <p:bldP spid="29" grpId="0" bldLvl="0" animBg="1"/>
      <p:bldP spid="30" grpId="0" bldLvl="0" animBg="1"/>
      <p:bldP spid="38" grpId="0"/>
      <p:bldP spid="18"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矩形"/>
          <p:cNvSpPr/>
          <p:nvPr>
            <p:custDataLst>
              <p:tags r:id="rId1"/>
            </p:custDataLst>
          </p:nvPr>
        </p:nvSpPr>
        <p:spPr>
          <a:xfrm>
            <a:off x="2135505" y="116205"/>
            <a:ext cx="8361680"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灰度发布配置</a:t>
            </a:r>
            <a:endPar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pic>
        <p:nvPicPr>
          <p:cNvPr id="5" name="图片 4"/>
          <p:cNvPicPr>
            <a:picLocks noChangeAspect="1"/>
          </p:cNvPicPr>
          <p:nvPr/>
        </p:nvPicPr>
        <p:blipFill>
          <a:blip r:embed="rId2"/>
          <a:stretch>
            <a:fillRect/>
          </a:stretch>
        </p:blipFill>
        <p:spPr>
          <a:xfrm>
            <a:off x="1700530" y="1124585"/>
            <a:ext cx="2019300" cy="2209800"/>
          </a:xfrm>
          <a:prstGeom prst="rect">
            <a:avLst/>
          </a:prstGeom>
        </p:spPr>
      </p:pic>
      <p:pic>
        <p:nvPicPr>
          <p:cNvPr id="7" name="图片 6"/>
          <p:cNvPicPr>
            <a:picLocks noChangeAspect="1"/>
          </p:cNvPicPr>
          <p:nvPr>
            <p:custDataLst>
              <p:tags r:id="rId3"/>
            </p:custDataLst>
          </p:nvPr>
        </p:nvPicPr>
        <p:blipFill>
          <a:blip r:embed="rId4"/>
          <a:stretch>
            <a:fillRect/>
          </a:stretch>
        </p:blipFill>
        <p:spPr>
          <a:xfrm>
            <a:off x="3863975" y="1124585"/>
            <a:ext cx="7239000" cy="31908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矩形"/>
          <p:cNvSpPr/>
          <p:nvPr>
            <p:custDataLst>
              <p:tags r:id="rId1"/>
            </p:custDataLst>
          </p:nvPr>
        </p:nvSpPr>
        <p:spPr>
          <a:xfrm>
            <a:off x="2135505" y="116205"/>
            <a:ext cx="8361680"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灰度发布实战</a:t>
            </a:r>
            <a:endPar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2279650" y="1412875"/>
            <a:ext cx="8221345" cy="1051560"/>
          </a:xfrm>
          <a:prstGeom prst="rect">
            <a:avLst/>
          </a:prstGeom>
          <a:noFill/>
        </p:spPr>
        <p:txBody>
          <a:bodyPr wrap="square" rtlCol="0">
            <a:noAutofit/>
          </a:bodyPr>
          <a:p>
            <a:r>
              <a:rPr lang="en-US" altLang="zh-CN" sz="2670" b="1">
                <a:latin typeface="微软雅黑" panose="020B0503020204020204" charset="-122"/>
                <a:ea typeface="微软雅黑" panose="020B0503020204020204" charset="-122"/>
                <a:cs typeface="微软雅黑" panose="020B0503020204020204" charset="-122"/>
              </a:rPr>
              <a:t># </a:t>
            </a:r>
            <a:r>
              <a:rPr lang="zh-CN" altLang="en-US" sz="2670" b="1">
                <a:latin typeface="微软雅黑" panose="020B0503020204020204" charset="-122"/>
                <a:ea typeface="微软雅黑" panose="020B0503020204020204" charset="-122"/>
                <a:cs typeface="微软雅黑" panose="020B0503020204020204" charset="-122"/>
              </a:rPr>
              <a:t>配置</a:t>
            </a:r>
            <a:r>
              <a:rPr lang="en-US" altLang="zh-CN" sz="2670" b="1">
                <a:latin typeface="微软雅黑" panose="020B0503020204020204" charset="-122"/>
                <a:ea typeface="微软雅黑" panose="020B0503020204020204" charset="-122"/>
                <a:cs typeface="微软雅黑" panose="020B0503020204020204" charset="-122"/>
              </a:rPr>
              <a:t>Application</a:t>
            </a:r>
            <a:endParaRPr lang="en-US" altLang="zh-CN" sz="2670" b="1">
              <a:latin typeface="微软雅黑" panose="020B0503020204020204" charset="-122"/>
              <a:ea typeface="微软雅黑" panose="020B0503020204020204" charset="-122"/>
              <a:cs typeface="微软雅黑" panose="020B0503020204020204" charset="-122"/>
            </a:endParaRPr>
          </a:p>
          <a:p>
            <a:r>
              <a:rPr lang="en-US" altLang="zh-CN" sz="2670" b="1">
                <a:latin typeface="微软雅黑" panose="020B0503020204020204" charset="-122"/>
                <a:ea typeface="微软雅黑" panose="020B0503020204020204" charset="-122"/>
                <a:cs typeface="微软雅黑" panose="020B0503020204020204" charset="-122"/>
              </a:rPr>
              <a:t>kubectl apply -f Canary-Application.yaml</a:t>
            </a:r>
            <a:endParaRPr lang="en-US" altLang="zh-CN" sz="2670" b="1">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2352040" y="3023235"/>
            <a:ext cx="7755255" cy="1394460"/>
          </a:xfrm>
          <a:prstGeom prst="rect">
            <a:avLst/>
          </a:prstGeom>
          <a:noFill/>
        </p:spPr>
        <p:txBody>
          <a:bodyPr wrap="square" rtlCol="0">
            <a:noAutofit/>
          </a:bodyPr>
          <a:p>
            <a:r>
              <a:rPr lang="en-US" altLang="zh-CN" sz="2670" b="1">
                <a:latin typeface="微软雅黑" panose="020B0503020204020204" charset="-122"/>
                <a:ea typeface="微软雅黑" panose="020B0503020204020204" charset="-122"/>
                <a:cs typeface="微软雅黑" panose="020B0503020204020204" charset="-122"/>
              </a:rPr>
              <a:t># </a:t>
            </a:r>
            <a:r>
              <a:rPr lang="zh-CN" altLang="en-US" sz="2670" b="1">
                <a:latin typeface="微软雅黑" panose="020B0503020204020204" charset="-122"/>
                <a:ea typeface="微软雅黑" panose="020B0503020204020204" charset="-122"/>
                <a:cs typeface="微软雅黑" panose="020B0503020204020204" charset="-122"/>
              </a:rPr>
              <a:t>将该文件放到指定的</a:t>
            </a:r>
            <a:r>
              <a:rPr lang="en-US" altLang="zh-CN" sz="2670" b="1">
                <a:latin typeface="微软雅黑" panose="020B0503020204020204" charset="-122"/>
                <a:ea typeface="微软雅黑" panose="020B0503020204020204" charset="-122"/>
                <a:cs typeface="微软雅黑" panose="020B0503020204020204" charset="-122"/>
              </a:rPr>
              <a:t>GitLAB</a:t>
            </a:r>
            <a:r>
              <a:rPr lang="zh-CN" altLang="en-US" sz="2670" b="1">
                <a:latin typeface="微软雅黑" panose="020B0503020204020204" charset="-122"/>
                <a:ea typeface="微软雅黑" panose="020B0503020204020204" charset="-122"/>
                <a:cs typeface="微软雅黑" panose="020B0503020204020204" charset="-122"/>
              </a:rPr>
              <a:t>仓库位置</a:t>
            </a:r>
            <a:endParaRPr lang="zh-CN" altLang="en-US" sz="2670" b="1">
              <a:latin typeface="微软雅黑" panose="020B0503020204020204" charset="-122"/>
              <a:ea typeface="微软雅黑" panose="020B0503020204020204" charset="-122"/>
              <a:cs typeface="微软雅黑" panose="020B0503020204020204" charset="-122"/>
            </a:endParaRPr>
          </a:p>
          <a:p>
            <a:r>
              <a:rPr lang="en-US" altLang="zh-CN" sz="2670" b="1">
                <a:latin typeface="微软雅黑" panose="020B0503020204020204" charset="-122"/>
                <a:ea typeface="微软雅黑" panose="020B0503020204020204" charset="-122"/>
                <a:cs typeface="微软雅黑" panose="020B0503020204020204" charset="-122"/>
                <a:sym typeface="+mn-ea"/>
              </a:rPr>
              <a:t>Canary</a:t>
            </a:r>
            <a:r>
              <a:rPr lang="zh-CN" altLang="en-US" sz="2670" b="1">
                <a:latin typeface="微软雅黑" panose="020B0503020204020204" charset="-122"/>
                <a:ea typeface="微软雅黑" panose="020B0503020204020204" charset="-122"/>
                <a:cs typeface="微软雅黑" panose="020B0503020204020204" charset="-122"/>
              </a:rPr>
              <a:t>-</a:t>
            </a:r>
            <a:r>
              <a:rPr lang="en-US" altLang="zh-CN" sz="2670" b="1">
                <a:latin typeface="微软雅黑" panose="020B0503020204020204" charset="-122"/>
                <a:ea typeface="微软雅黑" panose="020B0503020204020204" charset="-122"/>
                <a:cs typeface="微软雅黑" panose="020B0503020204020204" charset="-122"/>
              </a:rPr>
              <a:t>D</a:t>
            </a:r>
            <a:r>
              <a:rPr lang="zh-CN" altLang="en-US" sz="2670" b="1">
                <a:latin typeface="微软雅黑" panose="020B0503020204020204" charset="-122"/>
                <a:ea typeface="微软雅黑" panose="020B0503020204020204" charset="-122"/>
                <a:cs typeface="微软雅黑" panose="020B0503020204020204" charset="-122"/>
              </a:rPr>
              <a:t>eploy.yaml</a:t>
            </a:r>
            <a:endParaRPr lang="zh-CN" altLang="en-US" sz="267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4439905"/>
            <a:ext cx="12190413" cy="91587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3" name="TextBox 5"/>
          <p:cNvSpPr>
            <a:spLocks noChangeArrowheads="1"/>
          </p:cNvSpPr>
          <p:nvPr/>
        </p:nvSpPr>
        <p:spPr bwMode="auto">
          <a:xfrm>
            <a:off x="47625" y="4437380"/>
            <a:ext cx="4618355" cy="532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a:r>
              <a:rPr lang="zh-CN" sz="2665" dirty="0">
                <a:solidFill>
                  <a:schemeClr val="bg1"/>
                </a:solidFill>
                <a:latin typeface="微软雅黑" panose="020B0503020204020204" charset="-122"/>
                <a:ea typeface="微软雅黑" panose="020B0503020204020204" charset="-122"/>
              </a:rPr>
              <a:t>分析模板介绍</a:t>
            </a:r>
            <a:r>
              <a:rPr sz="2665" dirty="0">
                <a:solidFill>
                  <a:schemeClr val="bg1"/>
                </a:solidFill>
                <a:latin typeface="微软雅黑" panose="020B0503020204020204" charset="-122"/>
                <a:ea typeface="微软雅黑" panose="020B0503020204020204" charset="-122"/>
              </a:rPr>
              <a:t>与Istio和Prometheus</a:t>
            </a:r>
            <a:r>
              <a:rPr lang="zh-CN" sz="2665" dirty="0">
                <a:solidFill>
                  <a:schemeClr val="bg1"/>
                </a:solidFill>
                <a:latin typeface="微软雅黑" panose="020B0503020204020204" charset="-122"/>
                <a:ea typeface="微软雅黑" panose="020B0503020204020204" charset="-122"/>
              </a:rPr>
              <a:t>的</a:t>
            </a:r>
            <a:r>
              <a:rPr sz="2665" dirty="0">
                <a:solidFill>
                  <a:schemeClr val="bg1"/>
                </a:solidFill>
                <a:latin typeface="微软雅黑" panose="020B0503020204020204" charset="-122"/>
                <a:ea typeface="微软雅黑" panose="020B0503020204020204" charset="-122"/>
              </a:rPr>
              <a:t>部署</a:t>
            </a:r>
            <a:endParaRPr sz="2665" dirty="0">
              <a:solidFill>
                <a:schemeClr val="bg1"/>
              </a:solidFill>
              <a:latin typeface="微软雅黑" panose="020B0503020204020204" charset="-122"/>
              <a:ea typeface="微软雅黑" panose="020B0503020204020204" charset="-122"/>
            </a:endParaRPr>
          </a:p>
        </p:txBody>
      </p:sp>
      <p:sp>
        <p:nvSpPr>
          <p:cNvPr id="24" name="TextBox 5"/>
          <p:cNvSpPr>
            <a:spLocks noChangeArrowheads="1"/>
          </p:cNvSpPr>
          <p:nvPr/>
        </p:nvSpPr>
        <p:spPr bwMode="auto">
          <a:xfrm>
            <a:off x="7906639" y="4623712"/>
            <a:ext cx="427184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665" dirty="0">
                <a:solidFill>
                  <a:schemeClr val="bg1"/>
                </a:solidFill>
                <a:latin typeface="微软雅黑" panose="020B0503020204020204" charset="-122"/>
                <a:ea typeface="微软雅黑" panose="020B0503020204020204" charset="-122"/>
              </a:rPr>
              <a:t>Produced</a:t>
            </a:r>
            <a:r>
              <a:rPr lang="zh-CN" altLang="en-US" sz="2665" dirty="0">
                <a:solidFill>
                  <a:schemeClr val="bg1"/>
                </a:solidFill>
                <a:latin typeface="微软雅黑" panose="020B0503020204020204" charset="-122"/>
                <a:ea typeface="微软雅黑" panose="020B0503020204020204" charset="-122"/>
              </a:rPr>
              <a:t> </a:t>
            </a:r>
            <a:r>
              <a:rPr lang="en-US" altLang="zh-CN" sz="2665" dirty="0">
                <a:solidFill>
                  <a:schemeClr val="bg1"/>
                </a:solidFill>
                <a:latin typeface="微软雅黑" panose="020B0503020204020204" charset="-122"/>
                <a:ea typeface="微软雅黑" panose="020B0503020204020204" charset="-122"/>
              </a:rPr>
              <a:t>By</a:t>
            </a:r>
            <a:r>
              <a:rPr lang="zh-CN" altLang="en-US" sz="2665" dirty="0">
                <a:solidFill>
                  <a:schemeClr val="bg1"/>
                </a:solidFill>
                <a:latin typeface="微软雅黑" panose="020B0503020204020204" charset="-122"/>
                <a:ea typeface="微软雅黑" panose="020B0503020204020204" charset="-122"/>
              </a:rPr>
              <a:t> 小杨哥</a:t>
            </a:r>
            <a:endParaRPr lang="zh-CN" altLang="en-US" sz="2665" dirty="0">
              <a:solidFill>
                <a:schemeClr val="bg1"/>
              </a:solidFill>
              <a:latin typeface="微软雅黑" panose="020B0503020204020204" charset="-122"/>
              <a:ea typeface="微软雅黑" panose="020B0503020204020204" charset="-122"/>
            </a:endParaRPr>
          </a:p>
        </p:txBody>
      </p:sp>
      <p:sp>
        <p:nvSpPr>
          <p:cNvPr id="25" name="Freeform 5"/>
          <p:cNvSpPr/>
          <p:nvPr/>
        </p:nvSpPr>
        <p:spPr bwMode="auto">
          <a:xfrm rot="1855731">
            <a:off x="4094915" y="1008340"/>
            <a:ext cx="640224" cy="57723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6" name="Freeform 5"/>
          <p:cNvSpPr/>
          <p:nvPr/>
        </p:nvSpPr>
        <p:spPr bwMode="auto">
          <a:xfrm rot="1855731">
            <a:off x="5415992" y="941361"/>
            <a:ext cx="341503" cy="3079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7" name="Freeform 5"/>
          <p:cNvSpPr/>
          <p:nvPr/>
        </p:nvSpPr>
        <p:spPr bwMode="auto">
          <a:xfrm rot="1855731">
            <a:off x="3108313" y="1202556"/>
            <a:ext cx="339851" cy="30641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8" name="Freeform 5"/>
          <p:cNvSpPr/>
          <p:nvPr/>
        </p:nvSpPr>
        <p:spPr bwMode="auto">
          <a:xfrm rot="1855731">
            <a:off x="6359329" y="1162215"/>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9" name="Freeform 5"/>
          <p:cNvSpPr/>
          <p:nvPr/>
        </p:nvSpPr>
        <p:spPr bwMode="auto">
          <a:xfrm rot="1855731">
            <a:off x="7487837" y="1033329"/>
            <a:ext cx="231795" cy="20898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30" name="Freeform 5"/>
          <p:cNvSpPr/>
          <p:nvPr/>
        </p:nvSpPr>
        <p:spPr bwMode="auto">
          <a:xfrm rot="1855731">
            <a:off x="8419381" y="1076584"/>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grpSp>
        <p:nvGrpSpPr>
          <p:cNvPr id="31" name="组合 30"/>
          <p:cNvGrpSpPr/>
          <p:nvPr/>
        </p:nvGrpSpPr>
        <p:grpSpPr>
          <a:xfrm>
            <a:off x="4642460" y="3604635"/>
            <a:ext cx="2811528" cy="2534911"/>
            <a:chOff x="3720691" y="2824413"/>
            <a:chExt cx="1341120" cy="1209172"/>
          </a:xfrm>
        </p:grpSpPr>
        <p:sp>
          <p:nvSpPr>
            <p:cNvPr id="3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sp>
          <p:nvSpPr>
            <p:cNvPr id="3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lumMod val="50000"/>
                    <a:lumOff val="50000"/>
                  </a:srgbClr>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grpSp>
      <p:grpSp>
        <p:nvGrpSpPr>
          <p:cNvPr id="35" name="71"/>
          <p:cNvGrpSpPr/>
          <p:nvPr>
            <p:custDataLst>
              <p:tags r:id="rId1"/>
            </p:custDataLst>
          </p:nvPr>
        </p:nvGrpSpPr>
        <p:grpSpPr>
          <a:xfrm>
            <a:off x="2647941" y="2077839"/>
            <a:ext cx="6683383" cy="1137067"/>
            <a:chOff x="4304043" y="1286668"/>
            <a:chExt cx="3837944" cy="2757793"/>
          </a:xfrm>
          <a:effectLst>
            <a:outerShdw blurRad="203200" dist="152400" dir="8100000" algn="tr" rotWithShape="0">
              <a:prstClr val="black">
                <a:alpha val="50000"/>
              </a:prstClr>
            </a:outerShdw>
          </a:effectLst>
        </p:grpSpPr>
        <p:sp>
          <p:nvSpPr>
            <p:cNvPr id="36" name="7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7" name="73"/>
            <p:cNvSpPr/>
            <p:nvPr/>
          </p:nvSpPr>
          <p:spPr>
            <a:xfrm>
              <a:off x="4351930" y="1373339"/>
              <a:ext cx="376460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8" name="9"/>
          <p:cNvSpPr>
            <a:spLocks noChangeArrowheads="1"/>
          </p:cNvSpPr>
          <p:nvPr>
            <p:custDataLst>
              <p:tags r:id="rId2"/>
            </p:custDataLst>
          </p:nvPr>
        </p:nvSpPr>
        <p:spPr bwMode="auto">
          <a:xfrm>
            <a:off x="2597487" y="2321793"/>
            <a:ext cx="6679449" cy="5683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auto">
              <a:defRPr/>
            </a:pPr>
            <a:r>
              <a:rPr lang="en-US" altLang="zh-CN" sz="3100" b="1" kern="0" dirty="0">
                <a:solidFill>
                  <a:srgbClr val="C9394A"/>
                </a:solidFill>
                <a:latin typeface="微软雅黑" panose="020B0503020204020204" charset="-122"/>
                <a:ea typeface="微软雅黑" panose="020B0503020204020204" charset="-122"/>
                <a:sym typeface="+mn-ea"/>
              </a:rPr>
              <a:t>ArgoCD+ArgoRollouts</a:t>
            </a:r>
            <a:r>
              <a:rPr lang="zh-CN" altLang="en-US" sz="3100" b="1" kern="0" dirty="0">
                <a:solidFill>
                  <a:srgbClr val="C9394A"/>
                </a:solidFill>
                <a:latin typeface="微软雅黑" panose="020B0503020204020204" charset="-122"/>
                <a:ea typeface="微软雅黑" panose="020B0503020204020204" charset="-122"/>
                <a:sym typeface="+mn-ea"/>
              </a:rPr>
              <a:t>快速入门</a:t>
            </a:r>
            <a:endParaRPr lang="zh-CN" altLang="en-US" sz="3100" b="1" kern="0" dirty="0">
              <a:solidFill>
                <a:srgbClr val="C9394A"/>
              </a:solidFill>
              <a:latin typeface="微软雅黑" panose="020B0503020204020204" charset="-122"/>
              <a:ea typeface="微软雅黑" panose="020B0503020204020204" charset="-122"/>
            </a:endParaRPr>
          </a:p>
        </p:txBody>
      </p:sp>
      <p:sp>
        <p:nvSpPr>
          <p:cNvPr id="18" name="圆角矩形"/>
          <p:cNvSpPr/>
          <p:nvPr/>
        </p:nvSpPr>
        <p:spPr>
          <a:xfrm>
            <a:off x="4860105" y="4558619"/>
            <a:ext cx="2399903" cy="611715"/>
          </a:xfrm>
          <a:prstGeom prst="roundRect">
            <a:avLst>
              <a:gd name="adj" fmla="val 16666"/>
            </a:avLst>
          </a:prstGeom>
          <a:noFill/>
          <a:ln w="38100" cap="flat" cmpd="sng">
            <a:noFill/>
            <a:prstDash val="solid"/>
            <a:round/>
          </a:ln>
          <a:effectLst>
            <a:outerShdw blurRad="40000" dist="20000" dir="5400000" rotWithShape="0">
              <a:srgbClr val="000000">
                <a:alpha val="37647"/>
              </a:srgbClr>
            </a:outerShdw>
          </a:effectLst>
        </p:spPr>
        <p:txBody>
          <a:bodyPr vert="horz" wrap="square" lIns="121920" tIns="60960" rIns="121920" bIns="60960" anchor="ctr" anchorCtr="0"/>
          <a:lstStyle/>
          <a:p>
            <a:pPr algn="ctr"/>
            <a:r>
              <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rPr>
              <a:t>分析模板介绍</a:t>
            </a:r>
            <a:endPar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Click="0">
        <p14:prism/>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000" fill="hold"/>
                                        <p:tgtEl>
                                          <p:spTgt spid="25"/>
                                        </p:tgtEl>
                                        <p:attrNameLst>
                                          <p:attrName>ppt_w</p:attrName>
                                        </p:attrNameLst>
                                      </p:cBhvr>
                                      <p:tavLst>
                                        <p:tav tm="0">
                                          <p:val>
                                            <p:fltVal val="0"/>
                                          </p:val>
                                        </p:tav>
                                        <p:tav tm="100000">
                                          <p:val>
                                            <p:strVal val="#ppt_w"/>
                                          </p:val>
                                        </p:tav>
                                      </p:tavLst>
                                    </p:anim>
                                    <p:anim calcmode="lin" valueType="num">
                                      <p:cBhvr>
                                        <p:cTn id="8" dur="1000" fill="hold"/>
                                        <p:tgtEl>
                                          <p:spTgt spid="25"/>
                                        </p:tgtEl>
                                        <p:attrNameLst>
                                          <p:attrName>ppt_h</p:attrName>
                                        </p:attrNameLst>
                                      </p:cBhvr>
                                      <p:tavLst>
                                        <p:tav tm="0">
                                          <p:val>
                                            <p:fltVal val="0"/>
                                          </p:val>
                                        </p:tav>
                                        <p:tav tm="100000">
                                          <p:val>
                                            <p:strVal val="#ppt_h"/>
                                          </p:val>
                                        </p:tav>
                                      </p:tavLst>
                                    </p:anim>
                                    <p:anim calcmode="lin" valueType="num">
                                      <p:cBhvr>
                                        <p:cTn id="9" dur="1000" fill="hold"/>
                                        <p:tgtEl>
                                          <p:spTgt spid="25"/>
                                        </p:tgtEl>
                                        <p:attrNameLst>
                                          <p:attrName>style.rotation</p:attrName>
                                        </p:attrNameLst>
                                      </p:cBhvr>
                                      <p:tavLst>
                                        <p:tav tm="0">
                                          <p:val>
                                            <p:fltVal val="90"/>
                                          </p:val>
                                        </p:tav>
                                        <p:tav tm="100000">
                                          <p:val>
                                            <p:fltVal val="0"/>
                                          </p:val>
                                        </p:tav>
                                      </p:tavLst>
                                    </p:anim>
                                    <p:animEffect transition="in" filter="fade">
                                      <p:cBhvr>
                                        <p:cTn id="10" dur="1000"/>
                                        <p:tgtEl>
                                          <p:spTgt spid="2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1000" fill="hold"/>
                                        <p:tgtEl>
                                          <p:spTgt spid="26"/>
                                        </p:tgtEl>
                                        <p:attrNameLst>
                                          <p:attrName>ppt_w</p:attrName>
                                        </p:attrNameLst>
                                      </p:cBhvr>
                                      <p:tavLst>
                                        <p:tav tm="0">
                                          <p:val>
                                            <p:fltVal val="0"/>
                                          </p:val>
                                        </p:tav>
                                        <p:tav tm="100000">
                                          <p:val>
                                            <p:strVal val="#ppt_w"/>
                                          </p:val>
                                        </p:tav>
                                      </p:tavLst>
                                    </p:anim>
                                    <p:anim calcmode="lin" valueType="num">
                                      <p:cBhvr>
                                        <p:cTn id="14" dur="1000" fill="hold"/>
                                        <p:tgtEl>
                                          <p:spTgt spid="26"/>
                                        </p:tgtEl>
                                        <p:attrNameLst>
                                          <p:attrName>ppt_h</p:attrName>
                                        </p:attrNameLst>
                                      </p:cBhvr>
                                      <p:tavLst>
                                        <p:tav tm="0">
                                          <p:val>
                                            <p:fltVal val="0"/>
                                          </p:val>
                                        </p:tav>
                                        <p:tav tm="100000">
                                          <p:val>
                                            <p:strVal val="#ppt_h"/>
                                          </p:val>
                                        </p:tav>
                                      </p:tavLst>
                                    </p:anim>
                                    <p:anim calcmode="lin" valueType="num">
                                      <p:cBhvr>
                                        <p:cTn id="15" dur="1000" fill="hold"/>
                                        <p:tgtEl>
                                          <p:spTgt spid="26"/>
                                        </p:tgtEl>
                                        <p:attrNameLst>
                                          <p:attrName>style.rotation</p:attrName>
                                        </p:attrNameLst>
                                      </p:cBhvr>
                                      <p:tavLst>
                                        <p:tav tm="0">
                                          <p:val>
                                            <p:fltVal val="90"/>
                                          </p:val>
                                        </p:tav>
                                        <p:tav tm="100000">
                                          <p:val>
                                            <p:fltVal val="0"/>
                                          </p:val>
                                        </p:tav>
                                      </p:tavLst>
                                    </p:anim>
                                    <p:animEffect transition="in" filter="fade">
                                      <p:cBhvr>
                                        <p:cTn id="16" dur="1000"/>
                                        <p:tgtEl>
                                          <p:spTgt spid="2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1000" fill="hold"/>
                                        <p:tgtEl>
                                          <p:spTgt spid="27"/>
                                        </p:tgtEl>
                                        <p:attrNameLst>
                                          <p:attrName>ppt_w</p:attrName>
                                        </p:attrNameLst>
                                      </p:cBhvr>
                                      <p:tavLst>
                                        <p:tav tm="0">
                                          <p:val>
                                            <p:fltVal val="0"/>
                                          </p:val>
                                        </p:tav>
                                        <p:tav tm="100000">
                                          <p:val>
                                            <p:strVal val="#ppt_w"/>
                                          </p:val>
                                        </p:tav>
                                      </p:tavLst>
                                    </p:anim>
                                    <p:anim calcmode="lin" valueType="num">
                                      <p:cBhvr>
                                        <p:cTn id="20" dur="1000" fill="hold"/>
                                        <p:tgtEl>
                                          <p:spTgt spid="27"/>
                                        </p:tgtEl>
                                        <p:attrNameLst>
                                          <p:attrName>ppt_h</p:attrName>
                                        </p:attrNameLst>
                                      </p:cBhvr>
                                      <p:tavLst>
                                        <p:tav tm="0">
                                          <p:val>
                                            <p:fltVal val="0"/>
                                          </p:val>
                                        </p:tav>
                                        <p:tav tm="100000">
                                          <p:val>
                                            <p:strVal val="#ppt_h"/>
                                          </p:val>
                                        </p:tav>
                                      </p:tavLst>
                                    </p:anim>
                                    <p:anim calcmode="lin" valueType="num">
                                      <p:cBhvr>
                                        <p:cTn id="21" dur="1000" fill="hold"/>
                                        <p:tgtEl>
                                          <p:spTgt spid="27"/>
                                        </p:tgtEl>
                                        <p:attrNameLst>
                                          <p:attrName>style.rotation</p:attrName>
                                        </p:attrNameLst>
                                      </p:cBhvr>
                                      <p:tavLst>
                                        <p:tav tm="0">
                                          <p:val>
                                            <p:fltVal val="90"/>
                                          </p:val>
                                        </p:tav>
                                        <p:tav tm="100000">
                                          <p:val>
                                            <p:fltVal val="0"/>
                                          </p:val>
                                        </p:tav>
                                      </p:tavLst>
                                    </p:anim>
                                    <p:animEffect transition="in" filter="fade">
                                      <p:cBhvr>
                                        <p:cTn id="22" dur="1000"/>
                                        <p:tgtEl>
                                          <p:spTgt spid="27"/>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1000" fill="hold"/>
                                        <p:tgtEl>
                                          <p:spTgt spid="28"/>
                                        </p:tgtEl>
                                        <p:attrNameLst>
                                          <p:attrName>ppt_w</p:attrName>
                                        </p:attrNameLst>
                                      </p:cBhvr>
                                      <p:tavLst>
                                        <p:tav tm="0">
                                          <p:val>
                                            <p:fltVal val="0"/>
                                          </p:val>
                                        </p:tav>
                                        <p:tav tm="100000">
                                          <p:val>
                                            <p:strVal val="#ppt_w"/>
                                          </p:val>
                                        </p:tav>
                                      </p:tavLst>
                                    </p:anim>
                                    <p:anim calcmode="lin" valueType="num">
                                      <p:cBhvr>
                                        <p:cTn id="26" dur="1000" fill="hold"/>
                                        <p:tgtEl>
                                          <p:spTgt spid="28"/>
                                        </p:tgtEl>
                                        <p:attrNameLst>
                                          <p:attrName>ppt_h</p:attrName>
                                        </p:attrNameLst>
                                      </p:cBhvr>
                                      <p:tavLst>
                                        <p:tav tm="0">
                                          <p:val>
                                            <p:fltVal val="0"/>
                                          </p:val>
                                        </p:tav>
                                        <p:tav tm="100000">
                                          <p:val>
                                            <p:strVal val="#ppt_h"/>
                                          </p:val>
                                        </p:tav>
                                      </p:tavLst>
                                    </p:anim>
                                    <p:anim calcmode="lin" valueType="num">
                                      <p:cBhvr>
                                        <p:cTn id="27" dur="1000" fill="hold"/>
                                        <p:tgtEl>
                                          <p:spTgt spid="28"/>
                                        </p:tgtEl>
                                        <p:attrNameLst>
                                          <p:attrName>style.rotation</p:attrName>
                                        </p:attrNameLst>
                                      </p:cBhvr>
                                      <p:tavLst>
                                        <p:tav tm="0">
                                          <p:val>
                                            <p:fltVal val="90"/>
                                          </p:val>
                                        </p:tav>
                                        <p:tav tm="100000">
                                          <p:val>
                                            <p:fltVal val="0"/>
                                          </p:val>
                                        </p:tav>
                                      </p:tavLst>
                                    </p:anim>
                                    <p:animEffect transition="in" filter="fade">
                                      <p:cBhvr>
                                        <p:cTn id="28" dur="1000"/>
                                        <p:tgtEl>
                                          <p:spTgt spid="28"/>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1000" fill="hold"/>
                                        <p:tgtEl>
                                          <p:spTgt spid="29"/>
                                        </p:tgtEl>
                                        <p:attrNameLst>
                                          <p:attrName>ppt_w</p:attrName>
                                        </p:attrNameLst>
                                      </p:cBhvr>
                                      <p:tavLst>
                                        <p:tav tm="0">
                                          <p:val>
                                            <p:fltVal val="0"/>
                                          </p:val>
                                        </p:tav>
                                        <p:tav tm="100000">
                                          <p:val>
                                            <p:strVal val="#ppt_w"/>
                                          </p:val>
                                        </p:tav>
                                      </p:tavLst>
                                    </p:anim>
                                    <p:anim calcmode="lin" valueType="num">
                                      <p:cBhvr>
                                        <p:cTn id="32" dur="1000" fill="hold"/>
                                        <p:tgtEl>
                                          <p:spTgt spid="29"/>
                                        </p:tgtEl>
                                        <p:attrNameLst>
                                          <p:attrName>ppt_h</p:attrName>
                                        </p:attrNameLst>
                                      </p:cBhvr>
                                      <p:tavLst>
                                        <p:tav tm="0">
                                          <p:val>
                                            <p:fltVal val="0"/>
                                          </p:val>
                                        </p:tav>
                                        <p:tav tm="100000">
                                          <p:val>
                                            <p:strVal val="#ppt_h"/>
                                          </p:val>
                                        </p:tav>
                                      </p:tavLst>
                                    </p:anim>
                                    <p:anim calcmode="lin" valueType="num">
                                      <p:cBhvr>
                                        <p:cTn id="33" dur="1000" fill="hold"/>
                                        <p:tgtEl>
                                          <p:spTgt spid="29"/>
                                        </p:tgtEl>
                                        <p:attrNameLst>
                                          <p:attrName>style.rotation</p:attrName>
                                        </p:attrNameLst>
                                      </p:cBhvr>
                                      <p:tavLst>
                                        <p:tav tm="0">
                                          <p:val>
                                            <p:fltVal val="90"/>
                                          </p:val>
                                        </p:tav>
                                        <p:tav tm="100000">
                                          <p:val>
                                            <p:fltVal val="0"/>
                                          </p:val>
                                        </p:tav>
                                      </p:tavLst>
                                    </p:anim>
                                    <p:animEffect transition="in" filter="fade">
                                      <p:cBhvr>
                                        <p:cTn id="34" dur="1000"/>
                                        <p:tgtEl>
                                          <p:spTgt spid="29"/>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1000" fill="hold"/>
                                        <p:tgtEl>
                                          <p:spTgt spid="30"/>
                                        </p:tgtEl>
                                        <p:attrNameLst>
                                          <p:attrName>ppt_w</p:attrName>
                                        </p:attrNameLst>
                                      </p:cBhvr>
                                      <p:tavLst>
                                        <p:tav tm="0">
                                          <p:val>
                                            <p:fltVal val="0"/>
                                          </p:val>
                                        </p:tav>
                                        <p:tav tm="100000">
                                          <p:val>
                                            <p:strVal val="#ppt_w"/>
                                          </p:val>
                                        </p:tav>
                                      </p:tavLst>
                                    </p:anim>
                                    <p:anim calcmode="lin" valueType="num">
                                      <p:cBhvr>
                                        <p:cTn id="38" dur="1000" fill="hold"/>
                                        <p:tgtEl>
                                          <p:spTgt spid="30"/>
                                        </p:tgtEl>
                                        <p:attrNameLst>
                                          <p:attrName>ppt_h</p:attrName>
                                        </p:attrNameLst>
                                      </p:cBhvr>
                                      <p:tavLst>
                                        <p:tav tm="0">
                                          <p:val>
                                            <p:fltVal val="0"/>
                                          </p:val>
                                        </p:tav>
                                        <p:tav tm="100000">
                                          <p:val>
                                            <p:strVal val="#ppt_h"/>
                                          </p:val>
                                        </p:tav>
                                      </p:tavLst>
                                    </p:anim>
                                    <p:anim calcmode="lin" valueType="num">
                                      <p:cBhvr>
                                        <p:cTn id="39" dur="1000" fill="hold"/>
                                        <p:tgtEl>
                                          <p:spTgt spid="30"/>
                                        </p:tgtEl>
                                        <p:attrNameLst>
                                          <p:attrName>style.rotation</p:attrName>
                                        </p:attrNameLst>
                                      </p:cBhvr>
                                      <p:tavLst>
                                        <p:tav tm="0">
                                          <p:val>
                                            <p:fltVal val="90"/>
                                          </p:val>
                                        </p:tav>
                                        <p:tav tm="100000">
                                          <p:val>
                                            <p:fltVal val="0"/>
                                          </p:val>
                                        </p:tav>
                                      </p:tavLst>
                                    </p:anim>
                                    <p:animEffect transition="in" filter="fade">
                                      <p:cBhvr>
                                        <p:cTn id="40" dur="1000"/>
                                        <p:tgtEl>
                                          <p:spTgt spid="30"/>
                                        </p:tgtEl>
                                      </p:cBhvr>
                                    </p:animEffect>
                                  </p:childTnLst>
                                </p:cTn>
                              </p:par>
                            </p:childTnLst>
                          </p:cTn>
                        </p:par>
                        <p:par>
                          <p:cTn id="41" fill="hold">
                            <p:stCondLst>
                              <p:cond delay="1000"/>
                            </p:stCondLst>
                            <p:childTnLst>
                              <p:par>
                                <p:cTn id="42" presetID="14" presetClass="entr" presetSubtype="10"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randombar(horizontal)">
                                      <p:cBhvr>
                                        <p:cTn id="44" dur="250"/>
                                        <p:tgtEl>
                                          <p:spTgt spid="22"/>
                                        </p:tgtEl>
                                      </p:cBhvr>
                                    </p:animEffect>
                                  </p:childTnLst>
                                </p:cTn>
                              </p:par>
                            </p:childTnLst>
                          </p:cTn>
                        </p:par>
                        <p:par>
                          <p:cTn id="45" fill="hold">
                            <p:stCondLst>
                              <p:cond delay="1500"/>
                            </p:stCondLst>
                            <p:childTnLst>
                              <p:par>
                                <p:cTn id="46" presetID="2" presetClass="entr" presetSubtype="8"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additive="base">
                                        <p:cTn id="48" dur="500" fill="hold"/>
                                        <p:tgtEl>
                                          <p:spTgt spid="31"/>
                                        </p:tgtEl>
                                        <p:attrNameLst>
                                          <p:attrName>ppt_x</p:attrName>
                                        </p:attrNameLst>
                                      </p:cBhvr>
                                      <p:tavLst>
                                        <p:tav tm="0">
                                          <p:val>
                                            <p:strVal val="0-#ppt_w/2"/>
                                          </p:val>
                                        </p:tav>
                                        <p:tav tm="100000">
                                          <p:val>
                                            <p:strVal val="#ppt_x"/>
                                          </p:val>
                                        </p:tav>
                                      </p:tavLst>
                                    </p:anim>
                                    <p:anim calcmode="lin" valueType="num">
                                      <p:cBhvr additive="base">
                                        <p:cTn id="49" dur="500" fill="hold"/>
                                        <p:tgtEl>
                                          <p:spTgt spid="31"/>
                                        </p:tgtEl>
                                        <p:attrNameLst>
                                          <p:attrName>ppt_y</p:attrName>
                                        </p:attrNameLst>
                                      </p:cBhvr>
                                      <p:tavLst>
                                        <p:tav tm="0">
                                          <p:val>
                                            <p:strVal val="#ppt_y"/>
                                          </p:val>
                                        </p:tav>
                                        <p:tav tm="100000">
                                          <p:val>
                                            <p:strVal val="#ppt_y"/>
                                          </p:val>
                                        </p:tav>
                                      </p:tavLst>
                                    </p:anim>
                                  </p:childTnLst>
                                </p:cTn>
                              </p:par>
                            </p:childTnLst>
                          </p:cTn>
                        </p:par>
                        <p:par>
                          <p:cTn id="50" fill="hold">
                            <p:stCondLst>
                              <p:cond delay="20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3"/>
                                        </p:tgtEl>
                                        <p:attrNameLst>
                                          <p:attrName>style.visibility</p:attrName>
                                        </p:attrNameLst>
                                      </p:cBhvr>
                                      <p:to>
                                        <p:strVal val="visible"/>
                                      </p:to>
                                    </p:set>
                                    <p:anim calcmode="lin" valueType="num">
                                      <p:cBhvr>
                                        <p:cTn id="53"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3"/>
                                        </p:tgtEl>
                                        <p:attrNameLst>
                                          <p:attrName>ppt_y</p:attrName>
                                        </p:attrNameLst>
                                      </p:cBhvr>
                                      <p:tavLst>
                                        <p:tav tm="0">
                                          <p:val>
                                            <p:strVal val="#ppt_y"/>
                                          </p:val>
                                        </p:tav>
                                        <p:tav tm="100000">
                                          <p:val>
                                            <p:strVal val="#ppt_y"/>
                                          </p:val>
                                        </p:tav>
                                      </p:tavLst>
                                    </p:anim>
                                    <p:anim calcmode="lin" valueType="num">
                                      <p:cBhvr>
                                        <p:cTn id="55"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3"/>
                                        </p:tgtEl>
                                        <p:attrNameLst>
                                          <p:attrName>ppt_w</p:attrName>
                                        </p:attrNameLst>
                                      </p:cBhvr>
                                      <p:tavLst>
                                        <p:tav tm="0">
                                          <p:val>
                                            <p:strVal val="#ppt_w/10"/>
                                          </p:val>
                                        </p:tav>
                                        <p:tav tm="50000">
                                          <p:val>
                                            <p:strVal val="#ppt_w+.01"/>
                                          </p:val>
                                        </p:tav>
                                        <p:tav tm="100000">
                                          <p:val>
                                            <p:strVal val="#ppt_w"/>
                                          </p:val>
                                        </p:tav>
                                      </p:tavLst>
                                    </p:anim>
                                    <p:animEffect>
                                      <p:cBhvr>
                                        <p:cTn id="57" dur="500" tmFilter="0,0; .5, 1; 1, 1"/>
                                        <p:tgtEl>
                                          <p:spTgt spid="23"/>
                                        </p:tgtEl>
                                      </p:cBhvr>
                                    </p:animEffect>
                                  </p:childTnLst>
                                </p:cTn>
                              </p:par>
                            </p:childTnLst>
                          </p:cTn>
                        </p:par>
                        <p:par>
                          <p:cTn id="58" fill="hold">
                            <p:stCondLst>
                              <p:cond delay="2500"/>
                            </p:stCondLst>
                            <p:childTnLst>
                              <p:par>
                                <p:cTn id="59" presetID="41" presetClass="entr" presetSubtype="0" fill="hold" grpId="0" nodeType="afterEffect">
                                  <p:stCondLst>
                                    <p:cond delay="0"/>
                                  </p:stCondLst>
                                  <p:iterate type="lt">
                                    <p:tmPct val="10000"/>
                                  </p:iterate>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24"/>
                                        </p:tgtEl>
                                        <p:attrNameLst>
                                          <p:attrName>ppt_y</p:attrName>
                                        </p:attrNameLst>
                                      </p:cBhvr>
                                      <p:tavLst>
                                        <p:tav tm="0">
                                          <p:val>
                                            <p:strVal val="#ppt_y"/>
                                          </p:val>
                                        </p:tav>
                                        <p:tav tm="100000">
                                          <p:val>
                                            <p:strVal val="#ppt_y"/>
                                          </p:val>
                                        </p:tav>
                                      </p:tavLst>
                                    </p:anim>
                                    <p:anim calcmode="lin" valueType="num">
                                      <p:cBhvr>
                                        <p:cTn id="63"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24"/>
                                        </p:tgtEl>
                                        <p:attrNameLst>
                                          <p:attrName>ppt_w</p:attrName>
                                        </p:attrNameLst>
                                      </p:cBhvr>
                                      <p:tavLst>
                                        <p:tav tm="0">
                                          <p:val>
                                            <p:strVal val="#ppt_w/10"/>
                                          </p:val>
                                        </p:tav>
                                        <p:tav tm="50000">
                                          <p:val>
                                            <p:strVal val="#ppt_w+.01"/>
                                          </p:val>
                                        </p:tav>
                                        <p:tav tm="100000">
                                          <p:val>
                                            <p:strVal val="#ppt_w"/>
                                          </p:val>
                                        </p:tav>
                                      </p:tavLst>
                                    </p:anim>
                                    <p:animEffect>
                                      <p:cBhvr>
                                        <p:cTn id="65" dur="500" tmFilter="0,0; .5, 1; 1, 1"/>
                                        <p:tgtEl>
                                          <p:spTgt spid="24"/>
                                        </p:tgtEl>
                                      </p:cBhvr>
                                    </p:animEffect>
                                  </p:childTnLst>
                                </p:cTn>
                              </p:par>
                            </p:childTnLst>
                          </p:cTn>
                        </p:par>
                        <p:par>
                          <p:cTn id="66" fill="hold">
                            <p:stCondLst>
                              <p:cond delay="3700"/>
                            </p:stCondLst>
                            <p:childTnLst>
                              <p:par>
                                <p:cTn id="67" presetID="55" presetClass="entr" presetSubtype="0" fill="hold" nodeType="afterEffect">
                                  <p:stCondLst>
                                    <p:cond delay="0"/>
                                  </p:stCondLst>
                                  <p:childTnLst>
                                    <p:set>
                                      <p:cBhvr>
                                        <p:cTn id="68" dur="1" fill="hold">
                                          <p:stCondLst>
                                            <p:cond delay="0"/>
                                          </p:stCondLst>
                                        </p:cTn>
                                        <p:tgtEl>
                                          <p:spTgt spid="35"/>
                                        </p:tgtEl>
                                        <p:attrNameLst>
                                          <p:attrName>style.visibility</p:attrName>
                                        </p:attrNameLst>
                                      </p:cBhvr>
                                      <p:to>
                                        <p:strVal val="visible"/>
                                      </p:to>
                                    </p:set>
                                    <p:anim calcmode="lin" valueType="num">
                                      <p:cBhvr>
                                        <p:cTn id="69" dur="500" fill="hold"/>
                                        <p:tgtEl>
                                          <p:spTgt spid="35"/>
                                        </p:tgtEl>
                                        <p:attrNameLst>
                                          <p:attrName>ppt_w</p:attrName>
                                        </p:attrNameLst>
                                      </p:cBhvr>
                                      <p:tavLst>
                                        <p:tav tm="0">
                                          <p:val>
                                            <p:strVal val="#ppt_w*0.70"/>
                                          </p:val>
                                        </p:tav>
                                        <p:tav tm="100000">
                                          <p:val>
                                            <p:strVal val="#ppt_w"/>
                                          </p:val>
                                        </p:tav>
                                      </p:tavLst>
                                    </p:anim>
                                    <p:anim calcmode="lin" valueType="num">
                                      <p:cBhvr>
                                        <p:cTn id="70" dur="500" fill="hold"/>
                                        <p:tgtEl>
                                          <p:spTgt spid="35"/>
                                        </p:tgtEl>
                                        <p:attrNameLst>
                                          <p:attrName>ppt_h</p:attrName>
                                        </p:attrNameLst>
                                      </p:cBhvr>
                                      <p:tavLst>
                                        <p:tav tm="0">
                                          <p:val>
                                            <p:strVal val="#ppt_h"/>
                                          </p:val>
                                        </p:tav>
                                        <p:tav tm="100000">
                                          <p:val>
                                            <p:strVal val="#ppt_h"/>
                                          </p:val>
                                        </p:tav>
                                      </p:tavLst>
                                    </p:anim>
                                    <p:animEffect transition="in" filter="fade">
                                      <p:cBhvr>
                                        <p:cTn id="71" dur="500"/>
                                        <p:tgtEl>
                                          <p:spTgt spid="35"/>
                                        </p:tgtEl>
                                      </p:cBhvr>
                                    </p:animEffect>
                                  </p:childTnLst>
                                </p:cTn>
                              </p:par>
                            </p:childTnLst>
                          </p:cTn>
                        </p:par>
                        <p:par>
                          <p:cTn id="72" fill="hold">
                            <p:stCondLst>
                              <p:cond delay="4200"/>
                            </p:stCondLst>
                            <p:childTnLst>
                              <p:par>
                                <p:cTn id="73" presetID="16" presetClass="entr" presetSubtype="21" fill="hold" grpId="0" nodeType="after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barn(inVertical)">
                                      <p:cBhvr>
                                        <p:cTn id="75" dur="1000"/>
                                        <p:tgtEl>
                                          <p:spTgt spid="38"/>
                                        </p:tgtEl>
                                      </p:cBhvr>
                                    </p:animEffect>
                                  </p:childTnLst>
                                </p:cTn>
                              </p:par>
                            </p:childTnLst>
                          </p:cTn>
                        </p:par>
                        <p:par>
                          <p:cTn id="76" fill="hold">
                            <p:stCondLst>
                              <p:cond delay="5200"/>
                            </p:stCondLst>
                            <p:childTnLst>
                              <p:par>
                                <p:cTn id="77" presetID="18" presetClass="entr" presetSubtype="12"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strips(downLeft)">
                                      <p:cBhvr>
                                        <p:cTn id="7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ldLvl="0" autoUpdateAnimBg="0"/>
      <p:bldP spid="24" grpId="0" bldLvl="0" autoUpdateAnimBg="0"/>
      <p:bldP spid="25" grpId="0" bldLvl="0" animBg="1"/>
      <p:bldP spid="26" grpId="0" bldLvl="0" animBg="1"/>
      <p:bldP spid="27" grpId="0" bldLvl="0" animBg="1"/>
      <p:bldP spid="28" grpId="0" bldLvl="0" animBg="1"/>
      <p:bldP spid="29" grpId="0" bldLvl="0" animBg="1"/>
      <p:bldP spid="30" grpId="0" bldLvl="0" animBg="1"/>
      <p:bldP spid="38" grpId="0"/>
      <p:bldP spid="18" grpId="0" bldLvl="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矩形"/>
          <p:cNvSpPr/>
          <p:nvPr>
            <p:custDataLst>
              <p:tags r:id="rId1"/>
            </p:custDataLst>
          </p:nvPr>
        </p:nvSpPr>
        <p:spPr>
          <a:xfrm>
            <a:off x="2135505" y="116205"/>
            <a:ext cx="8361680"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分析模板介绍</a:t>
            </a:r>
            <a:endPar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1415415" y="1483360"/>
            <a:ext cx="9246870" cy="1365250"/>
          </a:xfrm>
          <a:prstGeom prst="rect">
            <a:avLst/>
          </a:prstGeom>
          <a:noFill/>
        </p:spPr>
        <p:txBody>
          <a:bodyPr wrap="square" rtlCol="0">
            <a:noAutofit/>
          </a:bodyPr>
          <a:p>
            <a:r>
              <a:rPr lang="zh-CN" altLang="en-US" sz="2670" b="1">
                <a:latin typeface="微软雅黑" panose="020B0503020204020204" charset="-122"/>
                <a:ea typeface="微软雅黑" panose="020B0503020204020204" charset="-122"/>
                <a:cs typeface="微软雅黑" panose="020B0503020204020204" charset="-122"/>
              </a:rPr>
              <a:t>定义了分析模板，会根据分析模板中定义的规则收集和处理度量数据，如果所有分析都成功通过，那么部署就会继续进行；如果有任何分析失败，那么部署会回滚到之前的版本</a:t>
            </a:r>
            <a:endParaRPr lang="zh-CN" altLang="en-US" sz="2670" b="1">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1343660" y="3429635"/>
            <a:ext cx="9246870" cy="501650"/>
          </a:xfrm>
          <a:prstGeom prst="rect">
            <a:avLst/>
          </a:prstGeom>
          <a:noFill/>
        </p:spPr>
        <p:txBody>
          <a:bodyPr wrap="square" rtlCol="0">
            <a:spAutoFit/>
          </a:bodyPr>
          <a:p>
            <a:r>
              <a:rPr lang="zh-CN" altLang="en-US" sz="2670" b="1">
                <a:latin typeface="微软雅黑" panose="020B0503020204020204" charset="-122"/>
                <a:ea typeface="微软雅黑" panose="020B0503020204020204" charset="-122"/>
                <a:cs typeface="微软雅黑" panose="020B0503020204020204" charset="-122"/>
              </a:rPr>
              <a:t>分析模板需要依赖</a:t>
            </a:r>
            <a:r>
              <a:rPr lang="en-US" altLang="zh-CN" sz="2670" b="1">
                <a:latin typeface="微软雅黑" panose="020B0503020204020204" charset="-122"/>
                <a:ea typeface="微软雅黑" panose="020B0503020204020204" charset="-122"/>
                <a:cs typeface="微软雅黑" panose="020B0503020204020204" charset="-122"/>
              </a:rPr>
              <a:t>Argo Rollout+Istio+Prometheus</a:t>
            </a:r>
            <a:r>
              <a:rPr lang="zh-CN" altLang="en-US" sz="2670" b="1">
                <a:latin typeface="微软雅黑" panose="020B0503020204020204" charset="-122"/>
                <a:ea typeface="微软雅黑" panose="020B0503020204020204" charset="-122"/>
                <a:cs typeface="微软雅黑" panose="020B0503020204020204" charset="-122"/>
              </a:rPr>
              <a:t>实现</a:t>
            </a:r>
            <a:endParaRPr lang="zh-CN" altLang="en-US" sz="267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矩形"/>
          <p:cNvSpPr/>
          <p:nvPr>
            <p:custDataLst>
              <p:tags r:id="rId1"/>
            </p:custDataLst>
          </p:nvPr>
        </p:nvSpPr>
        <p:spPr>
          <a:xfrm>
            <a:off x="2135505" y="116205"/>
            <a:ext cx="886523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Argo Rollout+Istio+Prometheus</a:t>
            </a: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角色介绍</a:t>
            </a:r>
            <a:endPar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1343660" y="1412240"/>
            <a:ext cx="9246870" cy="1100455"/>
          </a:xfrm>
          <a:prstGeom prst="rect">
            <a:avLst/>
          </a:prstGeom>
          <a:noFill/>
        </p:spPr>
        <p:txBody>
          <a:bodyPr wrap="square" rtlCol="0">
            <a:noAutofit/>
          </a:bodyPr>
          <a:p>
            <a:r>
              <a:rPr lang="en-US" sz="2670" b="1">
                <a:latin typeface="微软雅黑" panose="020B0503020204020204" charset="-122"/>
                <a:ea typeface="微软雅黑" panose="020B0503020204020204" charset="-122"/>
                <a:cs typeface="微软雅黑" panose="020B0503020204020204" charset="-122"/>
                <a:sym typeface="+mn-ea"/>
              </a:rPr>
              <a:t>ISTIO</a:t>
            </a:r>
            <a:r>
              <a:rPr sz="2670" b="1">
                <a:latin typeface="微软雅黑" panose="020B0503020204020204" charset="-122"/>
                <a:ea typeface="微软雅黑" panose="020B0503020204020204" charset="-122"/>
                <a:cs typeface="微软雅黑" panose="020B0503020204020204" charset="-122"/>
                <a:sym typeface="+mn-ea"/>
              </a:rPr>
              <a:t>：通过 Istio 的服务网格，捕获服务的所有流量数据，这包括请求量、延迟、错误率等</a:t>
            </a:r>
            <a:endParaRPr sz="2670" b="1">
              <a:latin typeface="微软雅黑" panose="020B0503020204020204" charset="-122"/>
              <a:ea typeface="微软雅黑" panose="020B0503020204020204" charset="-122"/>
              <a:cs typeface="微软雅黑" panose="020B0503020204020204" charset="-122"/>
            </a:endParaRPr>
          </a:p>
          <a:p>
            <a:endParaRPr lang="zh-CN" altLang="en-US" sz="2670" b="1">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1343025" y="3070225"/>
            <a:ext cx="9939655" cy="1061720"/>
          </a:xfrm>
          <a:prstGeom prst="rect">
            <a:avLst/>
          </a:prstGeom>
          <a:noFill/>
        </p:spPr>
        <p:txBody>
          <a:bodyPr wrap="square" rtlCol="0">
            <a:noAutofit/>
          </a:bodyPr>
          <a:p>
            <a:r>
              <a:rPr lang="zh-CN" altLang="en-US" sz="2670" b="1">
                <a:latin typeface="微软雅黑" panose="020B0503020204020204" charset="-122"/>
                <a:ea typeface="微软雅黑" panose="020B0503020204020204" charset="-122"/>
                <a:cs typeface="微软雅黑" panose="020B0503020204020204" charset="-122"/>
                <a:sym typeface="+mn-ea"/>
              </a:rPr>
              <a:t>Prometheus：从 Istio 收集到的流量数据中提取指标，并通过其查询语言 PromQL 进行复杂的分析和可视化</a:t>
            </a:r>
            <a:endParaRPr sz="2670" b="1">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nvSpPr>
        <p:spPr>
          <a:xfrm>
            <a:off x="1343025" y="4655185"/>
            <a:ext cx="9246870" cy="1061720"/>
          </a:xfrm>
          <a:prstGeom prst="rect">
            <a:avLst/>
          </a:prstGeom>
          <a:noFill/>
        </p:spPr>
        <p:txBody>
          <a:bodyPr wrap="square" rtlCol="0">
            <a:noAutofit/>
          </a:bodyPr>
          <a:p>
            <a:r>
              <a:rPr lang="zh-CN" altLang="en-US" sz="2670" b="1">
                <a:latin typeface="微软雅黑" panose="020B0503020204020204" charset="-122"/>
                <a:ea typeface="微软雅黑" panose="020B0503020204020204" charset="-122"/>
                <a:cs typeface="微软雅黑" panose="020B0503020204020204" charset="-122"/>
                <a:sym typeface="+mn-ea"/>
              </a:rPr>
              <a:t>Argo Rollouts： 实现自动回滚的关键组件</a:t>
            </a:r>
            <a:endParaRPr lang="zh-CN" altLang="en-US" sz="267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7" grpId="0"/>
      <p:bldP spid="7" grpId="1"/>
      <p:bldP spid="8" grpId="0"/>
      <p:bldP spid="8" grpId="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199515" y="1268095"/>
            <a:ext cx="10183495" cy="911860"/>
          </a:xfrm>
          <a:prstGeom prst="rect">
            <a:avLst/>
          </a:prstGeom>
          <a:noFill/>
        </p:spPr>
        <p:txBody>
          <a:bodyPr wrap="square" rtlCol="0" anchor="t">
            <a:spAutoFit/>
          </a:bodyPr>
          <a:p>
            <a:r>
              <a:rPr lang="zh-CN" altLang="en-US" sz="2670" b="1">
                <a:latin typeface="微软雅黑" panose="020B0503020204020204" charset="-122"/>
                <a:ea typeface="微软雅黑" panose="020B0503020204020204" charset="-122"/>
                <a:cs typeface="微软雅黑" panose="020B0503020204020204" charset="-122"/>
              </a:rPr>
              <a:t>Istio是一个用于服务治理的开放平台，是一个Service Mesh形态的解决方案。它提供了连接、保护、控制和观测四个方面的功能</a:t>
            </a:r>
            <a:endParaRPr lang="zh-CN" altLang="en-US" sz="2670" b="1">
              <a:latin typeface="微软雅黑" panose="020B0503020204020204" charset="-122"/>
              <a:ea typeface="微软雅黑" panose="020B0503020204020204" charset="-122"/>
              <a:cs typeface="微软雅黑" panose="020B0503020204020204" charset="-122"/>
            </a:endParaRPr>
          </a:p>
        </p:txBody>
      </p:sp>
      <p:sp>
        <p:nvSpPr>
          <p:cNvPr id="17" name="矩形"/>
          <p:cNvSpPr/>
          <p:nvPr>
            <p:custDataLst>
              <p:tags r:id="rId1"/>
            </p:custDataLst>
          </p:nvPr>
        </p:nvSpPr>
        <p:spPr>
          <a:xfrm>
            <a:off x="1775460" y="116840"/>
            <a:ext cx="886523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Isito</a:t>
            </a: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介绍</a:t>
            </a:r>
            <a:endPar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1199515" y="2708275"/>
            <a:ext cx="9853295" cy="1122045"/>
          </a:xfrm>
          <a:prstGeom prst="rect">
            <a:avLst/>
          </a:prstGeom>
          <a:noFill/>
        </p:spPr>
        <p:txBody>
          <a:bodyPr wrap="square" rtlCol="0">
            <a:noAutofit/>
          </a:bodyPr>
          <a:p>
            <a:r>
              <a:rPr sz="2670" b="1">
                <a:latin typeface="微软雅黑" panose="020B0503020204020204" charset="-122"/>
                <a:ea typeface="微软雅黑" panose="020B0503020204020204" charset="-122"/>
                <a:cs typeface="微软雅黑" panose="020B0503020204020204" charset="-122"/>
              </a:rPr>
              <a:t>在Istio中，Envoy是一个关键的组件，它以边车（sidecar）代理的形式部署在每个微服务实例旁边</a:t>
            </a:r>
            <a:endParaRPr lang="zh-CN" sz="2670" b="1">
              <a:latin typeface="微软雅黑" panose="020B0503020204020204" charset="-122"/>
              <a:ea typeface="微软雅黑" panose="020B0503020204020204" charset="-122"/>
              <a:cs typeface="微软雅黑" panose="020B0503020204020204" charset="-122"/>
            </a:endParaRPr>
          </a:p>
        </p:txBody>
      </p:sp>
      <p:sp>
        <p:nvSpPr>
          <p:cNvPr id="15" name="文本框 14"/>
          <p:cNvSpPr txBox="1"/>
          <p:nvPr/>
        </p:nvSpPr>
        <p:spPr>
          <a:xfrm>
            <a:off x="1179195" y="4411980"/>
            <a:ext cx="9544685" cy="1457325"/>
          </a:xfrm>
          <a:prstGeom prst="rect">
            <a:avLst/>
          </a:prstGeom>
          <a:noFill/>
        </p:spPr>
        <p:txBody>
          <a:bodyPr wrap="square" rtlCol="0">
            <a:noAutofit/>
          </a:bodyPr>
          <a:p>
            <a:r>
              <a:rPr lang="zh-CN" altLang="en-US" sz="2670" b="1">
                <a:latin typeface="微软雅黑" panose="020B0503020204020204" charset="-122"/>
                <a:ea typeface="微软雅黑" panose="020B0503020204020204" charset="-122"/>
                <a:cs typeface="微软雅黑" panose="020B0503020204020204" charset="-122"/>
              </a:rPr>
              <a:t>Istio的指标收集从sidecar代理（Envoy）开始。每个代理为通过它的所有流量（入站和出站）生成一组丰富的指标</a:t>
            </a:r>
            <a:endParaRPr lang="zh-CN" altLang="en-US" sz="267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p:bldP spid="5" grpId="1"/>
      <p:bldP spid="15" grpId="0"/>
      <p:bldP spid="15" grpId="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矩形"/>
          <p:cNvSpPr/>
          <p:nvPr>
            <p:custDataLst>
              <p:tags r:id="rId1"/>
            </p:custDataLst>
          </p:nvPr>
        </p:nvSpPr>
        <p:spPr>
          <a:xfrm>
            <a:off x="1775460" y="116840"/>
            <a:ext cx="886523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Isito</a:t>
            </a: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架构</a:t>
            </a:r>
            <a:endPar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2" name="矩形 1"/>
          <p:cNvSpPr/>
          <p:nvPr/>
        </p:nvSpPr>
        <p:spPr>
          <a:xfrm>
            <a:off x="987425" y="1341120"/>
            <a:ext cx="1367790" cy="72009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矩形 2"/>
          <p:cNvSpPr/>
          <p:nvPr/>
        </p:nvSpPr>
        <p:spPr>
          <a:xfrm>
            <a:off x="3363595" y="1341120"/>
            <a:ext cx="1367790" cy="72009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矩形 3"/>
          <p:cNvSpPr/>
          <p:nvPr/>
        </p:nvSpPr>
        <p:spPr>
          <a:xfrm>
            <a:off x="5525135" y="1341120"/>
            <a:ext cx="1367790" cy="72009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矩形 4"/>
          <p:cNvSpPr/>
          <p:nvPr/>
        </p:nvSpPr>
        <p:spPr>
          <a:xfrm>
            <a:off x="987425" y="2619375"/>
            <a:ext cx="1367790" cy="72009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nvSpPr>
        <p:spPr>
          <a:xfrm>
            <a:off x="987425" y="4005580"/>
            <a:ext cx="1367790" cy="72009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矩形 6"/>
          <p:cNvSpPr/>
          <p:nvPr/>
        </p:nvSpPr>
        <p:spPr>
          <a:xfrm>
            <a:off x="3363595" y="2619375"/>
            <a:ext cx="1367790" cy="72009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p:nvSpPr>
        <p:spPr>
          <a:xfrm>
            <a:off x="3363595" y="4005580"/>
            <a:ext cx="1367790" cy="72009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矩形 8"/>
          <p:cNvSpPr/>
          <p:nvPr/>
        </p:nvSpPr>
        <p:spPr>
          <a:xfrm>
            <a:off x="5499735" y="2637155"/>
            <a:ext cx="1367790" cy="72009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矩形 9"/>
          <p:cNvSpPr/>
          <p:nvPr/>
        </p:nvSpPr>
        <p:spPr>
          <a:xfrm>
            <a:off x="5499735" y="4023360"/>
            <a:ext cx="1367790" cy="72009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p:nvSpPr>
        <p:spPr>
          <a:xfrm>
            <a:off x="1635125" y="1412875"/>
            <a:ext cx="503555" cy="576580"/>
          </a:xfrm>
          <a:prstGeom prst="rect">
            <a:avLst/>
          </a:prstGeom>
          <a:solidFill>
            <a:schemeClr val="accent1">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 name="矩形 11"/>
          <p:cNvSpPr/>
          <p:nvPr/>
        </p:nvSpPr>
        <p:spPr>
          <a:xfrm>
            <a:off x="1131570" y="1412875"/>
            <a:ext cx="503555" cy="576580"/>
          </a:xfrm>
          <a:prstGeom prst="rect">
            <a:avLst/>
          </a:prstGeom>
          <a:solidFill>
            <a:schemeClr val="accent6">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矩形 12"/>
          <p:cNvSpPr/>
          <p:nvPr/>
        </p:nvSpPr>
        <p:spPr>
          <a:xfrm>
            <a:off x="4011930" y="1412875"/>
            <a:ext cx="503555" cy="576580"/>
          </a:xfrm>
          <a:prstGeom prst="rect">
            <a:avLst/>
          </a:prstGeom>
          <a:solidFill>
            <a:schemeClr val="accent1">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矩形 13"/>
          <p:cNvSpPr/>
          <p:nvPr/>
        </p:nvSpPr>
        <p:spPr>
          <a:xfrm>
            <a:off x="3508375" y="1412875"/>
            <a:ext cx="503555" cy="576580"/>
          </a:xfrm>
          <a:prstGeom prst="rect">
            <a:avLst/>
          </a:prstGeom>
          <a:solidFill>
            <a:schemeClr val="accent6">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矩形 14"/>
          <p:cNvSpPr/>
          <p:nvPr/>
        </p:nvSpPr>
        <p:spPr>
          <a:xfrm>
            <a:off x="6172835" y="1421765"/>
            <a:ext cx="503555" cy="576580"/>
          </a:xfrm>
          <a:prstGeom prst="rect">
            <a:avLst/>
          </a:prstGeom>
          <a:solidFill>
            <a:schemeClr val="accent1">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矩形 15"/>
          <p:cNvSpPr/>
          <p:nvPr/>
        </p:nvSpPr>
        <p:spPr>
          <a:xfrm>
            <a:off x="5669280" y="1421765"/>
            <a:ext cx="503555" cy="576580"/>
          </a:xfrm>
          <a:prstGeom prst="rect">
            <a:avLst/>
          </a:prstGeom>
          <a:solidFill>
            <a:schemeClr val="accent6">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矩形 17"/>
          <p:cNvSpPr/>
          <p:nvPr/>
        </p:nvSpPr>
        <p:spPr>
          <a:xfrm>
            <a:off x="6172835" y="2709545"/>
            <a:ext cx="503555" cy="576580"/>
          </a:xfrm>
          <a:prstGeom prst="rect">
            <a:avLst/>
          </a:prstGeom>
          <a:solidFill>
            <a:schemeClr val="accent1">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矩形 18"/>
          <p:cNvSpPr/>
          <p:nvPr/>
        </p:nvSpPr>
        <p:spPr>
          <a:xfrm>
            <a:off x="5669280" y="2709545"/>
            <a:ext cx="503555" cy="576580"/>
          </a:xfrm>
          <a:prstGeom prst="rect">
            <a:avLst/>
          </a:prstGeom>
          <a:solidFill>
            <a:schemeClr val="accent6">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 name="矩形 19"/>
          <p:cNvSpPr/>
          <p:nvPr/>
        </p:nvSpPr>
        <p:spPr>
          <a:xfrm>
            <a:off x="3999230" y="2669540"/>
            <a:ext cx="503555" cy="576580"/>
          </a:xfrm>
          <a:prstGeom prst="rect">
            <a:avLst/>
          </a:prstGeom>
          <a:solidFill>
            <a:schemeClr val="accent1">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矩形 20"/>
          <p:cNvSpPr/>
          <p:nvPr/>
        </p:nvSpPr>
        <p:spPr>
          <a:xfrm>
            <a:off x="3508375" y="2708910"/>
            <a:ext cx="503555" cy="576580"/>
          </a:xfrm>
          <a:prstGeom prst="rect">
            <a:avLst/>
          </a:prstGeom>
          <a:solidFill>
            <a:schemeClr val="accent6">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矩形 21"/>
          <p:cNvSpPr/>
          <p:nvPr/>
        </p:nvSpPr>
        <p:spPr>
          <a:xfrm>
            <a:off x="1635125" y="2669540"/>
            <a:ext cx="503555" cy="576580"/>
          </a:xfrm>
          <a:prstGeom prst="rect">
            <a:avLst/>
          </a:prstGeom>
          <a:solidFill>
            <a:schemeClr val="accent1">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矩形 22"/>
          <p:cNvSpPr/>
          <p:nvPr/>
        </p:nvSpPr>
        <p:spPr>
          <a:xfrm>
            <a:off x="1131570" y="2669540"/>
            <a:ext cx="503555" cy="576580"/>
          </a:xfrm>
          <a:prstGeom prst="rect">
            <a:avLst/>
          </a:prstGeom>
          <a:solidFill>
            <a:schemeClr val="accent6">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矩形 23"/>
          <p:cNvSpPr/>
          <p:nvPr/>
        </p:nvSpPr>
        <p:spPr>
          <a:xfrm>
            <a:off x="1635125" y="4077335"/>
            <a:ext cx="503555" cy="576580"/>
          </a:xfrm>
          <a:prstGeom prst="rect">
            <a:avLst/>
          </a:prstGeom>
          <a:solidFill>
            <a:schemeClr val="accent1">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矩形 24"/>
          <p:cNvSpPr/>
          <p:nvPr/>
        </p:nvSpPr>
        <p:spPr>
          <a:xfrm>
            <a:off x="1131570" y="4077335"/>
            <a:ext cx="503555" cy="576580"/>
          </a:xfrm>
          <a:prstGeom prst="rect">
            <a:avLst/>
          </a:prstGeom>
          <a:solidFill>
            <a:schemeClr val="accent6">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 name="矩形 25"/>
          <p:cNvSpPr/>
          <p:nvPr/>
        </p:nvSpPr>
        <p:spPr>
          <a:xfrm>
            <a:off x="4011930" y="4077335"/>
            <a:ext cx="503555" cy="576580"/>
          </a:xfrm>
          <a:prstGeom prst="rect">
            <a:avLst/>
          </a:prstGeom>
          <a:solidFill>
            <a:schemeClr val="accent1">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 name="矩形 26"/>
          <p:cNvSpPr/>
          <p:nvPr/>
        </p:nvSpPr>
        <p:spPr>
          <a:xfrm>
            <a:off x="3508375" y="4077335"/>
            <a:ext cx="503555" cy="576580"/>
          </a:xfrm>
          <a:prstGeom prst="rect">
            <a:avLst/>
          </a:prstGeom>
          <a:solidFill>
            <a:schemeClr val="accent6">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 name="矩形 27"/>
          <p:cNvSpPr/>
          <p:nvPr/>
        </p:nvSpPr>
        <p:spPr>
          <a:xfrm>
            <a:off x="6172835" y="4077335"/>
            <a:ext cx="503555" cy="576580"/>
          </a:xfrm>
          <a:prstGeom prst="rect">
            <a:avLst/>
          </a:prstGeom>
          <a:solidFill>
            <a:schemeClr val="accent1">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 name="矩形 28"/>
          <p:cNvSpPr/>
          <p:nvPr/>
        </p:nvSpPr>
        <p:spPr>
          <a:xfrm>
            <a:off x="5669280" y="4077335"/>
            <a:ext cx="503555" cy="576580"/>
          </a:xfrm>
          <a:prstGeom prst="rect">
            <a:avLst/>
          </a:prstGeom>
          <a:solidFill>
            <a:schemeClr val="accent6">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 name="矩形 29"/>
          <p:cNvSpPr/>
          <p:nvPr/>
        </p:nvSpPr>
        <p:spPr>
          <a:xfrm>
            <a:off x="7577455" y="2453005"/>
            <a:ext cx="503555" cy="576580"/>
          </a:xfrm>
          <a:prstGeom prst="rect">
            <a:avLst/>
          </a:prstGeom>
          <a:solidFill>
            <a:schemeClr val="accent6">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矩形 30"/>
          <p:cNvSpPr/>
          <p:nvPr/>
        </p:nvSpPr>
        <p:spPr>
          <a:xfrm>
            <a:off x="7577455" y="3321050"/>
            <a:ext cx="503555" cy="576580"/>
          </a:xfrm>
          <a:prstGeom prst="rect">
            <a:avLst/>
          </a:prstGeom>
          <a:solidFill>
            <a:schemeClr val="accent1">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 name="矩形 31"/>
          <p:cNvSpPr/>
          <p:nvPr/>
        </p:nvSpPr>
        <p:spPr>
          <a:xfrm>
            <a:off x="7465060" y="1430020"/>
            <a:ext cx="727710" cy="70294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33" name="直接连接符 32"/>
          <p:cNvCxnSpPr/>
          <p:nvPr/>
        </p:nvCxnSpPr>
        <p:spPr>
          <a:xfrm>
            <a:off x="2135505" y="1701165"/>
            <a:ext cx="1876425" cy="0"/>
          </a:xfrm>
          <a:prstGeom prst="line">
            <a:avLst/>
          </a:prstGeom>
          <a:ln w="31750" cap="rnd">
            <a:solidFill>
              <a:prstClr val="black"/>
            </a:solidFill>
            <a:round/>
          </a:ln>
        </p:spPr>
        <p:style>
          <a:lnRef idx="0">
            <a:srgbClr val="FFFFFF"/>
          </a:lnRef>
          <a:fillRef idx="0">
            <a:srgbClr val="FFFFFF"/>
          </a:fillRef>
          <a:effectRef idx="0">
            <a:srgbClr val="FFFFFF"/>
          </a:effectRef>
          <a:fontRef idx="minor">
            <a:schemeClr val="tx1"/>
          </a:fontRef>
        </p:style>
      </p:cxnSp>
      <p:cxnSp>
        <p:nvCxnSpPr>
          <p:cNvPr id="34" name="直接连接符 33"/>
          <p:cNvCxnSpPr/>
          <p:nvPr/>
        </p:nvCxnSpPr>
        <p:spPr>
          <a:xfrm>
            <a:off x="2135505" y="2924810"/>
            <a:ext cx="1871980" cy="0"/>
          </a:xfrm>
          <a:prstGeom prst="line">
            <a:avLst/>
          </a:prstGeom>
          <a:ln w="31750" cap="rnd">
            <a:solidFill>
              <a:prstClr val="black"/>
            </a:solidFill>
            <a:round/>
          </a:ln>
        </p:spPr>
        <p:style>
          <a:lnRef idx="0">
            <a:srgbClr val="FFFFFF"/>
          </a:lnRef>
          <a:fillRef idx="0">
            <a:srgbClr val="FFFFFF"/>
          </a:fillRef>
          <a:effectRef idx="0">
            <a:srgbClr val="FFFFFF"/>
          </a:effectRef>
          <a:fontRef idx="minor">
            <a:schemeClr val="tx1"/>
          </a:fontRef>
        </p:style>
      </p:cxnSp>
      <p:cxnSp>
        <p:nvCxnSpPr>
          <p:cNvPr id="35" name="直接连接符 34"/>
          <p:cNvCxnSpPr/>
          <p:nvPr/>
        </p:nvCxnSpPr>
        <p:spPr>
          <a:xfrm>
            <a:off x="4515485" y="1701165"/>
            <a:ext cx="1657350" cy="8890"/>
          </a:xfrm>
          <a:prstGeom prst="line">
            <a:avLst/>
          </a:prstGeom>
          <a:ln w="31750" cap="rnd">
            <a:solidFill>
              <a:prstClr val="black"/>
            </a:solidFill>
            <a:round/>
          </a:ln>
        </p:spPr>
        <p:style>
          <a:lnRef idx="0">
            <a:srgbClr val="FFFFFF"/>
          </a:lnRef>
          <a:fillRef idx="0">
            <a:srgbClr val="FFFFFF"/>
          </a:fillRef>
          <a:effectRef idx="0">
            <a:srgbClr val="FFFFFF"/>
          </a:effectRef>
          <a:fontRef idx="minor">
            <a:schemeClr val="tx1"/>
          </a:fontRef>
        </p:style>
      </p:cxnSp>
      <p:cxnSp>
        <p:nvCxnSpPr>
          <p:cNvPr id="36" name="直接连接符 35"/>
          <p:cNvCxnSpPr/>
          <p:nvPr/>
        </p:nvCxnSpPr>
        <p:spPr>
          <a:xfrm>
            <a:off x="4511675" y="2948940"/>
            <a:ext cx="1657350" cy="8890"/>
          </a:xfrm>
          <a:prstGeom prst="line">
            <a:avLst/>
          </a:prstGeom>
          <a:ln w="31750" cap="rnd">
            <a:solidFill>
              <a:prstClr val="black"/>
            </a:solidFill>
            <a:round/>
          </a:ln>
        </p:spPr>
        <p:style>
          <a:lnRef idx="0">
            <a:srgbClr val="FFFFFF"/>
          </a:lnRef>
          <a:fillRef idx="0">
            <a:srgbClr val="FFFFFF"/>
          </a:fillRef>
          <a:effectRef idx="0">
            <a:srgbClr val="FFFFFF"/>
          </a:effectRef>
          <a:fontRef idx="minor">
            <a:schemeClr val="tx1"/>
          </a:fontRef>
        </p:style>
      </p:cxnSp>
      <p:cxnSp>
        <p:nvCxnSpPr>
          <p:cNvPr id="37" name="直接连接符 36"/>
          <p:cNvCxnSpPr/>
          <p:nvPr/>
        </p:nvCxnSpPr>
        <p:spPr>
          <a:xfrm flipV="1">
            <a:off x="2135505" y="4349115"/>
            <a:ext cx="1876425" cy="15875"/>
          </a:xfrm>
          <a:prstGeom prst="line">
            <a:avLst/>
          </a:prstGeom>
          <a:ln w="31750" cap="rnd">
            <a:solidFill>
              <a:prstClr val="black"/>
            </a:solidFill>
            <a:round/>
          </a:ln>
        </p:spPr>
        <p:style>
          <a:lnRef idx="0">
            <a:srgbClr val="FFFFFF"/>
          </a:lnRef>
          <a:fillRef idx="0">
            <a:srgbClr val="FFFFFF"/>
          </a:fillRef>
          <a:effectRef idx="0">
            <a:srgbClr val="FFFFFF"/>
          </a:effectRef>
          <a:fontRef idx="minor">
            <a:schemeClr val="tx1"/>
          </a:fontRef>
        </p:style>
      </p:cxnSp>
      <p:cxnSp>
        <p:nvCxnSpPr>
          <p:cNvPr id="38" name="直接连接符 37"/>
          <p:cNvCxnSpPr/>
          <p:nvPr/>
        </p:nvCxnSpPr>
        <p:spPr>
          <a:xfrm>
            <a:off x="4516120" y="4373245"/>
            <a:ext cx="1657350" cy="8890"/>
          </a:xfrm>
          <a:prstGeom prst="line">
            <a:avLst/>
          </a:prstGeom>
          <a:ln w="31750" cap="rnd">
            <a:solidFill>
              <a:prstClr val="black"/>
            </a:solidFill>
            <a:round/>
          </a:ln>
        </p:spPr>
        <p:style>
          <a:lnRef idx="0">
            <a:srgbClr val="FFFFFF"/>
          </a:lnRef>
          <a:fillRef idx="0">
            <a:srgbClr val="FFFFFF"/>
          </a:fillRef>
          <a:effectRef idx="0">
            <a:srgbClr val="FFFFFF"/>
          </a:effectRef>
          <a:fontRef idx="minor">
            <a:schemeClr val="tx1"/>
          </a:fontRef>
        </p:style>
      </p:cxnSp>
      <p:cxnSp>
        <p:nvCxnSpPr>
          <p:cNvPr id="41" name="直接连接符 40"/>
          <p:cNvCxnSpPr/>
          <p:nvPr/>
        </p:nvCxnSpPr>
        <p:spPr>
          <a:xfrm>
            <a:off x="1887220" y="1989455"/>
            <a:ext cx="0" cy="680085"/>
          </a:xfrm>
          <a:prstGeom prst="line">
            <a:avLst/>
          </a:prstGeom>
          <a:ln w="31750" cap="rnd">
            <a:solidFill>
              <a:prstClr val="black"/>
            </a:solidFill>
            <a:round/>
          </a:ln>
        </p:spPr>
        <p:style>
          <a:lnRef idx="0">
            <a:srgbClr val="FFFFFF"/>
          </a:lnRef>
          <a:fillRef idx="0">
            <a:srgbClr val="FFFFFF"/>
          </a:fillRef>
          <a:effectRef idx="0">
            <a:srgbClr val="FFFFFF"/>
          </a:effectRef>
          <a:fontRef idx="minor">
            <a:schemeClr val="tx1"/>
          </a:fontRef>
        </p:style>
      </p:cxnSp>
      <p:cxnSp>
        <p:nvCxnSpPr>
          <p:cNvPr id="42" name="直接连接符 41"/>
          <p:cNvCxnSpPr/>
          <p:nvPr/>
        </p:nvCxnSpPr>
        <p:spPr>
          <a:xfrm>
            <a:off x="1877060" y="3284855"/>
            <a:ext cx="0" cy="680085"/>
          </a:xfrm>
          <a:prstGeom prst="line">
            <a:avLst/>
          </a:prstGeom>
          <a:ln w="31750" cap="rnd">
            <a:solidFill>
              <a:prstClr val="black"/>
            </a:solidFill>
            <a:round/>
          </a:ln>
        </p:spPr>
        <p:style>
          <a:lnRef idx="0">
            <a:srgbClr val="FFFFFF"/>
          </a:lnRef>
          <a:fillRef idx="0">
            <a:srgbClr val="FFFFFF"/>
          </a:fillRef>
          <a:effectRef idx="0">
            <a:srgbClr val="FFFFFF"/>
          </a:effectRef>
          <a:fontRef idx="minor">
            <a:schemeClr val="tx1"/>
          </a:fontRef>
        </p:style>
      </p:cxnSp>
      <p:cxnSp>
        <p:nvCxnSpPr>
          <p:cNvPr id="43" name="直接连接符 42"/>
          <p:cNvCxnSpPr/>
          <p:nvPr/>
        </p:nvCxnSpPr>
        <p:spPr>
          <a:xfrm>
            <a:off x="6459855" y="1998345"/>
            <a:ext cx="0" cy="680085"/>
          </a:xfrm>
          <a:prstGeom prst="line">
            <a:avLst/>
          </a:prstGeom>
          <a:ln w="31750" cap="rnd">
            <a:solidFill>
              <a:prstClr val="black"/>
            </a:solidFill>
            <a:round/>
          </a:ln>
        </p:spPr>
        <p:style>
          <a:lnRef idx="0">
            <a:srgbClr val="FFFFFF"/>
          </a:lnRef>
          <a:fillRef idx="0">
            <a:srgbClr val="FFFFFF"/>
          </a:fillRef>
          <a:effectRef idx="0">
            <a:srgbClr val="FFFFFF"/>
          </a:effectRef>
          <a:fontRef idx="minor">
            <a:schemeClr val="tx1"/>
          </a:fontRef>
        </p:style>
      </p:cxnSp>
      <p:cxnSp>
        <p:nvCxnSpPr>
          <p:cNvPr id="44" name="直接连接符 43"/>
          <p:cNvCxnSpPr/>
          <p:nvPr/>
        </p:nvCxnSpPr>
        <p:spPr>
          <a:xfrm>
            <a:off x="4251325" y="1989455"/>
            <a:ext cx="0" cy="680085"/>
          </a:xfrm>
          <a:prstGeom prst="line">
            <a:avLst/>
          </a:prstGeom>
          <a:ln w="31750" cap="rnd">
            <a:solidFill>
              <a:prstClr val="black"/>
            </a:solidFill>
            <a:round/>
          </a:ln>
        </p:spPr>
        <p:style>
          <a:lnRef idx="0">
            <a:srgbClr val="FFFFFF"/>
          </a:lnRef>
          <a:fillRef idx="0">
            <a:srgbClr val="FFFFFF"/>
          </a:fillRef>
          <a:effectRef idx="0">
            <a:srgbClr val="FFFFFF"/>
          </a:effectRef>
          <a:fontRef idx="minor">
            <a:schemeClr val="tx1"/>
          </a:fontRef>
        </p:style>
      </p:cxnSp>
      <p:cxnSp>
        <p:nvCxnSpPr>
          <p:cNvPr id="45" name="直接连接符 44"/>
          <p:cNvCxnSpPr/>
          <p:nvPr/>
        </p:nvCxnSpPr>
        <p:spPr>
          <a:xfrm>
            <a:off x="6456045" y="3249295"/>
            <a:ext cx="0" cy="828040"/>
          </a:xfrm>
          <a:prstGeom prst="line">
            <a:avLst/>
          </a:prstGeom>
          <a:ln w="31750" cap="rnd">
            <a:solidFill>
              <a:prstClr val="black"/>
            </a:solidFill>
            <a:round/>
          </a:ln>
        </p:spPr>
        <p:style>
          <a:lnRef idx="0">
            <a:srgbClr val="FFFFFF"/>
          </a:lnRef>
          <a:fillRef idx="0">
            <a:srgbClr val="FFFFFF"/>
          </a:fillRef>
          <a:effectRef idx="0">
            <a:srgbClr val="FFFFFF"/>
          </a:effectRef>
          <a:fontRef idx="minor">
            <a:schemeClr val="tx1"/>
          </a:fontRef>
        </p:style>
      </p:cxnSp>
      <p:cxnSp>
        <p:nvCxnSpPr>
          <p:cNvPr id="46" name="直接连接符 45"/>
          <p:cNvCxnSpPr>
            <a:stCxn id="20" idx="2"/>
            <a:endCxn id="26" idx="0"/>
          </p:cNvCxnSpPr>
          <p:nvPr/>
        </p:nvCxnSpPr>
        <p:spPr>
          <a:xfrm>
            <a:off x="4251325" y="3246120"/>
            <a:ext cx="12700" cy="831215"/>
          </a:xfrm>
          <a:prstGeom prst="line">
            <a:avLst/>
          </a:prstGeom>
          <a:ln w="31750" cap="rnd">
            <a:solidFill>
              <a:prstClr val="black"/>
            </a:solidFill>
            <a:round/>
          </a:ln>
        </p:spPr>
        <p:style>
          <a:lnRef idx="0">
            <a:srgbClr val="FFFFFF"/>
          </a:lnRef>
          <a:fillRef idx="0">
            <a:srgbClr val="FFFFFF"/>
          </a:fillRef>
          <a:effectRef idx="0">
            <a:srgbClr val="FFFFFF"/>
          </a:effectRef>
          <a:fontRef idx="minor">
            <a:schemeClr val="tx1"/>
          </a:fontRef>
        </p:style>
      </p:cxnSp>
      <p:sp>
        <p:nvSpPr>
          <p:cNvPr id="47" name="文本框 46"/>
          <p:cNvSpPr txBox="1"/>
          <p:nvPr/>
        </p:nvSpPr>
        <p:spPr>
          <a:xfrm>
            <a:off x="8297545" y="1493520"/>
            <a:ext cx="1098550" cy="565150"/>
          </a:xfrm>
          <a:prstGeom prst="rect">
            <a:avLst/>
          </a:prstGeom>
          <a:noFill/>
        </p:spPr>
        <p:txBody>
          <a:bodyPr wrap="square" rtlCol="0">
            <a:noAutofit/>
          </a:bodyPr>
          <a:p>
            <a:r>
              <a:rPr lang="en-US" altLang="zh-CN" sz="2670" b="1">
                <a:latin typeface="微软雅黑" panose="020B0503020204020204" charset="-122"/>
                <a:ea typeface="微软雅黑" panose="020B0503020204020204" charset="-122"/>
              </a:rPr>
              <a:t>POD</a:t>
            </a:r>
            <a:endParaRPr lang="en-US" altLang="zh-CN" sz="2670" b="1">
              <a:latin typeface="微软雅黑" panose="020B0503020204020204" charset="-122"/>
              <a:ea typeface="微软雅黑" panose="020B0503020204020204" charset="-122"/>
            </a:endParaRPr>
          </a:p>
        </p:txBody>
      </p:sp>
      <p:sp>
        <p:nvSpPr>
          <p:cNvPr id="48" name="文本框 47"/>
          <p:cNvSpPr txBox="1"/>
          <p:nvPr/>
        </p:nvSpPr>
        <p:spPr>
          <a:xfrm>
            <a:off x="8297545" y="2464435"/>
            <a:ext cx="1954530" cy="565150"/>
          </a:xfrm>
          <a:prstGeom prst="rect">
            <a:avLst/>
          </a:prstGeom>
          <a:noFill/>
        </p:spPr>
        <p:txBody>
          <a:bodyPr wrap="square" rtlCol="0">
            <a:noAutofit/>
          </a:bodyPr>
          <a:p>
            <a:r>
              <a:rPr lang="zh-CN" altLang="en-US" sz="2670" b="1">
                <a:latin typeface="微软雅黑" panose="020B0503020204020204" charset="-122"/>
                <a:ea typeface="微软雅黑" panose="020B0503020204020204" charset="-122"/>
              </a:rPr>
              <a:t>业务容器</a:t>
            </a:r>
            <a:endParaRPr lang="zh-CN" altLang="en-US" sz="2670" b="1">
              <a:latin typeface="微软雅黑" panose="020B0503020204020204" charset="-122"/>
              <a:ea typeface="微软雅黑" panose="020B0503020204020204" charset="-122"/>
            </a:endParaRPr>
          </a:p>
        </p:txBody>
      </p:sp>
      <p:sp>
        <p:nvSpPr>
          <p:cNvPr id="49" name="文本框 48"/>
          <p:cNvSpPr txBox="1"/>
          <p:nvPr/>
        </p:nvSpPr>
        <p:spPr>
          <a:xfrm>
            <a:off x="8329295" y="3411220"/>
            <a:ext cx="2883535" cy="565150"/>
          </a:xfrm>
          <a:prstGeom prst="rect">
            <a:avLst/>
          </a:prstGeom>
          <a:noFill/>
        </p:spPr>
        <p:txBody>
          <a:bodyPr wrap="square" rtlCol="0">
            <a:noAutofit/>
          </a:bodyPr>
          <a:p>
            <a:r>
              <a:rPr sz="2670" b="1">
                <a:latin typeface="微软雅黑" panose="020B0503020204020204" charset="-122"/>
                <a:ea typeface="微软雅黑" panose="020B0503020204020204" charset="-122"/>
                <a:cs typeface="微软雅黑" panose="020B0503020204020204" charset="-122"/>
                <a:sym typeface="+mn-ea"/>
              </a:rPr>
              <a:t>Envoy</a:t>
            </a:r>
            <a:r>
              <a:rPr lang="zh-CN" sz="2670" b="1">
                <a:latin typeface="微软雅黑" panose="020B0503020204020204" charset="-122"/>
                <a:ea typeface="微软雅黑" panose="020B0503020204020204" charset="-122"/>
                <a:cs typeface="微软雅黑" panose="020B0503020204020204" charset="-122"/>
                <a:sym typeface="+mn-ea"/>
              </a:rPr>
              <a:t>代理容器</a:t>
            </a:r>
            <a:endParaRPr lang="zh-CN" sz="267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500" fill="hold"/>
                                        <p:tgtEl>
                                          <p:spTgt spid="15"/>
                                        </p:tgtEl>
                                        <p:attrNameLst>
                                          <p:attrName>ppt_x</p:attrName>
                                        </p:attrNameLst>
                                      </p:cBhvr>
                                      <p:tavLst>
                                        <p:tav tm="0">
                                          <p:val>
                                            <p:strVal val="#ppt_x"/>
                                          </p:val>
                                        </p:tav>
                                        <p:tav tm="100000">
                                          <p:val>
                                            <p:strVal val="#ppt_x"/>
                                          </p:val>
                                        </p:tav>
                                      </p:tavLst>
                                    </p:anim>
                                    <p:anim calcmode="lin" valueType="num">
                                      <p:cBhvr additive="base">
                                        <p:cTn id="60" dur="500" fill="hold"/>
                                        <p:tgtEl>
                                          <p:spTgt spid="1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ppt_x"/>
                                          </p:val>
                                        </p:tav>
                                        <p:tav tm="100000">
                                          <p:val>
                                            <p:strVal val="#ppt_x"/>
                                          </p:val>
                                        </p:tav>
                                      </p:tavLst>
                                    </p:anim>
                                    <p:anim calcmode="lin" valueType="num">
                                      <p:cBhvr additive="base">
                                        <p:cTn id="68" dur="500" fill="hold"/>
                                        <p:tgtEl>
                                          <p:spTgt spid="1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 calcmode="lin" valueType="num">
                                      <p:cBhvr additive="base">
                                        <p:cTn id="71" dur="500" fill="hold"/>
                                        <p:tgtEl>
                                          <p:spTgt spid="19"/>
                                        </p:tgtEl>
                                        <p:attrNameLst>
                                          <p:attrName>ppt_x</p:attrName>
                                        </p:attrNameLst>
                                      </p:cBhvr>
                                      <p:tavLst>
                                        <p:tav tm="0">
                                          <p:val>
                                            <p:strVal val="#ppt_x"/>
                                          </p:val>
                                        </p:tav>
                                        <p:tav tm="100000">
                                          <p:val>
                                            <p:strVal val="#ppt_x"/>
                                          </p:val>
                                        </p:tav>
                                      </p:tavLst>
                                    </p:anim>
                                    <p:anim calcmode="lin" valueType="num">
                                      <p:cBhvr additive="base">
                                        <p:cTn id="72" dur="500" fill="hold"/>
                                        <p:tgtEl>
                                          <p:spTgt spid="19"/>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additive="base">
                                        <p:cTn id="75" dur="500" fill="hold"/>
                                        <p:tgtEl>
                                          <p:spTgt spid="20"/>
                                        </p:tgtEl>
                                        <p:attrNameLst>
                                          <p:attrName>ppt_x</p:attrName>
                                        </p:attrNameLst>
                                      </p:cBhvr>
                                      <p:tavLst>
                                        <p:tav tm="0">
                                          <p:val>
                                            <p:strVal val="#ppt_x"/>
                                          </p:val>
                                        </p:tav>
                                        <p:tav tm="100000">
                                          <p:val>
                                            <p:strVal val="#ppt_x"/>
                                          </p:val>
                                        </p:tav>
                                      </p:tavLst>
                                    </p:anim>
                                    <p:anim calcmode="lin" valueType="num">
                                      <p:cBhvr additive="base">
                                        <p:cTn id="76" dur="500" fill="hold"/>
                                        <p:tgtEl>
                                          <p:spTgt spid="20"/>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anim calcmode="lin" valueType="num">
                                      <p:cBhvr additive="base">
                                        <p:cTn id="79" dur="500" fill="hold"/>
                                        <p:tgtEl>
                                          <p:spTgt spid="21"/>
                                        </p:tgtEl>
                                        <p:attrNameLst>
                                          <p:attrName>ppt_x</p:attrName>
                                        </p:attrNameLst>
                                      </p:cBhvr>
                                      <p:tavLst>
                                        <p:tav tm="0">
                                          <p:val>
                                            <p:strVal val="#ppt_x"/>
                                          </p:val>
                                        </p:tav>
                                        <p:tav tm="100000">
                                          <p:val>
                                            <p:strVal val="#ppt_x"/>
                                          </p:val>
                                        </p:tav>
                                      </p:tavLst>
                                    </p:anim>
                                    <p:anim calcmode="lin" valueType="num">
                                      <p:cBhvr additive="base">
                                        <p:cTn id="80" dur="500" fill="hold"/>
                                        <p:tgtEl>
                                          <p:spTgt spid="21"/>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2"/>
                                        </p:tgtEl>
                                        <p:attrNameLst>
                                          <p:attrName>style.visibility</p:attrName>
                                        </p:attrNameLst>
                                      </p:cBhvr>
                                      <p:to>
                                        <p:strVal val="visible"/>
                                      </p:to>
                                    </p:set>
                                    <p:anim calcmode="lin" valueType="num">
                                      <p:cBhvr additive="base">
                                        <p:cTn id="83" dur="500" fill="hold"/>
                                        <p:tgtEl>
                                          <p:spTgt spid="22"/>
                                        </p:tgtEl>
                                        <p:attrNameLst>
                                          <p:attrName>ppt_x</p:attrName>
                                        </p:attrNameLst>
                                      </p:cBhvr>
                                      <p:tavLst>
                                        <p:tav tm="0">
                                          <p:val>
                                            <p:strVal val="#ppt_x"/>
                                          </p:val>
                                        </p:tav>
                                        <p:tav tm="100000">
                                          <p:val>
                                            <p:strVal val="#ppt_x"/>
                                          </p:val>
                                        </p:tav>
                                      </p:tavLst>
                                    </p:anim>
                                    <p:anim calcmode="lin" valueType="num">
                                      <p:cBhvr additive="base">
                                        <p:cTn id="84" dur="500" fill="hold"/>
                                        <p:tgtEl>
                                          <p:spTgt spid="22"/>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3"/>
                                        </p:tgtEl>
                                        <p:attrNameLst>
                                          <p:attrName>style.visibility</p:attrName>
                                        </p:attrNameLst>
                                      </p:cBhvr>
                                      <p:to>
                                        <p:strVal val="visible"/>
                                      </p:to>
                                    </p:set>
                                    <p:anim calcmode="lin" valueType="num">
                                      <p:cBhvr additive="base">
                                        <p:cTn id="87" dur="500" fill="hold"/>
                                        <p:tgtEl>
                                          <p:spTgt spid="23"/>
                                        </p:tgtEl>
                                        <p:attrNameLst>
                                          <p:attrName>ppt_x</p:attrName>
                                        </p:attrNameLst>
                                      </p:cBhvr>
                                      <p:tavLst>
                                        <p:tav tm="0">
                                          <p:val>
                                            <p:strVal val="#ppt_x"/>
                                          </p:val>
                                        </p:tav>
                                        <p:tav tm="100000">
                                          <p:val>
                                            <p:strVal val="#ppt_x"/>
                                          </p:val>
                                        </p:tav>
                                      </p:tavLst>
                                    </p:anim>
                                    <p:anim calcmode="lin" valueType="num">
                                      <p:cBhvr additive="base">
                                        <p:cTn id="88" dur="500" fill="hold"/>
                                        <p:tgtEl>
                                          <p:spTgt spid="23"/>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4"/>
                                        </p:tgtEl>
                                        <p:attrNameLst>
                                          <p:attrName>style.visibility</p:attrName>
                                        </p:attrNameLst>
                                      </p:cBhvr>
                                      <p:to>
                                        <p:strVal val="visible"/>
                                      </p:to>
                                    </p:set>
                                    <p:anim calcmode="lin" valueType="num">
                                      <p:cBhvr additive="base">
                                        <p:cTn id="91" dur="500" fill="hold"/>
                                        <p:tgtEl>
                                          <p:spTgt spid="24"/>
                                        </p:tgtEl>
                                        <p:attrNameLst>
                                          <p:attrName>ppt_x</p:attrName>
                                        </p:attrNameLst>
                                      </p:cBhvr>
                                      <p:tavLst>
                                        <p:tav tm="0">
                                          <p:val>
                                            <p:strVal val="#ppt_x"/>
                                          </p:val>
                                        </p:tav>
                                        <p:tav tm="100000">
                                          <p:val>
                                            <p:strVal val="#ppt_x"/>
                                          </p:val>
                                        </p:tav>
                                      </p:tavLst>
                                    </p:anim>
                                    <p:anim calcmode="lin" valueType="num">
                                      <p:cBhvr additive="base">
                                        <p:cTn id="92" dur="500" fill="hold"/>
                                        <p:tgtEl>
                                          <p:spTgt spid="24"/>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5"/>
                                        </p:tgtEl>
                                        <p:attrNameLst>
                                          <p:attrName>style.visibility</p:attrName>
                                        </p:attrNameLst>
                                      </p:cBhvr>
                                      <p:to>
                                        <p:strVal val="visible"/>
                                      </p:to>
                                    </p:set>
                                    <p:anim calcmode="lin" valueType="num">
                                      <p:cBhvr additive="base">
                                        <p:cTn id="95" dur="500" fill="hold"/>
                                        <p:tgtEl>
                                          <p:spTgt spid="25"/>
                                        </p:tgtEl>
                                        <p:attrNameLst>
                                          <p:attrName>ppt_x</p:attrName>
                                        </p:attrNameLst>
                                      </p:cBhvr>
                                      <p:tavLst>
                                        <p:tav tm="0">
                                          <p:val>
                                            <p:strVal val="#ppt_x"/>
                                          </p:val>
                                        </p:tav>
                                        <p:tav tm="100000">
                                          <p:val>
                                            <p:strVal val="#ppt_x"/>
                                          </p:val>
                                        </p:tav>
                                      </p:tavLst>
                                    </p:anim>
                                    <p:anim calcmode="lin" valueType="num">
                                      <p:cBhvr additive="base">
                                        <p:cTn id="96" dur="500" fill="hold"/>
                                        <p:tgtEl>
                                          <p:spTgt spid="25"/>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6"/>
                                        </p:tgtEl>
                                        <p:attrNameLst>
                                          <p:attrName>style.visibility</p:attrName>
                                        </p:attrNameLst>
                                      </p:cBhvr>
                                      <p:to>
                                        <p:strVal val="visible"/>
                                      </p:to>
                                    </p:set>
                                    <p:anim calcmode="lin" valueType="num">
                                      <p:cBhvr additive="base">
                                        <p:cTn id="99" dur="500" fill="hold"/>
                                        <p:tgtEl>
                                          <p:spTgt spid="26"/>
                                        </p:tgtEl>
                                        <p:attrNameLst>
                                          <p:attrName>ppt_x</p:attrName>
                                        </p:attrNameLst>
                                      </p:cBhvr>
                                      <p:tavLst>
                                        <p:tav tm="0">
                                          <p:val>
                                            <p:strVal val="#ppt_x"/>
                                          </p:val>
                                        </p:tav>
                                        <p:tav tm="100000">
                                          <p:val>
                                            <p:strVal val="#ppt_x"/>
                                          </p:val>
                                        </p:tav>
                                      </p:tavLst>
                                    </p:anim>
                                    <p:anim calcmode="lin" valueType="num">
                                      <p:cBhvr additive="base">
                                        <p:cTn id="100" dur="500" fill="hold"/>
                                        <p:tgtEl>
                                          <p:spTgt spid="26"/>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27"/>
                                        </p:tgtEl>
                                        <p:attrNameLst>
                                          <p:attrName>style.visibility</p:attrName>
                                        </p:attrNameLst>
                                      </p:cBhvr>
                                      <p:to>
                                        <p:strVal val="visible"/>
                                      </p:to>
                                    </p:set>
                                    <p:anim calcmode="lin" valueType="num">
                                      <p:cBhvr additive="base">
                                        <p:cTn id="103" dur="500" fill="hold"/>
                                        <p:tgtEl>
                                          <p:spTgt spid="27"/>
                                        </p:tgtEl>
                                        <p:attrNameLst>
                                          <p:attrName>ppt_x</p:attrName>
                                        </p:attrNameLst>
                                      </p:cBhvr>
                                      <p:tavLst>
                                        <p:tav tm="0">
                                          <p:val>
                                            <p:strVal val="#ppt_x"/>
                                          </p:val>
                                        </p:tav>
                                        <p:tav tm="100000">
                                          <p:val>
                                            <p:strVal val="#ppt_x"/>
                                          </p:val>
                                        </p:tav>
                                      </p:tavLst>
                                    </p:anim>
                                    <p:anim calcmode="lin" valueType="num">
                                      <p:cBhvr additive="base">
                                        <p:cTn id="104" dur="500" fill="hold"/>
                                        <p:tgtEl>
                                          <p:spTgt spid="27"/>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28"/>
                                        </p:tgtEl>
                                        <p:attrNameLst>
                                          <p:attrName>style.visibility</p:attrName>
                                        </p:attrNameLst>
                                      </p:cBhvr>
                                      <p:to>
                                        <p:strVal val="visible"/>
                                      </p:to>
                                    </p:set>
                                    <p:anim calcmode="lin" valueType="num">
                                      <p:cBhvr additive="base">
                                        <p:cTn id="107" dur="500" fill="hold"/>
                                        <p:tgtEl>
                                          <p:spTgt spid="28"/>
                                        </p:tgtEl>
                                        <p:attrNameLst>
                                          <p:attrName>ppt_x</p:attrName>
                                        </p:attrNameLst>
                                      </p:cBhvr>
                                      <p:tavLst>
                                        <p:tav tm="0">
                                          <p:val>
                                            <p:strVal val="#ppt_x"/>
                                          </p:val>
                                        </p:tav>
                                        <p:tav tm="100000">
                                          <p:val>
                                            <p:strVal val="#ppt_x"/>
                                          </p:val>
                                        </p:tav>
                                      </p:tavLst>
                                    </p:anim>
                                    <p:anim calcmode="lin" valueType="num">
                                      <p:cBhvr additive="base">
                                        <p:cTn id="108" dur="500" fill="hold"/>
                                        <p:tgtEl>
                                          <p:spTgt spid="28"/>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29"/>
                                        </p:tgtEl>
                                        <p:attrNameLst>
                                          <p:attrName>style.visibility</p:attrName>
                                        </p:attrNameLst>
                                      </p:cBhvr>
                                      <p:to>
                                        <p:strVal val="visible"/>
                                      </p:to>
                                    </p:set>
                                    <p:anim calcmode="lin" valueType="num">
                                      <p:cBhvr additive="base">
                                        <p:cTn id="111" dur="500" fill="hold"/>
                                        <p:tgtEl>
                                          <p:spTgt spid="29"/>
                                        </p:tgtEl>
                                        <p:attrNameLst>
                                          <p:attrName>ppt_x</p:attrName>
                                        </p:attrNameLst>
                                      </p:cBhvr>
                                      <p:tavLst>
                                        <p:tav tm="0">
                                          <p:val>
                                            <p:strVal val="#ppt_x"/>
                                          </p:val>
                                        </p:tav>
                                        <p:tav tm="100000">
                                          <p:val>
                                            <p:strVal val="#ppt_x"/>
                                          </p:val>
                                        </p:tav>
                                      </p:tavLst>
                                    </p:anim>
                                    <p:anim calcmode="lin" valueType="num">
                                      <p:cBhvr additive="base">
                                        <p:cTn id="112" dur="500" fill="hold"/>
                                        <p:tgtEl>
                                          <p:spTgt spid="29"/>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33"/>
                                        </p:tgtEl>
                                        <p:attrNameLst>
                                          <p:attrName>style.visibility</p:attrName>
                                        </p:attrNameLst>
                                      </p:cBhvr>
                                      <p:to>
                                        <p:strVal val="visible"/>
                                      </p:to>
                                    </p:set>
                                    <p:anim calcmode="lin" valueType="num">
                                      <p:cBhvr additive="base">
                                        <p:cTn id="115" dur="500" fill="hold"/>
                                        <p:tgtEl>
                                          <p:spTgt spid="33"/>
                                        </p:tgtEl>
                                        <p:attrNameLst>
                                          <p:attrName>ppt_x</p:attrName>
                                        </p:attrNameLst>
                                      </p:cBhvr>
                                      <p:tavLst>
                                        <p:tav tm="0">
                                          <p:val>
                                            <p:strVal val="#ppt_x"/>
                                          </p:val>
                                        </p:tav>
                                        <p:tav tm="100000">
                                          <p:val>
                                            <p:strVal val="#ppt_x"/>
                                          </p:val>
                                        </p:tav>
                                      </p:tavLst>
                                    </p:anim>
                                    <p:anim calcmode="lin" valueType="num">
                                      <p:cBhvr additive="base">
                                        <p:cTn id="116" dur="500" fill="hold"/>
                                        <p:tgtEl>
                                          <p:spTgt spid="33"/>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34"/>
                                        </p:tgtEl>
                                        <p:attrNameLst>
                                          <p:attrName>style.visibility</p:attrName>
                                        </p:attrNameLst>
                                      </p:cBhvr>
                                      <p:to>
                                        <p:strVal val="visible"/>
                                      </p:to>
                                    </p:set>
                                    <p:anim calcmode="lin" valueType="num">
                                      <p:cBhvr additive="base">
                                        <p:cTn id="119" dur="500" fill="hold"/>
                                        <p:tgtEl>
                                          <p:spTgt spid="34"/>
                                        </p:tgtEl>
                                        <p:attrNameLst>
                                          <p:attrName>ppt_x</p:attrName>
                                        </p:attrNameLst>
                                      </p:cBhvr>
                                      <p:tavLst>
                                        <p:tav tm="0">
                                          <p:val>
                                            <p:strVal val="#ppt_x"/>
                                          </p:val>
                                        </p:tav>
                                        <p:tav tm="100000">
                                          <p:val>
                                            <p:strVal val="#ppt_x"/>
                                          </p:val>
                                        </p:tav>
                                      </p:tavLst>
                                    </p:anim>
                                    <p:anim calcmode="lin" valueType="num">
                                      <p:cBhvr additive="base">
                                        <p:cTn id="120" dur="500" fill="hold"/>
                                        <p:tgtEl>
                                          <p:spTgt spid="34"/>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35"/>
                                        </p:tgtEl>
                                        <p:attrNameLst>
                                          <p:attrName>style.visibility</p:attrName>
                                        </p:attrNameLst>
                                      </p:cBhvr>
                                      <p:to>
                                        <p:strVal val="visible"/>
                                      </p:to>
                                    </p:set>
                                    <p:anim calcmode="lin" valueType="num">
                                      <p:cBhvr additive="base">
                                        <p:cTn id="123" dur="500" fill="hold"/>
                                        <p:tgtEl>
                                          <p:spTgt spid="35"/>
                                        </p:tgtEl>
                                        <p:attrNameLst>
                                          <p:attrName>ppt_x</p:attrName>
                                        </p:attrNameLst>
                                      </p:cBhvr>
                                      <p:tavLst>
                                        <p:tav tm="0">
                                          <p:val>
                                            <p:strVal val="#ppt_x"/>
                                          </p:val>
                                        </p:tav>
                                        <p:tav tm="100000">
                                          <p:val>
                                            <p:strVal val="#ppt_x"/>
                                          </p:val>
                                        </p:tav>
                                      </p:tavLst>
                                    </p:anim>
                                    <p:anim calcmode="lin" valueType="num">
                                      <p:cBhvr additive="base">
                                        <p:cTn id="124" dur="500" fill="hold"/>
                                        <p:tgtEl>
                                          <p:spTgt spid="35"/>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36"/>
                                        </p:tgtEl>
                                        <p:attrNameLst>
                                          <p:attrName>style.visibility</p:attrName>
                                        </p:attrNameLst>
                                      </p:cBhvr>
                                      <p:to>
                                        <p:strVal val="visible"/>
                                      </p:to>
                                    </p:set>
                                    <p:anim calcmode="lin" valueType="num">
                                      <p:cBhvr additive="base">
                                        <p:cTn id="127" dur="500" fill="hold"/>
                                        <p:tgtEl>
                                          <p:spTgt spid="36"/>
                                        </p:tgtEl>
                                        <p:attrNameLst>
                                          <p:attrName>ppt_x</p:attrName>
                                        </p:attrNameLst>
                                      </p:cBhvr>
                                      <p:tavLst>
                                        <p:tav tm="0">
                                          <p:val>
                                            <p:strVal val="#ppt_x"/>
                                          </p:val>
                                        </p:tav>
                                        <p:tav tm="100000">
                                          <p:val>
                                            <p:strVal val="#ppt_x"/>
                                          </p:val>
                                        </p:tav>
                                      </p:tavLst>
                                    </p:anim>
                                    <p:anim calcmode="lin" valueType="num">
                                      <p:cBhvr additive="base">
                                        <p:cTn id="128" dur="500" fill="hold"/>
                                        <p:tgtEl>
                                          <p:spTgt spid="36"/>
                                        </p:tgtEl>
                                        <p:attrNameLst>
                                          <p:attrName>ppt_y</p:attrName>
                                        </p:attrNameLst>
                                      </p:cBhvr>
                                      <p:tavLst>
                                        <p:tav tm="0">
                                          <p:val>
                                            <p:strVal val="1+#ppt_h/2"/>
                                          </p:val>
                                        </p:tav>
                                        <p:tav tm="100000">
                                          <p:val>
                                            <p:strVal val="#ppt_y"/>
                                          </p:val>
                                        </p:tav>
                                      </p:tavLst>
                                    </p:anim>
                                  </p:childTnLst>
                                </p:cTn>
                              </p:par>
                              <p:par>
                                <p:cTn id="129" presetID="2" presetClass="entr" presetSubtype="4" fill="hold" nodeType="withEffect">
                                  <p:stCondLst>
                                    <p:cond delay="0"/>
                                  </p:stCondLst>
                                  <p:childTnLst>
                                    <p:set>
                                      <p:cBhvr>
                                        <p:cTn id="130" dur="1" fill="hold">
                                          <p:stCondLst>
                                            <p:cond delay="0"/>
                                          </p:stCondLst>
                                        </p:cTn>
                                        <p:tgtEl>
                                          <p:spTgt spid="37"/>
                                        </p:tgtEl>
                                        <p:attrNameLst>
                                          <p:attrName>style.visibility</p:attrName>
                                        </p:attrNameLst>
                                      </p:cBhvr>
                                      <p:to>
                                        <p:strVal val="visible"/>
                                      </p:to>
                                    </p:set>
                                    <p:anim calcmode="lin" valueType="num">
                                      <p:cBhvr additive="base">
                                        <p:cTn id="131" dur="500" fill="hold"/>
                                        <p:tgtEl>
                                          <p:spTgt spid="37"/>
                                        </p:tgtEl>
                                        <p:attrNameLst>
                                          <p:attrName>ppt_x</p:attrName>
                                        </p:attrNameLst>
                                      </p:cBhvr>
                                      <p:tavLst>
                                        <p:tav tm="0">
                                          <p:val>
                                            <p:strVal val="#ppt_x"/>
                                          </p:val>
                                        </p:tav>
                                        <p:tav tm="100000">
                                          <p:val>
                                            <p:strVal val="#ppt_x"/>
                                          </p:val>
                                        </p:tav>
                                      </p:tavLst>
                                    </p:anim>
                                    <p:anim calcmode="lin" valueType="num">
                                      <p:cBhvr additive="base">
                                        <p:cTn id="132" dur="500" fill="hold"/>
                                        <p:tgtEl>
                                          <p:spTgt spid="37"/>
                                        </p:tgtEl>
                                        <p:attrNameLst>
                                          <p:attrName>ppt_y</p:attrName>
                                        </p:attrNameLst>
                                      </p:cBhvr>
                                      <p:tavLst>
                                        <p:tav tm="0">
                                          <p:val>
                                            <p:strVal val="1+#ppt_h/2"/>
                                          </p:val>
                                        </p:tav>
                                        <p:tav tm="100000">
                                          <p:val>
                                            <p:strVal val="#ppt_y"/>
                                          </p:val>
                                        </p:tav>
                                      </p:tavLst>
                                    </p:anim>
                                  </p:childTnLst>
                                </p:cTn>
                              </p:par>
                              <p:par>
                                <p:cTn id="133" presetID="2" presetClass="entr" presetSubtype="4" fill="hold" nodeType="withEffect">
                                  <p:stCondLst>
                                    <p:cond delay="0"/>
                                  </p:stCondLst>
                                  <p:childTnLst>
                                    <p:set>
                                      <p:cBhvr>
                                        <p:cTn id="134" dur="1" fill="hold">
                                          <p:stCondLst>
                                            <p:cond delay="0"/>
                                          </p:stCondLst>
                                        </p:cTn>
                                        <p:tgtEl>
                                          <p:spTgt spid="38"/>
                                        </p:tgtEl>
                                        <p:attrNameLst>
                                          <p:attrName>style.visibility</p:attrName>
                                        </p:attrNameLst>
                                      </p:cBhvr>
                                      <p:to>
                                        <p:strVal val="visible"/>
                                      </p:to>
                                    </p:set>
                                    <p:anim calcmode="lin" valueType="num">
                                      <p:cBhvr additive="base">
                                        <p:cTn id="135" dur="500" fill="hold"/>
                                        <p:tgtEl>
                                          <p:spTgt spid="38"/>
                                        </p:tgtEl>
                                        <p:attrNameLst>
                                          <p:attrName>ppt_x</p:attrName>
                                        </p:attrNameLst>
                                      </p:cBhvr>
                                      <p:tavLst>
                                        <p:tav tm="0">
                                          <p:val>
                                            <p:strVal val="#ppt_x"/>
                                          </p:val>
                                        </p:tav>
                                        <p:tav tm="100000">
                                          <p:val>
                                            <p:strVal val="#ppt_x"/>
                                          </p:val>
                                        </p:tav>
                                      </p:tavLst>
                                    </p:anim>
                                    <p:anim calcmode="lin" valueType="num">
                                      <p:cBhvr additive="base">
                                        <p:cTn id="136" dur="500" fill="hold"/>
                                        <p:tgtEl>
                                          <p:spTgt spid="38"/>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41"/>
                                        </p:tgtEl>
                                        <p:attrNameLst>
                                          <p:attrName>style.visibility</p:attrName>
                                        </p:attrNameLst>
                                      </p:cBhvr>
                                      <p:to>
                                        <p:strVal val="visible"/>
                                      </p:to>
                                    </p:set>
                                    <p:anim calcmode="lin" valueType="num">
                                      <p:cBhvr additive="base">
                                        <p:cTn id="139" dur="500" fill="hold"/>
                                        <p:tgtEl>
                                          <p:spTgt spid="41"/>
                                        </p:tgtEl>
                                        <p:attrNameLst>
                                          <p:attrName>ppt_x</p:attrName>
                                        </p:attrNameLst>
                                      </p:cBhvr>
                                      <p:tavLst>
                                        <p:tav tm="0">
                                          <p:val>
                                            <p:strVal val="#ppt_x"/>
                                          </p:val>
                                        </p:tav>
                                        <p:tav tm="100000">
                                          <p:val>
                                            <p:strVal val="#ppt_x"/>
                                          </p:val>
                                        </p:tav>
                                      </p:tavLst>
                                    </p:anim>
                                    <p:anim calcmode="lin" valueType="num">
                                      <p:cBhvr additive="base">
                                        <p:cTn id="140" dur="500" fill="hold"/>
                                        <p:tgtEl>
                                          <p:spTgt spid="41"/>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42"/>
                                        </p:tgtEl>
                                        <p:attrNameLst>
                                          <p:attrName>style.visibility</p:attrName>
                                        </p:attrNameLst>
                                      </p:cBhvr>
                                      <p:to>
                                        <p:strVal val="visible"/>
                                      </p:to>
                                    </p:set>
                                    <p:anim calcmode="lin" valueType="num">
                                      <p:cBhvr additive="base">
                                        <p:cTn id="143" dur="500" fill="hold"/>
                                        <p:tgtEl>
                                          <p:spTgt spid="42"/>
                                        </p:tgtEl>
                                        <p:attrNameLst>
                                          <p:attrName>ppt_x</p:attrName>
                                        </p:attrNameLst>
                                      </p:cBhvr>
                                      <p:tavLst>
                                        <p:tav tm="0">
                                          <p:val>
                                            <p:strVal val="#ppt_x"/>
                                          </p:val>
                                        </p:tav>
                                        <p:tav tm="100000">
                                          <p:val>
                                            <p:strVal val="#ppt_x"/>
                                          </p:val>
                                        </p:tav>
                                      </p:tavLst>
                                    </p:anim>
                                    <p:anim calcmode="lin" valueType="num">
                                      <p:cBhvr additive="base">
                                        <p:cTn id="144" dur="500" fill="hold"/>
                                        <p:tgtEl>
                                          <p:spTgt spid="42"/>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43"/>
                                        </p:tgtEl>
                                        <p:attrNameLst>
                                          <p:attrName>style.visibility</p:attrName>
                                        </p:attrNameLst>
                                      </p:cBhvr>
                                      <p:to>
                                        <p:strVal val="visible"/>
                                      </p:to>
                                    </p:set>
                                    <p:anim calcmode="lin" valueType="num">
                                      <p:cBhvr additive="base">
                                        <p:cTn id="147" dur="500" fill="hold"/>
                                        <p:tgtEl>
                                          <p:spTgt spid="43"/>
                                        </p:tgtEl>
                                        <p:attrNameLst>
                                          <p:attrName>ppt_x</p:attrName>
                                        </p:attrNameLst>
                                      </p:cBhvr>
                                      <p:tavLst>
                                        <p:tav tm="0">
                                          <p:val>
                                            <p:strVal val="#ppt_x"/>
                                          </p:val>
                                        </p:tav>
                                        <p:tav tm="100000">
                                          <p:val>
                                            <p:strVal val="#ppt_x"/>
                                          </p:val>
                                        </p:tav>
                                      </p:tavLst>
                                    </p:anim>
                                    <p:anim calcmode="lin" valueType="num">
                                      <p:cBhvr additive="base">
                                        <p:cTn id="148" dur="500" fill="hold"/>
                                        <p:tgtEl>
                                          <p:spTgt spid="43"/>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44"/>
                                        </p:tgtEl>
                                        <p:attrNameLst>
                                          <p:attrName>style.visibility</p:attrName>
                                        </p:attrNameLst>
                                      </p:cBhvr>
                                      <p:to>
                                        <p:strVal val="visible"/>
                                      </p:to>
                                    </p:set>
                                    <p:anim calcmode="lin" valueType="num">
                                      <p:cBhvr additive="base">
                                        <p:cTn id="151" dur="500" fill="hold"/>
                                        <p:tgtEl>
                                          <p:spTgt spid="44"/>
                                        </p:tgtEl>
                                        <p:attrNameLst>
                                          <p:attrName>ppt_x</p:attrName>
                                        </p:attrNameLst>
                                      </p:cBhvr>
                                      <p:tavLst>
                                        <p:tav tm="0">
                                          <p:val>
                                            <p:strVal val="#ppt_x"/>
                                          </p:val>
                                        </p:tav>
                                        <p:tav tm="100000">
                                          <p:val>
                                            <p:strVal val="#ppt_x"/>
                                          </p:val>
                                        </p:tav>
                                      </p:tavLst>
                                    </p:anim>
                                    <p:anim calcmode="lin" valueType="num">
                                      <p:cBhvr additive="base">
                                        <p:cTn id="152" dur="500" fill="hold"/>
                                        <p:tgtEl>
                                          <p:spTgt spid="44"/>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45"/>
                                        </p:tgtEl>
                                        <p:attrNameLst>
                                          <p:attrName>style.visibility</p:attrName>
                                        </p:attrNameLst>
                                      </p:cBhvr>
                                      <p:to>
                                        <p:strVal val="visible"/>
                                      </p:to>
                                    </p:set>
                                    <p:anim calcmode="lin" valueType="num">
                                      <p:cBhvr additive="base">
                                        <p:cTn id="155" dur="500" fill="hold"/>
                                        <p:tgtEl>
                                          <p:spTgt spid="45"/>
                                        </p:tgtEl>
                                        <p:attrNameLst>
                                          <p:attrName>ppt_x</p:attrName>
                                        </p:attrNameLst>
                                      </p:cBhvr>
                                      <p:tavLst>
                                        <p:tav tm="0">
                                          <p:val>
                                            <p:strVal val="#ppt_x"/>
                                          </p:val>
                                        </p:tav>
                                        <p:tav tm="100000">
                                          <p:val>
                                            <p:strVal val="#ppt_x"/>
                                          </p:val>
                                        </p:tav>
                                      </p:tavLst>
                                    </p:anim>
                                    <p:anim calcmode="lin" valueType="num">
                                      <p:cBhvr additive="base">
                                        <p:cTn id="156" dur="500" fill="hold"/>
                                        <p:tgtEl>
                                          <p:spTgt spid="45"/>
                                        </p:tgtEl>
                                        <p:attrNameLst>
                                          <p:attrName>ppt_y</p:attrName>
                                        </p:attrNameLst>
                                      </p:cBhvr>
                                      <p:tavLst>
                                        <p:tav tm="0">
                                          <p:val>
                                            <p:strVal val="1+#ppt_h/2"/>
                                          </p:val>
                                        </p:tav>
                                        <p:tav tm="100000">
                                          <p:val>
                                            <p:strVal val="#ppt_y"/>
                                          </p:val>
                                        </p:tav>
                                      </p:tavLst>
                                    </p:anim>
                                  </p:childTnLst>
                                </p:cTn>
                              </p:par>
                              <p:par>
                                <p:cTn id="157" presetID="2" presetClass="entr" presetSubtype="4" fill="hold" nodeType="withEffect">
                                  <p:stCondLst>
                                    <p:cond delay="0"/>
                                  </p:stCondLst>
                                  <p:childTnLst>
                                    <p:set>
                                      <p:cBhvr>
                                        <p:cTn id="158" dur="1" fill="hold">
                                          <p:stCondLst>
                                            <p:cond delay="0"/>
                                          </p:stCondLst>
                                        </p:cTn>
                                        <p:tgtEl>
                                          <p:spTgt spid="46"/>
                                        </p:tgtEl>
                                        <p:attrNameLst>
                                          <p:attrName>style.visibility</p:attrName>
                                        </p:attrNameLst>
                                      </p:cBhvr>
                                      <p:to>
                                        <p:strVal val="visible"/>
                                      </p:to>
                                    </p:set>
                                    <p:anim calcmode="lin" valueType="num">
                                      <p:cBhvr additive="base">
                                        <p:cTn id="159" dur="500" fill="hold"/>
                                        <p:tgtEl>
                                          <p:spTgt spid="46"/>
                                        </p:tgtEl>
                                        <p:attrNameLst>
                                          <p:attrName>ppt_x</p:attrName>
                                        </p:attrNameLst>
                                      </p:cBhvr>
                                      <p:tavLst>
                                        <p:tav tm="0">
                                          <p:val>
                                            <p:strVal val="#ppt_x"/>
                                          </p:val>
                                        </p:tav>
                                        <p:tav tm="100000">
                                          <p:val>
                                            <p:strVal val="#ppt_x"/>
                                          </p:val>
                                        </p:tav>
                                      </p:tavLst>
                                    </p:anim>
                                    <p:anim calcmode="lin" valueType="num">
                                      <p:cBhvr additive="base">
                                        <p:cTn id="160"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 presetClass="entr" presetSubtype="4" fill="hold" grpId="0" nodeType="clickEffect">
                                  <p:stCondLst>
                                    <p:cond delay="0"/>
                                  </p:stCondLst>
                                  <p:childTnLst>
                                    <p:set>
                                      <p:cBhvr>
                                        <p:cTn id="164" dur="1" fill="hold">
                                          <p:stCondLst>
                                            <p:cond delay="0"/>
                                          </p:stCondLst>
                                        </p:cTn>
                                        <p:tgtEl>
                                          <p:spTgt spid="30"/>
                                        </p:tgtEl>
                                        <p:attrNameLst>
                                          <p:attrName>style.visibility</p:attrName>
                                        </p:attrNameLst>
                                      </p:cBhvr>
                                      <p:to>
                                        <p:strVal val="visible"/>
                                      </p:to>
                                    </p:set>
                                    <p:anim calcmode="lin" valueType="num">
                                      <p:cBhvr additive="base">
                                        <p:cTn id="165" dur="500" fill="hold"/>
                                        <p:tgtEl>
                                          <p:spTgt spid="30"/>
                                        </p:tgtEl>
                                        <p:attrNameLst>
                                          <p:attrName>ppt_x</p:attrName>
                                        </p:attrNameLst>
                                      </p:cBhvr>
                                      <p:tavLst>
                                        <p:tav tm="0">
                                          <p:val>
                                            <p:strVal val="#ppt_x"/>
                                          </p:val>
                                        </p:tav>
                                        <p:tav tm="100000">
                                          <p:val>
                                            <p:strVal val="#ppt_x"/>
                                          </p:val>
                                        </p:tav>
                                      </p:tavLst>
                                    </p:anim>
                                    <p:anim calcmode="lin" valueType="num">
                                      <p:cBhvr additive="base">
                                        <p:cTn id="166" dur="500" fill="hold"/>
                                        <p:tgtEl>
                                          <p:spTgt spid="30"/>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31"/>
                                        </p:tgtEl>
                                        <p:attrNameLst>
                                          <p:attrName>style.visibility</p:attrName>
                                        </p:attrNameLst>
                                      </p:cBhvr>
                                      <p:to>
                                        <p:strVal val="visible"/>
                                      </p:to>
                                    </p:set>
                                    <p:anim calcmode="lin" valueType="num">
                                      <p:cBhvr additive="base">
                                        <p:cTn id="169" dur="500" fill="hold"/>
                                        <p:tgtEl>
                                          <p:spTgt spid="31"/>
                                        </p:tgtEl>
                                        <p:attrNameLst>
                                          <p:attrName>ppt_x</p:attrName>
                                        </p:attrNameLst>
                                      </p:cBhvr>
                                      <p:tavLst>
                                        <p:tav tm="0">
                                          <p:val>
                                            <p:strVal val="#ppt_x"/>
                                          </p:val>
                                        </p:tav>
                                        <p:tav tm="100000">
                                          <p:val>
                                            <p:strVal val="#ppt_x"/>
                                          </p:val>
                                        </p:tav>
                                      </p:tavLst>
                                    </p:anim>
                                    <p:anim calcmode="lin" valueType="num">
                                      <p:cBhvr additive="base">
                                        <p:cTn id="170" dur="500" fill="hold"/>
                                        <p:tgtEl>
                                          <p:spTgt spid="31"/>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32"/>
                                        </p:tgtEl>
                                        <p:attrNameLst>
                                          <p:attrName>style.visibility</p:attrName>
                                        </p:attrNameLst>
                                      </p:cBhvr>
                                      <p:to>
                                        <p:strVal val="visible"/>
                                      </p:to>
                                    </p:set>
                                    <p:anim calcmode="lin" valueType="num">
                                      <p:cBhvr additive="base">
                                        <p:cTn id="173" dur="500" fill="hold"/>
                                        <p:tgtEl>
                                          <p:spTgt spid="32"/>
                                        </p:tgtEl>
                                        <p:attrNameLst>
                                          <p:attrName>ppt_x</p:attrName>
                                        </p:attrNameLst>
                                      </p:cBhvr>
                                      <p:tavLst>
                                        <p:tav tm="0">
                                          <p:val>
                                            <p:strVal val="#ppt_x"/>
                                          </p:val>
                                        </p:tav>
                                        <p:tav tm="100000">
                                          <p:val>
                                            <p:strVal val="#ppt_x"/>
                                          </p:val>
                                        </p:tav>
                                      </p:tavLst>
                                    </p:anim>
                                    <p:anim calcmode="lin" valueType="num">
                                      <p:cBhvr additive="base">
                                        <p:cTn id="174" dur="500" fill="hold"/>
                                        <p:tgtEl>
                                          <p:spTgt spid="32"/>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47"/>
                                        </p:tgtEl>
                                        <p:attrNameLst>
                                          <p:attrName>style.visibility</p:attrName>
                                        </p:attrNameLst>
                                      </p:cBhvr>
                                      <p:to>
                                        <p:strVal val="visible"/>
                                      </p:to>
                                    </p:set>
                                    <p:anim calcmode="lin" valueType="num">
                                      <p:cBhvr additive="base">
                                        <p:cTn id="177" dur="500" fill="hold"/>
                                        <p:tgtEl>
                                          <p:spTgt spid="47"/>
                                        </p:tgtEl>
                                        <p:attrNameLst>
                                          <p:attrName>ppt_x</p:attrName>
                                        </p:attrNameLst>
                                      </p:cBhvr>
                                      <p:tavLst>
                                        <p:tav tm="0">
                                          <p:val>
                                            <p:strVal val="#ppt_x"/>
                                          </p:val>
                                        </p:tav>
                                        <p:tav tm="100000">
                                          <p:val>
                                            <p:strVal val="#ppt_x"/>
                                          </p:val>
                                        </p:tav>
                                      </p:tavLst>
                                    </p:anim>
                                    <p:anim calcmode="lin" valueType="num">
                                      <p:cBhvr additive="base">
                                        <p:cTn id="178" dur="500" fill="hold"/>
                                        <p:tgtEl>
                                          <p:spTgt spid="47"/>
                                        </p:tgtEl>
                                        <p:attrNameLst>
                                          <p:attrName>ppt_y</p:attrName>
                                        </p:attrNameLst>
                                      </p:cBhvr>
                                      <p:tavLst>
                                        <p:tav tm="0">
                                          <p:val>
                                            <p:strVal val="1+#ppt_h/2"/>
                                          </p:val>
                                        </p:tav>
                                        <p:tav tm="100000">
                                          <p:val>
                                            <p:strVal val="#ppt_y"/>
                                          </p:val>
                                        </p:tav>
                                      </p:tavLst>
                                    </p:anim>
                                  </p:childTnLst>
                                </p:cTn>
                              </p:par>
                              <p:par>
                                <p:cTn id="179" presetID="2" presetClass="entr" presetSubtype="4" fill="hold" grpId="0" nodeType="withEffect">
                                  <p:stCondLst>
                                    <p:cond delay="0"/>
                                  </p:stCondLst>
                                  <p:childTnLst>
                                    <p:set>
                                      <p:cBhvr>
                                        <p:cTn id="180" dur="1" fill="hold">
                                          <p:stCondLst>
                                            <p:cond delay="0"/>
                                          </p:stCondLst>
                                        </p:cTn>
                                        <p:tgtEl>
                                          <p:spTgt spid="48"/>
                                        </p:tgtEl>
                                        <p:attrNameLst>
                                          <p:attrName>style.visibility</p:attrName>
                                        </p:attrNameLst>
                                      </p:cBhvr>
                                      <p:to>
                                        <p:strVal val="visible"/>
                                      </p:to>
                                    </p:set>
                                    <p:anim calcmode="lin" valueType="num">
                                      <p:cBhvr additive="base">
                                        <p:cTn id="181" dur="500" fill="hold"/>
                                        <p:tgtEl>
                                          <p:spTgt spid="48"/>
                                        </p:tgtEl>
                                        <p:attrNameLst>
                                          <p:attrName>ppt_x</p:attrName>
                                        </p:attrNameLst>
                                      </p:cBhvr>
                                      <p:tavLst>
                                        <p:tav tm="0">
                                          <p:val>
                                            <p:strVal val="#ppt_x"/>
                                          </p:val>
                                        </p:tav>
                                        <p:tav tm="100000">
                                          <p:val>
                                            <p:strVal val="#ppt_x"/>
                                          </p:val>
                                        </p:tav>
                                      </p:tavLst>
                                    </p:anim>
                                    <p:anim calcmode="lin" valueType="num">
                                      <p:cBhvr additive="base">
                                        <p:cTn id="182" dur="500" fill="hold"/>
                                        <p:tgtEl>
                                          <p:spTgt spid="48"/>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p:stCondLst>
                                    <p:cond delay="0"/>
                                  </p:stCondLst>
                                  <p:childTnLst>
                                    <p:set>
                                      <p:cBhvr>
                                        <p:cTn id="184" dur="1" fill="hold">
                                          <p:stCondLst>
                                            <p:cond delay="0"/>
                                          </p:stCondLst>
                                        </p:cTn>
                                        <p:tgtEl>
                                          <p:spTgt spid="49"/>
                                        </p:tgtEl>
                                        <p:attrNameLst>
                                          <p:attrName>style.visibility</p:attrName>
                                        </p:attrNameLst>
                                      </p:cBhvr>
                                      <p:to>
                                        <p:strVal val="visible"/>
                                      </p:to>
                                    </p:set>
                                    <p:anim calcmode="lin" valueType="num">
                                      <p:cBhvr additive="base">
                                        <p:cTn id="185" dur="500" fill="hold"/>
                                        <p:tgtEl>
                                          <p:spTgt spid="49"/>
                                        </p:tgtEl>
                                        <p:attrNameLst>
                                          <p:attrName>ppt_x</p:attrName>
                                        </p:attrNameLst>
                                      </p:cBhvr>
                                      <p:tavLst>
                                        <p:tav tm="0">
                                          <p:val>
                                            <p:strVal val="#ppt_x"/>
                                          </p:val>
                                        </p:tav>
                                        <p:tav tm="100000">
                                          <p:val>
                                            <p:strVal val="#ppt_x"/>
                                          </p:val>
                                        </p:tav>
                                      </p:tavLst>
                                    </p:anim>
                                    <p:anim calcmode="lin" valueType="num">
                                      <p:cBhvr additive="base">
                                        <p:cTn id="186"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2" grpId="1" animBg="1"/>
      <p:bldP spid="3" grpId="1" animBg="1"/>
      <p:bldP spid="4" grpId="1" animBg="1"/>
      <p:bldP spid="5" grpId="1" animBg="1"/>
      <p:bldP spid="6" grpId="1" animBg="1"/>
      <p:bldP spid="7" grpId="1" animBg="1"/>
      <p:bldP spid="8" grpId="1" animBg="1"/>
      <p:bldP spid="9" grpId="1" animBg="1"/>
      <p:bldP spid="10" grpId="1" animBg="1"/>
      <p:bldP spid="11" grpId="1" animBg="1"/>
      <p:bldP spid="12" grpId="1" animBg="1"/>
      <p:bldP spid="13" grpId="1" animBg="1"/>
      <p:bldP spid="14" grpId="1" animBg="1"/>
      <p:bldP spid="15" grpId="1" animBg="1"/>
      <p:bldP spid="16" grpId="1" animBg="1"/>
      <p:bldP spid="18" grpId="1" animBg="1"/>
      <p:bldP spid="19" grpId="1" animBg="1"/>
      <p:bldP spid="20" grpId="1" animBg="1"/>
      <p:bldP spid="21" grpId="1" animBg="1"/>
      <p:bldP spid="22" grpId="1" animBg="1"/>
      <p:bldP spid="23" grpId="1" animBg="1"/>
      <p:bldP spid="24" grpId="1" animBg="1"/>
      <p:bldP spid="25" grpId="1" animBg="1"/>
      <p:bldP spid="26" grpId="1" animBg="1"/>
      <p:bldP spid="27" grpId="1" animBg="1"/>
      <p:bldP spid="28" grpId="1" animBg="1"/>
      <p:bldP spid="29" grpId="1" animBg="1"/>
      <p:bldP spid="30" grpId="0" animBg="1"/>
      <p:bldP spid="31" grpId="0" animBg="1"/>
      <p:bldP spid="32" grpId="0" animBg="1"/>
      <p:bldP spid="47" grpId="0"/>
      <p:bldP spid="48" grpId="0"/>
      <p:bldP spid="49" grpId="0"/>
      <p:bldP spid="30" grpId="1" animBg="1"/>
      <p:bldP spid="31" grpId="1" animBg="1"/>
      <p:bldP spid="32" grpId="1" animBg="1"/>
      <p:bldP spid="47" grpId="1"/>
      <p:bldP spid="48" grpId="1"/>
      <p:bldP spid="49" grpId="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矩形"/>
          <p:cNvSpPr/>
          <p:nvPr>
            <p:custDataLst>
              <p:tags r:id="rId1"/>
            </p:custDataLst>
          </p:nvPr>
        </p:nvSpPr>
        <p:spPr>
          <a:xfrm>
            <a:off x="1775460" y="116840"/>
            <a:ext cx="886523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Isito</a:t>
            </a: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部署</a:t>
            </a:r>
            <a:endPar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nvSpPr>
        <p:spPr>
          <a:xfrm>
            <a:off x="1860550" y="3933190"/>
            <a:ext cx="8509000" cy="1898650"/>
          </a:xfrm>
          <a:prstGeom prst="rect">
            <a:avLst/>
          </a:prstGeom>
          <a:noFill/>
        </p:spPr>
        <p:txBody>
          <a:bodyPr wrap="square" rtlCol="0">
            <a:noAutofit/>
          </a:bodyPr>
          <a:p>
            <a:r>
              <a:rPr lang="zh-CN" altLang="en-US" sz="2670" b="1">
                <a:latin typeface="微软雅黑" panose="020B0503020204020204" charset="-122"/>
                <a:ea typeface="微软雅黑" panose="020B0503020204020204" charset="-122"/>
                <a:cs typeface="微软雅黑" panose="020B0503020204020204" charset="-122"/>
              </a:rPr>
              <a:t># 配置自动注入</a:t>
            </a:r>
            <a:r>
              <a:rPr lang="en-US" altLang="zh-CN" sz="2670" b="1">
                <a:latin typeface="微软雅黑" panose="020B0503020204020204" charset="-122"/>
                <a:ea typeface="微软雅黑" panose="020B0503020204020204" charset="-122"/>
                <a:cs typeface="微软雅黑" panose="020B0503020204020204" charset="-122"/>
              </a:rPr>
              <a:t>Envoy</a:t>
            </a:r>
            <a:endParaRPr lang="zh-CN" altLang="en-US" sz="2670" b="1">
              <a:latin typeface="微软雅黑" panose="020B0503020204020204" charset="-122"/>
              <a:ea typeface="微软雅黑" panose="020B0503020204020204" charset="-122"/>
              <a:cs typeface="微软雅黑" panose="020B0503020204020204" charset="-122"/>
            </a:endParaRPr>
          </a:p>
          <a:p>
            <a:r>
              <a:rPr lang="zh-CN" altLang="en-US" sz="2670" b="1">
                <a:latin typeface="微软雅黑" panose="020B0503020204020204" charset="-122"/>
                <a:ea typeface="微软雅黑" panose="020B0503020204020204" charset="-122"/>
                <a:cs typeface="微软雅黑" panose="020B0503020204020204" charset="-122"/>
              </a:rPr>
              <a:t>kubectl label namespace default istio-injection=enabled</a:t>
            </a:r>
            <a:endParaRPr lang="zh-CN" altLang="en-US" sz="2670" b="1">
              <a:latin typeface="微软雅黑" panose="020B0503020204020204" charset="-122"/>
              <a:ea typeface="微软雅黑" panose="020B0503020204020204" charset="-122"/>
              <a:cs typeface="微软雅黑" panose="020B0503020204020204" charset="-122"/>
            </a:endParaRPr>
          </a:p>
          <a:p>
            <a:r>
              <a:rPr lang="zh-CN" altLang="en-US" sz="2670" b="1">
                <a:latin typeface="微软雅黑" panose="020B0503020204020204" charset="-122"/>
                <a:ea typeface="微软雅黑" panose="020B0503020204020204" charset="-122"/>
                <a:cs typeface="微软雅黑" panose="020B0503020204020204" charset="-122"/>
              </a:rPr>
              <a:t>kubectl get namespace default --show-labels</a:t>
            </a:r>
            <a:endParaRPr lang="zh-CN" altLang="en-US" sz="2670" b="1">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1847215" y="1052195"/>
            <a:ext cx="8679180" cy="2594610"/>
          </a:xfrm>
          <a:prstGeom prst="rect">
            <a:avLst/>
          </a:prstGeom>
          <a:noFill/>
        </p:spPr>
        <p:txBody>
          <a:bodyPr wrap="square" rtlCol="0">
            <a:noAutofit/>
          </a:bodyPr>
          <a:p>
            <a:r>
              <a:rPr lang="zh-CN" altLang="en-US" sz="2670" b="1">
                <a:latin typeface="微软雅黑" panose="020B0503020204020204" charset="-122"/>
                <a:ea typeface="微软雅黑" panose="020B0503020204020204" charset="-122"/>
                <a:cs typeface="微软雅黑" panose="020B0503020204020204" charset="-122"/>
                <a:sym typeface="+mn-ea"/>
              </a:rPr>
              <a:t># 部署istio</a:t>
            </a:r>
            <a:endParaRPr lang="zh-CN" altLang="en-US" sz="2670" b="1">
              <a:latin typeface="微软雅黑" panose="020B0503020204020204" charset="-122"/>
              <a:ea typeface="微软雅黑" panose="020B0503020204020204" charset="-122"/>
              <a:cs typeface="微软雅黑" panose="020B0503020204020204" charset="-122"/>
            </a:endParaRPr>
          </a:p>
          <a:p>
            <a:r>
              <a:rPr lang="zh-CN" altLang="en-US" sz="2670" b="1">
                <a:latin typeface="微软雅黑" panose="020B0503020204020204" charset="-122"/>
                <a:ea typeface="微软雅黑" panose="020B0503020204020204" charset="-122"/>
                <a:cs typeface="微软雅黑" panose="020B0503020204020204" charset="-122"/>
                <a:sym typeface="+mn-ea"/>
              </a:rPr>
              <a:t>cd /usr/local/src</a:t>
            </a:r>
            <a:endParaRPr lang="zh-CN" altLang="en-US" sz="2670" b="1">
              <a:latin typeface="微软雅黑" panose="020B0503020204020204" charset="-122"/>
              <a:ea typeface="微软雅黑" panose="020B0503020204020204" charset="-122"/>
              <a:cs typeface="微软雅黑" panose="020B0503020204020204" charset="-122"/>
            </a:endParaRPr>
          </a:p>
          <a:p>
            <a:r>
              <a:rPr lang="zh-CN" altLang="en-US" sz="2670" b="1">
                <a:latin typeface="微软雅黑" panose="020B0503020204020204" charset="-122"/>
                <a:ea typeface="微软雅黑" panose="020B0503020204020204" charset="-122"/>
                <a:cs typeface="微软雅黑" panose="020B0503020204020204" charset="-122"/>
                <a:sym typeface="+mn-ea"/>
              </a:rPr>
              <a:t>curl -L https://istio.io/downloadIstio | sh -</a:t>
            </a:r>
            <a:endParaRPr lang="zh-CN" altLang="en-US" sz="2670" b="1">
              <a:latin typeface="微软雅黑" panose="020B0503020204020204" charset="-122"/>
              <a:ea typeface="微软雅黑" panose="020B0503020204020204" charset="-122"/>
              <a:cs typeface="微软雅黑" panose="020B0503020204020204" charset="-122"/>
            </a:endParaRPr>
          </a:p>
          <a:p>
            <a:r>
              <a:rPr lang="zh-CN" altLang="en-US" sz="2670" b="1">
                <a:latin typeface="微软雅黑" panose="020B0503020204020204" charset="-122"/>
                <a:ea typeface="微软雅黑" panose="020B0503020204020204" charset="-122"/>
                <a:cs typeface="微软雅黑" panose="020B0503020204020204" charset="-122"/>
                <a:sym typeface="+mn-ea"/>
              </a:rPr>
              <a:t>ln -s /usr/local/istio-1.xx.x /usr/local/istio</a:t>
            </a:r>
            <a:endParaRPr lang="zh-CN" altLang="en-US" sz="2670" b="1">
              <a:latin typeface="微软雅黑" panose="020B0503020204020204" charset="-122"/>
              <a:ea typeface="微软雅黑" panose="020B0503020204020204" charset="-122"/>
              <a:cs typeface="微软雅黑" panose="020B0503020204020204" charset="-122"/>
            </a:endParaRPr>
          </a:p>
          <a:p>
            <a:r>
              <a:rPr lang="zh-CN" altLang="en-US" sz="2670" b="1">
                <a:latin typeface="微软雅黑" panose="020B0503020204020204" charset="-122"/>
                <a:ea typeface="微软雅黑" panose="020B0503020204020204" charset="-122"/>
                <a:cs typeface="微软雅黑" panose="020B0503020204020204" charset="-122"/>
                <a:sym typeface="+mn-ea"/>
              </a:rPr>
              <a:t>istioctl profile dump default &gt; /root/default.yml</a:t>
            </a:r>
            <a:endParaRPr lang="zh-CN" altLang="en-US" sz="2670" b="1">
              <a:latin typeface="微软雅黑" panose="020B0503020204020204" charset="-122"/>
              <a:ea typeface="微软雅黑" panose="020B0503020204020204" charset="-122"/>
              <a:cs typeface="微软雅黑" panose="020B0503020204020204" charset="-122"/>
              <a:sym typeface="+mn-ea"/>
            </a:endParaRPr>
          </a:p>
          <a:p>
            <a:r>
              <a:rPr lang="zh-CN" altLang="en-US" sz="2670" b="1">
                <a:latin typeface="微软雅黑" panose="020B0503020204020204" charset="-122"/>
                <a:ea typeface="微软雅黑" panose="020B0503020204020204" charset="-122"/>
                <a:sym typeface="+mn-ea"/>
              </a:rPr>
              <a:t>kubectl get pods -n istio-system</a:t>
            </a:r>
            <a:endParaRPr lang="zh-CN" altLang="en-US" sz="2670" b="1">
              <a:latin typeface="微软雅黑" panose="020B0503020204020204" charset="-122"/>
              <a:ea typeface="微软雅黑" panose="020B0503020204020204" charset="-122"/>
            </a:endParaRPr>
          </a:p>
          <a:p>
            <a:endParaRPr lang="zh-CN" altLang="en-US" sz="267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矩形"/>
          <p:cNvSpPr/>
          <p:nvPr>
            <p:custDataLst>
              <p:tags r:id="rId1"/>
            </p:custDataLst>
          </p:nvPr>
        </p:nvSpPr>
        <p:spPr>
          <a:xfrm>
            <a:off x="1631315" y="188595"/>
            <a:ext cx="886523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Prometheus</a:t>
            </a: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介绍与部署</a:t>
            </a:r>
            <a:endParaRPr lang="en-US" alt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nvSpPr>
        <p:spPr>
          <a:xfrm>
            <a:off x="1343025" y="1196975"/>
            <a:ext cx="9549130" cy="1647190"/>
          </a:xfrm>
          <a:prstGeom prst="rect">
            <a:avLst/>
          </a:prstGeom>
          <a:noFill/>
        </p:spPr>
        <p:txBody>
          <a:bodyPr wrap="square" rtlCol="0">
            <a:noAutofit/>
          </a:bodyPr>
          <a:p>
            <a:r>
              <a:rPr lang="en-US" altLang="zh-CN" sz="2670" b="1">
                <a:latin typeface="微软雅黑" panose="020B0503020204020204" charset="-122"/>
                <a:ea typeface="微软雅黑" panose="020B0503020204020204" charset="-122"/>
                <a:cs typeface="微软雅黑" panose="020B0503020204020204" charset="-122"/>
              </a:rPr>
              <a:t># </a:t>
            </a:r>
            <a:r>
              <a:rPr lang="zh-CN" altLang="en-US" sz="2670" b="1">
                <a:latin typeface="微软雅黑" panose="020B0503020204020204" charset="-122"/>
                <a:ea typeface="微软雅黑" panose="020B0503020204020204" charset="-122"/>
                <a:cs typeface="微软雅黑" panose="020B0503020204020204" charset="-122"/>
              </a:rPr>
              <a:t>介绍</a:t>
            </a:r>
            <a:endParaRPr lang="zh-CN" altLang="en-US" sz="2670" b="1">
              <a:latin typeface="微软雅黑" panose="020B0503020204020204" charset="-122"/>
              <a:ea typeface="微软雅黑" panose="020B0503020204020204" charset="-122"/>
              <a:cs typeface="微软雅黑" panose="020B0503020204020204" charset="-122"/>
            </a:endParaRPr>
          </a:p>
          <a:p>
            <a:r>
              <a:rPr lang="zh-CN" altLang="en-US" sz="2670" b="1">
                <a:latin typeface="微软雅黑" panose="020B0503020204020204" charset="-122"/>
                <a:ea typeface="微软雅黑" panose="020B0503020204020204" charset="-122"/>
                <a:cs typeface="微软雅黑" panose="020B0503020204020204" charset="-122"/>
              </a:rPr>
              <a:t>Prometheus是一个功能强大且灵活的系统监控和警报工具，适用于云原生环境和容器化应用程序</a:t>
            </a:r>
            <a:endParaRPr lang="zh-CN" altLang="en-US" sz="2670" b="1">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1343025" y="3380105"/>
            <a:ext cx="6658610" cy="1840230"/>
          </a:xfrm>
          <a:prstGeom prst="rect">
            <a:avLst/>
          </a:prstGeom>
          <a:noFill/>
        </p:spPr>
        <p:txBody>
          <a:bodyPr wrap="square" rtlCol="0">
            <a:noAutofit/>
          </a:bodyPr>
          <a:p>
            <a:r>
              <a:rPr lang="en-US" altLang="zh-CN" sz="2670" b="1">
                <a:latin typeface="微软雅黑" panose="020B0503020204020204" charset="-122"/>
                <a:ea typeface="微软雅黑" panose="020B0503020204020204" charset="-122"/>
              </a:rPr>
              <a:t># </a:t>
            </a:r>
            <a:r>
              <a:rPr lang="zh-CN" altLang="en-US" sz="2670" b="1">
                <a:latin typeface="微软雅黑" panose="020B0503020204020204" charset="-122"/>
                <a:ea typeface="微软雅黑" panose="020B0503020204020204" charset="-122"/>
              </a:rPr>
              <a:t>部署</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rPr>
              <a:t>cd /usr/local/istio/samples/addons</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rPr>
              <a:t>kubectl apply -f </a:t>
            </a:r>
            <a:r>
              <a:rPr lang="en-US" altLang="zh-CN" sz="2670" b="1">
                <a:latin typeface="微软雅黑" panose="020B0503020204020204" charset="-122"/>
                <a:ea typeface="微软雅黑" panose="020B0503020204020204" charset="-122"/>
              </a:rPr>
              <a:t>prometheus.yaml</a:t>
            </a:r>
            <a:endParaRPr lang="zh-CN" altLang="en-US" sz="2670" b="1">
              <a:latin typeface="微软雅黑" panose="020B0503020204020204" charset="-122"/>
              <a:ea typeface="微软雅黑" panose="020B0503020204020204" charset="-122"/>
            </a:endParaRPr>
          </a:p>
          <a:p>
            <a:r>
              <a:rPr lang="zh-CN" altLang="en-US" sz="2670" b="1">
                <a:latin typeface="微软雅黑" panose="020B0503020204020204" charset="-122"/>
                <a:ea typeface="微软雅黑" panose="020B0503020204020204" charset="-122"/>
              </a:rPr>
              <a:t>kubectl get pods -n istio-system</a:t>
            </a:r>
            <a:endParaRPr lang="zh-CN" altLang="en-US" sz="2670" b="1">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矩形"/>
          <p:cNvSpPr/>
          <p:nvPr/>
        </p:nvSpPr>
        <p:spPr>
          <a:xfrm>
            <a:off x="609600" y="1920240"/>
            <a:ext cx="10561955" cy="2221865"/>
          </a:xfrm>
          <a:prstGeom prst="rect">
            <a:avLst/>
          </a:prstGeom>
          <a:noFill/>
          <a:ln w="9525" cap="flat" cmpd="sng">
            <a:noFill/>
            <a:prstDash val="solid"/>
            <a:miter/>
          </a:ln>
        </p:spPr>
        <p:txBody>
          <a:bodyPr vert="horz" wrap="square" lIns="121920" tIns="60960" rIns="121920" bIns="60960" anchor="ctr" anchorCtr="0"/>
          <a:lstStyle/>
          <a:p>
            <a:pPr marL="266700" algn="just">
              <a:lnSpc>
                <a:spcPct val="100000"/>
              </a:lnSpc>
              <a:spcBef>
                <a:spcPts val="0"/>
              </a:spcBef>
              <a:spcAft>
                <a:spcPts val="0"/>
              </a:spcAft>
              <a:buClr>
                <a:srgbClr val="C00000"/>
              </a:buClr>
              <a:buFont typeface="Wingdings" panose="05000000000000000000" charset="0"/>
            </a:pPr>
            <a:r>
              <a:rPr sz="2665"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rPr>
              <a:t>wget -c https://github.com/argoproj/argo-cd/releases/download/v2.8.6/argocd-linux-amd64</a:t>
            </a:r>
            <a:endParaRPr sz="2665"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endParaRPr>
          </a:p>
          <a:p>
            <a:pPr marL="266700" algn="just">
              <a:lnSpc>
                <a:spcPct val="100000"/>
              </a:lnSpc>
              <a:spcBef>
                <a:spcPts val="0"/>
              </a:spcBef>
              <a:spcAft>
                <a:spcPts val="0"/>
              </a:spcAft>
              <a:buClr>
                <a:srgbClr val="C00000"/>
              </a:buClr>
              <a:buFont typeface="Wingdings" panose="05000000000000000000" charset="0"/>
            </a:pPr>
            <a:r>
              <a:rPr sz="2665"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rPr>
              <a:t>mv argocd-linux-amd64  /usr/bin/argocd</a:t>
            </a:r>
            <a:endParaRPr sz="2665"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endParaRPr>
          </a:p>
          <a:p>
            <a:pPr marL="266700" algn="just">
              <a:lnSpc>
                <a:spcPct val="100000"/>
              </a:lnSpc>
              <a:spcBef>
                <a:spcPts val="0"/>
              </a:spcBef>
              <a:spcAft>
                <a:spcPts val="0"/>
              </a:spcAft>
              <a:buClr>
                <a:srgbClr val="C00000"/>
              </a:buClr>
              <a:buFont typeface="Wingdings" panose="05000000000000000000" charset="0"/>
            </a:pPr>
            <a:r>
              <a:rPr sz="2665"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rPr>
              <a:t>chmod +x  /usr/bin/argocd</a:t>
            </a:r>
            <a:endParaRPr sz="2665"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endParaRPr>
          </a:p>
          <a:p>
            <a:pPr marL="266700" algn="just">
              <a:lnSpc>
                <a:spcPct val="100000"/>
              </a:lnSpc>
              <a:spcBef>
                <a:spcPts val="0"/>
              </a:spcBef>
              <a:spcAft>
                <a:spcPts val="0"/>
              </a:spcAft>
              <a:buClr>
                <a:srgbClr val="C00000"/>
              </a:buClr>
              <a:buFont typeface="Wingdings" panose="05000000000000000000" charset="0"/>
            </a:pPr>
            <a:r>
              <a:rPr sz="2665"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rPr>
              <a:t>argocd -h</a:t>
            </a:r>
            <a:endParaRPr sz="2665"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endParaRPr>
          </a:p>
        </p:txBody>
      </p:sp>
      <p:sp>
        <p:nvSpPr>
          <p:cNvPr id="93" name="矩形"/>
          <p:cNvSpPr/>
          <p:nvPr/>
        </p:nvSpPr>
        <p:spPr>
          <a:xfrm>
            <a:off x="1292904" y="3319191"/>
            <a:ext cx="10972800" cy="677332"/>
          </a:xfrm>
          <a:prstGeom prst="rect">
            <a:avLst/>
          </a:prstGeom>
          <a:noFill/>
          <a:ln w="9525" cap="flat" cmpd="sng">
            <a:noFill/>
            <a:prstDash val="solid"/>
            <a:miter/>
          </a:ln>
        </p:spPr>
        <p:txBody>
          <a:bodyPr vert="horz" wrap="square" lIns="121920" tIns="60960" rIns="121920" bIns="60960" anchor="ctr" anchorCtr="0"/>
          <a:lstStyle/>
          <a:p>
            <a:pPr marL="609600" indent="-342900" algn="just" eaLnBrk="0" fontAlgn="base" hangingPunct="0">
              <a:lnSpc>
                <a:spcPct val="100000"/>
              </a:lnSpc>
              <a:spcBef>
                <a:spcPts val="0"/>
              </a:spcBef>
              <a:spcAft>
                <a:spcPts val="0"/>
              </a:spcAft>
              <a:buClr>
                <a:srgbClr val="C00000"/>
              </a:buClr>
              <a:buFont typeface="Wingdings" panose="05000000000000000000" charset="0"/>
              <a:buChar char="u"/>
            </a:pPr>
            <a:endParaRPr sz="2665" b="1" u="none" strike="noStrike" cap="none" spc="0" baseline="0">
              <a:latin typeface="微软雅黑" panose="020B0503020204020204" charset="-122"/>
              <a:ea typeface="微软雅黑" panose="020B0503020204020204" charset="-122"/>
              <a:cs typeface="微软雅黑" panose="020B0503020204020204" charset="-122"/>
            </a:endParaRPr>
          </a:p>
        </p:txBody>
      </p:sp>
      <p:sp>
        <p:nvSpPr>
          <p:cNvPr id="2" name="矩形"/>
          <p:cNvSpPr/>
          <p:nvPr/>
        </p:nvSpPr>
        <p:spPr>
          <a:xfrm>
            <a:off x="2463165" y="575310"/>
            <a:ext cx="7243445" cy="737870"/>
          </a:xfrm>
          <a:prstGeom prst="rect">
            <a:avLst/>
          </a:prstGeom>
          <a:noFill/>
          <a:ln w="9525" cap="flat" cmpd="sng">
            <a:noFill/>
            <a:prstDash val="solid"/>
            <a:miter/>
          </a:ln>
        </p:spPr>
        <p:txBody>
          <a:bodyPr vert="horz" wrap="none" lIns="121920" tIns="60960" rIns="121920" bIns="60960" anchor="t" anchorCtr="0">
            <a:noAutofit/>
          </a:bodyPr>
          <a:lstStyle/>
          <a:p>
            <a:pPr marL="0" indent="0" algn="ctr">
              <a:lnSpc>
                <a:spcPct val="100000"/>
              </a:lnSpc>
              <a:spcBef>
                <a:spcPts val="0"/>
              </a:spcBef>
              <a:spcAft>
                <a:spcPts val="0"/>
              </a:spcAft>
              <a:buNone/>
            </a:pPr>
            <a:r>
              <a:rPr lang="en-US" altLang="zh-CN" sz="4000" b="1">
                <a:solidFill>
                  <a:srgbClr val="C9394A"/>
                </a:solidFill>
                <a:latin typeface="微软雅黑" panose="020B0503020204020204" charset="-122"/>
                <a:ea typeface="微软雅黑" panose="020B0503020204020204" charset="-122"/>
                <a:cs typeface="微软雅黑" panose="020B0503020204020204" charset="-122"/>
                <a:sym typeface="+mn-ea"/>
              </a:rPr>
              <a:t>ArgoCD CLI</a:t>
            </a:r>
            <a:r>
              <a:rPr lang="zh-CN" altLang="en-US" sz="4000" b="1">
                <a:solidFill>
                  <a:srgbClr val="C9394A"/>
                </a:solidFill>
                <a:latin typeface="微软雅黑" panose="020B0503020204020204" charset="-122"/>
                <a:ea typeface="微软雅黑" panose="020B0503020204020204" charset="-122"/>
                <a:cs typeface="微软雅黑" panose="020B0503020204020204" charset="-122"/>
                <a:sym typeface="+mn-ea"/>
              </a:rPr>
              <a:t>部署？</a:t>
            </a:r>
            <a:endPar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 calcmode="lin" valueType="num">
                                      <p:cBhvr additive="base">
                                        <p:cTn id="7" dur="500" fill="hold"/>
                                        <p:tgtEl>
                                          <p:spTgt spid="93"/>
                                        </p:tgtEl>
                                        <p:attrNameLst>
                                          <p:attrName>ppt_x</p:attrName>
                                        </p:attrNameLst>
                                      </p:cBhvr>
                                      <p:tavLst>
                                        <p:tav tm="0">
                                          <p:val>
                                            <p:strVal val="#ppt_x"/>
                                          </p:val>
                                        </p:tav>
                                        <p:tav tm="100000">
                                          <p:val>
                                            <p:strVal val="#ppt_x"/>
                                          </p:val>
                                        </p:tav>
                                      </p:tavLst>
                                    </p:anim>
                                    <p:anim calcmode="lin" valueType="num">
                                      <p:cBhvr additive="base">
                                        <p:cTn id="8"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1"/>
                                        </p:tgtEl>
                                        <p:attrNameLst>
                                          <p:attrName>style.visibility</p:attrName>
                                        </p:attrNameLst>
                                      </p:cBhvr>
                                      <p:to>
                                        <p:strVal val="visible"/>
                                      </p:to>
                                    </p:set>
                                    <p:anim calcmode="lin" valueType="num">
                                      <p:cBhvr additive="base">
                                        <p:cTn id="13" dur="500" fill="hold"/>
                                        <p:tgtEl>
                                          <p:spTgt spid="91"/>
                                        </p:tgtEl>
                                        <p:attrNameLst>
                                          <p:attrName>ppt_x</p:attrName>
                                        </p:attrNameLst>
                                      </p:cBhvr>
                                      <p:tavLst>
                                        <p:tav tm="0">
                                          <p:val>
                                            <p:strVal val="#ppt_x"/>
                                          </p:val>
                                        </p:tav>
                                        <p:tav tm="100000">
                                          <p:val>
                                            <p:strVal val="#ppt_x"/>
                                          </p:val>
                                        </p:tav>
                                      </p:tavLst>
                                    </p:anim>
                                    <p:anim calcmode="lin" valueType="num">
                                      <p:cBhvr additive="base">
                                        <p:cTn id="14"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3" grpId="1"/>
      <p:bldP spid="91" grpId="0"/>
      <p:bldP spid="91" grpId="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4439905"/>
            <a:ext cx="12190413" cy="91587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3" name="TextBox 5"/>
          <p:cNvSpPr>
            <a:spLocks noChangeArrowheads="1"/>
          </p:cNvSpPr>
          <p:nvPr/>
        </p:nvSpPr>
        <p:spPr bwMode="auto">
          <a:xfrm>
            <a:off x="142875" y="4592955"/>
            <a:ext cx="4618355" cy="532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a:r>
              <a:rPr lang="zh-CN" sz="2665" dirty="0">
                <a:solidFill>
                  <a:schemeClr val="bg1"/>
                </a:solidFill>
                <a:latin typeface="微软雅黑" panose="020B0503020204020204" charset="-122"/>
                <a:ea typeface="微软雅黑" panose="020B0503020204020204" charset="-122"/>
              </a:rPr>
              <a:t>分析模板配置</a:t>
            </a:r>
            <a:endParaRPr lang="zh-CN" sz="2665" dirty="0">
              <a:solidFill>
                <a:schemeClr val="bg1"/>
              </a:solidFill>
              <a:latin typeface="微软雅黑" panose="020B0503020204020204" charset="-122"/>
              <a:ea typeface="微软雅黑" panose="020B0503020204020204" charset="-122"/>
            </a:endParaRPr>
          </a:p>
        </p:txBody>
      </p:sp>
      <p:sp>
        <p:nvSpPr>
          <p:cNvPr id="24" name="TextBox 5"/>
          <p:cNvSpPr>
            <a:spLocks noChangeArrowheads="1"/>
          </p:cNvSpPr>
          <p:nvPr/>
        </p:nvSpPr>
        <p:spPr bwMode="auto">
          <a:xfrm>
            <a:off x="7906639" y="4623712"/>
            <a:ext cx="427184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665" dirty="0">
                <a:solidFill>
                  <a:schemeClr val="bg1"/>
                </a:solidFill>
                <a:latin typeface="微软雅黑" panose="020B0503020204020204" charset="-122"/>
                <a:ea typeface="微软雅黑" panose="020B0503020204020204" charset="-122"/>
              </a:rPr>
              <a:t>Produced</a:t>
            </a:r>
            <a:r>
              <a:rPr lang="zh-CN" altLang="en-US" sz="2665" dirty="0">
                <a:solidFill>
                  <a:schemeClr val="bg1"/>
                </a:solidFill>
                <a:latin typeface="微软雅黑" panose="020B0503020204020204" charset="-122"/>
                <a:ea typeface="微软雅黑" panose="020B0503020204020204" charset="-122"/>
              </a:rPr>
              <a:t> </a:t>
            </a:r>
            <a:r>
              <a:rPr lang="en-US" altLang="zh-CN" sz="2665" dirty="0">
                <a:solidFill>
                  <a:schemeClr val="bg1"/>
                </a:solidFill>
                <a:latin typeface="微软雅黑" panose="020B0503020204020204" charset="-122"/>
                <a:ea typeface="微软雅黑" panose="020B0503020204020204" charset="-122"/>
              </a:rPr>
              <a:t>By</a:t>
            </a:r>
            <a:r>
              <a:rPr lang="zh-CN" altLang="en-US" sz="2665" dirty="0">
                <a:solidFill>
                  <a:schemeClr val="bg1"/>
                </a:solidFill>
                <a:latin typeface="微软雅黑" panose="020B0503020204020204" charset="-122"/>
                <a:ea typeface="微软雅黑" panose="020B0503020204020204" charset="-122"/>
              </a:rPr>
              <a:t> 小杨哥</a:t>
            </a:r>
            <a:endParaRPr lang="zh-CN" altLang="en-US" sz="2665" dirty="0">
              <a:solidFill>
                <a:schemeClr val="bg1"/>
              </a:solidFill>
              <a:latin typeface="微软雅黑" panose="020B0503020204020204" charset="-122"/>
              <a:ea typeface="微软雅黑" panose="020B0503020204020204" charset="-122"/>
            </a:endParaRPr>
          </a:p>
        </p:txBody>
      </p:sp>
      <p:sp>
        <p:nvSpPr>
          <p:cNvPr id="25" name="Freeform 5"/>
          <p:cNvSpPr/>
          <p:nvPr/>
        </p:nvSpPr>
        <p:spPr bwMode="auto">
          <a:xfrm rot="1855731">
            <a:off x="4094915" y="1008340"/>
            <a:ext cx="640224" cy="57723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6" name="Freeform 5"/>
          <p:cNvSpPr/>
          <p:nvPr/>
        </p:nvSpPr>
        <p:spPr bwMode="auto">
          <a:xfrm rot="1855731">
            <a:off x="5415992" y="941361"/>
            <a:ext cx="341503" cy="3079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7" name="Freeform 5"/>
          <p:cNvSpPr/>
          <p:nvPr/>
        </p:nvSpPr>
        <p:spPr bwMode="auto">
          <a:xfrm rot="1855731">
            <a:off x="3108313" y="1202556"/>
            <a:ext cx="339851" cy="30641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8" name="Freeform 5"/>
          <p:cNvSpPr/>
          <p:nvPr/>
        </p:nvSpPr>
        <p:spPr bwMode="auto">
          <a:xfrm rot="1855731">
            <a:off x="6359329" y="1162215"/>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9" name="Freeform 5"/>
          <p:cNvSpPr/>
          <p:nvPr/>
        </p:nvSpPr>
        <p:spPr bwMode="auto">
          <a:xfrm rot="1855731">
            <a:off x="7487837" y="1033329"/>
            <a:ext cx="231795" cy="20898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30" name="Freeform 5"/>
          <p:cNvSpPr/>
          <p:nvPr/>
        </p:nvSpPr>
        <p:spPr bwMode="auto">
          <a:xfrm rot="1855731">
            <a:off x="8419381" y="1076584"/>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grpSp>
        <p:nvGrpSpPr>
          <p:cNvPr id="31" name="组合 30"/>
          <p:cNvGrpSpPr/>
          <p:nvPr/>
        </p:nvGrpSpPr>
        <p:grpSpPr>
          <a:xfrm>
            <a:off x="4642460" y="3604635"/>
            <a:ext cx="2811528" cy="2534911"/>
            <a:chOff x="3720691" y="2824413"/>
            <a:chExt cx="1341120" cy="1209172"/>
          </a:xfrm>
        </p:grpSpPr>
        <p:sp>
          <p:nvSpPr>
            <p:cNvPr id="3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sp>
          <p:nvSpPr>
            <p:cNvPr id="3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lumMod val="50000"/>
                    <a:lumOff val="50000"/>
                  </a:srgbClr>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grpSp>
      <p:grpSp>
        <p:nvGrpSpPr>
          <p:cNvPr id="35" name="71"/>
          <p:cNvGrpSpPr/>
          <p:nvPr>
            <p:custDataLst>
              <p:tags r:id="rId1"/>
            </p:custDataLst>
          </p:nvPr>
        </p:nvGrpSpPr>
        <p:grpSpPr>
          <a:xfrm>
            <a:off x="2647941" y="2077839"/>
            <a:ext cx="6683383" cy="1137067"/>
            <a:chOff x="4304043" y="1286668"/>
            <a:chExt cx="3837944" cy="2757793"/>
          </a:xfrm>
          <a:effectLst>
            <a:outerShdw blurRad="203200" dist="152400" dir="8100000" algn="tr" rotWithShape="0">
              <a:prstClr val="black">
                <a:alpha val="50000"/>
              </a:prstClr>
            </a:outerShdw>
          </a:effectLst>
        </p:grpSpPr>
        <p:sp>
          <p:nvSpPr>
            <p:cNvPr id="36" name="7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7" name="73"/>
            <p:cNvSpPr/>
            <p:nvPr/>
          </p:nvSpPr>
          <p:spPr>
            <a:xfrm>
              <a:off x="4351930" y="1373339"/>
              <a:ext cx="376460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8" name="9"/>
          <p:cNvSpPr>
            <a:spLocks noChangeArrowheads="1"/>
          </p:cNvSpPr>
          <p:nvPr>
            <p:custDataLst>
              <p:tags r:id="rId2"/>
            </p:custDataLst>
          </p:nvPr>
        </p:nvSpPr>
        <p:spPr bwMode="auto">
          <a:xfrm>
            <a:off x="2597487" y="2321793"/>
            <a:ext cx="6679449" cy="5683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auto">
              <a:defRPr/>
            </a:pPr>
            <a:r>
              <a:rPr lang="en-US" altLang="zh-CN" sz="3100" b="1" kern="0" dirty="0">
                <a:solidFill>
                  <a:srgbClr val="C9394A"/>
                </a:solidFill>
                <a:latin typeface="微软雅黑" panose="020B0503020204020204" charset="-122"/>
                <a:ea typeface="微软雅黑" panose="020B0503020204020204" charset="-122"/>
                <a:sym typeface="+mn-ea"/>
              </a:rPr>
              <a:t>ArgoCD+ArgoRollouts</a:t>
            </a:r>
            <a:r>
              <a:rPr lang="zh-CN" altLang="en-US" sz="3100" b="1" kern="0" dirty="0">
                <a:solidFill>
                  <a:srgbClr val="C9394A"/>
                </a:solidFill>
                <a:latin typeface="微软雅黑" panose="020B0503020204020204" charset="-122"/>
                <a:ea typeface="微软雅黑" panose="020B0503020204020204" charset="-122"/>
                <a:sym typeface="+mn-ea"/>
              </a:rPr>
              <a:t>快速入门</a:t>
            </a:r>
            <a:endParaRPr lang="zh-CN" altLang="en-US" sz="3100" b="1" kern="0" dirty="0">
              <a:solidFill>
                <a:srgbClr val="C9394A"/>
              </a:solidFill>
              <a:latin typeface="微软雅黑" panose="020B0503020204020204" charset="-122"/>
              <a:ea typeface="微软雅黑" panose="020B0503020204020204" charset="-122"/>
            </a:endParaRPr>
          </a:p>
        </p:txBody>
      </p:sp>
      <p:sp>
        <p:nvSpPr>
          <p:cNvPr id="18" name="圆角矩形"/>
          <p:cNvSpPr/>
          <p:nvPr/>
        </p:nvSpPr>
        <p:spPr>
          <a:xfrm>
            <a:off x="4860105" y="4558619"/>
            <a:ext cx="2399903" cy="611715"/>
          </a:xfrm>
          <a:prstGeom prst="roundRect">
            <a:avLst>
              <a:gd name="adj" fmla="val 16666"/>
            </a:avLst>
          </a:prstGeom>
          <a:noFill/>
          <a:ln w="38100" cap="flat" cmpd="sng">
            <a:noFill/>
            <a:prstDash val="solid"/>
            <a:round/>
          </a:ln>
          <a:effectLst>
            <a:outerShdw blurRad="40000" dist="20000" dir="5400000" rotWithShape="0">
              <a:srgbClr val="000000">
                <a:alpha val="37647"/>
              </a:srgbClr>
            </a:outerShdw>
          </a:effectLst>
        </p:spPr>
        <p:txBody>
          <a:bodyPr vert="horz" wrap="square" lIns="121920" tIns="60960" rIns="121920" bIns="60960" anchor="ctr" anchorCtr="0"/>
          <a:lstStyle/>
          <a:p>
            <a:pPr algn="ctr"/>
            <a:r>
              <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rPr>
              <a:t>模板配置</a:t>
            </a:r>
            <a:endPar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Click="0">
        <p14:prism/>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000" fill="hold"/>
                                        <p:tgtEl>
                                          <p:spTgt spid="25"/>
                                        </p:tgtEl>
                                        <p:attrNameLst>
                                          <p:attrName>ppt_w</p:attrName>
                                        </p:attrNameLst>
                                      </p:cBhvr>
                                      <p:tavLst>
                                        <p:tav tm="0">
                                          <p:val>
                                            <p:fltVal val="0"/>
                                          </p:val>
                                        </p:tav>
                                        <p:tav tm="100000">
                                          <p:val>
                                            <p:strVal val="#ppt_w"/>
                                          </p:val>
                                        </p:tav>
                                      </p:tavLst>
                                    </p:anim>
                                    <p:anim calcmode="lin" valueType="num">
                                      <p:cBhvr>
                                        <p:cTn id="8" dur="1000" fill="hold"/>
                                        <p:tgtEl>
                                          <p:spTgt spid="25"/>
                                        </p:tgtEl>
                                        <p:attrNameLst>
                                          <p:attrName>ppt_h</p:attrName>
                                        </p:attrNameLst>
                                      </p:cBhvr>
                                      <p:tavLst>
                                        <p:tav tm="0">
                                          <p:val>
                                            <p:fltVal val="0"/>
                                          </p:val>
                                        </p:tav>
                                        <p:tav tm="100000">
                                          <p:val>
                                            <p:strVal val="#ppt_h"/>
                                          </p:val>
                                        </p:tav>
                                      </p:tavLst>
                                    </p:anim>
                                    <p:anim calcmode="lin" valueType="num">
                                      <p:cBhvr>
                                        <p:cTn id="9" dur="1000" fill="hold"/>
                                        <p:tgtEl>
                                          <p:spTgt spid="25"/>
                                        </p:tgtEl>
                                        <p:attrNameLst>
                                          <p:attrName>style.rotation</p:attrName>
                                        </p:attrNameLst>
                                      </p:cBhvr>
                                      <p:tavLst>
                                        <p:tav tm="0">
                                          <p:val>
                                            <p:fltVal val="90"/>
                                          </p:val>
                                        </p:tav>
                                        <p:tav tm="100000">
                                          <p:val>
                                            <p:fltVal val="0"/>
                                          </p:val>
                                        </p:tav>
                                      </p:tavLst>
                                    </p:anim>
                                    <p:animEffect transition="in" filter="fade">
                                      <p:cBhvr>
                                        <p:cTn id="10" dur="1000"/>
                                        <p:tgtEl>
                                          <p:spTgt spid="2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1000" fill="hold"/>
                                        <p:tgtEl>
                                          <p:spTgt spid="26"/>
                                        </p:tgtEl>
                                        <p:attrNameLst>
                                          <p:attrName>ppt_w</p:attrName>
                                        </p:attrNameLst>
                                      </p:cBhvr>
                                      <p:tavLst>
                                        <p:tav tm="0">
                                          <p:val>
                                            <p:fltVal val="0"/>
                                          </p:val>
                                        </p:tav>
                                        <p:tav tm="100000">
                                          <p:val>
                                            <p:strVal val="#ppt_w"/>
                                          </p:val>
                                        </p:tav>
                                      </p:tavLst>
                                    </p:anim>
                                    <p:anim calcmode="lin" valueType="num">
                                      <p:cBhvr>
                                        <p:cTn id="14" dur="1000" fill="hold"/>
                                        <p:tgtEl>
                                          <p:spTgt spid="26"/>
                                        </p:tgtEl>
                                        <p:attrNameLst>
                                          <p:attrName>ppt_h</p:attrName>
                                        </p:attrNameLst>
                                      </p:cBhvr>
                                      <p:tavLst>
                                        <p:tav tm="0">
                                          <p:val>
                                            <p:fltVal val="0"/>
                                          </p:val>
                                        </p:tav>
                                        <p:tav tm="100000">
                                          <p:val>
                                            <p:strVal val="#ppt_h"/>
                                          </p:val>
                                        </p:tav>
                                      </p:tavLst>
                                    </p:anim>
                                    <p:anim calcmode="lin" valueType="num">
                                      <p:cBhvr>
                                        <p:cTn id="15" dur="1000" fill="hold"/>
                                        <p:tgtEl>
                                          <p:spTgt spid="26"/>
                                        </p:tgtEl>
                                        <p:attrNameLst>
                                          <p:attrName>style.rotation</p:attrName>
                                        </p:attrNameLst>
                                      </p:cBhvr>
                                      <p:tavLst>
                                        <p:tav tm="0">
                                          <p:val>
                                            <p:fltVal val="90"/>
                                          </p:val>
                                        </p:tav>
                                        <p:tav tm="100000">
                                          <p:val>
                                            <p:fltVal val="0"/>
                                          </p:val>
                                        </p:tav>
                                      </p:tavLst>
                                    </p:anim>
                                    <p:animEffect transition="in" filter="fade">
                                      <p:cBhvr>
                                        <p:cTn id="16" dur="1000"/>
                                        <p:tgtEl>
                                          <p:spTgt spid="2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1000" fill="hold"/>
                                        <p:tgtEl>
                                          <p:spTgt spid="27"/>
                                        </p:tgtEl>
                                        <p:attrNameLst>
                                          <p:attrName>ppt_w</p:attrName>
                                        </p:attrNameLst>
                                      </p:cBhvr>
                                      <p:tavLst>
                                        <p:tav tm="0">
                                          <p:val>
                                            <p:fltVal val="0"/>
                                          </p:val>
                                        </p:tav>
                                        <p:tav tm="100000">
                                          <p:val>
                                            <p:strVal val="#ppt_w"/>
                                          </p:val>
                                        </p:tav>
                                      </p:tavLst>
                                    </p:anim>
                                    <p:anim calcmode="lin" valueType="num">
                                      <p:cBhvr>
                                        <p:cTn id="20" dur="1000" fill="hold"/>
                                        <p:tgtEl>
                                          <p:spTgt spid="27"/>
                                        </p:tgtEl>
                                        <p:attrNameLst>
                                          <p:attrName>ppt_h</p:attrName>
                                        </p:attrNameLst>
                                      </p:cBhvr>
                                      <p:tavLst>
                                        <p:tav tm="0">
                                          <p:val>
                                            <p:fltVal val="0"/>
                                          </p:val>
                                        </p:tav>
                                        <p:tav tm="100000">
                                          <p:val>
                                            <p:strVal val="#ppt_h"/>
                                          </p:val>
                                        </p:tav>
                                      </p:tavLst>
                                    </p:anim>
                                    <p:anim calcmode="lin" valueType="num">
                                      <p:cBhvr>
                                        <p:cTn id="21" dur="1000" fill="hold"/>
                                        <p:tgtEl>
                                          <p:spTgt spid="27"/>
                                        </p:tgtEl>
                                        <p:attrNameLst>
                                          <p:attrName>style.rotation</p:attrName>
                                        </p:attrNameLst>
                                      </p:cBhvr>
                                      <p:tavLst>
                                        <p:tav tm="0">
                                          <p:val>
                                            <p:fltVal val="90"/>
                                          </p:val>
                                        </p:tav>
                                        <p:tav tm="100000">
                                          <p:val>
                                            <p:fltVal val="0"/>
                                          </p:val>
                                        </p:tav>
                                      </p:tavLst>
                                    </p:anim>
                                    <p:animEffect transition="in" filter="fade">
                                      <p:cBhvr>
                                        <p:cTn id="22" dur="1000"/>
                                        <p:tgtEl>
                                          <p:spTgt spid="27"/>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1000" fill="hold"/>
                                        <p:tgtEl>
                                          <p:spTgt spid="28"/>
                                        </p:tgtEl>
                                        <p:attrNameLst>
                                          <p:attrName>ppt_w</p:attrName>
                                        </p:attrNameLst>
                                      </p:cBhvr>
                                      <p:tavLst>
                                        <p:tav tm="0">
                                          <p:val>
                                            <p:fltVal val="0"/>
                                          </p:val>
                                        </p:tav>
                                        <p:tav tm="100000">
                                          <p:val>
                                            <p:strVal val="#ppt_w"/>
                                          </p:val>
                                        </p:tav>
                                      </p:tavLst>
                                    </p:anim>
                                    <p:anim calcmode="lin" valueType="num">
                                      <p:cBhvr>
                                        <p:cTn id="26" dur="1000" fill="hold"/>
                                        <p:tgtEl>
                                          <p:spTgt spid="28"/>
                                        </p:tgtEl>
                                        <p:attrNameLst>
                                          <p:attrName>ppt_h</p:attrName>
                                        </p:attrNameLst>
                                      </p:cBhvr>
                                      <p:tavLst>
                                        <p:tav tm="0">
                                          <p:val>
                                            <p:fltVal val="0"/>
                                          </p:val>
                                        </p:tav>
                                        <p:tav tm="100000">
                                          <p:val>
                                            <p:strVal val="#ppt_h"/>
                                          </p:val>
                                        </p:tav>
                                      </p:tavLst>
                                    </p:anim>
                                    <p:anim calcmode="lin" valueType="num">
                                      <p:cBhvr>
                                        <p:cTn id="27" dur="1000" fill="hold"/>
                                        <p:tgtEl>
                                          <p:spTgt spid="28"/>
                                        </p:tgtEl>
                                        <p:attrNameLst>
                                          <p:attrName>style.rotation</p:attrName>
                                        </p:attrNameLst>
                                      </p:cBhvr>
                                      <p:tavLst>
                                        <p:tav tm="0">
                                          <p:val>
                                            <p:fltVal val="90"/>
                                          </p:val>
                                        </p:tav>
                                        <p:tav tm="100000">
                                          <p:val>
                                            <p:fltVal val="0"/>
                                          </p:val>
                                        </p:tav>
                                      </p:tavLst>
                                    </p:anim>
                                    <p:animEffect transition="in" filter="fade">
                                      <p:cBhvr>
                                        <p:cTn id="28" dur="1000"/>
                                        <p:tgtEl>
                                          <p:spTgt spid="28"/>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1000" fill="hold"/>
                                        <p:tgtEl>
                                          <p:spTgt spid="29"/>
                                        </p:tgtEl>
                                        <p:attrNameLst>
                                          <p:attrName>ppt_w</p:attrName>
                                        </p:attrNameLst>
                                      </p:cBhvr>
                                      <p:tavLst>
                                        <p:tav tm="0">
                                          <p:val>
                                            <p:fltVal val="0"/>
                                          </p:val>
                                        </p:tav>
                                        <p:tav tm="100000">
                                          <p:val>
                                            <p:strVal val="#ppt_w"/>
                                          </p:val>
                                        </p:tav>
                                      </p:tavLst>
                                    </p:anim>
                                    <p:anim calcmode="lin" valueType="num">
                                      <p:cBhvr>
                                        <p:cTn id="32" dur="1000" fill="hold"/>
                                        <p:tgtEl>
                                          <p:spTgt spid="29"/>
                                        </p:tgtEl>
                                        <p:attrNameLst>
                                          <p:attrName>ppt_h</p:attrName>
                                        </p:attrNameLst>
                                      </p:cBhvr>
                                      <p:tavLst>
                                        <p:tav tm="0">
                                          <p:val>
                                            <p:fltVal val="0"/>
                                          </p:val>
                                        </p:tav>
                                        <p:tav tm="100000">
                                          <p:val>
                                            <p:strVal val="#ppt_h"/>
                                          </p:val>
                                        </p:tav>
                                      </p:tavLst>
                                    </p:anim>
                                    <p:anim calcmode="lin" valueType="num">
                                      <p:cBhvr>
                                        <p:cTn id="33" dur="1000" fill="hold"/>
                                        <p:tgtEl>
                                          <p:spTgt spid="29"/>
                                        </p:tgtEl>
                                        <p:attrNameLst>
                                          <p:attrName>style.rotation</p:attrName>
                                        </p:attrNameLst>
                                      </p:cBhvr>
                                      <p:tavLst>
                                        <p:tav tm="0">
                                          <p:val>
                                            <p:fltVal val="90"/>
                                          </p:val>
                                        </p:tav>
                                        <p:tav tm="100000">
                                          <p:val>
                                            <p:fltVal val="0"/>
                                          </p:val>
                                        </p:tav>
                                      </p:tavLst>
                                    </p:anim>
                                    <p:animEffect transition="in" filter="fade">
                                      <p:cBhvr>
                                        <p:cTn id="34" dur="1000"/>
                                        <p:tgtEl>
                                          <p:spTgt spid="29"/>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1000" fill="hold"/>
                                        <p:tgtEl>
                                          <p:spTgt spid="30"/>
                                        </p:tgtEl>
                                        <p:attrNameLst>
                                          <p:attrName>ppt_w</p:attrName>
                                        </p:attrNameLst>
                                      </p:cBhvr>
                                      <p:tavLst>
                                        <p:tav tm="0">
                                          <p:val>
                                            <p:fltVal val="0"/>
                                          </p:val>
                                        </p:tav>
                                        <p:tav tm="100000">
                                          <p:val>
                                            <p:strVal val="#ppt_w"/>
                                          </p:val>
                                        </p:tav>
                                      </p:tavLst>
                                    </p:anim>
                                    <p:anim calcmode="lin" valueType="num">
                                      <p:cBhvr>
                                        <p:cTn id="38" dur="1000" fill="hold"/>
                                        <p:tgtEl>
                                          <p:spTgt spid="30"/>
                                        </p:tgtEl>
                                        <p:attrNameLst>
                                          <p:attrName>ppt_h</p:attrName>
                                        </p:attrNameLst>
                                      </p:cBhvr>
                                      <p:tavLst>
                                        <p:tav tm="0">
                                          <p:val>
                                            <p:fltVal val="0"/>
                                          </p:val>
                                        </p:tav>
                                        <p:tav tm="100000">
                                          <p:val>
                                            <p:strVal val="#ppt_h"/>
                                          </p:val>
                                        </p:tav>
                                      </p:tavLst>
                                    </p:anim>
                                    <p:anim calcmode="lin" valueType="num">
                                      <p:cBhvr>
                                        <p:cTn id="39" dur="1000" fill="hold"/>
                                        <p:tgtEl>
                                          <p:spTgt spid="30"/>
                                        </p:tgtEl>
                                        <p:attrNameLst>
                                          <p:attrName>style.rotation</p:attrName>
                                        </p:attrNameLst>
                                      </p:cBhvr>
                                      <p:tavLst>
                                        <p:tav tm="0">
                                          <p:val>
                                            <p:fltVal val="90"/>
                                          </p:val>
                                        </p:tav>
                                        <p:tav tm="100000">
                                          <p:val>
                                            <p:fltVal val="0"/>
                                          </p:val>
                                        </p:tav>
                                      </p:tavLst>
                                    </p:anim>
                                    <p:animEffect transition="in" filter="fade">
                                      <p:cBhvr>
                                        <p:cTn id="40" dur="1000"/>
                                        <p:tgtEl>
                                          <p:spTgt spid="30"/>
                                        </p:tgtEl>
                                      </p:cBhvr>
                                    </p:animEffect>
                                  </p:childTnLst>
                                </p:cTn>
                              </p:par>
                            </p:childTnLst>
                          </p:cTn>
                        </p:par>
                        <p:par>
                          <p:cTn id="41" fill="hold">
                            <p:stCondLst>
                              <p:cond delay="1000"/>
                            </p:stCondLst>
                            <p:childTnLst>
                              <p:par>
                                <p:cTn id="42" presetID="14" presetClass="entr" presetSubtype="10"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randombar(horizontal)">
                                      <p:cBhvr>
                                        <p:cTn id="44" dur="250"/>
                                        <p:tgtEl>
                                          <p:spTgt spid="22"/>
                                        </p:tgtEl>
                                      </p:cBhvr>
                                    </p:animEffect>
                                  </p:childTnLst>
                                </p:cTn>
                              </p:par>
                            </p:childTnLst>
                          </p:cTn>
                        </p:par>
                        <p:par>
                          <p:cTn id="45" fill="hold">
                            <p:stCondLst>
                              <p:cond delay="1500"/>
                            </p:stCondLst>
                            <p:childTnLst>
                              <p:par>
                                <p:cTn id="46" presetID="2" presetClass="entr" presetSubtype="8"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additive="base">
                                        <p:cTn id="48" dur="500" fill="hold"/>
                                        <p:tgtEl>
                                          <p:spTgt spid="31"/>
                                        </p:tgtEl>
                                        <p:attrNameLst>
                                          <p:attrName>ppt_x</p:attrName>
                                        </p:attrNameLst>
                                      </p:cBhvr>
                                      <p:tavLst>
                                        <p:tav tm="0">
                                          <p:val>
                                            <p:strVal val="0-#ppt_w/2"/>
                                          </p:val>
                                        </p:tav>
                                        <p:tav tm="100000">
                                          <p:val>
                                            <p:strVal val="#ppt_x"/>
                                          </p:val>
                                        </p:tav>
                                      </p:tavLst>
                                    </p:anim>
                                    <p:anim calcmode="lin" valueType="num">
                                      <p:cBhvr additive="base">
                                        <p:cTn id="49" dur="500" fill="hold"/>
                                        <p:tgtEl>
                                          <p:spTgt spid="31"/>
                                        </p:tgtEl>
                                        <p:attrNameLst>
                                          <p:attrName>ppt_y</p:attrName>
                                        </p:attrNameLst>
                                      </p:cBhvr>
                                      <p:tavLst>
                                        <p:tav tm="0">
                                          <p:val>
                                            <p:strVal val="#ppt_y"/>
                                          </p:val>
                                        </p:tav>
                                        <p:tav tm="100000">
                                          <p:val>
                                            <p:strVal val="#ppt_y"/>
                                          </p:val>
                                        </p:tav>
                                      </p:tavLst>
                                    </p:anim>
                                  </p:childTnLst>
                                </p:cTn>
                              </p:par>
                            </p:childTnLst>
                          </p:cTn>
                        </p:par>
                        <p:par>
                          <p:cTn id="50" fill="hold">
                            <p:stCondLst>
                              <p:cond delay="20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3"/>
                                        </p:tgtEl>
                                        <p:attrNameLst>
                                          <p:attrName>style.visibility</p:attrName>
                                        </p:attrNameLst>
                                      </p:cBhvr>
                                      <p:to>
                                        <p:strVal val="visible"/>
                                      </p:to>
                                    </p:set>
                                    <p:anim calcmode="lin" valueType="num">
                                      <p:cBhvr>
                                        <p:cTn id="53"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3"/>
                                        </p:tgtEl>
                                        <p:attrNameLst>
                                          <p:attrName>ppt_y</p:attrName>
                                        </p:attrNameLst>
                                      </p:cBhvr>
                                      <p:tavLst>
                                        <p:tav tm="0">
                                          <p:val>
                                            <p:strVal val="#ppt_y"/>
                                          </p:val>
                                        </p:tav>
                                        <p:tav tm="100000">
                                          <p:val>
                                            <p:strVal val="#ppt_y"/>
                                          </p:val>
                                        </p:tav>
                                      </p:tavLst>
                                    </p:anim>
                                    <p:anim calcmode="lin" valueType="num">
                                      <p:cBhvr>
                                        <p:cTn id="55"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3"/>
                                        </p:tgtEl>
                                        <p:attrNameLst>
                                          <p:attrName>ppt_w</p:attrName>
                                        </p:attrNameLst>
                                      </p:cBhvr>
                                      <p:tavLst>
                                        <p:tav tm="0">
                                          <p:val>
                                            <p:strVal val="#ppt_w/10"/>
                                          </p:val>
                                        </p:tav>
                                        <p:tav tm="50000">
                                          <p:val>
                                            <p:strVal val="#ppt_w+.01"/>
                                          </p:val>
                                        </p:tav>
                                        <p:tav tm="100000">
                                          <p:val>
                                            <p:strVal val="#ppt_w"/>
                                          </p:val>
                                        </p:tav>
                                      </p:tavLst>
                                    </p:anim>
                                    <p:animEffect>
                                      <p:cBhvr>
                                        <p:cTn id="57" dur="500" tmFilter="0,0; .5, 1; 1, 1"/>
                                        <p:tgtEl>
                                          <p:spTgt spid="23"/>
                                        </p:tgtEl>
                                      </p:cBhvr>
                                    </p:animEffect>
                                  </p:childTnLst>
                                </p:cTn>
                              </p:par>
                            </p:childTnLst>
                          </p:cTn>
                        </p:par>
                        <p:par>
                          <p:cTn id="58" fill="hold">
                            <p:stCondLst>
                              <p:cond delay="1500"/>
                            </p:stCondLst>
                            <p:childTnLst>
                              <p:par>
                                <p:cTn id="59" presetID="41" presetClass="entr" presetSubtype="0" fill="hold" grpId="0" nodeType="afterEffect">
                                  <p:stCondLst>
                                    <p:cond delay="0"/>
                                  </p:stCondLst>
                                  <p:iterate type="lt">
                                    <p:tmPct val="10000"/>
                                  </p:iterate>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24"/>
                                        </p:tgtEl>
                                        <p:attrNameLst>
                                          <p:attrName>ppt_y</p:attrName>
                                        </p:attrNameLst>
                                      </p:cBhvr>
                                      <p:tavLst>
                                        <p:tav tm="0">
                                          <p:val>
                                            <p:strVal val="#ppt_y"/>
                                          </p:val>
                                        </p:tav>
                                        <p:tav tm="100000">
                                          <p:val>
                                            <p:strVal val="#ppt_y"/>
                                          </p:val>
                                        </p:tav>
                                      </p:tavLst>
                                    </p:anim>
                                    <p:anim calcmode="lin" valueType="num">
                                      <p:cBhvr>
                                        <p:cTn id="63"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24"/>
                                        </p:tgtEl>
                                        <p:attrNameLst>
                                          <p:attrName>ppt_w</p:attrName>
                                        </p:attrNameLst>
                                      </p:cBhvr>
                                      <p:tavLst>
                                        <p:tav tm="0">
                                          <p:val>
                                            <p:strVal val="#ppt_w/10"/>
                                          </p:val>
                                        </p:tav>
                                        <p:tav tm="50000">
                                          <p:val>
                                            <p:strVal val="#ppt_w+.01"/>
                                          </p:val>
                                        </p:tav>
                                        <p:tav tm="100000">
                                          <p:val>
                                            <p:strVal val="#ppt_w"/>
                                          </p:val>
                                        </p:tav>
                                      </p:tavLst>
                                    </p:anim>
                                    <p:animEffect>
                                      <p:cBhvr>
                                        <p:cTn id="65" dur="500" tmFilter="0,0; .5, 1; 1, 1"/>
                                        <p:tgtEl>
                                          <p:spTgt spid="24"/>
                                        </p:tgtEl>
                                      </p:cBhvr>
                                    </p:animEffect>
                                  </p:childTnLst>
                                </p:cTn>
                              </p:par>
                            </p:childTnLst>
                          </p:cTn>
                        </p:par>
                        <p:par>
                          <p:cTn id="66" fill="hold">
                            <p:stCondLst>
                              <p:cond delay="2700"/>
                            </p:stCondLst>
                            <p:childTnLst>
                              <p:par>
                                <p:cTn id="67" presetID="55" presetClass="entr" presetSubtype="0" fill="hold" nodeType="afterEffect">
                                  <p:stCondLst>
                                    <p:cond delay="0"/>
                                  </p:stCondLst>
                                  <p:childTnLst>
                                    <p:set>
                                      <p:cBhvr>
                                        <p:cTn id="68" dur="1" fill="hold">
                                          <p:stCondLst>
                                            <p:cond delay="0"/>
                                          </p:stCondLst>
                                        </p:cTn>
                                        <p:tgtEl>
                                          <p:spTgt spid="35"/>
                                        </p:tgtEl>
                                        <p:attrNameLst>
                                          <p:attrName>style.visibility</p:attrName>
                                        </p:attrNameLst>
                                      </p:cBhvr>
                                      <p:to>
                                        <p:strVal val="visible"/>
                                      </p:to>
                                    </p:set>
                                    <p:anim calcmode="lin" valueType="num">
                                      <p:cBhvr>
                                        <p:cTn id="69" dur="500" fill="hold"/>
                                        <p:tgtEl>
                                          <p:spTgt spid="35"/>
                                        </p:tgtEl>
                                        <p:attrNameLst>
                                          <p:attrName>ppt_w</p:attrName>
                                        </p:attrNameLst>
                                      </p:cBhvr>
                                      <p:tavLst>
                                        <p:tav tm="0">
                                          <p:val>
                                            <p:strVal val="#ppt_w*0.70"/>
                                          </p:val>
                                        </p:tav>
                                        <p:tav tm="100000">
                                          <p:val>
                                            <p:strVal val="#ppt_w"/>
                                          </p:val>
                                        </p:tav>
                                      </p:tavLst>
                                    </p:anim>
                                    <p:anim calcmode="lin" valueType="num">
                                      <p:cBhvr>
                                        <p:cTn id="70" dur="500" fill="hold"/>
                                        <p:tgtEl>
                                          <p:spTgt spid="35"/>
                                        </p:tgtEl>
                                        <p:attrNameLst>
                                          <p:attrName>ppt_h</p:attrName>
                                        </p:attrNameLst>
                                      </p:cBhvr>
                                      <p:tavLst>
                                        <p:tav tm="0">
                                          <p:val>
                                            <p:strVal val="#ppt_h"/>
                                          </p:val>
                                        </p:tav>
                                        <p:tav tm="100000">
                                          <p:val>
                                            <p:strVal val="#ppt_h"/>
                                          </p:val>
                                        </p:tav>
                                      </p:tavLst>
                                    </p:anim>
                                    <p:animEffect transition="in" filter="fade">
                                      <p:cBhvr>
                                        <p:cTn id="71" dur="500"/>
                                        <p:tgtEl>
                                          <p:spTgt spid="35"/>
                                        </p:tgtEl>
                                      </p:cBhvr>
                                    </p:animEffect>
                                  </p:childTnLst>
                                </p:cTn>
                              </p:par>
                            </p:childTnLst>
                          </p:cTn>
                        </p:par>
                        <p:par>
                          <p:cTn id="72" fill="hold">
                            <p:stCondLst>
                              <p:cond delay="3200"/>
                            </p:stCondLst>
                            <p:childTnLst>
                              <p:par>
                                <p:cTn id="73" presetID="16" presetClass="entr" presetSubtype="21" fill="hold" grpId="0" nodeType="after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barn(inVertical)">
                                      <p:cBhvr>
                                        <p:cTn id="75" dur="1000"/>
                                        <p:tgtEl>
                                          <p:spTgt spid="38"/>
                                        </p:tgtEl>
                                      </p:cBhvr>
                                    </p:animEffect>
                                  </p:childTnLst>
                                </p:cTn>
                              </p:par>
                            </p:childTnLst>
                          </p:cTn>
                        </p:par>
                        <p:par>
                          <p:cTn id="76" fill="hold">
                            <p:stCondLst>
                              <p:cond delay="4200"/>
                            </p:stCondLst>
                            <p:childTnLst>
                              <p:par>
                                <p:cTn id="77" presetID="18" presetClass="entr" presetSubtype="12"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strips(downLeft)">
                                      <p:cBhvr>
                                        <p:cTn id="7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ldLvl="0" autoUpdateAnimBg="0"/>
      <p:bldP spid="24" grpId="0" bldLvl="0" autoUpdateAnimBg="0"/>
      <p:bldP spid="25" grpId="0" bldLvl="0" animBg="1"/>
      <p:bldP spid="26" grpId="0" bldLvl="0" animBg="1"/>
      <p:bldP spid="27" grpId="0" bldLvl="0" animBg="1"/>
      <p:bldP spid="28" grpId="0" bldLvl="0" animBg="1"/>
      <p:bldP spid="29" grpId="0" bldLvl="0" animBg="1"/>
      <p:bldP spid="30" grpId="0" bldLvl="0" animBg="1"/>
      <p:bldP spid="38" grpId="0"/>
      <p:bldP spid="18" grpId="0" bldLvl="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矩形"/>
          <p:cNvSpPr/>
          <p:nvPr>
            <p:custDataLst>
              <p:tags r:id="rId1"/>
            </p:custDataLst>
          </p:nvPr>
        </p:nvSpPr>
        <p:spPr>
          <a:xfrm>
            <a:off x="2135505" y="116205"/>
            <a:ext cx="886523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分析模板配置</a:t>
            </a:r>
            <a:endParaRPr 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pic>
        <p:nvPicPr>
          <p:cNvPr id="5" name="图片 4"/>
          <p:cNvPicPr>
            <a:picLocks noChangeAspect="1"/>
          </p:cNvPicPr>
          <p:nvPr/>
        </p:nvPicPr>
        <p:blipFill>
          <a:blip r:embed="rId2"/>
          <a:stretch>
            <a:fillRect/>
          </a:stretch>
        </p:blipFill>
        <p:spPr>
          <a:xfrm>
            <a:off x="5807710" y="981075"/>
            <a:ext cx="5419090" cy="5154930"/>
          </a:xfrm>
          <a:prstGeom prst="rect">
            <a:avLst/>
          </a:prstGeom>
        </p:spPr>
      </p:pic>
      <p:pic>
        <p:nvPicPr>
          <p:cNvPr id="6" name="图片 5"/>
          <p:cNvPicPr>
            <a:picLocks noChangeAspect="1"/>
          </p:cNvPicPr>
          <p:nvPr/>
        </p:nvPicPr>
        <p:blipFill>
          <a:blip r:embed="rId3"/>
          <a:stretch>
            <a:fillRect/>
          </a:stretch>
        </p:blipFill>
        <p:spPr>
          <a:xfrm>
            <a:off x="695325" y="1052830"/>
            <a:ext cx="5018405" cy="42030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4109085" y="836930"/>
            <a:ext cx="4197350" cy="3526155"/>
          </a:xfrm>
          <a:prstGeom prst="rect">
            <a:avLst/>
          </a:prstGeom>
        </p:spPr>
      </p:pic>
      <p:sp>
        <p:nvSpPr>
          <p:cNvPr id="17" name="矩形"/>
          <p:cNvSpPr/>
          <p:nvPr>
            <p:custDataLst>
              <p:tags r:id="rId2"/>
            </p:custDataLst>
          </p:nvPr>
        </p:nvSpPr>
        <p:spPr>
          <a:xfrm>
            <a:off x="1775460" y="44450"/>
            <a:ext cx="8865235"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引用分析模板</a:t>
            </a:r>
            <a:endParaRPr lang="zh-CN"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pic>
        <p:nvPicPr>
          <p:cNvPr id="3" name="图片 2"/>
          <p:cNvPicPr>
            <a:picLocks noChangeAspect="1"/>
          </p:cNvPicPr>
          <p:nvPr/>
        </p:nvPicPr>
        <p:blipFill>
          <a:blip r:embed="rId3"/>
          <a:stretch>
            <a:fillRect/>
          </a:stretch>
        </p:blipFill>
        <p:spPr>
          <a:xfrm>
            <a:off x="2856230" y="4580255"/>
            <a:ext cx="7372350" cy="1981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4439905"/>
            <a:ext cx="12190413" cy="91587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3" name="TextBox 5"/>
          <p:cNvSpPr>
            <a:spLocks noChangeArrowheads="1"/>
          </p:cNvSpPr>
          <p:nvPr/>
        </p:nvSpPr>
        <p:spPr bwMode="auto">
          <a:xfrm>
            <a:off x="142875" y="4449445"/>
            <a:ext cx="4618355" cy="532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a:r>
              <a:rPr lang="en-US" altLang="zh-CN" sz="2665" dirty="0">
                <a:solidFill>
                  <a:schemeClr val="bg1"/>
                </a:solidFill>
                <a:latin typeface="微软雅黑" panose="020B0503020204020204" charset="-122"/>
                <a:ea typeface="微软雅黑" panose="020B0503020204020204" charset="-122"/>
              </a:rPr>
              <a:t>项目实战1：蓝绿发布</a:t>
            </a:r>
            <a:r>
              <a:rPr lang="zh-CN" altLang="en-US" sz="2665" dirty="0">
                <a:solidFill>
                  <a:schemeClr val="bg1"/>
                </a:solidFill>
                <a:latin typeface="微软雅黑" panose="020B0503020204020204" charset="-122"/>
                <a:ea typeface="微软雅黑" panose="020B0503020204020204" charset="-122"/>
              </a:rPr>
              <a:t>流量分析</a:t>
            </a:r>
            <a:r>
              <a:rPr lang="en-US" altLang="zh-CN" sz="2665" dirty="0">
                <a:solidFill>
                  <a:schemeClr val="bg1"/>
                </a:solidFill>
                <a:latin typeface="微软雅黑" panose="020B0503020204020204" charset="-122"/>
                <a:ea typeface="微软雅黑" panose="020B0503020204020204" charset="-122"/>
              </a:rPr>
              <a:t>自动回滚实战</a:t>
            </a:r>
            <a:endParaRPr lang="en-US" altLang="zh-CN" sz="2665" dirty="0">
              <a:solidFill>
                <a:schemeClr val="bg1"/>
              </a:solidFill>
              <a:latin typeface="微软雅黑" panose="020B0503020204020204" charset="-122"/>
              <a:ea typeface="微软雅黑" panose="020B0503020204020204" charset="-122"/>
            </a:endParaRPr>
          </a:p>
        </p:txBody>
      </p:sp>
      <p:sp>
        <p:nvSpPr>
          <p:cNvPr id="24" name="TextBox 5"/>
          <p:cNvSpPr>
            <a:spLocks noChangeArrowheads="1"/>
          </p:cNvSpPr>
          <p:nvPr/>
        </p:nvSpPr>
        <p:spPr bwMode="auto">
          <a:xfrm>
            <a:off x="7906639" y="4623712"/>
            <a:ext cx="427184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665" dirty="0">
                <a:solidFill>
                  <a:schemeClr val="bg1"/>
                </a:solidFill>
                <a:latin typeface="微软雅黑" panose="020B0503020204020204" charset="-122"/>
                <a:ea typeface="微软雅黑" panose="020B0503020204020204" charset="-122"/>
              </a:rPr>
              <a:t>Produced</a:t>
            </a:r>
            <a:r>
              <a:rPr lang="zh-CN" altLang="en-US" sz="2665" dirty="0">
                <a:solidFill>
                  <a:schemeClr val="bg1"/>
                </a:solidFill>
                <a:latin typeface="微软雅黑" panose="020B0503020204020204" charset="-122"/>
                <a:ea typeface="微软雅黑" panose="020B0503020204020204" charset="-122"/>
              </a:rPr>
              <a:t> </a:t>
            </a:r>
            <a:r>
              <a:rPr lang="en-US" altLang="zh-CN" sz="2665" dirty="0">
                <a:solidFill>
                  <a:schemeClr val="bg1"/>
                </a:solidFill>
                <a:latin typeface="微软雅黑" panose="020B0503020204020204" charset="-122"/>
                <a:ea typeface="微软雅黑" panose="020B0503020204020204" charset="-122"/>
              </a:rPr>
              <a:t>By</a:t>
            </a:r>
            <a:r>
              <a:rPr lang="zh-CN" altLang="en-US" sz="2665" dirty="0">
                <a:solidFill>
                  <a:schemeClr val="bg1"/>
                </a:solidFill>
                <a:latin typeface="微软雅黑" panose="020B0503020204020204" charset="-122"/>
                <a:ea typeface="微软雅黑" panose="020B0503020204020204" charset="-122"/>
              </a:rPr>
              <a:t> 小杨哥</a:t>
            </a:r>
            <a:endParaRPr lang="zh-CN" altLang="en-US" sz="2665" dirty="0">
              <a:solidFill>
                <a:schemeClr val="bg1"/>
              </a:solidFill>
              <a:latin typeface="微软雅黑" panose="020B0503020204020204" charset="-122"/>
              <a:ea typeface="微软雅黑" panose="020B0503020204020204" charset="-122"/>
            </a:endParaRPr>
          </a:p>
        </p:txBody>
      </p:sp>
      <p:sp>
        <p:nvSpPr>
          <p:cNvPr id="25" name="Freeform 5"/>
          <p:cNvSpPr/>
          <p:nvPr/>
        </p:nvSpPr>
        <p:spPr bwMode="auto">
          <a:xfrm rot="1855731">
            <a:off x="4094915" y="1008340"/>
            <a:ext cx="640224" cy="57723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6" name="Freeform 5"/>
          <p:cNvSpPr/>
          <p:nvPr/>
        </p:nvSpPr>
        <p:spPr bwMode="auto">
          <a:xfrm rot="1855731">
            <a:off x="5415992" y="941361"/>
            <a:ext cx="341503" cy="3079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7" name="Freeform 5"/>
          <p:cNvSpPr/>
          <p:nvPr/>
        </p:nvSpPr>
        <p:spPr bwMode="auto">
          <a:xfrm rot="1855731">
            <a:off x="3108313" y="1202556"/>
            <a:ext cx="339851" cy="30641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8" name="Freeform 5"/>
          <p:cNvSpPr/>
          <p:nvPr/>
        </p:nvSpPr>
        <p:spPr bwMode="auto">
          <a:xfrm rot="1855731">
            <a:off x="6359329" y="1162215"/>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9" name="Freeform 5"/>
          <p:cNvSpPr/>
          <p:nvPr/>
        </p:nvSpPr>
        <p:spPr bwMode="auto">
          <a:xfrm rot="1855731">
            <a:off x="7487837" y="1033329"/>
            <a:ext cx="231795" cy="20898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30" name="Freeform 5"/>
          <p:cNvSpPr/>
          <p:nvPr/>
        </p:nvSpPr>
        <p:spPr bwMode="auto">
          <a:xfrm rot="1855731">
            <a:off x="8419381" y="1076584"/>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grpSp>
        <p:nvGrpSpPr>
          <p:cNvPr id="31" name="组合 30"/>
          <p:cNvGrpSpPr/>
          <p:nvPr/>
        </p:nvGrpSpPr>
        <p:grpSpPr>
          <a:xfrm>
            <a:off x="4642460" y="3604635"/>
            <a:ext cx="2811528" cy="2534911"/>
            <a:chOff x="3720691" y="2824413"/>
            <a:chExt cx="1341120" cy="1209172"/>
          </a:xfrm>
        </p:grpSpPr>
        <p:sp>
          <p:nvSpPr>
            <p:cNvPr id="3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sp>
          <p:nvSpPr>
            <p:cNvPr id="3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lumMod val="50000"/>
                    <a:lumOff val="50000"/>
                  </a:srgbClr>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grpSp>
      <p:grpSp>
        <p:nvGrpSpPr>
          <p:cNvPr id="35" name="71"/>
          <p:cNvGrpSpPr/>
          <p:nvPr>
            <p:custDataLst>
              <p:tags r:id="rId1"/>
            </p:custDataLst>
          </p:nvPr>
        </p:nvGrpSpPr>
        <p:grpSpPr>
          <a:xfrm>
            <a:off x="2647941" y="2077839"/>
            <a:ext cx="6683383" cy="1137067"/>
            <a:chOff x="4304043" y="1286668"/>
            <a:chExt cx="3837944" cy="2757793"/>
          </a:xfrm>
          <a:effectLst>
            <a:outerShdw blurRad="203200" dist="152400" dir="8100000" algn="tr" rotWithShape="0">
              <a:prstClr val="black">
                <a:alpha val="50000"/>
              </a:prstClr>
            </a:outerShdw>
          </a:effectLst>
        </p:grpSpPr>
        <p:sp>
          <p:nvSpPr>
            <p:cNvPr id="36" name="7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7" name="73"/>
            <p:cNvSpPr/>
            <p:nvPr/>
          </p:nvSpPr>
          <p:spPr>
            <a:xfrm>
              <a:off x="4351930" y="1373339"/>
              <a:ext cx="376460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8" name="9"/>
          <p:cNvSpPr>
            <a:spLocks noChangeArrowheads="1"/>
          </p:cNvSpPr>
          <p:nvPr>
            <p:custDataLst>
              <p:tags r:id="rId2"/>
            </p:custDataLst>
          </p:nvPr>
        </p:nvSpPr>
        <p:spPr bwMode="auto">
          <a:xfrm>
            <a:off x="2597487" y="2321793"/>
            <a:ext cx="6679449" cy="5683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auto">
              <a:defRPr/>
            </a:pPr>
            <a:r>
              <a:rPr lang="en-US" altLang="zh-CN" sz="3100" b="1" kern="0" dirty="0">
                <a:solidFill>
                  <a:srgbClr val="C9394A"/>
                </a:solidFill>
                <a:latin typeface="微软雅黑" panose="020B0503020204020204" charset="-122"/>
                <a:ea typeface="微软雅黑" panose="020B0503020204020204" charset="-122"/>
                <a:sym typeface="+mn-ea"/>
              </a:rPr>
              <a:t>ArgoCD+ArgoRollouts</a:t>
            </a:r>
            <a:r>
              <a:rPr lang="zh-CN" altLang="en-US" sz="3100" b="1" kern="0" dirty="0">
                <a:solidFill>
                  <a:srgbClr val="C9394A"/>
                </a:solidFill>
                <a:latin typeface="微软雅黑" panose="020B0503020204020204" charset="-122"/>
                <a:ea typeface="微软雅黑" panose="020B0503020204020204" charset="-122"/>
                <a:sym typeface="+mn-ea"/>
              </a:rPr>
              <a:t>快速入门</a:t>
            </a:r>
            <a:endParaRPr lang="zh-CN" altLang="en-US" sz="3100" b="1" kern="0" dirty="0">
              <a:solidFill>
                <a:srgbClr val="C9394A"/>
              </a:solidFill>
              <a:latin typeface="微软雅黑" panose="020B0503020204020204" charset="-122"/>
              <a:ea typeface="微软雅黑" panose="020B0503020204020204" charset="-122"/>
            </a:endParaRPr>
          </a:p>
        </p:txBody>
      </p:sp>
      <p:sp>
        <p:nvSpPr>
          <p:cNvPr id="18" name="圆角矩形"/>
          <p:cNvSpPr/>
          <p:nvPr/>
        </p:nvSpPr>
        <p:spPr>
          <a:xfrm>
            <a:off x="4860105" y="4558619"/>
            <a:ext cx="2399903" cy="611715"/>
          </a:xfrm>
          <a:prstGeom prst="roundRect">
            <a:avLst>
              <a:gd name="adj" fmla="val 16666"/>
            </a:avLst>
          </a:prstGeom>
          <a:noFill/>
          <a:ln w="38100" cap="flat" cmpd="sng">
            <a:noFill/>
            <a:prstDash val="solid"/>
            <a:round/>
          </a:ln>
          <a:effectLst>
            <a:outerShdw blurRad="40000" dist="20000" dir="5400000" rotWithShape="0">
              <a:srgbClr val="000000">
                <a:alpha val="37647"/>
              </a:srgbClr>
            </a:outerShdw>
          </a:effectLst>
        </p:spPr>
        <p:txBody>
          <a:bodyPr vert="horz" wrap="square" lIns="121920" tIns="60960" rIns="121920" bIns="60960" anchor="ctr" anchorCtr="0"/>
          <a:lstStyle/>
          <a:p>
            <a:pPr algn="ctr"/>
            <a:r>
              <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rPr>
              <a:t>蓝绿</a:t>
            </a:r>
            <a:endPar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endParaRPr>
          </a:p>
          <a:p>
            <a:pPr algn="ctr"/>
            <a:r>
              <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rPr>
              <a:t>流量分析实战</a:t>
            </a:r>
            <a:endPar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Click="0">
        <p14:prism/>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000" fill="hold"/>
                                        <p:tgtEl>
                                          <p:spTgt spid="25"/>
                                        </p:tgtEl>
                                        <p:attrNameLst>
                                          <p:attrName>ppt_w</p:attrName>
                                        </p:attrNameLst>
                                      </p:cBhvr>
                                      <p:tavLst>
                                        <p:tav tm="0">
                                          <p:val>
                                            <p:fltVal val="0"/>
                                          </p:val>
                                        </p:tav>
                                        <p:tav tm="100000">
                                          <p:val>
                                            <p:strVal val="#ppt_w"/>
                                          </p:val>
                                        </p:tav>
                                      </p:tavLst>
                                    </p:anim>
                                    <p:anim calcmode="lin" valueType="num">
                                      <p:cBhvr>
                                        <p:cTn id="8" dur="1000" fill="hold"/>
                                        <p:tgtEl>
                                          <p:spTgt spid="25"/>
                                        </p:tgtEl>
                                        <p:attrNameLst>
                                          <p:attrName>ppt_h</p:attrName>
                                        </p:attrNameLst>
                                      </p:cBhvr>
                                      <p:tavLst>
                                        <p:tav tm="0">
                                          <p:val>
                                            <p:fltVal val="0"/>
                                          </p:val>
                                        </p:tav>
                                        <p:tav tm="100000">
                                          <p:val>
                                            <p:strVal val="#ppt_h"/>
                                          </p:val>
                                        </p:tav>
                                      </p:tavLst>
                                    </p:anim>
                                    <p:anim calcmode="lin" valueType="num">
                                      <p:cBhvr>
                                        <p:cTn id="9" dur="1000" fill="hold"/>
                                        <p:tgtEl>
                                          <p:spTgt spid="25"/>
                                        </p:tgtEl>
                                        <p:attrNameLst>
                                          <p:attrName>style.rotation</p:attrName>
                                        </p:attrNameLst>
                                      </p:cBhvr>
                                      <p:tavLst>
                                        <p:tav tm="0">
                                          <p:val>
                                            <p:fltVal val="90"/>
                                          </p:val>
                                        </p:tav>
                                        <p:tav tm="100000">
                                          <p:val>
                                            <p:fltVal val="0"/>
                                          </p:val>
                                        </p:tav>
                                      </p:tavLst>
                                    </p:anim>
                                    <p:animEffect transition="in" filter="fade">
                                      <p:cBhvr>
                                        <p:cTn id="10" dur="1000"/>
                                        <p:tgtEl>
                                          <p:spTgt spid="2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1000" fill="hold"/>
                                        <p:tgtEl>
                                          <p:spTgt spid="26"/>
                                        </p:tgtEl>
                                        <p:attrNameLst>
                                          <p:attrName>ppt_w</p:attrName>
                                        </p:attrNameLst>
                                      </p:cBhvr>
                                      <p:tavLst>
                                        <p:tav tm="0">
                                          <p:val>
                                            <p:fltVal val="0"/>
                                          </p:val>
                                        </p:tav>
                                        <p:tav tm="100000">
                                          <p:val>
                                            <p:strVal val="#ppt_w"/>
                                          </p:val>
                                        </p:tav>
                                      </p:tavLst>
                                    </p:anim>
                                    <p:anim calcmode="lin" valueType="num">
                                      <p:cBhvr>
                                        <p:cTn id="14" dur="1000" fill="hold"/>
                                        <p:tgtEl>
                                          <p:spTgt spid="26"/>
                                        </p:tgtEl>
                                        <p:attrNameLst>
                                          <p:attrName>ppt_h</p:attrName>
                                        </p:attrNameLst>
                                      </p:cBhvr>
                                      <p:tavLst>
                                        <p:tav tm="0">
                                          <p:val>
                                            <p:fltVal val="0"/>
                                          </p:val>
                                        </p:tav>
                                        <p:tav tm="100000">
                                          <p:val>
                                            <p:strVal val="#ppt_h"/>
                                          </p:val>
                                        </p:tav>
                                      </p:tavLst>
                                    </p:anim>
                                    <p:anim calcmode="lin" valueType="num">
                                      <p:cBhvr>
                                        <p:cTn id="15" dur="1000" fill="hold"/>
                                        <p:tgtEl>
                                          <p:spTgt spid="26"/>
                                        </p:tgtEl>
                                        <p:attrNameLst>
                                          <p:attrName>style.rotation</p:attrName>
                                        </p:attrNameLst>
                                      </p:cBhvr>
                                      <p:tavLst>
                                        <p:tav tm="0">
                                          <p:val>
                                            <p:fltVal val="90"/>
                                          </p:val>
                                        </p:tav>
                                        <p:tav tm="100000">
                                          <p:val>
                                            <p:fltVal val="0"/>
                                          </p:val>
                                        </p:tav>
                                      </p:tavLst>
                                    </p:anim>
                                    <p:animEffect transition="in" filter="fade">
                                      <p:cBhvr>
                                        <p:cTn id="16" dur="1000"/>
                                        <p:tgtEl>
                                          <p:spTgt spid="2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1000" fill="hold"/>
                                        <p:tgtEl>
                                          <p:spTgt spid="27"/>
                                        </p:tgtEl>
                                        <p:attrNameLst>
                                          <p:attrName>ppt_w</p:attrName>
                                        </p:attrNameLst>
                                      </p:cBhvr>
                                      <p:tavLst>
                                        <p:tav tm="0">
                                          <p:val>
                                            <p:fltVal val="0"/>
                                          </p:val>
                                        </p:tav>
                                        <p:tav tm="100000">
                                          <p:val>
                                            <p:strVal val="#ppt_w"/>
                                          </p:val>
                                        </p:tav>
                                      </p:tavLst>
                                    </p:anim>
                                    <p:anim calcmode="lin" valueType="num">
                                      <p:cBhvr>
                                        <p:cTn id="20" dur="1000" fill="hold"/>
                                        <p:tgtEl>
                                          <p:spTgt spid="27"/>
                                        </p:tgtEl>
                                        <p:attrNameLst>
                                          <p:attrName>ppt_h</p:attrName>
                                        </p:attrNameLst>
                                      </p:cBhvr>
                                      <p:tavLst>
                                        <p:tav tm="0">
                                          <p:val>
                                            <p:fltVal val="0"/>
                                          </p:val>
                                        </p:tav>
                                        <p:tav tm="100000">
                                          <p:val>
                                            <p:strVal val="#ppt_h"/>
                                          </p:val>
                                        </p:tav>
                                      </p:tavLst>
                                    </p:anim>
                                    <p:anim calcmode="lin" valueType="num">
                                      <p:cBhvr>
                                        <p:cTn id="21" dur="1000" fill="hold"/>
                                        <p:tgtEl>
                                          <p:spTgt spid="27"/>
                                        </p:tgtEl>
                                        <p:attrNameLst>
                                          <p:attrName>style.rotation</p:attrName>
                                        </p:attrNameLst>
                                      </p:cBhvr>
                                      <p:tavLst>
                                        <p:tav tm="0">
                                          <p:val>
                                            <p:fltVal val="90"/>
                                          </p:val>
                                        </p:tav>
                                        <p:tav tm="100000">
                                          <p:val>
                                            <p:fltVal val="0"/>
                                          </p:val>
                                        </p:tav>
                                      </p:tavLst>
                                    </p:anim>
                                    <p:animEffect transition="in" filter="fade">
                                      <p:cBhvr>
                                        <p:cTn id="22" dur="1000"/>
                                        <p:tgtEl>
                                          <p:spTgt spid="27"/>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1000" fill="hold"/>
                                        <p:tgtEl>
                                          <p:spTgt spid="28"/>
                                        </p:tgtEl>
                                        <p:attrNameLst>
                                          <p:attrName>ppt_w</p:attrName>
                                        </p:attrNameLst>
                                      </p:cBhvr>
                                      <p:tavLst>
                                        <p:tav tm="0">
                                          <p:val>
                                            <p:fltVal val="0"/>
                                          </p:val>
                                        </p:tav>
                                        <p:tav tm="100000">
                                          <p:val>
                                            <p:strVal val="#ppt_w"/>
                                          </p:val>
                                        </p:tav>
                                      </p:tavLst>
                                    </p:anim>
                                    <p:anim calcmode="lin" valueType="num">
                                      <p:cBhvr>
                                        <p:cTn id="26" dur="1000" fill="hold"/>
                                        <p:tgtEl>
                                          <p:spTgt spid="28"/>
                                        </p:tgtEl>
                                        <p:attrNameLst>
                                          <p:attrName>ppt_h</p:attrName>
                                        </p:attrNameLst>
                                      </p:cBhvr>
                                      <p:tavLst>
                                        <p:tav tm="0">
                                          <p:val>
                                            <p:fltVal val="0"/>
                                          </p:val>
                                        </p:tav>
                                        <p:tav tm="100000">
                                          <p:val>
                                            <p:strVal val="#ppt_h"/>
                                          </p:val>
                                        </p:tav>
                                      </p:tavLst>
                                    </p:anim>
                                    <p:anim calcmode="lin" valueType="num">
                                      <p:cBhvr>
                                        <p:cTn id="27" dur="1000" fill="hold"/>
                                        <p:tgtEl>
                                          <p:spTgt spid="28"/>
                                        </p:tgtEl>
                                        <p:attrNameLst>
                                          <p:attrName>style.rotation</p:attrName>
                                        </p:attrNameLst>
                                      </p:cBhvr>
                                      <p:tavLst>
                                        <p:tav tm="0">
                                          <p:val>
                                            <p:fltVal val="90"/>
                                          </p:val>
                                        </p:tav>
                                        <p:tav tm="100000">
                                          <p:val>
                                            <p:fltVal val="0"/>
                                          </p:val>
                                        </p:tav>
                                      </p:tavLst>
                                    </p:anim>
                                    <p:animEffect transition="in" filter="fade">
                                      <p:cBhvr>
                                        <p:cTn id="28" dur="1000"/>
                                        <p:tgtEl>
                                          <p:spTgt spid="28"/>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1000" fill="hold"/>
                                        <p:tgtEl>
                                          <p:spTgt spid="29"/>
                                        </p:tgtEl>
                                        <p:attrNameLst>
                                          <p:attrName>ppt_w</p:attrName>
                                        </p:attrNameLst>
                                      </p:cBhvr>
                                      <p:tavLst>
                                        <p:tav tm="0">
                                          <p:val>
                                            <p:fltVal val="0"/>
                                          </p:val>
                                        </p:tav>
                                        <p:tav tm="100000">
                                          <p:val>
                                            <p:strVal val="#ppt_w"/>
                                          </p:val>
                                        </p:tav>
                                      </p:tavLst>
                                    </p:anim>
                                    <p:anim calcmode="lin" valueType="num">
                                      <p:cBhvr>
                                        <p:cTn id="32" dur="1000" fill="hold"/>
                                        <p:tgtEl>
                                          <p:spTgt spid="29"/>
                                        </p:tgtEl>
                                        <p:attrNameLst>
                                          <p:attrName>ppt_h</p:attrName>
                                        </p:attrNameLst>
                                      </p:cBhvr>
                                      <p:tavLst>
                                        <p:tav tm="0">
                                          <p:val>
                                            <p:fltVal val="0"/>
                                          </p:val>
                                        </p:tav>
                                        <p:tav tm="100000">
                                          <p:val>
                                            <p:strVal val="#ppt_h"/>
                                          </p:val>
                                        </p:tav>
                                      </p:tavLst>
                                    </p:anim>
                                    <p:anim calcmode="lin" valueType="num">
                                      <p:cBhvr>
                                        <p:cTn id="33" dur="1000" fill="hold"/>
                                        <p:tgtEl>
                                          <p:spTgt spid="29"/>
                                        </p:tgtEl>
                                        <p:attrNameLst>
                                          <p:attrName>style.rotation</p:attrName>
                                        </p:attrNameLst>
                                      </p:cBhvr>
                                      <p:tavLst>
                                        <p:tav tm="0">
                                          <p:val>
                                            <p:fltVal val="90"/>
                                          </p:val>
                                        </p:tav>
                                        <p:tav tm="100000">
                                          <p:val>
                                            <p:fltVal val="0"/>
                                          </p:val>
                                        </p:tav>
                                      </p:tavLst>
                                    </p:anim>
                                    <p:animEffect transition="in" filter="fade">
                                      <p:cBhvr>
                                        <p:cTn id="34" dur="1000"/>
                                        <p:tgtEl>
                                          <p:spTgt spid="29"/>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1000" fill="hold"/>
                                        <p:tgtEl>
                                          <p:spTgt spid="30"/>
                                        </p:tgtEl>
                                        <p:attrNameLst>
                                          <p:attrName>ppt_w</p:attrName>
                                        </p:attrNameLst>
                                      </p:cBhvr>
                                      <p:tavLst>
                                        <p:tav tm="0">
                                          <p:val>
                                            <p:fltVal val="0"/>
                                          </p:val>
                                        </p:tav>
                                        <p:tav tm="100000">
                                          <p:val>
                                            <p:strVal val="#ppt_w"/>
                                          </p:val>
                                        </p:tav>
                                      </p:tavLst>
                                    </p:anim>
                                    <p:anim calcmode="lin" valueType="num">
                                      <p:cBhvr>
                                        <p:cTn id="38" dur="1000" fill="hold"/>
                                        <p:tgtEl>
                                          <p:spTgt spid="30"/>
                                        </p:tgtEl>
                                        <p:attrNameLst>
                                          <p:attrName>ppt_h</p:attrName>
                                        </p:attrNameLst>
                                      </p:cBhvr>
                                      <p:tavLst>
                                        <p:tav tm="0">
                                          <p:val>
                                            <p:fltVal val="0"/>
                                          </p:val>
                                        </p:tav>
                                        <p:tav tm="100000">
                                          <p:val>
                                            <p:strVal val="#ppt_h"/>
                                          </p:val>
                                        </p:tav>
                                      </p:tavLst>
                                    </p:anim>
                                    <p:anim calcmode="lin" valueType="num">
                                      <p:cBhvr>
                                        <p:cTn id="39" dur="1000" fill="hold"/>
                                        <p:tgtEl>
                                          <p:spTgt spid="30"/>
                                        </p:tgtEl>
                                        <p:attrNameLst>
                                          <p:attrName>style.rotation</p:attrName>
                                        </p:attrNameLst>
                                      </p:cBhvr>
                                      <p:tavLst>
                                        <p:tav tm="0">
                                          <p:val>
                                            <p:fltVal val="90"/>
                                          </p:val>
                                        </p:tav>
                                        <p:tav tm="100000">
                                          <p:val>
                                            <p:fltVal val="0"/>
                                          </p:val>
                                        </p:tav>
                                      </p:tavLst>
                                    </p:anim>
                                    <p:animEffect transition="in" filter="fade">
                                      <p:cBhvr>
                                        <p:cTn id="40" dur="1000"/>
                                        <p:tgtEl>
                                          <p:spTgt spid="30"/>
                                        </p:tgtEl>
                                      </p:cBhvr>
                                    </p:animEffect>
                                  </p:childTnLst>
                                </p:cTn>
                              </p:par>
                            </p:childTnLst>
                          </p:cTn>
                        </p:par>
                        <p:par>
                          <p:cTn id="41" fill="hold">
                            <p:stCondLst>
                              <p:cond delay="1000"/>
                            </p:stCondLst>
                            <p:childTnLst>
                              <p:par>
                                <p:cTn id="42" presetID="14" presetClass="entr" presetSubtype="10"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randombar(horizontal)">
                                      <p:cBhvr>
                                        <p:cTn id="44" dur="250"/>
                                        <p:tgtEl>
                                          <p:spTgt spid="22"/>
                                        </p:tgtEl>
                                      </p:cBhvr>
                                    </p:animEffect>
                                  </p:childTnLst>
                                </p:cTn>
                              </p:par>
                            </p:childTnLst>
                          </p:cTn>
                        </p:par>
                        <p:par>
                          <p:cTn id="45" fill="hold">
                            <p:stCondLst>
                              <p:cond delay="1500"/>
                            </p:stCondLst>
                            <p:childTnLst>
                              <p:par>
                                <p:cTn id="46" presetID="2" presetClass="entr" presetSubtype="8"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additive="base">
                                        <p:cTn id="48" dur="500" fill="hold"/>
                                        <p:tgtEl>
                                          <p:spTgt spid="31"/>
                                        </p:tgtEl>
                                        <p:attrNameLst>
                                          <p:attrName>ppt_x</p:attrName>
                                        </p:attrNameLst>
                                      </p:cBhvr>
                                      <p:tavLst>
                                        <p:tav tm="0">
                                          <p:val>
                                            <p:strVal val="0-#ppt_w/2"/>
                                          </p:val>
                                        </p:tav>
                                        <p:tav tm="100000">
                                          <p:val>
                                            <p:strVal val="#ppt_x"/>
                                          </p:val>
                                        </p:tav>
                                      </p:tavLst>
                                    </p:anim>
                                    <p:anim calcmode="lin" valueType="num">
                                      <p:cBhvr additive="base">
                                        <p:cTn id="49" dur="500" fill="hold"/>
                                        <p:tgtEl>
                                          <p:spTgt spid="31"/>
                                        </p:tgtEl>
                                        <p:attrNameLst>
                                          <p:attrName>ppt_y</p:attrName>
                                        </p:attrNameLst>
                                      </p:cBhvr>
                                      <p:tavLst>
                                        <p:tav tm="0">
                                          <p:val>
                                            <p:strVal val="#ppt_y"/>
                                          </p:val>
                                        </p:tav>
                                        <p:tav tm="100000">
                                          <p:val>
                                            <p:strVal val="#ppt_y"/>
                                          </p:val>
                                        </p:tav>
                                      </p:tavLst>
                                    </p:anim>
                                  </p:childTnLst>
                                </p:cTn>
                              </p:par>
                            </p:childTnLst>
                          </p:cTn>
                        </p:par>
                        <p:par>
                          <p:cTn id="50" fill="hold">
                            <p:stCondLst>
                              <p:cond delay="20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3"/>
                                        </p:tgtEl>
                                        <p:attrNameLst>
                                          <p:attrName>style.visibility</p:attrName>
                                        </p:attrNameLst>
                                      </p:cBhvr>
                                      <p:to>
                                        <p:strVal val="visible"/>
                                      </p:to>
                                    </p:set>
                                    <p:anim calcmode="lin" valueType="num">
                                      <p:cBhvr>
                                        <p:cTn id="53"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3"/>
                                        </p:tgtEl>
                                        <p:attrNameLst>
                                          <p:attrName>ppt_y</p:attrName>
                                        </p:attrNameLst>
                                      </p:cBhvr>
                                      <p:tavLst>
                                        <p:tav tm="0">
                                          <p:val>
                                            <p:strVal val="#ppt_y"/>
                                          </p:val>
                                        </p:tav>
                                        <p:tav tm="100000">
                                          <p:val>
                                            <p:strVal val="#ppt_y"/>
                                          </p:val>
                                        </p:tav>
                                      </p:tavLst>
                                    </p:anim>
                                    <p:anim calcmode="lin" valueType="num">
                                      <p:cBhvr>
                                        <p:cTn id="55"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3"/>
                                        </p:tgtEl>
                                        <p:attrNameLst>
                                          <p:attrName>ppt_w</p:attrName>
                                        </p:attrNameLst>
                                      </p:cBhvr>
                                      <p:tavLst>
                                        <p:tav tm="0">
                                          <p:val>
                                            <p:strVal val="#ppt_w/10"/>
                                          </p:val>
                                        </p:tav>
                                        <p:tav tm="50000">
                                          <p:val>
                                            <p:strVal val="#ppt_w+.01"/>
                                          </p:val>
                                        </p:tav>
                                        <p:tav tm="100000">
                                          <p:val>
                                            <p:strVal val="#ppt_w"/>
                                          </p:val>
                                        </p:tav>
                                      </p:tavLst>
                                    </p:anim>
                                    <p:animEffect>
                                      <p:cBhvr>
                                        <p:cTn id="57" dur="500" tmFilter="0,0; .5, 1; 1, 1"/>
                                        <p:tgtEl>
                                          <p:spTgt spid="23"/>
                                        </p:tgtEl>
                                      </p:cBhvr>
                                    </p:animEffect>
                                  </p:childTnLst>
                                </p:cTn>
                              </p:par>
                            </p:childTnLst>
                          </p:cTn>
                        </p:par>
                        <p:par>
                          <p:cTn id="58" fill="hold">
                            <p:stCondLst>
                              <p:cond delay="2200"/>
                            </p:stCondLst>
                            <p:childTnLst>
                              <p:par>
                                <p:cTn id="59" presetID="41" presetClass="entr" presetSubtype="0" fill="hold" grpId="0" nodeType="afterEffect">
                                  <p:stCondLst>
                                    <p:cond delay="0"/>
                                  </p:stCondLst>
                                  <p:iterate type="lt">
                                    <p:tmPct val="10000"/>
                                  </p:iterate>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24"/>
                                        </p:tgtEl>
                                        <p:attrNameLst>
                                          <p:attrName>ppt_y</p:attrName>
                                        </p:attrNameLst>
                                      </p:cBhvr>
                                      <p:tavLst>
                                        <p:tav tm="0">
                                          <p:val>
                                            <p:strVal val="#ppt_y"/>
                                          </p:val>
                                        </p:tav>
                                        <p:tav tm="100000">
                                          <p:val>
                                            <p:strVal val="#ppt_y"/>
                                          </p:val>
                                        </p:tav>
                                      </p:tavLst>
                                    </p:anim>
                                    <p:anim calcmode="lin" valueType="num">
                                      <p:cBhvr>
                                        <p:cTn id="63"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24"/>
                                        </p:tgtEl>
                                        <p:attrNameLst>
                                          <p:attrName>ppt_w</p:attrName>
                                        </p:attrNameLst>
                                      </p:cBhvr>
                                      <p:tavLst>
                                        <p:tav tm="0">
                                          <p:val>
                                            <p:strVal val="#ppt_w/10"/>
                                          </p:val>
                                        </p:tav>
                                        <p:tav tm="50000">
                                          <p:val>
                                            <p:strVal val="#ppt_w+.01"/>
                                          </p:val>
                                        </p:tav>
                                        <p:tav tm="100000">
                                          <p:val>
                                            <p:strVal val="#ppt_w"/>
                                          </p:val>
                                        </p:tav>
                                      </p:tavLst>
                                    </p:anim>
                                    <p:animEffect>
                                      <p:cBhvr>
                                        <p:cTn id="65" dur="500" tmFilter="0,0; .5, 1; 1, 1"/>
                                        <p:tgtEl>
                                          <p:spTgt spid="24"/>
                                        </p:tgtEl>
                                      </p:cBhvr>
                                    </p:animEffect>
                                  </p:childTnLst>
                                </p:cTn>
                              </p:par>
                            </p:childTnLst>
                          </p:cTn>
                        </p:par>
                        <p:par>
                          <p:cTn id="66" fill="hold">
                            <p:stCondLst>
                              <p:cond delay="3400"/>
                            </p:stCondLst>
                            <p:childTnLst>
                              <p:par>
                                <p:cTn id="67" presetID="55" presetClass="entr" presetSubtype="0" fill="hold" nodeType="afterEffect">
                                  <p:stCondLst>
                                    <p:cond delay="0"/>
                                  </p:stCondLst>
                                  <p:childTnLst>
                                    <p:set>
                                      <p:cBhvr>
                                        <p:cTn id="68" dur="1" fill="hold">
                                          <p:stCondLst>
                                            <p:cond delay="0"/>
                                          </p:stCondLst>
                                        </p:cTn>
                                        <p:tgtEl>
                                          <p:spTgt spid="35"/>
                                        </p:tgtEl>
                                        <p:attrNameLst>
                                          <p:attrName>style.visibility</p:attrName>
                                        </p:attrNameLst>
                                      </p:cBhvr>
                                      <p:to>
                                        <p:strVal val="visible"/>
                                      </p:to>
                                    </p:set>
                                    <p:anim calcmode="lin" valueType="num">
                                      <p:cBhvr>
                                        <p:cTn id="69" dur="500" fill="hold"/>
                                        <p:tgtEl>
                                          <p:spTgt spid="35"/>
                                        </p:tgtEl>
                                        <p:attrNameLst>
                                          <p:attrName>ppt_w</p:attrName>
                                        </p:attrNameLst>
                                      </p:cBhvr>
                                      <p:tavLst>
                                        <p:tav tm="0">
                                          <p:val>
                                            <p:strVal val="#ppt_w*0.70"/>
                                          </p:val>
                                        </p:tav>
                                        <p:tav tm="100000">
                                          <p:val>
                                            <p:strVal val="#ppt_w"/>
                                          </p:val>
                                        </p:tav>
                                      </p:tavLst>
                                    </p:anim>
                                    <p:anim calcmode="lin" valueType="num">
                                      <p:cBhvr>
                                        <p:cTn id="70" dur="500" fill="hold"/>
                                        <p:tgtEl>
                                          <p:spTgt spid="35"/>
                                        </p:tgtEl>
                                        <p:attrNameLst>
                                          <p:attrName>ppt_h</p:attrName>
                                        </p:attrNameLst>
                                      </p:cBhvr>
                                      <p:tavLst>
                                        <p:tav tm="0">
                                          <p:val>
                                            <p:strVal val="#ppt_h"/>
                                          </p:val>
                                        </p:tav>
                                        <p:tav tm="100000">
                                          <p:val>
                                            <p:strVal val="#ppt_h"/>
                                          </p:val>
                                        </p:tav>
                                      </p:tavLst>
                                    </p:anim>
                                    <p:animEffect transition="in" filter="fade">
                                      <p:cBhvr>
                                        <p:cTn id="71" dur="500"/>
                                        <p:tgtEl>
                                          <p:spTgt spid="35"/>
                                        </p:tgtEl>
                                      </p:cBhvr>
                                    </p:animEffect>
                                  </p:childTnLst>
                                </p:cTn>
                              </p:par>
                            </p:childTnLst>
                          </p:cTn>
                        </p:par>
                        <p:par>
                          <p:cTn id="72" fill="hold">
                            <p:stCondLst>
                              <p:cond delay="3900"/>
                            </p:stCondLst>
                            <p:childTnLst>
                              <p:par>
                                <p:cTn id="73" presetID="16" presetClass="entr" presetSubtype="21" fill="hold" grpId="0" nodeType="after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barn(inVertical)">
                                      <p:cBhvr>
                                        <p:cTn id="75" dur="1000"/>
                                        <p:tgtEl>
                                          <p:spTgt spid="38"/>
                                        </p:tgtEl>
                                      </p:cBhvr>
                                    </p:animEffect>
                                  </p:childTnLst>
                                </p:cTn>
                              </p:par>
                            </p:childTnLst>
                          </p:cTn>
                        </p:par>
                        <p:par>
                          <p:cTn id="76" fill="hold">
                            <p:stCondLst>
                              <p:cond delay="4900"/>
                            </p:stCondLst>
                            <p:childTnLst>
                              <p:par>
                                <p:cTn id="77" presetID="18" presetClass="entr" presetSubtype="12"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strips(downLeft)">
                                      <p:cBhvr>
                                        <p:cTn id="7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ldLvl="0" autoUpdateAnimBg="0"/>
      <p:bldP spid="24" grpId="0" bldLvl="0" autoUpdateAnimBg="0"/>
      <p:bldP spid="25" grpId="0" bldLvl="0" animBg="1"/>
      <p:bldP spid="26" grpId="0" bldLvl="0" animBg="1"/>
      <p:bldP spid="27" grpId="0" bldLvl="0" animBg="1"/>
      <p:bldP spid="28" grpId="0" bldLvl="0" animBg="1"/>
      <p:bldP spid="29" grpId="0" bldLvl="0" animBg="1"/>
      <p:bldP spid="30" grpId="0" bldLvl="0" animBg="1"/>
      <p:bldP spid="38" grpId="0"/>
      <p:bldP spid="18" grpId="0" bldLvl="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矩形"/>
          <p:cNvSpPr/>
          <p:nvPr>
            <p:custDataLst>
              <p:tags r:id="rId1"/>
            </p:custDataLst>
          </p:nvPr>
        </p:nvSpPr>
        <p:spPr>
          <a:xfrm>
            <a:off x="2135505" y="116205"/>
            <a:ext cx="8361680"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zh-CN" sz="4000" b="1" kern="100">
                <a:solidFill>
                  <a:srgbClr val="C9394A"/>
                </a:solidFill>
                <a:latin typeface="微软雅黑" panose="020B0503020204020204" charset="-122"/>
                <a:ea typeface="微软雅黑" panose="020B0503020204020204" charset="-122"/>
                <a:cs typeface="微软雅黑" panose="020B0503020204020204" charset="-122"/>
                <a:sym typeface="+mn-ea"/>
              </a:rPr>
              <a:t>蓝绿发布流量分析自动回滚实战</a:t>
            </a:r>
            <a:endPar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1415415" y="1412875"/>
            <a:ext cx="9394190" cy="1051560"/>
          </a:xfrm>
          <a:prstGeom prst="rect">
            <a:avLst/>
          </a:prstGeom>
          <a:noFill/>
        </p:spPr>
        <p:txBody>
          <a:bodyPr wrap="square" rtlCol="0">
            <a:noAutofit/>
          </a:bodyPr>
          <a:p>
            <a:r>
              <a:rPr lang="en-US" altLang="zh-CN" sz="2670" b="1">
                <a:latin typeface="微软雅黑" panose="020B0503020204020204" charset="-122"/>
                <a:ea typeface="微软雅黑" panose="020B0503020204020204" charset="-122"/>
                <a:cs typeface="微软雅黑" panose="020B0503020204020204" charset="-122"/>
              </a:rPr>
              <a:t># </a:t>
            </a:r>
            <a:r>
              <a:rPr lang="zh-CN" altLang="en-US" sz="2670" b="1">
                <a:latin typeface="微软雅黑" panose="020B0503020204020204" charset="-122"/>
                <a:ea typeface="微软雅黑" panose="020B0503020204020204" charset="-122"/>
                <a:cs typeface="微软雅黑" panose="020B0503020204020204" charset="-122"/>
              </a:rPr>
              <a:t>配置</a:t>
            </a:r>
            <a:r>
              <a:rPr lang="en-US" altLang="zh-CN" sz="2670" b="1">
                <a:latin typeface="微软雅黑" panose="020B0503020204020204" charset="-122"/>
                <a:ea typeface="微软雅黑" panose="020B0503020204020204" charset="-122"/>
                <a:cs typeface="微软雅黑" panose="020B0503020204020204" charset="-122"/>
              </a:rPr>
              <a:t>Application</a:t>
            </a:r>
            <a:endParaRPr lang="en-US" altLang="zh-CN" sz="2670" b="1">
              <a:latin typeface="微软雅黑" panose="020B0503020204020204" charset="-122"/>
              <a:ea typeface="微软雅黑" panose="020B0503020204020204" charset="-122"/>
              <a:cs typeface="微软雅黑" panose="020B0503020204020204" charset="-122"/>
            </a:endParaRPr>
          </a:p>
          <a:p>
            <a:r>
              <a:rPr lang="en-US" altLang="zh-CN" sz="2670" b="1">
                <a:latin typeface="微软雅黑" panose="020B0503020204020204" charset="-122"/>
                <a:ea typeface="微软雅黑" panose="020B0503020204020204" charset="-122"/>
                <a:cs typeface="微软雅黑" panose="020B0503020204020204" charset="-122"/>
              </a:rPr>
              <a:t>kubectl apply -f BlueGreen-Analysis-Application.yaml</a:t>
            </a:r>
            <a:endParaRPr lang="en-US" altLang="zh-CN" sz="2670" b="1">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1343025" y="3068955"/>
            <a:ext cx="9498330" cy="1394460"/>
          </a:xfrm>
          <a:prstGeom prst="rect">
            <a:avLst/>
          </a:prstGeom>
          <a:noFill/>
        </p:spPr>
        <p:txBody>
          <a:bodyPr wrap="square" rtlCol="0">
            <a:noAutofit/>
          </a:bodyPr>
          <a:p>
            <a:r>
              <a:rPr lang="en-US" altLang="zh-CN" sz="2670" b="1">
                <a:latin typeface="微软雅黑" panose="020B0503020204020204" charset="-122"/>
                <a:ea typeface="微软雅黑" panose="020B0503020204020204" charset="-122"/>
                <a:cs typeface="微软雅黑" panose="020B0503020204020204" charset="-122"/>
              </a:rPr>
              <a:t># </a:t>
            </a:r>
            <a:r>
              <a:rPr lang="zh-CN" altLang="en-US" sz="2670" b="1">
                <a:latin typeface="微软雅黑" panose="020B0503020204020204" charset="-122"/>
                <a:ea typeface="微软雅黑" panose="020B0503020204020204" charset="-122"/>
                <a:cs typeface="微软雅黑" panose="020B0503020204020204" charset="-122"/>
              </a:rPr>
              <a:t>将该文件放到指定的</a:t>
            </a:r>
            <a:r>
              <a:rPr lang="en-US" altLang="zh-CN" sz="2670" b="1">
                <a:latin typeface="微软雅黑" panose="020B0503020204020204" charset="-122"/>
                <a:ea typeface="微软雅黑" panose="020B0503020204020204" charset="-122"/>
                <a:cs typeface="微软雅黑" panose="020B0503020204020204" charset="-122"/>
              </a:rPr>
              <a:t>GitLAB</a:t>
            </a:r>
            <a:r>
              <a:rPr lang="zh-CN" altLang="en-US" sz="2670" b="1">
                <a:latin typeface="微软雅黑" panose="020B0503020204020204" charset="-122"/>
                <a:ea typeface="微软雅黑" panose="020B0503020204020204" charset="-122"/>
                <a:cs typeface="微软雅黑" panose="020B0503020204020204" charset="-122"/>
              </a:rPr>
              <a:t>仓库位置</a:t>
            </a:r>
            <a:endParaRPr lang="zh-CN" altLang="en-US" sz="2670" b="1">
              <a:latin typeface="微软雅黑" panose="020B0503020204020204" charset="-122"/>
              <a:ea typeface="微软雅黑" panose="020B0503020204020204" charset="-122"/>
              <a:cs typeface="微软雅黑" panose="020B0503020204020204" charset="-122"/>
            </a:endParaRPr>
          </a:p>
          <a:p>
            <a:r>
              <a:rPr lang="en-US" altLang="zh-CN" sz="2670" b="1">
                <a:latin typeface="微软雅黑" panose="020B0503020204020204" charset="-122"/>
                <a:ea typeface="微软雅黑" panose="020B0503020204020204" charset="-122"/>
                <a:cs typeface="微软雅黑" panose="020B0503020204020204" charset="-122"/>
              </a:rPr>
              <a:t>B</a:t>
            </a:r>
            <a:r>
              <a:rPr lang="zh-CN" altLang="en-US" sz="2670" b="1">
                <a:latin typeface="微软雅黑" panose="020B0503020204020204" charset="-122"/>
                <a:ea typeface="微软雅黑" panose="020B0503020204020204" charset="-122"/>
                <a:cs typeface="微软雅黑" panose="020B0503020204020204" charset="-122"/>
              </a:rPr>
              <a:t>lue</a:t>
            </a:r>
            <a:r>
              <a:rPr lang="en-US" altLang="zh-CN" sz="2670" b="1">
                <a:latin typeface="微软雅黑" panose="020B0503020204020204" charset="-122"/>
                <a:ea typeface="微软雅黑" panose="020B0503020204020204" charset="-122"/>
                <a:cs typeface="微软雅黑" panose="020B0503020204020204" charset="-122"/>
              </a:rPr>
              <a:t>G</a:t>
            </a:r>
            <a:r>
              <a:rPr lang="zh-CN" altLang="en-US" sz="2670" b="1">
                <a:latin typeface="微软雅黑" panose="020B0503020204020204" charset="-122"/>
                <a:ea typeface="微软雅黑" panose="020B0503020204020204" charset="-122"/>
                <a:cs typeface="微软雅黑" panose="020B0503020204020204" charset="-122"/>
              </a:rPr>
              <a:t>reen-</a:t>
            </a:r>
            <a:r>
              <a:rPr lang="en-US" altLang="zh-CN" sz="2670" b="1">
                <a:latin typeface="微软雅黑" panose="020B0503020204020204" charset="-122"/>
                <a:ea typeface="微软雅黑" panose="020B0503020204020204" charset="-122"/>
                <a:cs typeface="微软雅黑" panose="020B0503020204020204" charset="-122"/>
              </a:rPr>
              <a:t>Analysis-D</a:t>
            </a:r>
            <a:r>
              <a:rPr lang="zh-CN" altLang="en-US" sz="2670" b="1">
                <a:latin typeface="微软雅黑" panose="020B0503020204020204" charset="-122"/>
                <a:ea typeface="微软雅黑" panose="020B0503020204020204" charset="-122"/>
                <a:cs typeface="微软雅黑" panose="020B0503020204020204" charset="-122"/>
              </a:rPr>
              <a:t>eploy.yaml</a:t>
            </a:r>
            <a:endParaRPr lang="zh-CN" altLang="en-US" sz="267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4439905"/>
            <a:ext cx="12190413" cy="91587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3" name="TextBox 5"/>
          <p:cNvSpPr>
            <a:spLocks noChangeArrowheads="1"/>
          </p:cNvSpPr>
          <p:nvPr/>
        </p:nvSpPr>
        <p:spPr bwMode="auto">
          <a:xfrm>
            <a:off x="142875" y="4449445"/>
            <a:ext cx="4618355" cy="532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a:r>
              <a:rPr lang="en-US" altLang="zh-CN" sz="2665" dirty="0">
                <a:solidFill>
                  <a:schemeClr val="bg1"/>
                </a:solidFill>
                <a:latin typeface="微软雅黑" panose="020B0503020204020204" charset="-122"/>
                <a:ea typeface="微软雅黑" panose="020B0503020204020204" charset="-122"/>
              </a:rPr>
              <a:t>项目实战2：</a:t>
            </a:r>
            <a:r>
              <a:rPr lang="zh-CN" altLang="en-US" sz="2665" dirty="0">
                <a:solidFill>
                  <a:schemeClr val="bg1"/>
                </a:solidFill>
                <a:latin typeface="微软雅黑" panose="020B0503020204020204" charset="-122"/>
                <a:ea typeface="微软雅黑" panose="020B0503020204020204" charset="-122"/>
              </a:rPr>
              <a:t>灰度</a:t>
            </a:r>
            <a:r>
              <a:rPr lang="en-US" altLang="zh-CN" sz="2665" dirty="0">
                <a:solidFill>
                  <a:schemeClr val="bg1"/>
                </a:solidFill>
                <a:latin typeface="微软雅黑" panose="020B0503020204020204" charset="-122"/>
                <a:ea typeface="微软雅黑" panose="020B0503020204020204" charset="-122"/>
              </a:rPr>
              <a:t>发布</a:t>
            </a:r>
            <a:r>
              <a:rPr lang="zh-CN" altLang="en-US" sz="2665" dirty="0">
                <a:solidFill>
                  <a:schemeClr val="bg1"/>
                </a:solidFill>
                <a:latin typeface="微软雅黑" panose="020B0503020204020204" charset="-122"/>
                <a:ea typeface="微软雅黑" panose="020B0503020204020204" charset="-122"/>
              </a:rPr>
              <a:t>流量分析</a:t>
            </a:r>
            <a:r>
              <a:rPr lang="en-US" altLang="zh-CN" sz="2665" dirty="0">
                <a:solidFill>
                  <a:schemeClr val="bg1"/>
                </a:solidFill>
                <a:latin typeface="微软雅黑" panose="020B0503020204020204" charset="-122"/>
                <a:ea typeface="微软雅黑" panose="020B0503020204020204" charset="-122"/>
              </a:rPr>
              <a:t>自动回滚实战</a:t>
            </a:r>
            <a:endParaRPr lang="en-US" altLang="zh-CN" sz="2665" dirty="0">
              <a:solidFill>
                <a:schemeClr val="bg1"/>
              </a:solidFill>
              <a:latin typeface="微软雅黑" panose="020B0503020204020204" charset="-122"/>
              <a:ea typeface="微软雅黑" panose="020B0503020204020204" charset="-122"/>
            </a:endParaRPr>
          </a:p>
        </p:txBody>
      </p:sp>
      <p:sp>
        <p:nvSpPr>
          <p:cNvPr id="24" name="TextBox 5"/>
          <p:cNvSpPr>
            <a:spLocks noChangeArrowheads="1"/>
          </p:cNvSpPr>
          <p:nvPr/>
        </p:nvSpPr>
        <p:spPr bwMode="auto">
          <a:xfrm>
            <a:off x="7906639" y="4623712"/>
            <a:ext cx="427184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665" dirty="0">
                <a:solidFill>
                  <a:schemeClr val="bg1"/>
                </a:solidFill>
                <a:latin typeface="微软雅黑" panose="020B0503020204020204" charset="-122"/>
                <a:ea typeface="微软雅黑" panose="020B0503020204020204" charset="-122"/>
              </a:rPr>
              <a:t>Produced</a:t>
            </a:r>
            <a:r>
              <a:rPr lang="zh-CN" altLang="en-US" sz="2665" dirty="0">
                <a:solidFill>
                  <a:schemeClr val="bg1"/>
                </a:solidFill>
                <a:latin typeface="微软雅黑" panose="020B0503020204020204" charset="-122"/>
                <a:ea typeface="微软雅黑" panose="020B0503020204020204" charset="-122"/>
              </a:rPr>
              <a:t> </a:t>
            </a:r>
            <a:r>
              <a:rPr lang="en-US" altLang="zh-CN" sz="2665" dirty="0">
                <a:solidFill>
                  <a:schemeClr val="bg1"/>
                </a:solidFill>
                <a:latin typeface="微软雅黑" panose="020B0503020204020204" charset="-122"/>
                <a:ea typeface="微软雅黑" panose="020B0503020204020204" charset="-122"/>
              </a:rPr>
              <a:t>By</a:t>
            </a:r>
            <a:r>
              <a:rPr lang="zh-CN" altLang="en-US" sz="2665" dirty="0">
                <a:solidFill>
                  <a:schemeClr val="bg1"/>
                </a:solidFill>
                <a:latin typeface="微软雅黑" panose="020B0503020204020204" charset="-122"/>
                <a:ea typeface="微软雅黑" panose="020B0503020204020204" charset="-122"/>
              </a:rPr>
              <a:t> 小杨哥</a:t>
            </a:r>
            <a:endParaRPr lang="zh-CN" altLang="en-US" sz="2665" dirty="0">
              <a:solidFill>
                <a:schemeClr val="bg1"/>
              </a:solidFill>
              <a:latin typeface="微软雅黑" panose="020B0503020204020204" charset="-122"/>
              <a:ea typeface="微软雅黑" panose="020B0503020204020204" charset="-122"/>
            </a:endParaRPr>
          </a:p>
        </p:txBody>
      </p:sp>
      <p:sp>
        <p:nvSpPr>
          <p:cNvPr id="25" name="Freeform 5"/>
          <p:cNvSpPr/>
          <p:nvPr/>
        </p:nvSpPr>
        <p:spPr bwMode="auto">
          <a:xfrm rot="1855731">
            <a:off x="4094915" y="1008340"/>
            <a:ext cx="640224" cy="57723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6" name="Freeform 5"/>
          <p:cNvSpPr/>
          <p:nvPr/>
        </p:nvSpPr>
        <p:spPr bwMode="auto">
          <a:xfrm rot="1855731">
            <a:off x="5415992" y="941361"/>
            <a:ext cx="341503" cy="3079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7" name="Freeform 5"/>
          <p:cNvSpPr/>
          <p:nvPr/>
        </p:nvSpPr>
        <p:spPr bwMode="auto">
          <a:xfrm rot="1855731">
            <a:off x="3108313" y="1202556"/>
            <a:ext cx="339851" cy="30641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8" name="Freeform 5"/>
          <p:cNvSpPr/>
          <p:nvPr/>
        </p:nvSpPr>
        <p:spPr bwMode="auto">
          <a:xfrm rot="1855731">
            <a:off x="6359329" y="1162215"/>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9" name="Freeform 5"/>
          <p:cNvSpPr/>
          <p:nvPr/>
        </p:nvSpPr>
        <p:spPr bwMode="auto">
          <a:xfrm rot="1855731">
            <a:off x="7487837" y="1033329"/>
            <a:ext cx="231795" cy="20898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30" name="Freeform 5"/>
          <p:cNvSpPr/>
          <p:nvPr/>
        </p:nvSpPr>
        <p:spPr bwMode="auto">
          <a:xfrm rot="1855731">
            <a:off x="8419381" y="1076584"/>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grpSp>
        <p:nvGrpSpPr>
          <p:cNvPr id="31" name="组合 30"/>
          <p:cNvGrpSpPr/>
          <p:nvPr/>
        </p:nvGrpSpPr>
        <p:grpSpPr>
          <a:xfrm>
            <a:off x="4642460" y="3604635"/>
            <a:ext cx="2811528" cy="2534911"/>
            <a:chOff x="3720691" y="2824413"/>
            <a:chExt cx="1341120" cy="1209172"/>
          </a:xfrm>
        </p:grpSpPr>
        <p:sp>
          <p:nvSpPr>
            <p:cNvPr id="3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sp>
          <p:nvSpPr>
            <p:cNvPr id="3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lumMod val="50000"/>
                    <a:lumOff val="50000"/>
                  </a:srgbClr>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grpSp>
      <p:grpSp>
        <p:nvGrpSpPr>
          <p:cNvPr id="35" name="71"/>
          <p:cNvGrpSpPr/>
          <p:nvPr>
            <p:custDataLst>
              <p:tags r:id="rId1"/>
            </p:custDataLst>
          </p:nvPr>
        </p:nvGrpSpPr>
        <p:grpSpPr>
          <a:xfrm>
            <a:off x="2647941" y="2077839"/>
            <a:ext cx="6683383" cy="1137067"/>
            <a:chOff x="4304043" y="1286668"/>
            <a:chExt cx="3837944" cy="2757793"/>
          </a:xfrm>
          <a:effectLst>
            <a:outerShdw blurRad="203200" dist="152400" dir="8100000" algn="tr" rotWithShape="0">
              <a:prstClr val="black">
                <a:alpha val="50000"/>
              </a:prstClr>
            </a:outerShdw>
          </a:effectLst>
        </p:grpSpPr>
        <p:sp>
          <p:nvSpPr>
            <p:cNvPr id="36" name="7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7" name="73"/>
            <p:cNvSpPr/>
            <p:nvPr/>
          </p:nvSpPr>
          <p:spPr>
            <a:xfrm>
              <a:off x="4351930" y="1373339"/>
              <a:ext cx="376460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8" name="9"/>
          <p:cNvSpPr>
            <a:spLocks noChangeArrowheads="1"/>
          </p:cNvSpPr>
          <p:nvPr>
            <p:custDataLst>
              <p:tags r:id="rId2"/>
            </p:custDataLst>
          </p:nvPr>
        </p:nvSpPr>
        <p:spPr bwMode="auto">
          <a:xfrm>
            <a:off x="2597487" y="2321793"/>
            <a:ext cx="6679449" cy="5683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auto">
              <a:defRPr/>
            </a:pPr>
            <a:r>
              <a:rPr lang="en-US" altLang="zh-CN" sz="3100" b="1" kern="0" dirty="0">
                <a:solidFill>
                  <a:srgbClr val="C9394A"/>
                </a:solidFill>
                <a:latin typeface="微软雅黑" panose="020B0503020204020204" charset="-122"/>
                <a:ea typeface="微软雅黑" panose="020B0503020204020204" charset="-122"/>
                <a:sym typeface="+mn-ea"/>
              </a:rPr>
              <a:t>ArgoCD+ArgoRollouts</a:t>
            </a:r>
            <a:r>
              <a:rPr lang="zh-CN" altLang="en-US" sz="3100" b="1" kern="0" dirty="0">
                <a:solidFill>
                  <a:srgbClr val="C9394A"/>
                </a:solidFill>
                <a:latin typeface="微软雅黑" panose="020B0503020204020204" charset="-122"/>
                <a:ea typeface="微软雅黑" panose="020B0503020204020204" charset="-122"/>
                <a:sym typeface="+mn-ea"/>
              </a:rPr>
              <a:t>快速入门</a:t>
            </a:r>
            <a:endParaRPr lang="zh-CN" altLang="en-US" sz="3100" b="1" kern="0" dirty="0">
              <a:solidFill>
                <a:srgbClr val="C9394A"/>
              </a:solidFill>
              <a:latin typeface="微软雅黑" panose="020B0503020204020204" charset="-122"/>
              <a:ea typeface="微软雅黑" panose="020B0503020204020204" charset="-122"/>
            </a:endParaRPr>
          </a:p>
        </p:txBody>
      </p:sp>
      <p:sp>
        <p:nvSpPr>
          <p:cNvPr id="18" name="圆角矩形"/>
          <p:cNvSpPr/>
          <p:nvPr/>
        </p:nvSpPr>
        <p:spPr>
          <a:xfrm>
            <a:off x="4860105" y="4558619"/>
            <a:ext cx="2399903" cy="611715"/>
          </a:xfrm>
          <a:prstGeom prst="roundRect">
            <a:avLst>
              <a:gd name="adj" fmla="val 16666"/>
            </a:avLst>
          </a:prstGeom>
          <a:noFill/>
          <a:ln w="38100" cap="flat" cmpd="sng">
            <a:noFill/>
            <a:prstDash val="solid"/>
            <a:round/>
          </a:ln>
          <a:effectLst>
            <a:outerShdw blurRad="40000" dist="20000" dir="5400000" rotWithShape="0">
              <a:srgbClr val="000000">
                <a:alpha val="37647"/>
              </a:srgbClr>
            </a:outerShdw>
          </a:effectLst>
        </p:spPr>
        <p:txBody>
          <a:bodyPr vert="horz" wrap="square" lIns="121920" tIns="60960" rIns="121920" bIns="60960" anchor="ctr" anchorCtr="0"/>
          <a:lstStyle/>
          <a:p>
            <a:pPr algn="ctr"/>
            <a:r>
              <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rPr>
              <a:t>灰度</a:t>
            </a:r>
            <a:endPar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endParaRPr>
          </a:p>
          <a:p>
            <a:pPr algn="ctr"/>
            <a:r>
              <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rPr>
              <a:t>流量分析实战</a:t>
            </a:r>
            <a:endPar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Click="0">
        <p14:prism/>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000" fill="hold"/>
                                        <p:tgtEl>
                                          <p:spTgt spid="25"/>
                                        </p:tgtEl>
                                        <p:attrNameLst>
                                          <p:attrName>ppt_w</p:attrName>
                                        </p:attrNameLst>
                                      </p:cBhvr>
                                      <p:tavLst>
                                        <p:tav tm="0">
                                          <p:val>
                                            <p:fltVal val="0"/>
                                          </p:val>
                                        </p:tav>
                                        <p:tav tm="100000">
                                          <p:val>
                                            <p:strVal val="#ppt_w"/>
                                          </p:val>
                                        </p:tav>
                                      </p:tavLst>
                                    </p:anim>
                                    <p:anim calcmode="lin" valueType="num">
                                      <p:cBhvr>
                                        <p:cTn id="8" dur="1000" fill="hold"/>
                                        <p:tgtEl>
                                          <p:spTgt spid="25"/>
                                        </p:tgtEl>
                                        <p:attrNameLst>
                                          <p:attrName>ppt_h</p:attrName>
                                        </p:attrNameLst>
                                      </p:cBhvr>
                                      <p:tavLst>
                                        <p:tav tm="0">
                                          <p:val>
                                            <p:fltVal val="0"/>
                                          </p:val>
                                        </p:tav>
                                        <p:tav tm="100000">
                                          <p:val>
                                            <p:strVal val="#ppt_h"/>
                                          </p:val>
                                        </p:tav>
                                      </p:tavLst>
                                    </p:anim>
                                    <p:anim calcmode="lin" valueType="num">
                                      <p:cBhvr>
                                        <p:cTn id="9" dur="1000" fill="hold"/>
                                        <p:tgtEl>
                                          <p:spTgt spid="25"/>
                                        </p:tgtEl>
                                        <p:attrNameLst>
                                          <p:attrName>style.rotation</p:attrName>
                                        </p:attrNameLst>
                                      </p:cBhvr>
                                      <p:tavLst>
                                        <p:tav tm="0">
                                          <p:val>
                                            <p:fltVal val="90"/>
                                          </p:val>
                                        </p:tav>
                                        <p:tav tm="100000">
                                          <p:val>
                                            <p:fltVal val="0"/>
                                          </p:val>
                                        </p:tav>
                                      </p:tavLst>
                                    </p:anim>
                                    <p:animEffect transition="in" filter="fade">
                                      <p:cBhvr>
                                        <p:cTn id="10" dur="1000"/>
                                        <p:tgtEl>
                                          <p:spTgt spid="2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1000" fill="hold"/>
                                        <p:tgtEl>
                                          <p:spTgt spid="26"/>
                                        </p:tgtEl>
                                        <p:attrNameLst>
                                          <p:attrName>ppt_w</p:attrName>
                                        </p:attrNameLst>
                                      </p:cBhvr>
                                      <p:tavLst>
                                        <p:tav tm="0">
                                          <p:val>
                                            <p:fltVal val="0"/>
                                          </p:val>
                                        </p:tav>
                                        <p:tav tm="100000">
                                          <p:val>
                                            <p:strVal val="#ppt_w"/>
                                          </p:val>
                                        </p:tav>
                                      </p:tavLst>
                                    </p:anim>
                                    <p:anim calcmode="lin" valueType="num">
                                      <p:cBhvr>
                                        <p:cTn id="14" dur="1000" fill="hold"/>
                                        <p:tgtEl>
                                          <p:spTgt spid="26"/>
                                        </p:tgtEl>
                                        <p:attrNameLst>
                                          <p:attrName>ppt_h</p:attrName>
                                        </p:attrNameLst>
                                      </p:cBhvr>
                                      <p:tavLst>
                                        <p:tav tm="0">
                                          <p:val>
                                            <p:fltVal val="0"/>
                                          </p:val>
                                        </p:tav>
                                        <p:tav tm="100000">
                                          <p:val>
                                            <p:strVal val="#ppt_h"/>
                                          </p:val>
                                        </p:tav>
                                      </p:tavLst>
                                    </p:anim>
                                    <p:anim calcmode="lin" valueType="num">
                                      <p:cBhvr>
                                        <p:cTn id="15" dur="1000" fill="hold"/>
                                        <p:tgtEl>
                                          <p:spTgt spid="26"/>
                                        </p:tgtEl>
                                        <p:attrNameLst>
                                          <p:attrName>style.rotation</p:attrName>
                                        </p:attrNameLst>
                                      </p:cBhvr>
                                      <p:tavLst>
                                        <p:tav tm="0">
                                          <p:val>
                                            <p:fltVal val="90"/>
                                          </p:val>
                                        </p:tav>
                                        <p:tav tm="100000">
                                          <p:val>
                                            <p:fltVal val="0"/>
                                          </p:val>
                                        </p:tav>
                                      </p:tavLst>
                                    </p:anim>
                                    <p:animEffect transition="in" filter="fade">
                                      <p:cBhvr>
                                        <p:cTn id="16" dur="1000"/>
                                        <p:tgtEl>
                                          <p:spTgt spid="2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1000" fill="hold"/>
                                        <p:tgtEl>
                                          <p:spTgt spid="27"/>
                                        </p:tgtEl>
                                        <p:attrNameLst>
                                          <p:attrName>ppt_w</p:attrName>
                                        </p:attrNameLst>
                                      </p:cBhvr>
                                      <p:tavLst>
                                        <p:tav tm="0">
                                          <p:val>
                                            <p:fltVal val="0"/>
                                          </p:val>
                                        </p:tav>
                                        <p:tav tm="100000">
                                          <p:val>
                                            <p:strVal val="#ppt_w"/>
                                          </p:val>
                                        </p:tav>
                                      </p:tavLst>
                                    </p:anim>
                                    <p:anim calcmode="lin" valueType="num">
                                      <p:cBhvr>
                                        <p:cTn id="20" dur="1000" fill="hold"/>
                                        <p:tgtEl>
                                          <p:spTgt spid="27"/>
                                        </p:tgtEl>
                                        <p:attrNameLst>
                                          <p:attrName>ppt_h</p:attrName>
                                        </p:attrNameLst>
                                      </p:cBhvr>
                                      <p:tavLst>
                                        <p:tav tm="0">
                                          <p:val>
                                            <p:fltVal val="0"/>
                                          </p:val>
                                        </p:tav>
                                        <p:tav tm="100000">
                                          <p:val>
                                            <p:strVal val="#ppt_h"/>
                                          </p:val>
                                        </p:tav>
                                      </p:tavLst>
                                    </p:anim>
                                    <p:anim calcmode="lin" valueType="num">
                                      <p:cBhvr>
                                        <p:cTn id="21" dur="1000" fill="hold"/>
                                        <p:tgtEl>
                                          <p:spTgt spid="27"/>
                                        </p:tgtEl>
                                        <p:attrNameLst>
                                          <p:attrName>style.rotation</p:attrName>
                                        </p:attrNameLst>
                                      </p:cBhvr>
                                      <p:tavLst>
                                        <p:tav tm="0">
                                          <p:val>
                                            <p:fltVal val="90"/>
                                          </p:val>
                                        </p:tav>
                                        <p:tav tm="100000">
                                          <p:val>
                                            <p:fltVal val="0"/>
                                          </p:val>
                                        </p:tav>
                                      </p:tavLst>
                                    </p:anim>
                                    <p:animEffect transition="in" filter="fade">
                                      <p:cBhvr>
                                        <p:cTn id="22" dur="1000"/>
                                        <p:tgtEl>
                                          <p:spTgt spid="27"/>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1000" fill="hold"/>
                                        <p:tgtEl>
                                          <p:spTgt spid="28"/>
                                        </p:tgtEl>
                                        <p:attrNameLst>
                                          <p:attrName>ppt_w</p:attrName>
                                        </p:attrNameLst>
                                      </p:cBhvr>
                                      <p:tavLst>
                                        <p:tav tm="0">
                                          <p:val>
                                            <p:fltVal val="0"/>
                                          </p:val>
                                        </p:tav>
                                        <p:tav tm="100000">
                                          <p:val>
                                            <p:strVal val="#ppt_w"/>
                                          </p:val>
                                        </p:tav>
                                      </p:tavLst>
                                    </p:anim>
                                    <p:anim calcmode="lin" valueType="num">
                                      <p:cBhvr>
                                        <p:cTn id="26" dur="1000" fill="hold"/>
                                        <p:tgtEl>
                                          <p:spTgt spid="28"/>
                                        </p:tgtEl>
                                        <p:attrNameLst>
                                          <p:attrName>ppt_h</p:attrName>
                                        </p:attrNameLst>
                                      </p:cBhvr>
                                      <p:tavLst>
                                        <p:tav tm="0">
                                          <p:val>
                                            <p:fltVal val="0"/>
                                          </p:val>
                                        </p:tav>
                                        <p:tav tm="100000">
                                          <p:val>
                                            <p:strVal val="#ppt_h"/>
                                          </p:val>
                                        </p:tav>
                                      </p:tavLst>
                                    </p:anim>
                                    <p:anim calcmode="lin" valueType="num">
                                      <p:cBhvr>
                                        <p:cTn id="27" dur="1000" fill="hold"/>
                                        <p:tgtEl>
                                          <p:spTgt spid="28"/>
                                        </p:tgtEl>
                                        <p:attrNameLst>
                                          <p:attrName>style.rotation</p:attrName>
                                        </p:attrNameLst>
                                      </p:cBhvr>
                                      <p:tavLst>
                                        <p:tav tm="0">
                                          <p:val>
                                            <p:fltVal val="90"/>
                                          </p:val>
                                        </p:tav>
                                        <p:tav tm="100000">
                                          <p:val>
                                            <p:fltVal val="0"/>
                                          </p:val>
                                        </p:tav>
                                      </p:tavLst>
                                    </p:anim>
                                    <p:animEffect transition="in" filter="fade">
                                      <p:cBhvr>
                                        <p:cTn id="28" dur="1000"/>
                                        <p:tgtEl>
                                          <p:spTgt spid="28"/>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1000" fill="hold"/>
                                        <p:tgtEl>
                                          <p:spTgt spid="29"/>
                                        </p:tgtEl>
                                        <p:attrNameLst>
                                          <p:attrName>ppt_w</p:attrName>
                                        </p:attrNameLst>
                                      </p:cBhvr>
                                      <p:tavLst>
                                        <p:tav tm="0">
                                          <p:val>
                                            <p:fltVal val="0"/>
                                          </p:val>
                                        </p:tav>
                                        <p:tav tm="100000">
                                          <p:val>
                                            <p:strVal val="#ppt_w"/>
                                          </p:val>
                                        </p:tav>
                                      </p:tavLst>
                                    </p:anim>
                                    <p:anim calcmode="lin" valueType="num">
                                      <p:cBhvr>
                                        <p:cTn id="32" dur="1000" fill="hold"/>
                                        <p:tgtEl>
                                          <p:spTgt spid="29"/>
                                        </p:tgtEl>
                                        <p:attrNameLst>
                                          <p:attrName>ppt_h</p:attrName>
                                        </p:attrNameLst>
                                      </p:cBhvr>
                                      <p:tavLst>
                                        <p:tav tm="0">
                                          <p:val>
                                            <p:fltVal val="0"/>
                                          </p:val>
                                        </p:tav>
                                        <p:tav tm="100000">
                                          <p:val>
                                            <p:strVal val="#ppt_h"/>
                                          </p:val>
                                        </p:tav>
                                      </p:tavLst>
                                    </p:anim>
                                    <p:anim calcmode="lin" valueType="num">
                                      <p:cBhvr>
                                        <p:cTn id="33" dur="1000" fill="hold"/>
                                        <p:tgtEl>
                                          <p:spTgt spid="29"/>
                                        </p:tgtEl>
                                        <p:attrNameLst>
                                          <p:attrName>style.rotation</p:attrName>
                                        </p:attrNameLst>
                                      </p:cBhvr>
                                      <p:tavLst>
                                        <p:tav tm="0">
                                          <p:val>
                                            <p:fltVal val="90"/>
                                          </p:val>
                                        </p:tav>
                                        <p:tav tm="100000">
                                          <p:val>
                                            <p:fltVal val="0"/>
                                          </p:val>
                                        </p:tav>
                                      </p:tavLst>
                                    </p:anim>
                                    <p:animEffect transition="in" filter="fade">
                                      <p:cBhvr>
                                        <p:cTn id="34" dur="1000"/>
                                        <p:tgtEl>
                                          <p:spTgt spid="29"/>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1000" fill="hold"/>
                                        <p:tgtEl>
                                          <p:spTgt spid="30"/>
                                        </p:tgtEl>
                                        <p:attrNameLst>
                                          <p:attrName>ppt_w</p:attrName>
                                        </p:attrNameLst>
                                      </p:cBhvr>
                                      <p:tavLst>
                                        <p:tav tm="0">
                                          <p:val>
                                            <p:fltVal val="0"/>
                                          </p:val>
                                        </p:tav>
                                        <p:tav tm="100000">
                                          <p:val>
                                            <p:strVal val="#ppt_w"/>
                                          </p:val>
                                        </p:tav>
                                      </p:tavLst>
                                    </p:anim>
                                    <p:anim calcmode="lin" valueType="num">
                                      <p:cBhvr>
                                        <p:cTn id="38" dur="1000" fill="hold"/>
                                        <p:tgtEl>
                                          <p:spTgt spid="30"/>
                                        </p:tgtEl>
                                        <p:attrNameLst>
                                          <p:attrName>ppt_h</p:attrName>
                                        </p:attrNameLst>
                                      </p:cBhvr>
                                      <p:tavLst>
                                        <p:tav tm="0">
                                          <p:val>
                                            <p:fltVal val="0"/>
                                          </p:val>
                                        </p:tav>
                                        <p:tav tm="100000">
                                          <p:val>
                                            <p:strVal val="#ppt_h"/>
                                          </p:val>
                                        </p:tav>
                                      </p:tavLst>
                                    </p:anim>
                                    <p:anim calcmode="lin" valueType="num">
                                      <p:cBhvr>
                                        <p:cTn id="39" dur="1000" fill="hold"/>
                                        <p:tgtEl>
                                          <p:spTgt spid="30"/>
                                        </p:tgtEl>
                                        <p:attrNameLst>
                                          <p:attrName>style.rotation</p:attrName>
                                        </p:attrNameLst>
                                      </p:cBhvr>
                                      <p:tavLst>
                                        <p:tav tm="0">
                                          <p:val>
                                            <p:fltVal val="90"/>
                                          </p:val>
                                        </p:tav>
                                        <p:tav tm="100000">
                                          <p:val>
                                            <p:fltVal val="0"/>
                                          </p:val>
                                        </p:tav>
                                      </p:tavLst>
                                    </p:anim>
                                    <p:animEffect transition="in" filter="fade">
                                      <p:cBhvr>
                                        <p:cTn id="40" dur="1000"/>
                                        <p:tgtEl>
                                          <p:spTgt spid="30"/>
                                        </p:tgtEl>
                                      </p:cBhvr>
                                    </p:animEffect>
                                  </p:childTnLst>
                                </p:cTn>
                              </p:par>
                            </p:childTnLst>
                          </p:cTn>
                        </p:par>
                        <p:par>
                          <p:cTn id="41" fill="hold">
                            <p:stCondLst>
                              <p:cond delay="1000"/>
                            </p:stCondLst>
                            <p:childTnLst>
                              <p:par>
                                <p:cTn id="42" presetID="14" presetClass="entr" presetSubtype="10"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randombar(horizontal)">
                                      <p:cBhvr>
                                        <p:cTn id="44" dur="250"/>
                                        <p:tgtEl>
                                          <p:spTgt spid="22"/>
                                        </p:tgtEl>
                                      </p:cBhvr>
                                    </p:animEffect>
                                  </p:childTnLst>
                                </p:cTn>
                              </p:par>
                            </p:childTnLst>
                          </p:cTn>
                        </p:par>
                        <p:par>
                          <p:cTn id="45" fill="hold">
                            <p:stCondLst>
                              <p:cond delay="1500"/>
                            </p:stCondLst>
                            <p:childTnLst>
                              <p:par>
                                <p:cTn id="46" presetID="2" presetClass="entr" presetSubtype="8"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additive="base">
                                        <p:cTn id="48" dur="500" fill="hold"/>
                                        <p:tgtEl>
                                          <p:spTgt spid="31"/>
                                        </p:tgtEl>
                                        <p:attrNameLst>
                                          <p:attrName>ppt_x</p:attrName>
                                        </p:attrNameLst>
                                      </p:cBhvr>
                                      <p:tavLst>
                                        <p:tav tm="0">
                                          <p:val>
                                            <p:strVal val="0-#ppt_w/2"/>
                                          </p:val>
                                        </p:tav>
                                        <p:tav tm="100000">
                                          <p:val>
                                            <p:strVal val="#ppt_x"/>
                                          </p:val>
                                        </p:tav>
                                      </p:tavLst>
                                    </p:anim>
                                    <p:anim calcmode="lin" valueType="num">
                                      <p:cBhvr additive="base">
                                        <p:cTn id="49" dur="500" fill="hold"/>
                                        <p:tgtEl>
                                          <p:spTgt spid="31"/>
                                        </p:tgtEl>
                                        <p:attrNameLst>
                                          <p:attrName>ppt_y</p:attrName>
                                        </p:attrNameLst>
                                      </p:cBhvr>
                                      <p:tavLst>
                                        <p:tav tm="0">
                                          <p:val>
                                            <p:strVal val="#ppt_y"/>
                                          </p:val>
                                        </p:tav>
                                        <p:tav tm="100000">
                                          <p:val>
                                            <p:strVal val="#ppt_y"/>
                                          </p:val>
                                        </p:tav>
                                      </p:tavLst>
                                    </p:anim>
                                  </p:childTnLst>
                                </p:cTn>
                              </p:par>
                            </p:childTnLst>
                          </p:cTn>
                        </p:par>
                        <p:par>
                          <p:cTn id="50" fill="hold">
                            <p:stCondLst>
                              <p:cond delay="20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3"/>
                                        </p:tgtEl>
                                        <p:attrNameLst>
                                          <p:attrName>style.visibility</p:attrName>
                                        </p:attrNameLst>
                                      </p:cBhvr>
                                      <p:to>
                                        <p:strVal val="visible"/>
                                      </p:to>
                                    </p:set>
                                    <p:anim calcmode="lin" valueType="num">
                                      <p:cBhvr>
                                        <p:cTn id="53"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3"/>
                                        </p:tgtEl>
                                        <p:attrNameLst>
                                          <p:attrName>ppt_y</p:attrName>
                                        </p:attrNameLst>
                                      </p:cBhvr>
                                      <p:tavLst>
                                        <p:tav tm="0">
                                          <p:val>
                                            <p:strVal val="#ppt_y"/>
                                          </p:val>
                                        </p:tav>
                                        <p:tav tm="100000">
                                          <p:val>
                                            <p:strVal val="#ppt_y"/>
                                          </p:val>
                                        </p:tav>
                                      </p:tavLst>
                                    </p:anim>
                                    <p:anim calcmode="lin" valueType="num">
                                      <p:cBhvr>
                                        <p:cTn id="55"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3"/>
                                        </p:tgtEl>
                                        <p:attrNameLst>
                                          <p:attrName>ppt_w</p:attrName>
                                        </p:attrNameLst>
                                      </p:cBhvr>
                                      <p:tavLst>
                                        <p:tav tm="0">
                                          <p:val>
                                            <p:strVal val="#ppt_w/10"/>
                                          </p:val>
                                        </p:tav>
                                        <p:tav tm="50000">
                                          <p:val>
                                            <p:strVal val="#ppt_w+.01"/>
                                          </p:val>
                                        </p:tav>
                                        <p:tav tm="100000">
                                          <p:val>
                                            <p:strVal val="#ppt_w"/>
                                          </p:val>
                                        </p:tav>
                                      </p:tavLst>
                                    </p:anim>
                                    <p:animEffect>
                                      <p:cBhvr>
                                        <p:cTn id="57" dur="500" tmFilter="0,0; .5, 1; 1, 1"/>
                                        <p:tgtEl>
                                          <p:spTgt spid="23"/>
                                        </p:tgtEl>
                                      </p:cBhvr>
                                    </p:animEffect>
                                  </p:childTnLst>
                                </p:cTn>
                              </p:par>
                            </p:childTnLst>
                          </p:cTn>
                        </p:par>
                        <p:par>
                          <p:cTn id="58" fill="hold">
                            <p:stCondLst>
                              <p:cond delay="2200"/>
                            </p:stCondLst>
                            <p:childTnLst>
                              <p:par>
                                <p:cTn id="59" presetID="41" presetClass="entr" presetSubtype="0" fill="hold" grpId="0" nodeType="afterEffect">
                                  <p:stCondLst>
                                    <p:cond delay="0"/>
                                  </p:stCondLst>
                                  <p:iterate type="lt">
                                    <p:tmPct val="10000"/>
                                  </p:iterate>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24"/>
                                        </p:tgtEl>
                                        <p:attrNameLst>
                                          <p:attrName>ppt_y</p:attrName>
                                        </p:attrNameLst>
                                      </p:cBhvr>
                                      <p:tavLst>
                                        <p:tav tm="0">
                                          <p:val>
                                            <p:strVal val="#ppt_y"/>
                                          </p:val>
                                        </p:tav>
                                        <p:tav tm="100000">
                                          <p:val>
                                            <p:strVal val="#ppt_y"/>
                                          </p:val>
                                        </p:tav>
                                      </p:tavLst>
                                    </p:anim>
                                    <p:anim calcmode="lin" valueType="num">
                                      <p:cBhvr>
                                        <p:cTn id="63"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24"/>
                                        </p:tgtEl>
                                        <p:attrNameLst>
                                          <p:attrName>ppt_w</p:attrName>
                                        </p:attrNameLst>
                                      </p:cBhvr>
                                      <p:tavLst>
                                        <p:tav tm="0">
                                          <p:val>
                                            <p:strVal val="#ppt_w/10"/>
                                          </p:val>
                                        </p:tav>
                                        <p:tav tm="50000">
                                          <p:val>
                                            <p:strVal val="#ppt_w+.01"/>
                                          </p:val>
                                        </p:tav>
                                        <p:tav tm="100000">
                                          <p:val>
                                            <p:strVal val="#ppt_w"/>
                                          </p:val>
                                        </p:tav>
                                      </p:tavLst>
                                    </p:anim>
                                    <p:animEffect>
                                      <p:cBhvr>
                                        <p:cTn id="65" dur="500" tmFilter="0,0; .5, 1; 1, 1"/>
                                        <p:tgtEl>
                                          <p:spTgt spid="24"/>
                                        </p:tgtEl>
                                      </p:cBhvr>
                                    </p:animEffect>
                                  </p:childTnLst>
                                </p:cTn>
                              </p:par>
                            </p:childTnLst>
                          </p:cTn>
                        </p:par>
                        <p:par>
                          <p:cTn id="66" fill="hold">
                            <p:stCondLst>
                              <p:cond delay="3400"/>
                            </p:stCondLst>
                            <p:childTnLst>
                              <p:par>
                                <p:cTn id="67" presetID="55" presetClass="entr" presetSubtype="0" fill="hold" nodeType="afterEffect">
                                  <p:stCondLst>
                                    <p:cond delay="0"/>
                                  </p:stCondLst>
                                  <p:childTnLst>
                                    <p:set>
                                      <p:cBhvr>
                                        <p:cTn id="68" dur="1" fill="hold">
                                          <p:stCondLst>
                                            <p:cond delay="0"/>
                                          </p:stCondLst>
                                        </p:cTn>
                                        <p:tgtEl>
                                          <p:spTgt spid="35"/>
                                        </p:tgtEl>
                                        <p:attrNameLst>
                                          <p:attrName>style.visibility</p:attrName>
                                        </p:attrNameLst>
                                      </p:cBhvr>
                                      <p:to>
                                        <p:strVal val="visible"/>
                                      </p:to>
                                    </p:set>
                                    <p:anim calcmode="lin" valueType="num">
                                      <p:cBhvr>
                                        <p:cTn id="69" dur="500" fill="hold"/>
                                        <p:tgtEl>
                                          <p:spTgt spid="35"/>
                                        </p:tgtEl>
                                        <p:attrNameLst>
                                          <p:attrName>ppt_w</p:attrName>
                                        </p:attrNameLst>
                                      </p:cBhvr>
                                      <p:tavLst>
                                        <p:tav tm="0">
                                          <p:val>
                                            <p:strVal val="#ppt_w*0.70"/>
                                          </p:val>
                                        </p:tav>
                                        <p:tav tm="100000">
                                          <p:val>
                                            <p:strVal val="#ppt_w"/>
                                          </p:val>
                                        </p:tav>
                                      </p:tavLst>
                                    </p:anim>
                                    <p:anim calcmode="lin" valueType="num">
                                      <p:cBhvr>
                                        <p:cTn id="70" dur="500" fill="hold"/>
                                        <p:tgtEl>
                                          <p:spTgt spid="35"/>
                                        </p:tgtEl>
                                        <p:attrNameLst>
                                          <p:attrName>ppt_h</p:attrName>
                                        </p:attrNameLst>
                                      </p:cBhvr>
                                      <p:tavLst>
                                        <p:tav tm="0">
                                          <p:val>
                                            <p:strVal val="#ppt_h"/>
                                          </p:val>
                                        </p:tav>
                                        <p:tav tm="100000">
                                          <p:val>
                                            <p:strVal val="#ppt_h"/>
                                          </p:val>
                                        </p:tav>
                                      </p:tavLst>
                                    </p:anim>
                                    <p:animEffect transition="in" filter="fade">
                                      <p:cBhvr>
                                        <p:cTn id="71" dur="500"/>
                                        <p:tgtEl>
                                          <p:spTgt spid="35"/>
                                        </p:tgtEl>
                                      </p:cBhvr>
                                    </p:animEffect>
                                  </p:childTnLst>
                                </p:cTn>
                              </p:par>
                            </p:childTnLst>
                          </p:cTn>
                        </p:par>
                        <p:par>
                          <p:cTn id="72" fill="hold">
                            <p:stCondLst>
                              <p:cond delay="3900"/>
                            </p:stCondLst>
                            <p:childTnLst>
                              <p:par>
                                <p:cTn id="73" presetID="16" presetClass="entr" presetSubtype="21" fill="hold" grpId="0" nodeType="after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barn(inVertical)">
                                      <p:cBhvr>
                                        <p:cTn id="75" dur="1000"/>
                                        <p:tgtEl>
                                          <p:spTgt spid="38"/>
                                        </p:tgtEl>
                                      </p:cBhvr>
                                    </p:animEffect>
                                  </p:childTnLst>
                                </p:cTn>
                              </p:par>
                            </p:childTnLst>
                          </p:cTn>
                        </p:par>
                        <p:par>
                          <p:cTn id="76" fill="hold">
                            <p:stCondLst>
                              <p:cond delay="4900"/>
                            </p:stCondLst>
                            <p:childTnLst>
                              <p:par>
                                <p:cTn id="77" presetID="18" presetClass="entr" presetSubtype="12"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strips(downLeft)">
                                      <p:cBhvr>
                                        <p:cTn id="7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ldLvl="0" autoUpdateAnimBg="0"/>
      <p:bldP spid="24" grpId="0" bldLvl="0" autoUpdateAnimBg="0"/>
      <p:bldP spid="25" grpId="0" bldLvl="0" animBg="1"/>
      <p:bldP spid="26" grpId="0" bldLvl="0" animBg="1"/>
      <p:bldP spid="27" grpId="0" bldLvl="0" animBg="1"/>
      <p:bldP spid="28" grpId="0" bldLvl="0" animBg="1"/>
      <p:bldP spid="29" grpId="0" bldLvl="0" animBg="1"/>
      <p:bldP spid="30" grpId="0" bldLvl="0" animBg="1"/>
      <p:bldP spid="38" grpId="0"/>
      <p:bldP spid="18" grpId="0" bldLvl="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矩形"/>
          <p:cNvSpPr/>
          <p:nvPr>
            <p:custDataLst>
              <p:tags r:id="rId1"/>
            </p:custDataLst>
          </p:nvPr>
        </p:nvSpPr>
        <p:spPr>
          <a:xfrm>
            <a:off x="2135505" y="116205"/>
            <a:ext cx="8361680"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zh-CN" sz="4000" b="1" kern="100">
                <a:solidFill>
                  <a:srgbClr val="C9394A"/>
                </a:solidFill>
                <a:latin typeface="微软雅黑" panose="020B0503020204020204" charset="-122"/>
                <a:ea typeface="微软雅黑" panose="020B0503020204020204" charset="-122"/>
                <a:cs typeface="微软雅黑" panose="020B0503020204020204" charset="-122"/>
                <a:sym typeface="+mn-ea"/>
              </a:rPr>
              <a:t>灰度发布流量分析自动回滚实战</a:t>
            </a:r>
            <a:endPar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1415415" y="1412875"/>
            <a:ext cx="9394190" cy="1051560"/>
          </a:xfrm>
          <a:prstGeom prst="rect">
            <a:avLst/>
          </a:prstGeom>
          <a:noFill/>
        </p:spPr>
        <p:txBody>
          <a:bodyPr wrap="square" rtlCol="0">
            <a:noAutofit/>
          </a:bodyPr>
          <a:p>
            <a:r>
              <a:rPr lang="en-US" altLang="zh-CN" sz="2670" b="1">
                <a:latin typeface="微软雅黑" panose="020B0503020204020204" charset="-122"/>
                <a:ea typeface="微软雅黑" panose="020B0503020204020204" charset="-122"/>
                <a:cs typeface="微软雅黑" panose="020B0503020204020204" charset="-122"/>
              </a:rPr>
              <a:t># </a:t>
            </a:r>
            <a:r>
              <a:rPr lang="zh-CN" altLang="en-US" sz="2670" b="1">
                <a:latin typeface="微软雅黑" panose="020B0503020204020204" charset="-122"/>
                <a:ea typeface="微软雅黑" panose="020B0503020204020204" charset="-122"/>
                <a:cs typeface="微软雅黑" panose="020B0503020204020204" charset="-122"/>
              </a:rPr>
              <a:t>配置</a:t>
            </a:r>
            <a:r>
              <a:rPr lang="en-US" altLang="zh-CN" sz="2670" b="1">
                <a:latin typeface="微软雅黑" panose="020B0503020204020204" charset="-122"/>
                <a:ea typeface="微软雅黑" panose="020B0503020204020204" charset="-122"/>
                <a:cs typeface="微软雅黑" panose="020B0503020204020204" charset="-122"/>
              </a:rPr>
              <a:t>Application</a:t>
            </a:r>
            <a:endParaRPr lang="en-US" altLang="zh-CN" sz="2670" b="1">
              <a:latin typeface="微软雅黑" panose="020B0503020204020204" charset="-122"/>
              <a:ea typeface="微软雅黑" panose="020B0503020204020204" charset="-122"/>
              <a:cs typeface="微软雅黑" panose="020B0503020204020204" charset="-122"/>
            </a:endParaRPr>
          </a:p>
          <a:p>
            <a:r>
              <a:rPr lang="en-US" altLang="zh-CN" sz="2670" b="1">
                <a:latin typeface="微软雅黑" panose="020B0503020204020204" charset="-122"/>
                <a:ea typeface="微软雅黑" panose="020B0503020204020204" charset="-122"/>
                <a:cs typeface="微软雅黑" panose="020B0503020204020204" charset="-122"/>
              </a:rPr>
              <a:t>kubectl apply -f Canary-Analysis-Application.yaml</a:t>
            </a:r>
            <a:endParaRPr lang="en-US" altLang="zh-CN" sz="2670" b="1">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1343025" y="3068955"/>
            <a:ext cx="9498330" cy="1394460"/>
          </a:xfrm>
          <a:prstGeom prst="rect">
            <a:avLst/>
          </a:prstGeom>
          <a:noFill/>
        </p:spPr>
        <p:txBody>
          <a:bodyPr wrap="square" rtlCol="0">
            <a:noAutofit/>
          </a:bodyPr>
          <a:p>
            <a:r>
              <a:rPr lang="en-US" altLang="zh-CN" sz="2670" b="1">
                <a:latin typeface="微软雅黑" panose="020B0503020204020204" charset="-122"/>
                <a:ea typeface="微软雅黑" panose="020B0503020204020204" charset="-122"/>
                <a:cs typeface="微软雅黑" panose="020B0503020204020204" charset="-122"/>
              </a:rPr>
              <a:t># </a:t>
            </a:r>
            <a:r>
              <a:rPr lang="zh-CN" altLang="en-US" sz="2670" b="1">
                <a:latin typeface="微软雅黑" panose="020B0503020204020204" charset="-122"/>
                <a:ea typeface="微软雅黑" panose="020B0503020204020204" charset="-122"/>
                <a:cs typeface="微软雅黑" panose="020B0503020204020204" charset="-122"/>
              </a:rPr>
              <a:t>将该文件放到指定的</a:t>
            </a:r>
            <a:r>
              <a:rPr lang="en-US" altLang="zh-CN" sz="2670" b="1">
                <a:latin typeface="微软雅黑" panose="020B0503020204020204" charset="-122"/>
                <a:ea typeface="微软雅黑" panose="020B0503020204020204" charset="-122"/>
                <a:cs typeface="微软雅黑" panose="020B0503020204020204" charset="-122"/>
              </a:rPr>
              <a:t>GitLAB</a:t>
            </a:r>
            <a:r>
              <a:rPr lang="zh-CN" altLang="en-US" sz="2670" b="1">
                <a:latin typeface="微软雅黑" panose="020B0503020204020204" charset="-122"/>
                <a:ea typeface="微软雅黑" panose="020B0503020204020204" charset="-122"/>
                <a:cs typeface="微软雅黑" panose="020B0503020204020204" charset="-122"/>
              </a:rPr>
              <a:t>仓库位置</a:t>
            </a:r>
            <a:endParaRPr lang="zh-CN" altLang="en-US" sz="2670" b="1">
              <a:latin typeface="微软雅黑" panose="020B0503020204020204" charset="-122"/>
              <a:ea typeface="微软雅黑" panose="020B0503020204020204" charset="-122"/>
              <a:cs typeface="微软雅黑" panose="020B0503020204020204" charset="-122"/>
            </a:endParaRPr>
          </a:p>
          <a:p>
            <a:r>
              <a:rPr lang="en-US" sz="2670" b="1">
                <a:latin typeface="微软雅黑" panose="020B0503020204020204" charset="-122"/>
                <a:ea typeface="微软雅黑" panose="020B0503020204020204" charset="-122"/>
                <a:cs typeface="微软雅黑" panose="020B0503020204020204" charset="-122"/>
              </a:rPr>
              <a:t>Canary</a:t>
            </a:r>
            <a:r>
              <a:rPr lang="zh-CN" altLang="en-US" sz="2670" b="1">
                <a:latin typeface="微软雅黑" panose="020B0503020204020204" charset="-122"/>
                <a:ea typeface="微软雅黑" panose="020B0503020204020204" charset="-122"/>
                <a:cs typeface="微软雅黑" panose="020B0503020204020204" charset="-122"/>
              </a:rPr>
              <a:t>-</a:t>
            </a:r>
            <a:r>
              <a:rPr lang="en-US" altLang="zh-CN" sz="2670" b="1">
                <a:latin typeface="微软雅黑" panose="020B0503020204020204" charset="-122"/>
                <a:ea typeface="微软雅黑" panose="020B0503020204020204" charset="-122"/>
                <a:cs typeface="微软雅黑" panose="020B0503020204020204" charset="-122"/>
              </a:rPr>
              <a:t>Analysis-D</a:t>
            </a:r>
            <a:r>
              <a:rPr lang="zh-CN" altLang="en-US" sz="2670" b="1">
                <a:latin typeface="微软雅黑" panose="020B0503020204020204" charset="-122"/>
                <a:ea typeface="微软雅黑" panose="020B0503020204020204" charset="-122"/>
                <a:cs typeface="微软雅黑" panose="020B0503020204020204" charset="-122"/>
              </a:rPr>
              <a:t>eploy.yaml</a:t>
            </a:r>
            <a:endParaRPr lang="zh-CN" altLang="en-US" sz="267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4439905"/>
            <a:ext cx="12190413" cy="91587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3" name="TextBox 5"/>
          <p:cNvSpPr>
            <a:spLocks noChangeArrowheads="1"/>
          </p:cNvSpPr>
          <p:nvPr/>
        </p:nvSpPr>
        <p:spPr bwMode="auto">
          <a:xfrm>
            <a:off x="142875" y="4592955"/>
            <a:ext cx="4618355" cy="532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a:r>
              <a:rPr lang="zh-CN" sz="2665" dirty="0">
                <a:solidFill>
                  <a:schemeClr val="bg1"/>
                </a:solidFill>
                <a:latin typeface="微软雅黑" panose="020B0503020204020204" charset="-122"/>
                <a:ea typeface="微软雅黑" panose="020B0503020204020204" charset="-122"/>
              </a:rPr>
              <a:t>获取部署状态</a:t>
            </a:r>
            <a:endParaRPr lang="zh-CN" sz="2665" dirty="0">
              <a:solidFill>
                <a:schemeClr val="bg1"/>
              </a:solidFill>
              <a:latin typeface="微软雅黑" panose="020B0503020204020204" charset="-122"/>
              <a:ea typeface="微软雅黑" panose="020B0503020204020204" charset="-122"/>
            </a:endParaRPr>
          </a:p>
        </p:txBody>
      </p:sp>
      <p:sp>
        <p:nvSpPr>
          <p:cNvPr id="24" name="TextBox 5"/>
          <p:cNvSpPr>
            <a:spLocks noChangeArrowheads="1"/>
          </p:cNvSpPr>
          <p:nvPr/>
        </p:nvSpPr>
        <p:spPr bwMode="auto">
          <a:xfrm>
            <a:off x="7906639" y="4623712"/>
            <a:ext cx="427184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665" dirty="0">
                <a:solidFill>
                  <a:schemeClr val="bg1"/>
                </a:solidFill>
                <a:latin typeface="微软雅黑" panose="020B0503020204020204" charset="-122"/>
                <a:ea typeface="微软雅黑" panose="020B0503020204020204" charset="-122"/>
              </a:rPr>
              <a:t>Produced</a:t>
            </a:r>
            <a:r>
              <a:rPr lang="zh-CN" altLang="en-US" sz="2665" dirty="0">
                <a:solidFill>
                  <a:schemeClr val="bg1"/>
                </a:solidFill>
                <a:latin typeface="微软雅黑" panose="020B0503020204020204" charset="-122"/>
                <a:ea typeface="微软雅黑" panose="020B0503020204020204" charset="-122"/>
              </a:rPr>
              <a:t> </a:t>
            </a:r>
            <a:r>
              <a:rPr lang="en-US" altLang="zh-CN" sz="2665" dirty="0">
                <a:solidFill>
                  <a:schemeClr val="bg1"/>
                </a:solidFill>
                <a:latin typeface="微软雅黑" panose="020B0503020204020204" charset="-122"/>
                <a:ea typeface="微软雅黑" panose="020B0503020204020204" charset="-122"/>
              </a:rPr>
              <a:t>By</a:t>
            </a:r>
            <a:r>
              <a:rPr lang="zh-CN" altLang="en-US" sz="2665" dirty="0">
                <a:solidFill>
                  <a:schemeClr val="bg1"/>
                </a:solidFill>
                <a:latin typeface="微软雅黑" panose="020B0503020204020204" charset="-122"/>
                <a:ea typeface="微软雅黑" panose="020B0503020204020204" charset="-122"/>
              </a:rPr>
              <a:t> 小杨哥</a:t>
            </a:r>
            <a:endParaRPr lang="zh-CN" altLang="en-US" sz="2665" dirty="0">
              <a:solidFill>
                <a:schemeClr val="bg1"/>
              </a:solidFill>
              <a:latin typeface="微软雅黑" panose="020B0503020204020204" charset="-122"/>
              <a:ea typeface="微软雅黑" panose="020B0503020204020204" charset="-122"/>
            </a:endParaRPr>
          </a:p>
        </p:txBody>
      </p:sp>
      <p:sp>
        <p:nvSpPr>
          <p:cNvPr id="25" name="Freeform 5"/>
          <p:cNvSpPr/>
          <p:nvPr/>
        </p:nvSpPr>
        <p:spPr bwMode="auto">
          <a:xfrm rot="1855731">
            <a:off x="4094915" y="1008340"/>
            <a:ext cx="640224" cy="57723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6" name="Freeform 5"/>
          <p:cNvSpPr/>
          <p:nvPr/>
        </p:nvSpPr>
        <p:spPr bwMode="auto">
          <a:xfrm rot="1855731">
            <a:off x="5415992" y="941361"/>
            <a:ext cx="341503" cy="3079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7" name="Freeform 5"/>
          <p:cNvSpPr/>
          <p:nvPr/>
        </p:nvSpPr>
        <p:spPr bwMode="auto">
          <a:xfrm rot="1855731">
            <a:off x="3108313" y="1202556"/>
            <a:ext cx="339851" cy="30641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8" name="Freeform 5"/>
          <p:cNvSpPr/>
          <p:nvPr/>
        </p:nvSpPr>
        <p:spPr bwMode="auto">
          <a:xfrm rot="1855731">
            <a:off x="6359329" y="1162215"/>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9" name="Freeform 5"/>
          <p:cNvSpPr/>
          <p:nvPr/>
        </p:nvSpPr>
        <p:spPr bwMode="auto">
          <a:xfrm rot="1855731">
            <a:off x="7487837" y="1033329"/>
            <a:ext cx="231795" cy="20898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30" name="Freeform 5"/>
          <p:cNvSpPr/>
          <p:nvPr/>
        </p:nvSpPr>
        <p:spPr bwMode="auto">
          <a:xfrm rot="1855731">
            <a:off x="8419381" y="1076584"/>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grpSp>
        <p:nvGrpSpPr>
          <p:cNvPr id="31" name="组合 30"/>
          <p:cNvGrpSpPr/>
          <p:nvPr/>
        </p:nvGrpSpPr>
        <p:grpSpPr>
          <a:xfrm>
            <a:off x="4642460" y="3604635"/>
            <a:ext cx="2811528" cy="2534911"/>
            <a:chOff x="3720691" y="2824413"/>
            <a:chExt cx="1341120" cy="1209172"/>
          </a:xfrm>
        </p:grpSpPr>
        <p:sp>
          <p:nvSpPr>
            <p:cNvPr id="3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sp>
          <p:nvSpPr>
            <p:cNvPr id="3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lumMod val="50000"/>
                    <a:lumOff val="50000"/>
                  </a:srgbClr>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grpSp>
      <p:grpSp>
        <p:nvGrpSpPr>
          <p:cNvPr id="35" name="71"/>
          <p:cNvGrpSpPr/>
          <p:nvPr>
            <p:custDataLst>
              <p:tags r:id="rId1"/>
            </p:custDataLst>
          </p:nvPr>
        </p:nvGrpSpPr>
        <p:grpSpPr>
          <a:xfrm>
            <a:off x="2647941" y="2077839"/>
            <a:ext cx="6683383" cy="1137067"/>
            <a:chOff x="4304043" y="1286668"/>
            <a:chExt cx="3837944" cy="2757793"/>
          </a:xfrm>
          <a:effectLst>
            <a:outerShdw blurRad="203200" dist="152400" dir="8100000" algn="tr" rotWithShape="0">
              <a:prstClr val="black">
                <a:alpha val="50000"/>
              </a:prstClr>
            </a:outerShdw>
          </a:effectLst>
        </p:grpSpPr>
        <p:sp>
          <p:nvSpPr>
            <p:cNvPr id="36" name="7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7" name="73"/>
            <p:cNvSpPr/>
            <p:nvPr/>
          </p:nvSpPr>
          <p:spPr>
            <a:xfrm>
              <a:off x="4351930" y="1373339"/>
              <a:ext cx="376460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8" name="9"/>
          <p:cNvSpPr>
            <a:spLocks noChangeArrowheads="1"/>
          </p:cNvSpPr>
          <p:nvPr>
            <p:custDataLst>
              <p:tags r:id="rId2"/>
            </p:custDataLst>
          </p:nvPr>
        </p:nvSpPr>
        <p:spPr bwMode="auto">
          <a:xfrm>
            <a:off x="2597487" y="2321793"/>
            <a:ext cx="6679449" cy="5683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auto">
              <a:defRPr/>
            </a:pPr>
            <a:r>
              <a:rPr lang="en-US" altLang="zh-CN" sz="3100" b="1" kern="0" dirty="0">
                <a:solidFill>
                  <a:srgbClr val="C9394A"/>
                </a:solidFill>
                <a:latin typeface="微软雅黑" panose="020B0503020204020204" charset="-122"/>
                <a:ea typeface="微软雅黑" panose="020B0503020204020204" charset="-122"/>
                <a:sym typeface="+mn-ea"/>
              </a:rPr>
              <a:t>ArgoCD+ArgoRollouts</a:t>
            </a:r>
            <a:r>
              <a:rPr lang="zh-CN" altLang="en-US" sz="3100" b="1" kern="0" dirty="0">
                <a:solidFill>
                  <a:srgbClr val="C9394A"/>
                </a:solidFill>
                <a:latin typeface="微软雅黑" panose="020B0503020204020204" charset="-122"/>
                <a:ea typeface="微软雅黑" panose="020B0503020204020204" charset="-122"/>
                <a:sym typeface="+mn-ea"/>
              </a:rPr>
              <a:t>快速入门</a:t>
            </a:r>
            <a:endParaRPr lang="zh-CN" altLang="en-US" sz="3100" b="1" kern="0" dirty="0">
              <a:solidFill>
                <a:srgbClr val="C9394A"/>
              </a:solidFill>
              <a:latin typeface="微软雅黑" panose="020B0503020204020204" charset="-122"/>
              <a:ea typeface="微软雅黑" panose="020B0503020204020204" charset="-122"/>
            </a:endParaRPr>
          </a:p>
        </p:txBody>
      </p:sp>
      <p:sp>
        <p:nvSpPr>
          <p:cNvPr id="18" name="圆角矩形"/>
          <p:cNvSpPr/>
          <p:nvPr/>
        </p:nvSpPr>
        <p:spPr>
          <a:xfrm>
            <a:off x="4860105" y="4558619"/>
            <a:ext cx="2399903" cy="611715"/>
          </a:xfrm>
          <a:prstGeom prst="roundRect">
            <a:avLst>
              <a:gd name="adj" fmla="val 16666"/>
            </a:avLst>
          </a:prstGeom>
          <a:noFill/>
          <a:ln w="38100" cap="flat" cmpd="sng">
            <a:noFill/>
            <a:prstDash val="solid"/>
            <a:round/>
          </a:ln>
          <a:effectLst>
            <a:outerShdw blurRad="40000" dist="20000" dir="5400000" rotWithShape="0">
              <a:srgbClr val="000000">
                <a:alpha val="37647"/>
              </a:srgbClr>
            </a:outerShdw>
          </a:effectLst>
        </p:spPr>
        <p:txBody>
          <a:bodyPr vert="horz" wrap="square" lIns="121920" tIns="60960" rIns="121920" bIns="60960" anchor="ctr" anchorCtr="0"/>
          <a:lstStyle/>
          <a:p>
            <a:pPr algn="ctr"/>
            <a:r>
              <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rPr>
              <a:t>状态监控</a:t>
            </a:r>
            <a:endPar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Click="0">
        <p14:prism/>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000" fill="hold"/>
                                        <p:tgtEl>
                                          <p:spTgt spid="25"/>
                                        </p:tgtEl>
                                        <p:attrNameLst>
                                          <p:attrName>ppt_w</p:attrName>
                                        </p:attrNameLst>
                                      </p:cBhvr>
                                      <p:tavLst>
                                        <p:tav tm="0">
                                          <p:val>
                                            <p:fltVal val="0"/>
                                          </p:val>
                                        </p:tav>
                                        <p:tav tm="100000">
                                          <p:val>
                                            <p:strVal val="#ppt_w"/>
                                          </p:val>
                                        </p:tav>
                                      </p:tavLst>
                                    </p:anim>
                                    <p:anim calcmode="lin" valueType="num">
                                      <p:cBhvr>
                                        <p:cTn id="8" dur="1000" fill="hold"/>
                                        <p:tgtEl>
                                          <p:spTgt spid="25"/>
                                        </p:tgtEl>
                                        <p:attrNameLst>
                                          <p:attrName>ppt_h</p:attrName>
                                        </p:attrNameLst>
                                      </p:cBhvr>
                                      <p:tavLst>
                                        <p:tav tm="0">
                                          <p:val>
                                            <p:fltVal val="0"/>
                                          </p:val>
                                        </p:tav>
                                        <p:tav tm="100000">
                                          <p:val>
                                            <p:strVal val="#ppt_h"/>
                                          </p:val>
                                        </p:tav>
                                      </p:tavLst>
                                    </p:anim>
                                    <p:anim calcmode="lin" valueType="num">
                                      <p:cBhvr>
                                        <p:cTn id="9" dur="1000" fill="hold"/>
                                        <p:tgtEl>
                                          <p:spTgt spid="25"/>
                                        </p:tgtEl>
                                        <p:attrNameLst>
                                          <p:attrName>style.rotation</p:attrName>
                                        </p:attrNameLst>
                                      </p:cBhvr>
                                      <p:tavLst>
                                        <p:tav tm="0">
                                          <p:val>
                                            <p:fltVal val="90"/>
                                          </p:val>
                                        </p:tav>
                                        <p:tav tm="100000">
                                          <p:val>
                                            <p:fltVal val="0"/>
                                          </p:val>
                                        </p:tav>
                                      </p:tavLst>
                                    </p:anim>
                                    <p:animEffect transition="in" filter="fade">
                                      <p:cBhvr>
                                        <p:cTn id="10" dur="1000"/>
                                        <p:tgtEl>
                                          <p:spTgt spid="2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1000" fill="hold"/>
                                        <p:tgtEl>
                                          <p:spTgt spid="26"/>
                                        </p:tgtEl>
                                        <p:attrNameLst>
                                          <p:attrName>ppt_w</p:attrName>
                                        </p:attrNameLst>
                                      </p:cBhvr>
                                      <p:tavLst>
                                        <p:tav tm="0">
                                          <p:val>
                                            <p:fltVal val="0"/>
                                          </p:val>
                                        </p:tav>
                                        <p:tav tm="100000">
                                          <p:val>
                                            <p:strVal val="#ppt_w"/>
                                          </p:val>
                                        </p:tav>
                                      </p:tavLst>
                                    </p:anim>
                                    <p:anim calcmode="lin" valueType="num">
                                      <p:cBhvr>
                                        <p:cTn id="14" dur="1000" fill="hold"/>
                                        <p:tgtEl>
                                          <p:spTgt spid="26"/>
                                        </p:tgtEl>
                                        <p:attrNameLst>
                                          <p:attrName>ppt_h</p:attrName>
                                        </p:attrNameLst>
                                      </p:cBhvr>
                                      <p:tavLst>
                                        <p:tav tm="0">
                                          <p:val>
                                            <p:fltVal val="0"/>
                                          </p:val>
                                        </p:tav>
                                        <p:tav tm="100000">
                                          <p:val>
                                            <p:strVal val="#ppt_h"/>
                                          </p:val>
                                        </p:tav>
                                      </p:tavLst>
                                    </p:anim>
                                    <p:anim calcmode="lin" valueType="num">
                                      <p:cBhvr>
                                        <p:cTn id="15" dur="1000" fill="hold"/>
                                        <p:tgtEl>
                                          <p:spTgt spid="26"/>
                                        </p:tgtEl>
                                        <p:attrNameLst>
                                          <p:attrName>style.rotation</p:attrName>
                                        </p:attrNameLst>
                                      </p:cBhvr>
                                      <p:tavLst>
                                        <p:tav tm="0">
                                          <p:val>
                                            <p:fltVal val="90"/>
                                          </p:val>
                                        </p:tav>
                                        <p:tav tm="100000">
                                          <p:val>
                                            <p:fltVal val="0"/>
                                          </p:val>
                                        </p:tav>
                                      </p:tavLst>
                                    </p:anim>
                                    <p:animEffect transition="in" filter="fade">
                                      <p:cBhvr>
                                        <p:cTn id="16" dur="1000"/>
                                        <p:tgtEl>
                                          <p:spTgt spid="2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1000" fill="hold"/>
                                        <p:tgtEl>
                                          <p:spTgt spid="27"/>
                                        </p:tgtEl>
                                        <p:attrNameLst>
                                          <p:attrName>ppt_w</p:attrName>
                                        </p:attrNameLst>
                                      </p:cBhvr>
                                      <p:tavLst>
                                        <p:tav tm="0">
                                          <p:val>
                                            <p:fltVal val="0"/>
                                          </p:val>
                                        </p:tav>
                                        <p:tav tm="100000">
                                          <p:val>
                                            <p:strVal val="#ppt_w"/>
                                          </p:val>
                                        </p:tav>
                                      </p:tavLst>
                                    </p:anim>
                                    <p:anim calcmode="lin" valueType="num">
                                      <p:cBhvr>
                                        <p:cTn id="20" dur="1000" fill="hold"/>
                                        <p:tgtEl>
                                          <p:spTgt spid="27"/>
                                        </p:tgtEl>
                                        <p:attrNameLst>
                                          <p:attrName>ppt_h</p:attrName>
                                        </p:attrNameLst>
                                      </p:cBhvr>
                                      <p:tavLst>
                                        <p:tav tm="0">
                                          <p:val>
                                            <p:fltVal val="0"/>
                                          </p:val>
                                        </p:tav>
                                        <p:tav tm="100000">
                                          <p:val>
                                            <p:strVal val="#ppt_h"/>
                                          </p:val>
                                        </p:tav>
                                      </p:tavLst>
                                    </p:anim>
                                    <p:anim calcmode="lin" valueType="num">
                                      <p:cBhvr>
                                        <p:cTn id="21" dur="1000" fill="hold"/>
                                        <p:tgtEl>
                                          <p:spTgt spid="27"/>
                                        </p:tgtEl>
                                        <p:attrNameLst>
                                          <p:attrName>style.rotation</p:attrName>
                                        </p:attrNameLst>
                                      </p:cBhvr>
                                      <p:tavLst>
                                        <p:tav tm="0">
                                          <p:val>
                                            <p:fltVal val="90"/>
                                          </p:val>
                                        </p:tav>
                                        <p:tav tm="100000">
                                          <p:val>
                                            <p:fltVal val="0"/>
                                          </p:val>
                                        </p:tav>
                                      </p:tavLst>
                                    </p:anim>
                                    <p:animEffect transition="in" filter="fade">
                                      <p:cBhvr>
                                        <p:cTn id="22" dur="1000"/>
                                        <p:tgtEl>
                                          <p:spTgt spid="27"/>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1000" fill="hold"/>
                                        <p:tgtEl>
                                          <p:spTgt spid="28"/>
                                        </p:tgtEl>
                                        <p:attrNameLst>
                                          <p:attrName>ppt_w</p:attrName>
                                        </p:attrNameLst>
                                      </p:cBhvr>
                                      <p:tavLst>
                                        <p:tav tm="0">
                                          <p:val>
                                            <p:fltVal val="0"/>
                                          </p:val>
                                        </p:tav>
                                        <p:tav tm="100000">
                                          <p:val>
                                            <p:strVal val="#ppt_w"/>
                                          </p:val>
                                        </p:tav>
                                      </p:tavLst>
                                    </p:anim>
                                    <p:anim calcmode="lin" valueType="num">
                                      <p:cBhvr>
                                        <p:cTn id="26" dur="1000" fill="hold"/>
                                        <p:tgtEl>
                                          <p:spTgt spid="28"/>
                                        </p:tgtEl>
                                        <p:attrNameLst>
                                          <p:attrName>ppt_h</p:attrName>
                                        </p:attrNameLst>
                                      </p:cBhvr>
                                      <p:tavLst>
                                        <p:tav tm="0">
                                          <p:val>
                                            <p:fltVal val="0"/>
                                          </p:val>
                                        </p:tav>
                                        <p:tav tm="100000">
                                          <p:val>
                                            <p:strVal val="#ppt_h"/>
                                          </p:val>
                                        </p:tav>
                                      </p:tavLst>
                                    </p:anim>
                                    <p:anim calcmode="lin" valueType="num">
                                      <p:cBhvr>
                                        <p:cTn id="27" dur="1000" fill="hold"/>
                                        <p:tgtEl>
                                          <p:spTgt spid="28"/>
                                        </p:tgtEl>
                                        <p:attrNameLst>
                                          <p:attrName>style.rotation</p:attrName>
                                        </p:attrNameLst>
                                      </p:cBhvr>
                                      <p:tavLst>
                                        <p:tav tm="0">
                                          <p:val>
                                            <p:fltVal val="90"/>
                                          </p:val>
                                        </p:tav>
                                        <p:tav tm="100000">
                                          <p:val>
                                            <p:fltVal val="0"/>
                                          </p:val>
                                        </p:tav>
                                      </p:tavLst>
                                    </p:anim>
                                    <p:animEffect transition="in" filter="fade">
                                      <p:cBhvr>
                                        <p:cTn id="28" dur="1000"/>
                                        <p:tgtEl>
                                          <p:spTgt spid="28"/>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1000" fill="hold"/>
                                        <p:tgtEl>
                                          <p:spTgt spid="29"/>
                                        </p:tgtEl>
                                        <p:attrNameLst>
                                          <p:attrName>ppt_w</p:attrName>
                                        </p:attrNameLst>
                                      </p:cBhvr>
                                      <p:tavLst>
                                        <p:tav tm="0">
                                          <p:val>
                                            <p:fltVal val="0"/>
                                          </p:val>
                                        </p:tav>
                                        <p:tav tm="100000">
                                          <p:val>
                                            <p:strVal val="#ppt_w"/>
                                          </p:val>
                                        </p:tav>
                                      </p:tavLst>
                                    </p:anim>
                                    <p:anim calcmode="lin" valueType="num">
                                      <p:cBhvr>
                                        <p:cTn id="32" dur="1000" fill="hold"/>
                                        <p:tgtEl>
                                          <p:spTgt spid="29"/>
                                        </p:tgtEl>
                                        <p:attrNameLst>
                                          <p:attrName>ppt_h</p:attrName>
                                        </p:attrNameLst>
                                      </p:cBhvr>
                                      <p:tavLst>
                                        <p:tav tm="0">
                                          <p:val>
                                            <p:fltVal val="0"/>
                                          </p:val>
                                        </p:tav>
                                        <p:tav tm="100000">
                                          <p:val>
                                            <p:strVal val="#ppt_h"/>
                                          </p:val>
                                        </p:tav>
                                      </p:tavLst>
                                    </p:anim>
                                    <p:anim calcmode="lin" valueType="num">
                                      <p:cBhvr>
                                        <p:cTn id="33" dur="1000" fill="hold"/>
                                        <p:tgtEl>
                                          <p:spTgt spid="29"/>
                                        </p:tgtEl>
                                        <p:attrNameLst>
                                          <p:attrName>style.rotation</p:attrName>
                                        </p:attrNameLst>
                                      </p:cBhvr>
                                      <p:tavLst>
                                        <p:tav tm="0">
                                          <p:val>
                                            <p:fltVal val="90"/>
                                          </p:val>
                                        </p:tav>
                                        <p:tav tm="100000">
                                          <p:val>
                                            <p:fltVal val="0"/>
                                          </p:val>
                                        </p:tav>
                                      </p:tavLst>
                                    </p:anim>
                                    <p:animEffect transition="in" filter="fade">
                                      <p:cBhvr>
                                        <p:cTn id="34" dur="1000"/>
                                        <p:tgtEl>
                                          <p:spTgt spid="29"/>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1000" fill="hold"/>
                                        <p:tgtEl>
                                          <p:spTgt spid="30"/>
                                        </p:tgtEl>
                                        <p:attrNameLst>
                                          <p:attrName>ppt_w</p:attrName>
                                        </p:attrNameLst>
                                      </p:cBhvr>
                                      <p:tavLst>
                                        <p:tav tm="0">
                                          <p:val>
                                            <p:fltVal val="0"/>
                                          </p:val>
                                        </p:tav>
                                        <p:tav tm="100000">
                                          <p:val>
                                            <p:strVal val="#ppt_w"/>
                                          </p:val>
                                        </p:tav>
                                      </p:tavLst>
                                    </p:anim>
                                    <p:anim calcmode="lin" valueType="num">
                                      <p:cBhvr>
                                        <p:cTn id="38" dur="1000" fill="hold"/>
                                        <p:tgtEl>
                                          <p:spTgt spid="30"/>
                                        </p:tgtEl>
                                        <p:attrNameLst>
                                          <p:attrName>ppt_h</p:attrName>
                                        </p:attrNameLst>
                                      </p:cBhvr>
                                      <p:tavLst>
                                        <p:tav tm="0">
                                          <p:val>
                                            <p:fltVal val="0"/>
                                          </p:val>
                                        </p:tav>
                                        <p:tav tm="100000">
                                          <p:val>
                                            <p:strVal val="#ppt_h"/>
                                          </p:val>
                                        </p:tav>
                                      </p:tavLst>
                                    </p:anim>
                                    <p:anim calcmode="lin" valueType="num">
                                      <p:cBhvr>
                                        <p:cTn id="39" dur="1000" fill="hold"/>
                                        <p:tgtEl>
                                          <p:spTgt spid="30"/>
                                        </p:tgtEl>
                                        <p:attrNameLst>
                                          <p:attrName>style.rotation</p:attrName>
                                        </p:attrNameLst>
                                      </p:cBhvr>
                                      <p:tavLst>
                                        <p:tav tm="0">
                                          <p:val>
                                            <p:fltVal val="90"/>
                                          </p:val>
                                        </p:tav>
                                        <p:tav tm="100000">
                                          <p:val>
                                            <p:fltVal val="0"/>
                                          </p:val>
                                        </p:tav>
                                      </p:tavLst>
                                    </p:anim>
                                    <p:animEffect transition="in" filter="fade">
                                      <p:cBhvr>
                                        <p:cTn id="40" dur="1000"/>
                                        <p:tgtEl>
                                          <p:spTgt spid="30"/>
                                        </p:tgtEl>
                                      </p:cBhvr>
                                    </p:animEffect>
                                  </p:childTnLst>
                                </p:cTn>
                              </p:par>
                            </p:childTnLst>
                          </p:cTn>
                        </p:par>
                        <p:par>
                          <p:cTn id="41" fill="hold">
                            <p:stCondLst>
                              <p:cond delay="1000"/>
                            </p:stCondLst>
                            <p:childTnLst>
                              <p:par>
                                <p:cTn id="42" presetID="14" presetClass="entr" presetSubtype="10"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randombar(horizontal)">
                                      <p:cBhvr>
                                        <p:cTn id="44" dur="250"/>
                                        <p:tgtEl>
                                          <p:spTgt spid="22"/>
                                        </p:tgtEl>
                                      </p:cBhvr>
                                    </p:animEffect>
                                  </p:childTnLst>
                                </p:cTn>
                              </p:par>
                            </p:childTnLst>
                          </p:cTn>
                        </p:par>
                        <p:par>
                          <p:cTn id="45" fill="hold">
                            <p:stCondLst>
                              <p:cond delay="1500"/>
                            </p:stCondLst>
                            <p:childTnLst>
                              <p:par>
                                <p:cTn id="46" presetID="2" presetClass="entr" presetSubtype="8"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additive="base">
                                        <p:cTn id="48" dur="500" fill="hold"/>
                                        <p:tgtEl>
                                          <p:spTgt spid="31"/>
                                        </p:tgtEl>
                                        <p:attrNameLst>
                                          <p:attrName>ppt_x</p:attrName>
                                        </p:attrNameLst>
                                      </p:cBhvr>
                                      <p:tavLst>
                                        <p:tav tm="0">
                                          <p:val>
                                            <p:strVal val="0-#ppt_w/2"/>
                                          </p:val>
                                        </p:tav>
                                        <p:tav tm="100000">
                                          <p:val>
                                            <p:strVal val="#ppt_x"/>
                                          </p:val>
                                        </p:tav>
                                      </p:tavLst>
                                    </p:anim>
                                    <p:anim calcmode="lin" valueType="num">
                                      <p:cBhvr additive="base">
                                        <p:cTn id="49" dur="500" fill="hold"/>
                                        <p:tgtEl>
                                          <p:spTgt spid="31"/>
                                        </p:tgtEl>
                                        <p:attrNameLst>
                                          <p:attrName>ppt_y</p:attrName>
                                        </p:attrNameLst>
                                      </p:cBhvr>
                                      <p:tavLst>
                                        <p:tav tm="0">
                                          <p:val>
                                            <p:strVal val="#ppt_y"/>
                                          </p:val>
                                        </p:tav>
                                        <p:tav tm="100000">
                                          <p:val>
                                            <p:strVal val="#ppt_y"/>
                                          </p:val>
                                        </p:tav>
                                      </p:tavLst>
                                    </p:anim>
                                  </p:childTnLst>
                                </p:cTn>
                              </p:par>
                            </p:childTnLst>
                          </p:cTn>
                        </p:par>
                        <p:par>
                          <p:cTn id="50" fill="hold">
                            <p:stCondLst>
                              <p:cond delay="20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3"/>
                                        </p:tgtEl>
                                        <p:attrNameLst>
                                          <p:attrName>style.visibility</p:attrName>
                                        </p:attrNameLst>
                                      </p:cBhvr>
                                      <p:to>
                                        <p:strVal val="visible"/>
                                      </p:to>
                                    </p:set>
                                    <p:anim calcmode="lin" valueType="num">
                                      <p:cBhvr>
                                        <p:cTn id="53"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3"/>
                                        </p:tgtEl>
                                        <p:attrNameLst>
                                          <p:attrName>ppt_y</p:attrName>
                                        </p:attrNameLst>
                                      </p:cBhvr>
                                      <p:tavLst>
                                        <p:tav tm="0">
                                          <p:val>
                                            <p:strVal val="#ppt_y"/>
                                          </p:val>
                                        </p:tav>
                                        <p:tav tm="100000">
                                          <p:val>
                                            <p:strVal val="#ppt_y"/>
                                          </p:val>
                                        </p:tav>
                                      </p:tavLst>
                                    </p:anim>
                                    <p:anim calcmode="lin" valueType="num">
                                      <p:cBhvr>
                                        <p:cTn id="55"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3"/>
                                        </p:tgtEl>
                                        <p:attrNameLst>
                                          <p:attrName>ppt_w</p:attrName>
                                        </p:attrNameLst>
                                      </p:cBhvr>
                                      <p:tavLst>
                                        <p:tav tm="0">
                                          <p:val>
                                            <p:strVal val="#ppt_w/10"/>
                                          </p:val>
                                        </p:tav>
                                        <p:tav tm="50000">
                                          <p:val>
                                            <p:strVal val="#ppt_w+.01"/>
                                          </p:val>
                                        </p:tav>
                                        <p:tav tm="100000">
                                          <p:val>
                                            <p:strVal val="#ppt_w"/>
                                          </p:val>
                                        </p:tav>
                                      </p:tavLst>
                                    </p:anim>
                                    <p:animEffect>
                                      <p:cBhvr>
                                        <p:cTn id="57" dur="500" tmFilter="0,0; .5, 1; 1, 1"/>
                                        <p:tgtEl>
                                          <p:spTgt spid="23"/>
                                        </p:tgtEl>
                                      </p:cBhvr>
                                    </p:animEffect>
                                  </p:childTnLst>
                                </p:cTn>
                              </p:par>
                            </p:childTnLst>
                          </p:cTn>
                        </p:par>
                        <p:par>
                          <p:cTn id="58" fill="hold">
                            <p:stCondLst>
                              <p:cond delay="1500"/>
                            </p:stCondLst>
                            <p:childTnLst>
                              <p:par>
                                <p:cTn id="59" presetID="41" presetClass="entr" presetSubtype="0" fill="hold" grpId="0" nodeType="afterEffect">
                                  <p:stCondLst>
                                    <p:cond delay="0"/>
                                  </p:stCondLst>
                                  <p:iterate type="lt">
                                    <p:tmPct val="10000"/>
                                  </p:iterate>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24"/>
                                        </p:tgtEl>
                                        <p:attrNameLst>
                                          <p:attrName>ppt_y</p:attrName>
                                        </p:attrNameLst>
                                      </p:cBhvr>
                                      <p:tavLst>
                                        <p:tav tm="0">
                                          <p:val>
                                            <p:strVal val="#ppt_y"/>
                                          </p:val>
                                        </p:tav>
                                        <p:tav tm="100000">
                                          <p:val>
                                            <p:strVal val="#ppt_y"/>
                                          </p:val>
                                        </p:tav>
                                      </p:tavLst>
                                    </p:anim>
                                    <p:anim calcmode="lin" valueType="num">
                                      <p:cBhvr>
                                        <p:cTn id="63"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24"/>
                                        </p:tgtEl>
                                        <p:attrNameLst>
                                          <p:attrName>ppt_w</p:attrName>
                                        </p:attrNameLst>
                                      </p:cBhvr>
                                      <p:tavLst>
                                        <p:tav tm="0">
                                          <p:val>
                                            <p:strVal val="#ppt_w/10"/>
                                          </p:val>
                                        </p:tav>
                                        <p:tav tm="50000">
                                          <p:val>
                                            <p:strVal val="#ppt_w+.01"/>
                                          </p:val>
                                        </p:tav>
                                        <p:tav tm="100000">
                                          <p:val>
                                            <p:strVal val="#ppt_w"/>
                                          </p:val>
                                        </p:tav>
                                      </p:tavLst>
                                    </p:anim>
                                    <p:animEffect>
                                      <p:cBhvr>
                                        <p:cTn id="65" dur="500" tmFilter="0,0; .5, 1; 1, 1"/>
                                        <p:tgtEl>
                                          <p:spTgt spid="24"/>
                                        </p:tgtEl>
                                      </p:cBhvr>
                                    </p:animEffect>
                                  </p:childTnLst>
                                </p:cTn>
                              </p:par>
                            </p:childTnLst>
                          </p:cTn>
                        </p:par>
                        <p:par>
                          <p:cTn id="66" fill="hold">
                            <p:stCondLst>
                              <p:cond delay="2700"/>
                            </p:stCondLst>
                            <p:childTnLst>
                              <p:par>
                                <p:cTn id="67" presetID="55" presetClass="entr" presetSubtype="0" fill="hold" nodeType="afterEffect">
                                  <p:stCondLst>
                                    <p:cond delay="0"/>
                                  </p:stCondLst>
                                  <p:childTnLst>
                                    <p:set>
                                      <p:cBhvr>
                                        <p:cTn id="68" dur="1" fill="hold">
                                          <p:stCondLst>
                                            <p:cond delay="0"/>
                                          </p:stCondLst>
                                        </p:cTn>
                                        <p:tgtEl>
                                          <p:spTgt spid="35"/>
                                        </p:tgtEl>
                                        <p:attrNameLst>
                                          <p:attrName>style.visibility</p:attrName>
                                        </p:attrNameLst>
                                      </p:cBhvr>
                                      <p:to>
                                        <p:strVal val="visible"/>
                                      </p:to>
                                    </p:set>
                                    <p:anim calcmode="lin" valueType="num">
                                      <p:cBhvr>
                                        <p:cTn id="69" dur="500" fill="hold"/>
                                        <p:tgtEl>
                                          <p:spTgt spid="35"/>
                                        </p:tgtEl>
                                        <p:attrNameLst>
                                          <p:attrName>ppt_w</p:attrName>
                                        </p:attrNameLst>
                                      </p:cBhvr>
                                      <p:tavLst>
                                        <p:tav tm="0">
                                          <p:val>
                                            <p:strVal val="#ppt_w*0.70"/>
                                          </p:val>
                                        </p:tav>
                                        <p:tav tm="100000">
                                          <p:val>
                                            <p:strVal val="#ppt_w"/>
                                          </p:val>
                                        </p:tav>
                                      </p:tavLst>
                                    </p:anim>
                                    <p:anim calcmode="lin" valueType="num">
                                      <p:cBhvr>
                                        <p:cTn id="70" dur="500" fill="hold"/>
                                        <p:tgtEl>
                                          <p:spTgt spid="35"/>
                                        </p:tgtEl>
                                        <p:attrNameLst>
                                          <p:attrName>ppt_h</p:attrName>
                                        </p:attrNameLst>
                                      </p:cBhvr>
                                      <p:tavLst>
                                        <p:tav tm="0">
                                          <p:val>
                                            <p:strVal val="#ppt_h"/>
                                          </p:val>
                                        </p:tav>
                                        <p:tav tm="100000">
                                          <p:val>
                                            <p:strVal val="#ppt_h"/>
                                          </p:val>
                                        </p:tav>
                                      </p:tavLst>
                                    </p:anim>
                                    <p:animEffect transition="in" filter="fade">
                                      <p:cBhvr>
                                        <p:cTn id="71" dur="500"/>
                                        <p:tgtEl>
                                          <p:spTgt spid="35"/>
                                        </p:tgtEl>
                                      </p:cBhvr>
                                    </p:animEffect>
                                  </p:childTnLst>
                                </p:cTn>
                              </p:par>
                            </p:childTnLst>
                          </p:cTn>
                        </p:par>
                        <p:par>
                          <p:cTn id="72" fill="hold">
                            <p:stCondLst>
                              <p:cond delay="3200"/>
                            </p:stCondLst>
                            <p:childTnLst>
                              <p:par>
                                <p:cTn id="73" presetID="16" presetClass="entr" presetSubtype="21" fill="hold" grpId="0" nodeType="after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barn(inVertical)">
                                      <p:cBhvr>
                                        <p:cTn id="75" dur="1000"/>
                                        <p:tgtEl>
                                          <p:spTgt spid="38"/>
                                        </p:tgtEl>
                                      </p:cBhvr>
                                    </p:animEffect>
                                  </p:childTnLst>
                                </p:cTn>
                              </p:par>
                            </p:childTnLst>
                          </p:cTn>
                        </p:par>
                        <p:par>
                          <p:cTn id="76" fill="hold">
                            <p:stCondLst>
                              <p:cond delay="4200"/>
                            </p:stCondLst>
                            <p:childTnLst>
                              <p:par>
                                <p:cTn id="77" presetID="18" presetClass="entr" presetSubtype="12"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strips(downLeft)">
                                      <p:cBhvr>
                                        <p:cTn id="7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ldLvl="0" autoUpdateAnimBg="0"/>
      <p:bldP spid="24" grpId="0" bldLvl="0" autoUpdateAnimBg="0"/>
      <p:bldP spid="25" grpId="0" bldLvl="0" animBg="1"/>
      <p:bldP spid="26" grpId="0" bldLvl="0" animBg="1"/>
      <p:bldP spid="27" grpId="0" bldLvl="0" animBg="1"/>
      <p:bldP spid="28" grpId="0" bldLvl="0" animBg="1"/>
      <p:bldP spid="29" grpId="0" bldLvl="0" animBg="1"/>
      <p:bldP spid="30" grpId="0" bldLvl="0" animBg="1"/>
      <p:bldP spid="38" grpId="0"/>
      <p:bldP spid="18" grpId="0" bldLvl="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415415" y="2924810"/>
            <a:ext cx="10270490" cy="744220"/>
          </a:xfrm>
          <a:prstGeom prst="rect">
            <a:avLst/>
          </a:prstGeom>
          <a:noFill/>
        </p:spPr>
        <p:txBody>
          <a:bodyPr wrap="square" rtlCol="0">
            <a:noAutofit/>
          </a:bodyPr>
          <a:p>
            <a:r>
              <a:rPr lang="en-US" altLang="zh-CN" sz="2670" b="1">
                <a:latin typeface="微软雅黑" panose="020B0503020204020204" charset="-122"/>
                <a:ea typeface="微软雅黑" panose="020B0503020204020204" charset="-122"/>
              </a:rPr>
              <a:t>sh </a:t>
            </a:r>
            <a:r>
              <a:rPr lang="zh-CN" altLang="en-US" sz="2670" b="1">
                <a:latin typeface="微软雅黑" panose="020B0503020204020204" charset="-122"/>
                <a:ea typeface="微软雅黑" panose="020B0503020204020204" charset="-122"/>
              </a:rPr>
              <a:t>build-alert.sh</a:t>
            </a:r>
            <a:r>
              <a:rPr lang="en-US" altLang="zh-CN" sz="2670" b="1">
                <a:latin typeface="微软雅黑" panose="020B0503020204020204" charset="-122"/>
                <a:ea typeface="微软雅黑" panose="020B0503020204020204" charset="-122"/>
              </a:rPr>
              <a:t> username password branch projectname</a:t>
            </a:r>
            <a:endParaRPr lang="zh-CN" altLang="en-US" sz="2670" b="1">
              <a:latin typeface="微软雅黑" panose="020B0503020204020204" charset="-122"/>
              <a:ea typeface="微软雅黑" panose="020B0503020204020204" charset="-122"/>
            </a:endParaRPr>
          </a:p>
        </p:txBody>
      </p:sp>
      <p:sp>
        <p:nvSpPr>
          <p:cNvPr id="17" name="矩形"/>
          <p:cNvSpPr/>
          <p:nvPr>
            <p:custDataLst>
              <p:tags r:id="rId1"/>
            </p:custDataLst>
          </p:nvPr>
        </p:nvSpPr>
        <p:spPr>
          <a:xfrm>
            <a:off x="2135505" y="116205"/>
            <a:ext cx="8361680" cy="737870"/>
          </a:xfrm>
          <a:prstGeom prst="rect">
            <a:avLst/>
          </a:prstGeom>
          <a:noFill/>
          <a:ln w="9525" cap="flat" cmpd="sng">
            <a:noFill/>
            <a:prstDash val="solid"/>
            <a:miter/>
          </a:ln>
        </p:spPr>
        <p:txBody>
          <a:bodyPr vert="horz" wrap="none" lIns="121920" tIns="60960" rIns="121920" bIns="60960" anchor="t" anchorCtr="0">
            <a:noAutofit/>
          </a:bodyPr>
          <a:p>
            <a:pPr marL="0" indent="0" algn="ctr">
              <a:lnSpc>
                <a:spcPct val="100000"/>
              </a:lnSpc>
              <a:spcBef>
                <a:spcPts val="0"/>
              </a:spcBef>
              <a:spcAft>
                <a:spcPts val="0"/>
              </a:spcAft>
              <a:buNone/>
            </a:pPr>
            <a:r>
              <a:rPr lang="zh-CN" sz="4000" b="1" kern="100">
                <a:solidFill>
                  <a:srgbClr val="C9394A"/>
                </a:solidFill>
                <a:latin typeface="微软雅黑" panose="020B0503020204020204" charset="-122"/>
                <a:ea typeface="微软雅黑" panose="020B0503020204020204" charset="-122"/>
                <a:cs typeface="微软雅黑" panose="020B0503020204020204" charset="-122"/>
                <a:sym typeface="+mn-ea"/>
              </a:rPr>
              <a:t>获取部署状态</a:t>
            </a:r>
            <a:endPar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1991995" y="1556385"/>
            <a:ext cx="8198485" cy="630555"/>
          </a:xfrm>
          <a:prstGeom prst="rect">
            <a:avLst/>
          </a:prstGeom>
          <a:noFill/>
        </p:spPr>
        <p:txBody>
          <a:bodyPr wrap="square" rtlCol="0">
            <a:noAutofit/>
          </a:bodyPr>
          <a:p>
            <a:r>
              <a:rPr lang="en-US" altLang="zh-CN" sz="2670" b="1">
                <a:latin typeface="微软雅黑" panose="020B0503020204020204" charset="-122"/>
                <a:ea typeface="微软雅黑" panose="020B0503020204020204" charset="-122"/>
                <a:cs typeface="微软雅黑" panose="020B0503020204020204" charset="-122"/>
              </a:rPr>
              <a:t># </a:t>
            </a:r>
            <a:r>
              <a:rPr lang="zh-CN" altLang="en-US" sz="2670" b="1">
                <a:latin typeface="微软雅黑" panose="020B0503020204020204" charset="-122"/>
                <a:ea typeface="微软雅黑" panose="020B0503020204020204" charset="-122"/>
                <a:cs typeface="微软雅黑" panose="020B0503020204020204" charset="-122"/>
              </a:rPr>
              <a:t>通过脚本获取部署状态，从而实现报警通知等功能</a:t>
            </a:r>
            <a:endParaRPr lang="en-US" altLang="zh-CN" sz="267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4439905"/>
            <a:ext cx="12190413" cy="91587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3" name="TextBox 5"/>
          <p:cNvSpPr>
            <a:spLocks noChangeArrowheads="1"/>
          </p:cNvSpPr>
          <p:nvPr/>
        </p:nvSpPr>
        <p:spPr bwMode="auto">
          <a:xfrm>
            <a:off x="71120" y="4592955"/>
            <a:ext cx="4618355" cy="532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a:r>
              <a:rPr lang="zh-CN" altLang="en-US" sz="2665" dirty="0">
                <a:solidFill>
                  <a:schemeClr val="bg1"/>
                </a:solidFill>
                <a:latin typeface="微软雅黑" panose="020B0503020204020204" charset="-122"/>
                <a:ea typeface="微软雅黑" panose="020B0503020204020204" charset="-122"/>
              </a:rPr>
              <a:t>三大</a:t>
            </a:r>
            <a:r>
              <a:rPr lang="en-US" altLang="zh-CN" sz="2665" dirty="0">
                <a:solidFill>
                  <a:schemeClr val="bg1"/>
                </a:solidFill>
                <a:latin typeface="微软雅黑" panose="020B0503020204020204" charset="-122"/>
                <a:ea typeface="微软雅黑" panose="020B0503020204020204" charset="-122"/>
              </a:rPr>
              <a:t>CD</a:t>
            </a:r>
            <a:r>
              <a:rPr lang="zh-CN" altLang="en-US" sz="2665" dirty="0">
                <a:solidFill>
                  <a:schemeClr val="bg1"/>
                </a:solidFill>
                <a:latin typeface="微软雅黑" panose="020B0503020204020204" charset="-122"/>
                <a:ea typeface="微软雅黑" panose="020B0503020204020204" charset="-122"/>
              </a:rPr>
              <a:t>工具对比总结</a:t>
            </a:r>
            <a:endParaRPr lang="zh-CN" altLang="en-US" sz="2665" dirty="0">
              <a:solidFill>
                <a:schemeClr val="bg1"/>
              </a:solidFill>
              <a:latin typeface="微软雅黑" panose="020B0503020204020204" charset="-122"/>
              <a:ea typeface="微软雅黑" panose="020B0503020204020204" charset="-122"/>
            </a:endParaRPr>
          </a:p>
        </p:txBody>
      </p:sp>
      <p:sp>
        <p:nvSpPr>
          <p:cNvPr id="24" name="TextBox 5"/>
          <p:cNvSpPr>
            <a:spLocks noChangeArrowheads="1"/>
          </p:cNvSpPr>
          <p:nvPr/>
        </p:nvSpPr>
        <p:spPr bwMode="auto">
          <a:xfrm>
            <a:off x="7906639" y="4623712"/>
            <a:ext cx="427184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665" dirty="0">
                <a:solidFill>
                  <a:schemeClr val="bg1"/>
                </a:solidFill>
                <a:latin typeface="微软雅黑" panose="020B0503020204020204" charset="-122"/>
                <a:ea typeface="微软雅黑" panose="020B0503020204020204" charset="-122"/>
              </a:rPr>
              <a:t>Produced</a:t>
            </a:r>
            <a:r>
              <a:rPr lang="zh-CN" altLang="en-US" sz="2665" dirty="0">
                <a:solidFill>
                  <a:schemeClr val="bg1"/>
                </a:solidFill>
                <a:latin typeface="微软雅黑" panose="020B0503020204020204" charset="-122"/>
                <a:ea typeface="微软雅黑" panose="020B0503020204020204" charset="-122"/>
              </a:rPr>
              <a:t> </a:t>
            </a:r>
            <a:r>
              <a:rPr lang="en-US" altLang="zh-CN" sz="2665" dirty="0">
                <a:solidFill>
                  <a:schemeClr val="bg1"/>
                </a:solidFill>
                <a:latin typeface="微软雅黑" panose="020B0503020204020204" charset="-122"/>
                <a:ea typeface="微软雅黑" panose="020B0503020204020204" charset="-122"/>
              </a:rPr>
              <a:t>By</a:t>
            </a:r>
            <a:r>
              <a:rPr lang="zh-CN" altLang="en-US" sz="2665" dirty="0">
                <a:solidFill>
                  <a:schemeClr val="bg1"/>
                </a:solidFill>
                <a:latin typeface="微软雅黑" panose="020B0503020204020204" charset="-122"/>
                <a:ea typeface="微软雅黑" panose="020B0503020204020204" charset="-122"/>
              </a:rPr>
              <a:t> 小杨哥</a:t>
            </a:r>
            <a:endParaRPr lang="zh-CN" altLang="en-US" sz="2665" dirty="0">
              <a:solidFill>
                <a:schemeClr val="bg1"/>
              </a:solidFill>
              <a:latin typeface="微软雅黑" panose="020B0503020204020204" charset="-122"/>
              <a:ea typeface="微软雅黑" panose="020B0503020204020204" charset="-122"/>
            </a:endParaRPr>
          </a:p>
        </p:txBody>
      </p:sp>
      <p:sp>
        <p:nvSpPr>
          <p:cNvPr id="25" name="Freeform 5"/>
          <p:cNvSpPr/>
          <p:nvPr/>
        </p:nvSpPr>
        <p:spPr bwMode="auto">
          <a:xfrm rot="1855731">
            <a:off x="4094915" y="1008340"/>
            <a:ext cx="640224" cy="57723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6" name="Freeform 5"/>
          <p:cNvSpPr/>
          <p:nvPr/>
        </p:nvSpPr>
        <p:spPr bwMode="auto">
          <a:xfrm rot="1855731">
            <a:off x="5415992" y="941361"/>
            <a:ext cx="341503" cy="3079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7" name="Freeform 5"/>
          <p:cNvSpPr/>
          <p:nvPr/>
        </p:nvSpPr>
        <p:spPr bwMode="auto">
          <a:xfrm rot="1855731">
            <a:off x="3108313" y="1202556"/>
            <a:ext cx="339851" cy="30641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8" name="Freeform 5"/>
          <p:cNvSpPr/>
          <p:nvPr/>
        </p:nvSpPr>
        <p:spPr bwMode="auto">
          <a:xfrm rot="1855731">
            <a:off x="6359329" y="1162215"/>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9" name="Freeform 5"/>
          <p:cNvSpPr/>
          <p:nvPr/>
        </p:nvSpPr>
        <p:spPr bwMode="auto">
          <a:xfrm rot="1855731">
            <a:off x="7487837" y="1033329"/>
            <a:ext cx="231795" cy="20898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30" name="Freeform 5"/>
          <p:cNvSpPr/>
          <p:nvPr/>
        </p:nvSpPr>
        <p:spPr bwMode="auto">
          <a:xfrm rot="1855731">
            <a:off x="8419381" y="1076584"/>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grpSp>
        <p:nvGrpSpPr>
          <p:cNvPr id="31" name="组合 30"/>
          <p:cNvGrpSpPr/>
          <p:nvPr/>
        </p:nvGrpSpPr>
        <p:grpSpPr>
          <a:xfrm>
            <a:off x="4642460" y="3604635"/>
            <a:ext cx="2811528" cy="2534911"/>
            <a:chOff x="3720691" y="2824413"/>
            <a:chExt cx="1341120" cy="1209172"/>
          </a:xfrm>
        </p:grpSpPr>
        <p:sp>
          <p:nvSpPr>
            <p:cNvPr id="3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sp>
          <p:nvSpPr>
            <p:cNvPr id="3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lumMod val="50000"/>
                    <a:lumOff val="50000"/>
                  </a:srgbClr>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grpSp>
      <p:grpSp>
        <p:nvGrpSpPr>
          <p:cNvPr id="35" name="71"/>
          <p:cNvGrpSpPr/>
          <p:nvPr>
            <p:custDataLst>
              <p:tags r:id="rId1"/>
            </p:custDataLst>
          </p:nvPr>
        </p:nvGrpSpPr>
        <p:grpSpPr>
          <a:xfrm>
            <a:off x="2647941" y="2077839"/>
            <a:ext cx="6683383" cy="1137067"/>
            <a:chOff x="4304043" y="1286668"/>
            <a:chExt cx="3837944" cy="2757793"/>
          </a:xfrm>
          <a:effectLst>
            <a:outerShdw blurRad="203200" dist="152400" dir="8100000" algn="tr" rotWithShape="0">
              <a:prstClr val="black">
                <a:alpha val="50000"/>
              </a:prstClr>
            </a:outerShdw>
          </a:effectLst>
        </p:grpSpPr>
        <p:sp>
          <p:nvSpPr>
            <p:cNvPr id="36" name="7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7" name="73"/>
            <p:cNvSpPr/>
            <p:nvPr/>
          </p:nvSpPr>
          <p:spPr>
            <a:xfrm>
              <a:off x="4351930" y="1373339"/>
              <a:ext cx="376460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8" name="9"/>
          <p:cNvSpPr>
            <a:spLocks noChangeArrowheads="1"/>
          </p:cNvSpPr>
          <p:nvPr>
            <p:custDataLst>
              <p:tags r:id="rId2"/>
            </p:custDataLst>
          </p:nvPr>
        </p:nvSpPr>
        <p:spPr bwMode="auto">
          <a:xfrm>
            <a:off x="2597487" y="2321793"/>
            <a:ext cx="6679449" cy="5683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auto">
              <a:defRPr/>
            </a:pPr>
            <a:r>
              <a:rPr lang="en-US" altLang="zh-CN" sz="3100" b="1" kern="0" dirty="0">
                <a:solidFill>
                  <a:srgbClr val="C9394A"/>
                </a:solidFill>
                <a:latin typeface="微软雅黑" panose="020B0503020204020204" charset="-122"/>
                <a:ea typeface="微软雅黑" panose="020B0503020204020204" charset="-122"/>
                <a:sym typeface="+mn-ea"/>
              </a:rPr>
              <a:t>ArgoCD+ArgoRollouts</a:t>
            </a:r>
            <a:r>
              <a:rPr lang="zh-CN" altLang="en-US" sz="3100" b="1" kern="0" dirty="0">
                <a:solidFill>
                  <a:srgbClr val="C9394A"/>
                </a:solidFill>
                <a:latin typeface="微软雅黑" panose="020B0503020204020204" charset="-122"/>
                <a:ea typeface="微软雅黑" panose="020B0503020204020204" charset="-122"/>
                <a:sym typeface="+mn-ea"/>
              </a:rPr>
              <a:t>快速入门</a:t>
            </a:r>
            <a:endParaRPr lang="zh-CN" altLang="en-US" sz="3100" b="1" kern="0" dirty="0">
              <a:solidFill>
                <a:srgbClr val="C9394A"/>
              </a:solidFill>
              <a:latin typeface="微软雅黑" panose="020B0503020204020204" charset="-122"/>
              <a:ea typeface="微软雅黑" panose="020B0503020204020204" charset="-122"/>
            </a:endParaRPr>
          </a:p>
        </p:txBody>
      </p:sp>
      <p:sp>
        <p:nvSpPr>
          <p:cNvPr id="18" name="圆角矩形"/>
          <p:cNvSpPr/>
          <p:nvPr/>
        </p:nvSpPr>
        <p:spPr>
          <a:xfrm>
            <a:off x="4860105" y="4558619"/>
            <a:ext cx="2399903" cy="611715"/>
          </a:xfrm>
          <a:prstGeom prst="roundRect">
            <a:avLst>
              <a:gd name="adj" fmla="val 16666"/>
            </a:avLst>
          </a:prstGeom>
          <a:noFill/>
          <a:ln w="38100" cap="flat" cmpd="sng">
            <a:noFill/>
            <a:prstDash val="solid"/>
            <a:round/>
          </a:ln>
          <a:effectLst>
            <a:outerShdw blurRad="40000" dist="20000" dir="5400000" rotWithShape="0">
              <a:srgbClr val="000000">
                <a:alpha val="37647"/>
              </a:srgbClr>
            </a:outerShdw>
          </a:effectLst>
        </p:spPr>
        <p:txBody>
          <a:bodyPr vert="horz" wrap="square" lIns="121920" tIns="60960" rIns="121920" bIns="60960" anchor="ctr" anchorCtr="0"/>
          <a:lstStyle/>
          <a:p>
            <a:pPr algn="ctr"/>
            <a:r>
              <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rPr>
              <a:t>工具对比</a:t>
            </a:r>
            <a:endPar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Click="0">
        <p14:prism/>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000" fill="hold"/>
                                        <p:tgtEl>
                                          <p:spTgt spid="25"/>
                                        </p:tgtEl>
                                        <p:attrNameLst>
                                          <p:attrName>ppt_w</p:attrName>
                                        </p:attrNameLst>
                                      </p:cBhvr>
                                      <p:tavLst>
                                        <p:tav tm="0">
                                          <p:val>
                                            <p:fltVal val="0"/>
                                          </p:val>
                                        </p:tav>
                                        <p:tav tm="100000">
                                          <p:val>
                                            <p:strVal val="#ppt_w"/>
                                          </p:val>
                                        </p:tav>
                                      </p:tavLst>
                                    </p:anim>
                                    <p:anim calcmode="lin" valueType="num">
                                      <p:cBhvr>
                                        <p:cTn id="8" dur="1000" fill="hold"/>
                                        <p:tgtEl>
                                          <p:spTgt spid="25"/>
                                        </p:tgtEl>
                                        <p:attrNameLst>
                                          <p:attrName>ppt_h</p:attrName>
                                        </p:attrNameLst>
                                      </p:cBhvr>
                                      <p:tavLst>
                                        <p:tav tm="0">
                                          <p:val>
                                            <p:fltVal val="0"/>
                                          </p:val>
                                        </p:tav>
                                        <p:tav tm="100000">
                                          <p:val>
                                            <p:strVal val="#ppt_h"/>
                                          </p:val>
                                        </p:tav>
                                      </p:tavLst>
                                    </p:anim>
                                    <p:anim calcmode="lin" valueType="num">
                                      <p:cBhvr>
                                        <p:cTn id="9" dur="1000" fill="hold"/>
                                        <p:tgtEl>
                                          <p:spTgt spid="25"/>
                                        </p:tgtEl>
                                        <p:attrNameLst>
                                          <p:attrName>style.rotation</p:attrName>
                                        </p:attrNameLst>
                                      </p:cBhvr>
                                      <p:tavLst>
                                        <p:tav tm="0">
                                          <p:val>
                                            <p:fltVal val="90"/>
                                          </p:val>
                                        </p:tav>
                                        <p:tav tm="100000">
                                          <p:val>
                                            <p:fltVal val="0"/>
                                          </p:val>
                                        </p:tav>
                                      </p:tavLst>
                                    </p:anim>
                                    <p:animEffect transition="in" filter="fade">
                                      <p:cBhvr>
                                        <p:cTn id="10" dur="1000"/>
                                        <p:tgtEl>
                                          <p:spTgt spid="2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1000" fill="hold"/>
                                        <p:tgtEl>
                                          <p:spTgt spid="26"/>
                                        </p:tgtEl>
                                        <p:attrNameLst>
                                          <p:attrName>ppt_w</p:attrName>
                                        </p:attrNameLst>
                                      </p:cBhvr>
                                      <p:tavLst>
                                        <p:tav tm="0">
                                          <p:val>
                                            <p:fltVal val="0"/>
                                          </p:val>
                                        </p:tav>
                                        <p:tav tm="100000">
                                          <p:val>
                                            <p:strVal val="#ppt_w"/>
                                          </p:val>
                                        </p:tav>
                                      </p:tavLst>
                                    </p:anim>
                                    <p:anim calcmode="lin" valueType="num">
                                      <p:cBhvr>
                                        <p:cTn id="14" dur="1000" fill="hold"/>
                                        <p:tgtEl>
                                          <p:spTgt spid="26"/>
                                        </p:tgtEl>
                                        <p:attrNameLst>
                                          <p:attrName>ppt_h</p:attrName>
                                        </p:attrNameLst>
                                      </p:cBhvr>
                                      <p:tavLst>
                                        <p:tav tm="0">
                                          <p:val>
                                            <p:fltVal val="0"/>
                                          </p:val>
                                        </p:tav>
                                        <p:tav tm="100000">
                                          <p:val>
                                            <p:strVal val="#ppt_h"/>
                                          </p:val>
                                        </p:tav>
                                      </p:tavLst>
                                    </p:anim>
                                    <p:anim calcmode="lin" valueType="num">
                                      <p:cBhvr>
                                        <p:cTn id="15" dur="1000" fill="hold"/>
                                        <p:tgtEl>
                                          <p:spTgt spid="26"/>
                                        </p:tgtEl>
                                        <p:attrNameLst>
                                          <p:attrName>style.rotation</p:attrName>
                                        </p:attrNameLst>
                                      </p:cBhvr>
                                      <p:tavLst>
                                        <p:tav tm="0">
                                          <p:val>
                                            <p:fltVal val="90"/>
                                          </p:val>
                                        </p:tav>
                                        <p:tav tm="100000">
                                          <p:val>
                                            <p:fltVal val="0"/>
                                          </p:val>
                                        </p:tav>
                                      </p:tavLst>
                                    </p:anim>
                                    <p:animEffect transition="in" filter="fade">
                                      <p:cBhvr>
                                        <p:cTn id="16" dur="1000"/>
                                        <p:tgtEl>
                                          <p:spTgt spid="2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1000" fill="hold"/>
                                        <p:tgtEl>
                                          <p:spTgt spid="27"/>
                                        </p:tgtEl>
                                        <p:attrNameLst>
                                          <p:attrName>ppt_w</p:attrName>
                                        </p:attrNameLst>
                                      </p:cBhvr>
                                      <p:tavLst>
                                        <p:tav tm="0">
                                          <p:val>
                                            <p:fltVal val="0"/>
                                          </p:val>
                                        </p:tav>
                                        <p:tav tm="100000">
                                          <p:val>
                                            <p:strVal val="#ppt_w"/>
                                          </p:val>
                                        </p:tav>
                                      </p:tavLst>
                                    </p:anim>
                                    <p:anim calcmode="lin" valueType="num">
                                      <p:cBhvr>
                                        <p:cTn id="20" dur="1000" fill="hold"/>
                                        <p:tgtEl>
                                          <p:spTgt spid="27"/>
                                        </p:tgtEl>
                                        <p:attrNameLst>
                                          <p:attrName>ppt_h</p:attrName>
                                        </p:attrNameLst>
                                      </p:cBhvr>
                                      <p:tavLst>
                                        <p:tav tm="0">
                                          <p:val>
                                            <p:fltVal val="0"/>
                                          </p:val>
                                        </p:tav>
                                        <p:tav tm="100000">
                                          <p:val>
                                            <p:strVal val="#ppt_h"/>
                                          </p:val>
                                        </p:tav>
                                      </p:tavLst>
                                    </p:anim>
                                    <p:anim calcmode="lin" valueType="num">
                                      <p:cBhvr>
                                        <p:cTn id="21" dur="1000" fill="hold"/>
                                        <p:tgtEl>
                                          <p:spTgt spid="27"/>
                                        </p:tgtEl>
                                        <p:attrNameLst>
                                          <p:attrName>style.rotation</p:attrName>
                                        </p:attrNameLst>
                                      </p:cBhvr>
                                      <p:tavLst>
                                        <p:tav tm="0">
                                          <p:val>
                                            <p:fltVal val="90"/>
                                          </p:val>
                                        </p:tav>
                                        <p:tav tm="100000">
                                          <p:val>
                                            <p:fltVal val="0"/>
                                          </p:val>
                                        </p:tav>
                                      </p:tavLst>
                                    </p:anim>
                                    <p:animEffect transition="in" filter="fade">
                                      <p:cBhvr>
                                        <p:cTn id="22" dur="1000"/>
                                        <p:tgtEl>
                                          <p:spTgt spid="27"/>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1000" fill="hold"/>
                                        <p:tgtEl>
                                          <p:spTgt spid="28"/>
                                        </p:tgtEl>
                                        <p:attrNameLst>
                                          <p:attrName>ppt_w</p:attrName>
                                        </p:attrNameLst>
                                      </p:cBhvr>
                                      <p:tavLst>
                                        <p:tav tm="0">
                                          <p:val>
                                            <p:fltVal val="0"/>
                                          </p:val>
                                        </p:tav>
                                        <p:tav tm="100000">
                                          <p:val>
                                            <p:strVal val="#ppt_w"/>
                                          </p:val>
                                        </p:tav>
                                      </p:tavLst>
                                    </p:anim>
                                    <p:anim calcmode="lin" valueType="num">
                                      <p:cBhvr>
                                        <p:cTn id="26" dur="1000" fill="hold"/>
                                        <p:tgtEl>
                                          <p:spTgt spid="28"/>
                                        </p:tgtEl>
                                        <p:attrNameLst>
                                          <p:attrName>ppt_h</p:attrName>
                                        </p:attrNameLst>
                                      </p:cBhvr>
                                      <p:tavLst>
                                        <p:tav tm="0">
                                          <p:val>
                                            <p:fltVal val="0"/>
                                          </p:val>
                                        </p:tav>
                                        <p:tav tm="100000">
                                          <p:val>
                                            <p:strVal val="#ppt_h"/>
                                          </p:val>
                                        </p:tav>
                                      </p:tavLst>
                                    </p:anim>
                                    <p:anim calcmode="lin" valueType="num">
                                      <p:cBhvr>
                                        <p:cTn id="27" dur="1000" fill="hold"/>
                                        <p:tgtEl>
                                          <p:spTgt spid="28"/>
                                        </p:tgtEl>
                                        <p:attrNameLst>
                                          <p:attrName>style.rotation</p:attrName>
                                        </p:attrNameLst>
                                      </p:cBhvr>
                                      <p:tavLst>
                                        <p:tav tm="0">
                                          <p:val>
                                            <p:fltVal val="90"/>
                                          </p:val>
                                        </p:tav>
                                        <p:tav tm="100000">
                                          <p:val>
                                            <p:fltVal val="0"/>
                                          </p:val>
                                        </p:tav>
                                      </p:tavLst>
                                    </p:anim>
                                    <p:animEffect transition="in" filter="fade">
                                      <p:cBhvr>
                                        <p:cTn id="28" dur="1000"/>
                                        <p:tgtEl>
                                          <p:spTgt spid="28"/>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1000" fill="hold"/>
                                        <p:tgtEl>
                                          <p:spTgt spid="29"/>
                                        </p:tgtEl>
                                        <p:attrNameLst>
                                          <p:attrName>ppt_w</p:attrName>
                                        </p:attrNameLst>
                                      </p:cBhvr>
                                      <p:tavLst>
                                        <p:tav tm="0">
                                          <p:val>
                                            <p:fltVal val="0"/>
                                          </p:val>
                                        </p:tav>
                                        <p:tav tm="100000">
                                          <p:val>
                                            <p:strVal val="#ppt_w"/>
                                          </p:val>
                                        </p:tav>
                                      </p:tavLst>
                                    </p:anim>
                                    <p:anim calcmode="lin" valueType="num">
                                      <p:cBhvr>
                                        <p:cTn id="32" dur="1000" fill="hold"/>
                                        <p:tgtEl>
                                          <p:spTgt spid="29"/>
                                        </p:tgtEl>
                                        <p:attrNameLst>
                                          <p:attrName>ppt_h</p:attrName>
                                        </p:attrNameLst>
                                      </p:cBhvr>
                                      <p:tavLst>
                                        <p:tav tm="0">
                                          <p:val>
                                            <p:fltVal val="0"/>
                                          </p:val>
                                        </p:tav>
                                        <p:tav tm="100000">
                                          <p:val>
                                            <p:strVal val="#ppt_h"/>
                                          </p:val>
                                        </p:tav>
                                      </p:tavLst>
                                    </p:anim>
                                    <p:anim calcmode="lin" valueType="num">
                                      <p:cBhvr>
                                        <p:cTn id="33" dur="1000" fill="hold"/>
                                        <p:tgtEl>
                                          <p:spTgt spid="29"/>
                                        </p:tgtEl>
                                        <p:attrNameLst>
                                          <p:attrName>style.rotation</p:attrName>
                                        </p:attrNameLst>
                                      </p:cBhvr>
                                      <p:tavLst>
                                        <p:tav tm="0">
                                          <p:val>
                                            <p:fltVal val="90"/>
                                          </p:val>
                                        </p:tav>
                                        <p:tav tm="100000">
                                          <p:val>
                                            <p:fltVal val="0"/>
                                          </p:val>
                                        </p:tav>
                                      </p:tavLst>
                                    </p:anim>
                                    <p:animEffect transition="in" filter="fade">
                                      <p:cBhvr>
                                        <p:cTn id="34" dur="1000"/>
                                        <p:tgtEl>
                                          <p:spTgt spid="29"/>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1000" fill="hold"/>
                                        <p:tgtEl>
                                          <p:spTgt spid="30"/>
                                        </p:tgtEl>
                                        <p:attrNameLst>
                                          <p:attrName>ppt_w</p:attrName>
                                        </p:attrNameLst>
                                      </p:cBhvr>
                                      <p:tavLst>
                                        <p:tav tm="0">
                                          <p:val>
                                            <p:fltVal val="0"/>
                                          </p:val>
                                        </p:tav>
                                        <p:tav tm="100000">
                                          <p:val>
                                            <p:strVal val="#ppt_w"/>
                                          </p:val>
                                        </p:tav>
                                      </p:tavLst>
                                    </p:anim>
                                    <p:anim calcmode="lin" valueType="num">
                                      <p:cBhvr>
                                        <p:cTn id="38" dur="1000" fill="hold"/>
                                        <p:tgtEl>
                                          <p:spTgt spid="30"/>
                                        </p:tgtEl>
                                        <p:attrNameLst>
                                          <p:attrName>ppt_h</p:attrName>
                                        </p:attrNameLst>
                                      </p:cBhvr>
                                      <p:tavLst>
                                        <p:tav tm="0">
                                          <p:val>
                                            <p:fltVal val="0"/>
                                          </p:val>
                                        </p:tav>
                                        <p:tav tm="100000">
                                          <p:val>
                                            <p:strVal val="#ppt_h"/>
                                          </p:val>
                                        </p:tav>
                                      </p:tavLst>
                                    </p:anim>
                                    <p:anim calcmode="lin" valueType="num">
                                      <p:cBhvr>
                                        <p:cTn id="39" dur="1000" fill="hold"/>
                                        <p:tgtEl>
                                          <p:spTgt spid="30"/>
                                        </p:tgtEl>
                                        <p:attrNameLst>
                                          <p:attrName>style.rotation</p:attrName>
                                        </p:attrNameLst>
                                      </p:cBhvr>
                                      <p:tavLst>
                                        <p:tav tm="0">
                                          <p:val>
                                            <p:fltVal val="90"/>
                                          </p:val>
                                        </p:tav>
                                        <p:tav tm="100000">
                                          <p:val>
                                            <p:fltVal val="0"/>
                                          </p:val>
                                        </p:tav>
                                      </p:tavLst>
                                    </p:anim>
                                    <p:animEffect transition="in" filter="fade">
                                      <p:cBhvr>
                                        <p:cTn id="40" dur="1000"/>
                                        <p:tgtEl>
                                          <p:spTgt spid="30"/>
                                        </p:tgtEl>
                                      </p:cBhvr>
                                    </p:animEffect>
                                  </p:childTnLst>
                                </p:cTn>
                              </p:par>
                            </p:childTnLst>
                          </p:cTn>
                        </p:par>
                        <p:par>
                          <p:cTn id="41" fill="hold">
                            <p:stCondLst>
                              <p:cond delay="1000"/>
                            </p:stCondLst>
                            <p:childTnLst>
                              <p:par>
                                <p:cTn id="42" presetID="14" presetClass="entr" presetSubtype="10"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randombar(horizontal)">
                                      <p:cBhvr>
                                        <p:cTn id="44" dur="250"/>
                                        <p:tgtEl>
                                          <p:spTgt spid="22"/>
                                        </p:tgtEl>
                                      </p:cBhvr>
                                    </p:animEffect>
                                  </p:childTnLst>
                                </p:cTn>
                              </p:par>
                            </p:childTnLst>
                          </p:cTn>
                        </p:par>
                        <p:par>
                          <p:cTn id="45" fill="hold">
                            <p:stCondLst>
                              <p:cond delay="1500"/>
                            </p:stCondLst>
                            <p:childTnLst>
                              <p:par>
                                <p:cTn id="46" presetID="2" presetClass="entr" presetSubtype="8"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additive="base">
                                        <p:cTn id="48" dur="500" fill="hold"/>
                                        <p:tgtEl>
                                          <p:spTgt spid="31"/>
                                        </p:tgtEl>
                                        <p:attrNameLst>
                                          <p:attrName>ppt_x</p:attrName>
                                        </p:attrNameLst>
                                      </p:cBhvr>
                                      <p:tavLst>
                                        <p:tav tm="0">
                                          <p:val>
                                            <p:strVal val="0-#ppt_w/2"/>
                                          </p:val>
                                        </p:tav>
                                        <p:tav tm="100000">
                                          <p:val>
                                            <p:strVal val="#ppt_x"/>
                                          </p:val>
                                        </p:tav>
                                      </p:tavLst>
                                    </p:anim>
                                    <p:anim calcmode="lin" valueType="num">
                                      <p:cBhvr additive="base">
                                        <p:cTn id="49" dur="500" fill="hold"/>
                                        <p:tgtEl>
                                          <p:spTgt spid="31"/>
                                        </p:tgtEl>
                                        <p:attrNameLst>
                                          <p:attrName>ppt_y</p:attrName>
                                        </p:attrNameLst>
                                      </p:cBhvr>
                                      <p:tavLst>
                                        <p:tav tm="0">
                                          <p:val>
                                            <p:strVal val="#ppt_y"/>
                                          </p:val>
                                        </p:tav>
                                        <p:tav tm="100000">
                                          <p:val>
                                            <p:strVal val="#ppt_y"/>
                                          </p:val>
                                        </p:tav>
                                      </p:tavLst>
                                    </p:anim>
                                  </p:childTnLst>
                                </p:cTn>
                              </p:par>
                            </p:childTnLst>
                          </p:cTn>
                        </p:par>
                        <p:par>
                          <p:cTn id="50" fill="hold">
                            <p:stCondLst>
                              <p:cond delay="20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3"/>
                                        </p:tgtEl>
                                        <p:attrNameLst>
                                          <p:attrName>style.visibility</p:attrName>
                                        </p:attrNameLst>
                                      </p:cBhvr>
                                      <p:to>
                                        <p:strVal val="visible"/>
                                      </p:to>
                                    </p:set>
                                    <p:anim calcmode="lin" valueType="num">
                                      <p:cBhvr>
                                        <p:cTn id="53"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3"/>
                                        </p:tgtEl>
                                        <p:attrNameLst>
                                          <p:attrName>ppt_y</p:attrName>
                                        </p:attrNameLst>
                                      </p:cBhvr>
                                      <p:tavLst>
                                        <p:tav tm="0">
                                          <p:val>
                                            <p:strVal val="#ppt_y"/>
                                          </p:val>
                                        </p:tav>
                                        <p:tav tm="100000">
                                          <p:val>
                                            <p:strVal val="#ppt_y"/>
                                          </p:val>
                                        </p:tav>
                                      </p:tavLst>
                                    </p:anim>
                                    <p:anim calcmode="lin" valueType="num">
                                      <p:cBhvr>
                                        <p:cTn id="55"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3"/>
                                        </p:tgtEl>
                                        <p:attrNameLst>
                                          <p:attrName>ppt_w</p:attrName>
                                        </p:attrNameLst>
                                      </p:cBhvr>
                                      <p:tavLst>
                                        <p:tav tm="0">
                                          <p:val>
                                            <p:strVal val="#ppt_w/10"/>
                                          </p:val>
                                        </p:tav>
                                        <p:tav tm="50000">
                                          <p:val>
                                            <p:strVal val="#ppt_w+.01"/>
                                          </p:val>
                                        </p:tav>
                                        <p:tav tm="100000">
                                          <p:val>
                                            <p:strVal val="#ppt_w"/>
                                          </p:val>
                                        </p:tav>
                                      </p:tavLst>
                                    </p:anim>
                                    <p:animEffect>
                                      <p:cBhvr>
                                        <p:cTn id="57" dur="500" tmFilter="0,0; .5, 1; 1, 1"/>
                                        <p:tgtEl>
                                          <p:spTgt spid="23"/>
                                        </p:tgtEl>
                                      </p:cBhvr>
                                    </p:animEffect>
                                  </p:childTnLst>
                                </p:cTn>
                              </p:par>
                            </p:childTnLst>
                          </p:cTn>
                        </p:par>
                        <p:par>
                          <p:cTn id="58" fill="hold">
                            <p:stCondLst>
                              <p:cond delay="1700"/>
                            </p:stCondLst>
                            <p:childTnLst>
                              <p:par>
                                <p:cTn id="59" presetID="41" presetClass="entr" presetSubtype="0" fill="hold" grpId="0" nodeType="afterEffect">
                                  <p:stCondLst>
                                    <p:cond delay="0"/>
                                  </p:stCondLst>
                                  <p:iterate type="lt">
                                    <p:tmPct val="10000"/>
                                  </p:iterate>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24"/>
                                        </p:tgtEl>
                                        <p:attrNameLst>
                                          <p:attrName>ppt_y</p:attrName>
                                        </p:attrNameLst>
                                      </p:cBhvr>
                                      <p:tavLst>
                                        <p:tav tm="0">
                                          <p:val>
                                            <p:strVal val="#ppt_y"/>
                                          </p:val>
                                        </p:tav>
                                        <p:tav tm="100000">
                                          <p:val>
                                            <p:strVal val="#ppt_y"/>
                                          </p:val>
                                        </p:tav>
                                      </p:tavLst>
                                    </p:anim>
                                    <p:anim calcmode="lin" valueType="num">
                                      <p:cBhvr>
                                        <p:cTn id="63"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24"/>
                                        </p:tgtEl>
                                        <p:attrNameLst>
                                          <p:attrName>ppt_w</p:attrName>
                                        </p:attrNameLst>
                                      </p:cBhvr>
                                      <p:tavLst>
                                        <p:tav tm="0">
                                          <p:val>
                                            <p:strVal val="#ppt_w/10"/>
                                          </p:val>
                                        </p:tav>
                                        <p:tav tm="50000">
                                          <p:val>
                                            <p:strVal val="#ppt_w+.01"/>
                                          </p:val>
                                        </p:tav>
                                        <p:tav tm="100000">
                                          <p:val>
                                            <p:strVal val="#ppt_w"/>
                                          </p:val>
                                        </p:tav>
                                      </p:tavLst>
                                    </p:anim>
                                    <p:animEffect>
                                      <p:cBhvr>
                                        <p:cTn id="65" dur="500" tmFilter="0,0; .5, 1; 1, 1"/>
                                        <p:tgtEl>
                                          <p:spTgt spid="24"/>
                                        </p:tgtEl>
                                      </p:cBhvr>
                                    </p:animEffect>
                                  </p:childTnLst>
                                </p:cTn>
                              </p:par>
                            </p:childTnLst>
                          </p:cTn>
                        </p:par>
                        <p:par>
                          <p:cTn id="66" fill="hold">
                            <p:stCondLst>
                              <p:cond delay="2900"/>
                            </p:stCondLst>
                            <p:childTnLst>
                              <p:par>
                                <p:cTn id="67" presetID="55" presetClass="entr" presetSubtype="0" fill="hold" nodeType="afterEffect">
                                  <p:stCondLst>
                                    <p:cond delay="0"/>
                                  </p:stCondLst>
                                  <p:childTnLst>
                                    <p:set>
                                      <p:cBhvr>
                                        <p:cTn id="68" dur="1" fill="hold">
                                          <p:stCondLst>
                                            <p:cond delay="0"/>
                                          </p:stCondLst>
                                        </p:cTn>
                                        <p:tgtEl>
                                          <p:spTgt spid="35"/>
                                        </p:tgtEl>
                                        <p:attrNameLst>
                                          <p:attrName>style.visibility</p:attrName>
                                        </p:attrNameLst>
                                      </p:cBhvr>
                                      <p:to>
                                        <p:strVal val="visible"/>
                                      </p:to>
                                    </p:set>
                                    <p:anim calcmode="lin" valueType="num">
                                      <p:cBhvr>
                                        <p:cTn id="69" dur="500" fill="hold"/>
                                        <p:tgtEl>
                                          <p:spTgt spid="35"/>
                                        </p:tgtEl>
                                        <p:attrNameLst>
                                          <p:attrName>ppt_w</p:attrName>
                                        </p:attrNameLst>
                                      </p:cBhvr>
                                      <p:tavLst>
                                        <p:tav tm="0">
                                          <p:val>
                                            <p:strVal val="#ppt_w*0.70"/>
                                          </p:val>
                                        </p:tav>
                                        <p:tav tm="100000">
                                          <p:val>
                                            <p:strVal val="#ppt_w"/>
                                          </p:val>
                                        </p:tav>
                                      </p:tavLst>
                                    </p:anim>
                                    <p:anim calcmode="lin" valueType="num">
                                      <p:cBhvr>
                                        <p:cTn id="70" dur="500" fill="hold"/>
                                        <p:tgtEl>
                                          <p:spTgt spid="35"/>
                                        </p:tgtEl>
                                        <p:attrNameLst>
                                          <p:attrName>ppt_h</p:attrName>
                                        </p:attrNameLst>
                                      </p:cBhvr>
                                      <p:tavLst>
                                        <p:tav tm="0">
                                          <p:val>
                                            <p:strVal val="#ppt_h"/>
                                          </p:val>
                                        </p:tav>
                                        <p:tav tm="100000">
                                          <p:val>
                                            <p:strVal val="#ppt_h"/>
                                          </p:val>
                                        </p:tav>
                                      </p:tavLst>
                                    </p:anim>
                                    <p:animEffect transition="in" filter="fade">
                                      <p:cBhvr>
                                        <p:cTn id="71" dur="500"/>
                                        <p:tgtEl>
                                          <p:spTgt spid="35"/>
                                        </p:tgtEl>
                                      </p:cBhvr>
                                    </p:animEffect>
                                  </p:childTnLst>
                                </p:cTn>
                              </p:par>
                            </p:childTnLst>
                          </p:cTn>
                        </p:par>
                        <p:par>
                          <p:cTn id="72" fill="hold">
                            <p:stCondLst>
                              <p:cond delay="3400"/>
                            </p:stCondLst>
                            <p:childTnLst>
                              <p:par>
                                <p:cTn id="73" presetID="16" presetClass="entr" presetSubtype="21" fill="hold" grpId="0" nodeType="after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barn(inVertical)">
                                      <p:cBhvr>
                                        <p:cTn id="75" dur="1000"/>
                                        <p:tgtEl>
                                          <p:spTgt spid="38"/>
                                        </p:tgtEl>
                                      </p:cBhvr>
                                    </p:animEffect>
                                  </p:childTnLst>
                                </p:cTn>
                              </p:par>
                            </p:childTnLst>
                          </p:cTn>
                        </p:par>
                        <p:par>
                          <p:cTn id="76" fill="hold">
                            <p:stCondLst>
                              <p:cond delay="4400"/>
                            </p:stCondLst>
                            <p:childTnLst>
                              <p:par>
                                <p:cTn id="77" presetID="18" presetClass="entr" presetSubtype="12"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strips(downLeft)">
                                      <p:cBhvr>
                                        <p:cTn id="7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ldLvl="0" autoUpdateAnimBg="0"/>
      <p:bldP spid="24" grpId="0" bldLvl="0" autoUpdateAnimBg="0"/>
      <p:bldP spid="25" grpId="0" bldLvl="0" animBg="1"/>
      <p:bldP spid="26" grpId="0" bldLvl="0" animBg="1"/>
      <p:bldP spid="27" grpId="0" bldLvl="0" animBg="1"/>
      <p:bldP spid="28" grpId="0" bldLvl="0" animBg="1"/>
      <p:bldP spid="29" grpId="0" bldLvl="0" animBg="1"/>
      <p:bldP spid="30" grpId="0" bldLvl="0" animBg="1"/>
      <p:bldP spid="38" grpId="0"/>
      <p:bldP spid="18"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矩形"/>
          <p:cNvSpPr/>
          <p:nvPr/>
        </p:nvSpPr>
        <p:spPr>
          <a:xfrm>
            <a:off x="695325" y="1700530"/>
            <a:ext cx="10561955" cy="2221865"/>
          </a:xfrm>
          <a:prstGeom prst="rect">
            <a:avLst/>
          </a:prstGeom>
          <a:noFill/>
          <a:ln w="9525" cap="flat" cmpd="sng">
            <a:noFill/>
            <a:prstDash val="solid"/>
            <a:miter/>
          </a:ln>
        </p:spPr>
        <p:txBody>
          <a:bodyPr vert="horz" wrap="square" lIns="121920" tIns="60960" rIns="121920" bIns="60960" anchor="ctr" anchorCtr="0"/>
          <a:lstStyle/>
          <a:p>
            <a:pPr marL="266700" algn="just">
              <a:lnSpc>
                <a:spcPct val="100000"/>
              </a:lnSpc>
              <a:spcBef>
                <a:spcPts val="0"/>
              </a:spcBef>
              <a:spcAft>
                <a:spcPts val="0"/>
              </a:spcAft>
              <a:buClr>
                <a:srgbClr val="C00000"/>
              </a:buClr>
              <a:buFont typeface="Wingdings" panose="05000000000000000000" charset="0"/>
            </a:pPr>
            <a:r>
              <a:rPr lang="en-US" sz="2665"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rPr>
              <a:t># </a:t>
            </a:r>
            <a:r>
              <a:rPr lang="zh-CN" altLang="en-US" sz="2665"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rPr>
              <a:t>服务暴露</a:t>
            </a:r>
            <a:endParaRPr sz="2665"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endParaRPr>
          </a:p>
          <a:p>
            <a:pPr marL="266700" algn="just">
              <a:lnSpc>
                <a:spcPct val="100000"/>
              </a:lnSpc>
              <a:spcBef>
                <a:spcPts val="0"/>
              </a:spcBef>
              <a:spcAft>
                <a:spcPts val="0"/>
              </a:spcAft>
              <a:buClr>
                <a:srgbClr val="C00000"/>
              </a:buClr>
              <a:buFont typeface="Wingdings" panose="05000000000000000000" charset="0"/>
            </a:pPr>
            <a:r>
              <a:rPr sz="2665"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rPr>
              <a:t>kubectl patch svc -n argocd argocd-server -p '{"spec": {"type": "NodePort"}}'</a:t>
            </a:r>
            <a:endParaRPr sz="2665"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endParaRPr>
          </a:p>
          <a:p>
            <a:pPr marL="266700" algn="just">
              <a:lnSpc>
                <a:spcPct val="100000"/>
              </a:lnSpc>
              <a:spcBef>
                <a:spcPts val="0"/>
              </a:spcBef>
              <a:spcAft>
                <a:spcPts val="0"/>
              </a:spcAft>
              <a:buClr>
                <a:srgbClr val="C00000"/>
              </a:buClr>
              <a:buFont typeface="Wingdings" panose="05000000000000000000" charset="0"/>
            </a:pPr>
            <a:r>
              <a:rPr sz="2665"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rPr>
              <a:t>kubectl get svc -n argocd argocd-server -o jsonpath='{.spec.ports[0].nodePort}'</a:t>
            </a:r>
            <a:endParaRPr sz="2665"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endParaRPr>
          </a:p>
        </p:txBody>
      </p:sp>
      <p:sp>
        <p:nvSpPr>
          <p:cNvPr id="93" name="矩形"/>
          <p:cNvSpPr/>
          <p:nvPr/>
        </p:nvSpPr>
        <p:spPr>
          <a:xfrm>
            <a:off x="1292904" y="3319191"/>
            <a:ext cx="10972800" cy="677332"/>
          </a:xfrm>
          <a:prstGeom prst="rect">
            <a:avLst/>
          </a:prstGeom>
          <a:noFill/>
          <a:ln w="9525" cap="flat" cmpd="sng">
            <a:noFill/>
            <a:prstDash val="solid"/>
            <a:miter/>
          </a:ln>
        </p:spPr>
        <p:txBody>
          <a:bodyPr vert="horz" wrap="square" lIns="121920" tIns="60960" rIns="121920" bIns="60960" anchor="ctr" anchorCtr="0"/>
          <a:lstStyle/>
          <a:p>
            <a:pPr marL="609600" indent="-342900" algn="just" eaLnBrk="0" fontAlgn="base" hangingPunct="0">
              <a:lnSpc>
                <a:spcPct val="100000"/>
              </a:lnSpc>
              <a:spcBef>
                <a:spcPts val="0"/>
              </a:spcBef>
              <a:spcAft>
                <a:spcPts val="0"/>
              </a:spcAft>
              <a:buClr>
                <a:srgbClr val="C00000"/>
              </a:buClr>
              <a:buFont typeface="Wingdings" panose="05000000000000000000" charset="0"/>
              <a:buChar char="u"/>
            </a:pPr>
            <a:endParaRPr sz="2665" b="1" u="none" strike="noStrike" cap="none" spc="0" baseline="0">
              <a:latin typeface="微软雅黑" panose="020B0503020204020204" charset="-122"/>
              <a:ea typeface="微软雅黑" panose="020B0503020204020204" charset="-122"/>
              <a:cs typeface="微软雅黑" panose="020B0503020204020204" charset="-122"/>
            </a:endParaRPr>
          </a:p>
        </p:txBody>
      </p:sp>
      <p:sp>
        <p:nvSpPr>
          <p:cNvPr id="2" name="矩形"/>
          <p:cNvSpPr/>
          <p:nvPr/>
        </p:nvSpPr>
        <p:spPr>
          <a:xfrm>
            <a:off x="2423795" y="404495"/>
            <a:ext cx="7243445" cy="737870"/>
          </a:xfrm>
          <a:prstGeom prst="rect">
            <a:avLst/>
          </a:prstGeom>
          <a:noFill/>
          <a:ln w="9525" cap="flat" cmpd="sng">
            <a:noFill/>
            <a:prstDash val="solid"/>
            <a:miter/>
          </a:ln>
        </p:spPr>
        <p:txBody>
          <a:bodyPr vert="horz" wrap="none" lIns="121920" tIns="60960" rIns="121920" bIns="60960" anchor="t" anchorCtr="0">
            <a:noAutofit/>
          </a:bodyPr>
          <a:lstStyle/>
          <a:p>
            <a:pPr marL="0" indent="0" algn="ctr">
              <a:lnSpc>
                <a:spcPct val="100000"/>
              </a:lnSpc>
              <a:spcBef>
                <a:spcPts val="0"/>
              </a:spcBef>
              <a:spcAft>
                <a:spcPts val="0"/>
              </a:spcAft>
              <a:buNone/>
            </a:pPr>
            <a:r>
              <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rPr>
              <a:t>暴露服务获取密码</a:t>
            </a:r>
            <a:endParaRPr lang="zh-CN" altLang="en-US" sz="4000" b="1" u="none" strike="noStrike" kern="100" cap="none" spc="0" baseline="0">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
        <p:nvSpPr>
          <p:cNvPr id="4" name="矩形"/>
          <p:cNvSpPr/>
          <p:nvPr>
            <p:custDataLst>
              <p:tags r:id="rId1"/>
            </p:custDataLst>
          </p:nvPr>
        </p:nvSpPr>
        <p:spPr>
          <a:xfrm>
            <a:off x="551815" y="4149090"/>
            <a:ext cx="10561955" cy="2221865"/>
          </a:xfrm>
          <a:prstGeom prst="rect">
            <a:avLst/>
          </a:prstGeom>
          <a:noFill/>
          <a:ln w="9525" cap="flat" cmpd="sng">
            <a:noFill/>
            <a:prstDash val="solid"/>
            <a:miter/>
          </a:ln>
        </p:spPr>
        <p:txBody>
          <a:bodyPr vert="horz" wrap="square" lIns="121920" tIns="60960" rIns="121920" bIns="60960" anchor="ctr" anchorCtr="0"/>
          <a:p>
            <a:pPr marL="266700" algn="just">
              <a:lnSpc>
                <a:spcPct val="100000"/>
              </a:lnSpc>
              <a:spcBef>
                <a:spcPts val="0"/>
              </a:spcBef>
              <a:spcAft>
                <a:spcPts val="0"/>
              </a:spcAft>
              <a:buClr>
                <a:srgbClr val="C00000"/>
              </a:buClr>
              <a:buFont typeface="Wingdings" panose="05000000000000000000" charset="0"/>
            </a:pPr>
            <a:r>
              <a:rPr lang="en-US" sz="2665"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rPr>
              <a:t># </a:t>
            </a:r>
            <a:r>
              <a:rPr lang="zh-CN" altLang="en-US" sz="2665"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rPr>
              <a:t>获取密码</a:t>
            </a:r>
            <a:endParaRPr sz="2665"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endParaRPr>
          </a:p>
          <a:p>
            <a:pPr marL="266700" algn="just">
              <a:lnSpc>
                <a:spcPct val="100000"/>
              </a:lnSpc>
              <a:spcBef>
                <a:spcPts val="0"/>
              </a:spcBef>
              <a:spcAft>
                <a:spcPts val="0"/>
              </a:spcAft>
              <a:buClr>
                <a:srgbClr val="C00000"/>
              </a:buClr>
              <a:buFont typeface="Wingdings" panose="05000000000000000000" charset="0"/>
            </a:pPr>
            <a:r>
              <a:rPr sz="2665"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rPr>
              <a:t>kubectl -n argocd get secret argocd-initial-admin-secret -o jsonpath="{.data.password}" | base64 -d; echo</a:t>
            </a:r>
            <a:endParaRPr sz="2665"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 calcmode="lin" valueType="num">
                                      <p:cBhvr additive="base">
                                        <p:cTn id="7" dur="500" fill="hold"/>
                                        <p:tgtEl>
                                          <p:spTgt spid="93"/>
                                        </p:tgtEl>
                                        <p:attrNameLst>
                                          <p:attrName>ppt_x</p:attrName>
                                        </p:attrNameLst>
                                      </p:cBhvr>
                                      <p:tavLst>
                                        <p:tav tm="0">
                                          <p:val>
                                            <p:strVal val="#ppt_x"/>
                                          </p:val>
                                        </p:tav>
                                        <p:tav tm="100000">
                                          <p:val>
                                            <p:strVal val="#ppt_x"/>
                                          </p:val>
                                        </p:tav>
                                      </p:tavLst>
                                    </p:anim>
                                    <p:anim calcmode="lin" valueType="num">
                                      <p:cBhvr additive="base">
                                        <p:cTn id="8"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1"/>
                                        </p:tgtEl>
                                        <p:attrNameLst>
                                          <p:attrName>style.visibility</p:attrName>
                                        </p:attrNameLst>
                                      </p:cBhvr>
                                      <p:to>
                                        <p:strVal val="visible"/>
                                      </p:to>
                                    </p:set>
                                    <p:anim calcmode="lin" valueType="num">
                                      <p:cBhvr additive="base">
                                        <p:cTn id="13" dur="500" fill="hold"/>
                                        <p:tgtEl>
                                          <p:spTgt spid="91"/>
                                        </p:tgtEl>
                                        <p:attrNameLst>
                                          <p:attrName>ppt_x</p:attrName>
                                        </p:attrNameLst>
                                      </p:cBhvr>
                                      <p:tavLst>
                                        <p:tav tm="0">
                                          <p:val>
                                            <p:strVal val="#ppt_x"/>
                                          </p:val>
                                        </p:tav>
                                        <p:tav tm="100000">
                                          <p:val>
                                            <p:strVal val="#ppt_x"/>
                                          </p:val>
                                        </p:tav>
                                      </p:tavLst>
                                    </p:anim>
                                    <p:anim calcmode="lin" valueType="num">
                                      <p:cBhvr additive="base">
                                        <p:cTn id="14"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3" grpId="1"/>
      <p:bldP spid="91" grpId="0"/>
      <p:bldP spid="91" grpId="1"/>
      <p:bldP spid="4" grpId="0"/>
      <p:bldP spid="4" grpId="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矩形"/>
          <p:cNvSpPr/>
          <p:nvPr/>
        </p:nvSpPr>
        <p:spPr>
          <a:xfrm>
            <a:off x="1486535" y="2708910"/>
            <a:ext cx="9608185" cy="677545"/>
          </a:xfrm>
          <a:prstGeom prst="rect">
            <a:avLst/>
          </a:prstGeom>
          <a:noFill/>
          <a:ln w="9525" cap="flat" cmpd="sng">
            <a:noFill/>
            <a:prstDash val="solid"/>
            <a:miter/>
          </a:ln>
        </p:spPr>
        <p:txBody>
          <a:bodyPr vert="horz" wrap="square" lIns="121920" tIns="60960" rIns="121920" bIns="60960" anchor="ctr" anchorCtr="0"/>
          <a:lstStyle/>
          <a:p>
            <a:pPr marL="609600" indent="-342900" algn="just">
              <a:lnSpc>
                <a:spcPct val="100000"/>
              </a:lnSpc>
              <a:spcBef>
                <a:spcPts val="0"/>
              </a:spcBef>
              <a:spcAft>
                <a:spcPts val="0"/>
              </a:spcAft>
              <a:buClr>
                <a:srgbClr val="C00000"/>
              </a:buClr>
              <a:buFont typeface="Wingdings" panose="05000000000000000000" charset="0"/>
              <a:buChar char="u"/>
            </a:pPr>
            <a:r>
              <a:rPr lang="en-US" altLang="zh-CN" sz="2665"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sym typeface="Calibri" panose="020F0502020204030204" charset="0"/>
              </a:rPr>
              <a:t>KubeVela</a:t>
            </a:r>
            <a:r>
              <a:rPr lang="zh-CN" altLang="en-US" sz="2665"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sym typeface="Calibri" panose="020F0502020204030204" charset="0"/>
              </a:rPr>
              <a:t>、</a:t>
            </a:r>
            <a:r>
              <a:rPr lang="en-US" altLang="zh-CN" sz="2665"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sym typeface="Calibri" panose="020F0502020204030204" charset="0"/>
              </a:rPr>
              <a:t>Zadig</a:t>
            </a:r>
            <a:r>
              <a:rPr lang="zh-CN" altLang="en-US" sz="2665"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sym typeface="Calibri" panose="020F0502020204030204" charset="0"/>
              </a:rPr>
              <a:t>、</a:t>
            </a:r>
            <a:r>
              <a:rPr lang="en-US" altLang="zh-CN" sz="2665"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sym typeface="Calibri" panose="020F0502020204030204" charset="0"/>
              </a:rPr>
              <a:t>Argo CD</a:t>
            </a:r>
            <a:r>
              <a:rPr lang="zh-CN" altLang="en-US" sz="2665"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sym typeface="Calibri" panose="020F0502020204030204" charset="0"/>
              </a:rPr>
              <a:t>有什么区别？如何选择？</a:t>
            </a:r>
            <a:endParaRPr lang="zh-CN" altLang="en-US" sz="2665"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sym typeface="Calibri" panose="020F0502020204030204" charset="0"/>
            </a:endParaRPr>
          </a:p>
        </p:txBody>
      </p:sp>
      <p:sp>
        <p:nvSpPr>
          <p:cNvPr id="2" name="矩形"/>
          <p:cNvSpPr/>
          <p:nvPr/>
        </p:nvSpPr>
        <p:spPr>
          <a:xfrm>
            <a:off x="2300277" y="575615"/>
            <a:ext cx="7592060" cy="1352550"/>
          </a:xfrm>
          <a:prstGeom prst="rect">
            <a:avLst/>
          </a:prstGeom>
          <a:noFill/>
          <a:ln w="9525" cap="flat" cmpd="sng">
            <a:noFill/>
            <a:prstDash val="solid"/>
            <a:miter/>
          </a:ln>
        </p:spPr>
        <p:txBody>
          <a:bodyPr vert="horz" wrap="none" lIns="121920" tIns="60960" rIns="121920" bIns="60960" anchor="t" anchorCtr="0">
            <a:spAutoFit/>
          </a:bodyPr>
          <a:lstStyle/>
          <a:p>
            <a:pPr marL="0" indent="0" algn="ctr">
              <a:lnSpc>
                <a:spcPct val="100000"/>
              </a:lnSpc>
              <a:spcBef>
                <a:spcPts val="0"/>
              </a:spcBef>
              <a:spcAft>
                <a:spcPts val="0"/>
              </a:spcAft>
              <a:buNone/>
            </a:pPr>
            <a:r>
              <a:rPr lang="zh-CN" sz="4000" b="1" kern="100">
                <a:solidFill>
                  <a:srgbClr val="C9394A"/>
                </a:solidFill>
                <a:latin typeface="微软雅黑" panose="020B0503020204020204" charset="-122"/>
                <a:ea typeface="微软雅黑" panose="020B0503020204020204" charset="-122"/>
                <a:cs typeface="微软雅黑" panose="020B0503020204020204" charset="-122"/>
                <a:sym typeface="+mn-ea"/>
              </a:rPr>
              <a:t>三大CD工具回顾总结及对比分析</a:t>
            </a:r>
            <a:endParaRPr lang="zh-CN" sz="4000" b="1" kern="100">
              <a:solidFill>
                <a:srgbClr val="C9394A"/>
              </a:solidFill>
              <a:latin typeface="微软雅黑" panose="020B0503020204020204" charset="-122"/>
              <a:ea typeface="微软雅黑" panose="020B0503020204020204" charset="-122"/>
              <a:cs typeface="微软雅黑" panose="020B0503020204020204" charset="-122"/>
              <a:sym typeface="+mn-ea"/>
            </a:endParaRPr>
          </a:p>
          <a:p>
            <a:pPr marL="0" indent="0" algn="ctr">
              <a:lnSpc>
                <a:spcPct val="100000"/>
              </a:lnSpc>
              <a:spcBef>
                <a:spcPts val="0"/>
              </a:spcBef>
              <a:spcAft>
                <a:spcPts val="0"/>
              </a:spcAft>
              <a:buNone/>
            </a:pPr>
            <a:endParaRPr lang="zh-CN" altLang="en-US" sz="4000" b="1" u="none" strike="noStrike" kern="100" cap="none" spc="0" baseline="0">
              <a:solidFill>
                <a:srgbClr val="C9394A"/>
              </a:solidFill>
              <a:latin typeface="微软雅黑" panose="020B0503020204020204" charset="-122"/>
              <a:ea typeface="微软雅黑" panose="020B0503020204020204" charset="-122"/>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cBhvr additive="base">
                                        <p:cTn id="7" dur="500" fill="hold"/>
                                        <p:tgtEl>
                                          <p:spTgt spid="91"/>
                                        </p:tgtEl>
                                        <p:attrNameLst>
                                          <p:attrName>ppt_x</p:attrName>
                                        </p:attrNameLst>
                                      </p:cBhvr>
                                      <p:tavLst>
                                        <p:tav tm="0">
                                          <p:val>
                                            <p:strVal val="#ppt_x"/>
                                          </p:val>
                                        </p:tav>
                                        <p:tav tm="100000">
                                          <p:val>
                                            <p:strVal val="#ppt_x"/>
                                          </p:val>
                                        </p:tav>
                                      </p:tavLst>
                                    </p:anim>
                                    <p:anim calcmode="lin" valueType="num">
                                      <p:cBhvr additive="base">
                                        <p:cTn id="8"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1" grpId="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4439905"/>
            <a:ext cx="12190413" cy="91587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3" name="TextBox 5"/>
          <p:cNvSpPr>
            <a:spLocks noChangeArrowheads="1"/>
          </p:cNvSpPr>
          <p:nvPr/>
        </p:nvSpPr>
        <p:spPr bwMode="auto">
          <a:xfrm>
            <a:off x="71120" y="4592955"/>
            <a:ext cx="4618355" cy="532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a:r>
              <a:rPr lang="zh-CN" altLang="en-US" sz="2665" dirty="0">
                <a:solidFill>
                  <a:schemeClr val="bg1"/>
                </a:solidFill>
                <a:latin typeface="微软雅黑" panose="020B0503020204020204" charset="-122"/>
                <a:ea typeface="微软雅黑" panose="020B0503020204020204" charset="-122"/>
              </a:rPr>
              <a:t>本章总结</a:t>
            </a:r>
            <a:endParaRPr lang="zh-CN" altLang="en-US" sz="2665" dirty="0">
              <a:solidFill>
                <a:schemeClr val="bg1"/>
              </a:solidFill>
              <a:latin typeface="微软雅黑" panose="020B0503020204020204" charset="-122"/>
              <a:ea typeface="微软雅黑" panose="020B0503020204020204" charset="-122"/>
            </a:endParaRPr>
          </a:p>
        </p:txBody>
      </p:sp>
      <p:sp>
        <p:nvSpPr>
          <p:cNvPr id="24" name="TextBox 5"/>
          <p:cNvSpPr>
            <a:spLocks noChangeArrowheads="1"/>
          </p:cNvSpPr>
          <p:nvPr/>
        </p:nvSpPr>
        <p:spPr bwMode="auto">
          <a:xfrm>
            <a:off x="7906639" y="4623712"/>
            <a:ext cx="427184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665" dirty="0">
                <a:solidFill>
                  <a:schemeClr val="bg1"/>
                </a:solidFill>
                <a:latin typeface="微软雅黑" panose="020B0503020204020204" charset="-122"/>
                <a:ea typeface="微软雅黑" panose="020B0503020204020204" charset="-122"/>
              </a:rPr>
              <a:t>Produced</a:t>
            </a:r>
            <a:r>
              <a:rPr lang="zh-CN" altLang="en-US" sz="2665" dirty="0">
                <a:solidFill>
                  <a:schemeClr val="bg1"/>
                </a:solidFill>
                <a:latin typeface="微软雅黑" panose="020B0503020204020204" charset="-122"/>
                <a:ea typeface="微软雅黑" panose="020B0503020204020204" charset="-122"/>
              </a:rPr>
              <a:t> </a:t>
            </a:r>
            <a:r>
              <a:rPr lang="en-US" altLang="zh-CN" sz="2665" dirty="0">
                <a:solidFill>
                  <a:schemeClr val="bg1"/>
                </a:solidFill>
                <a:latin typeface="微软雅黑" panose="020B0503020204020204" charset="-122"/>
                <a:ea typeface="微软雅黑" panose="020B0503020204020204" charset="-122"/>
              </a:rPr>
              <a:t>By</a:t>
            </a:r>
            <a:r>
              <a:rPr lang="zh-CN" altLang="en-US" sz="2665" dirty="0">
                <a:solidFill>
                  <a:schemeClr val="bg1"/>
                </a:solidFill>
                <a:latin typeface="微软雅黑" panose="020B0503020204020204" charset="-122"/>
                <a:ea typeface="微软雅黑" panose="020B0503020204020204" charset="-122"/>
              </a:rPr>
              <a:t> 小杨哥</a:t>
            </a:r>
            <a:endParaRPr lang="zh-CN" altLang="en-US" sz="2665" dirty="0">
              <a:solidFill>
                <a:schemeClr val="bg1"/>
              </a:solidFill>
              <a:latin typeface="微软雅黑" panose="020B0503020204020204" charset="-122"/>
              <a:ea typeface="微软雅黑" panose="020B0503020204020204" charset="-122"/>
            </a:endParaRPr>
          </a:p>
        </p:txBody>
      </p:sp>
      <p:sp>
        <p:nvSpPr>
          <p:cNvPr id="25" name="Freeform 5"/>
          <p:cNvSpPr/>
          <p:nvPr/>
        </p:nvSpPr>
        <p:spPr bwMode="auto">
          <a:xfrm rot="1855731">
            <a:off x="4094915" y="1008340"/>
            <a:ext cx="640224" cy="57723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6" name="Freeform 5"/>
          <p:cNvSpPr/>
          <p:nvPr/>
        </p:nvSpPr>
        <p:spPr bwMode="auto">
          <a:xfrm rot="1855731">
            <a:off x="5415992" y="941361"/>
            <a:ext cx="341503" cy="3079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7" name="Freeform 5"/>
          <p:cNvSpPr/>
          <p:nvPr/>
        </p:nvSpPr>
        <p:spPr bwMode="auto">
          <a:xfrm rot="1855731">
            <a:off x="3108313" y="1202556"/>
            <a:ext cx="339851" cy="30641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8" name="Freeform 5"/>
          <p:cNvSpPr/>
          <p:nvPr/>
        </p:nvSpPr>
        <p:spPr bwMode="auto">
          <a:xfrm rot="1855731">
            <a:off x="6359329" y="1162215"/>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29" name="Freeform 5"/>
          <p:cNvSpPr/>
          <p:nvPr/>
        </p:nvSpPr>
        <p:spPr bwMode="auto">
          <a:xfrm rot="1855731">
            <a:off x="7487837" y="1033329"/>
            <a:ext cx="231795" cy="20898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sp>
        <p:nvSpPr>
          <p:cNvPr id="30" name="Freeform 5"/>
          <p:cNvSpPr/>
          <p:nvPr/>
        </p:nvSpPr>
        <p:spPr bwMode="auto">
          <a:xfrm rot="1855731">
            <a:off x="8419381" y="1076584"/>
            <a:ext cx="454843" cy="4100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a:latin typeface="Meiryo" panose="020B0604030504040204" pitchFamily="34" charset="-128"/>
              <a:ea typeface="方正兰亭黑简体" panose="02000000000000000000" pitchFamily="2" charset="-122"/>
            </a:endParaRPr>
          </a:p>
        </p:txBody>
      </p:sp>
      <p:grpSp>
        <p:nvGrpSpPr>
          <p:cNvPr id="31" name="组合 30"/>
          <p:cNvGrpSpPr/>
          <p:nvPr/>
        </p:nvGrpSpPr>
        <p:grpSpPr>
          <a:xfrm>
            <a:off x="4642460" y="3604635"/>
            <a:ext cx="2811528" cy="2534911"/>
            <a:chOff x="3720691" y="2824413"/>
            <a:chExt cx="1341120" cy="1209172"/>
          </a:xfrm>
        </p:grpSpPr>
        <p:sp>
          <p:nvSpPr>
            <p:cNvPr id="3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sp>
          <p:nvSpPr>
            <p:cNvPr id="3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lumMod val="50000"/>
                    <a:lumOff val="50000"/>
                  </a:srgbClr>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800" dirty="0"/>
            </a:p>
          </p:txBody>
        </p:sp>
      </p:grpSp>
      <p:grpSp>
        <p:nvGrpSpPr>
          <p:cNvPr id="35" name="71"/>
          <p:cNvGrpSpPr/>
          <p:nvPr>
            <p:custDataLst>
              <p:tags r:id="rId1"/>
            </p:custDataLst>
          </p:nvPr>
        </p:nvGrpSpPr>
        <p:grpSpPr>
          <a:xfrm>
            <a:off x="2647941" y="2077839"/>
            <a:ext cx="6683383" cy="1137067"/>
            <a:chOff x="4304043" y="1286668"/>
            <a:chExt cx="3837944" cy="2757793"/>
          </a:xfrm>
          <a:effectLst>
            <a:outerShdw blurRad="203200" dist="152400" dir="8100000" algn="tr" rotWithShape="0">
              <a:prstClr val="black">
                <a:alpha val="50000"/>
              </a:prstClr>
            </a:outerShdw>
          </a:effectLst>
        </p:grpSpPr>
        <p:sp>
          <p:nvSpPr>
            <p:cNvPr id="36" name="7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7" name="73"/>
            <p:cNvSpPr/>
            <p:nvPr/>
          </p:nvSpPr>
          <p:spPr>
            <a:xfrm>
              <a:off x="4351930" y="1373339"/>
              <a:ext cx="376460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8" name="9"/>
          <p:cNvSpPr>
            <a:spLocks noChangeArrowheads="1"/>
          </p:cNvSpPr>
          <p:nvPr>
            <p:custDataLst>
              <p:tags r:id="rId2"/>
            </p:custDataLst>
          </p:nvPr>
        </p:nvSpPr>
        <p:spPr bwMode="auto">
          <a:xfrm>
            <a:off x="2597487" y="2321793"/>
            <a:ext cx="6679449" cy="5683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auto">
              <a:defRPr/>
            </a:pPr>
            <a:r>
              <a:rPr lang="en-US" altLang="zh-CN" sz="3100" b="1" kern="0" dirty="0">
                <a:solidFill>
                  <a:srgbClr val="C9394A"/>
                </a:solidFill>
                <a:latin typeface="微软雅黑" panose="020B0503020204020204" charset="-122"/>
                <a:ea typeface="微软雅黑" panose="020B0503020204020204" charset="-122"/>
                <a:sym typeface="+mn-ea"/>
              </a:rPr>
              <a:t>ArgoCD+ArgoRollouts</a:t>
            </a:r>
            <a:r>
              <a:rPr lang="zh-CN" altLang="en-US" sz="3100" b="1" kern="0" dirty="0">
                <a:solidFill>
                  <a:srgbClr val="C9394A"/>
                </a:solidFill>
                <a:latin typeface="微软雅黑" panose="020B0503020204020204" charset="-122"/>
                <a:ea typeface="微软雅黑" panose="020B0503020204020204" charset="-122"/>
                <a:sym typeface="+mn-ea"/>
              </a:rPr>
              <a:t>快速入门</a:t>
            </a:r>
            <a:endParaRPr lang="zh-CN" altLang="en-US" sz="3100" b="1" kern="0" dirty="0">
              <a:solidFill>
                <a:srgbClr val="C9394A"/>
              </a:solidFill>
              <a:latin typeface="微软雅黑" panose="020B0503020204020204" charset="-122"/>
              <a:ea typeface="微软雅黑" panose="020B0503020204020204" charset="-122"/>
            </a:endParaRPr>
          </a:p>
        </p:txBody>
      </p:sp>
      <p:sp>
        <p:nvSpPr>
          <p:cNvPr id="18" name="圆角矩形"/>
          <p:cNvSpPr/>
          <p:nvPr/>
        </p:nvSpPr>
        <p:spPr>
          <a:xfrm>
            <a:off x="4860105" y="4558619"/>
            <a:ext cx="2399903" cy="611715"/>
          </a:xfrm>
          <a:prstGeom prst="roundRect">
            <a:avLst>
              <a:gd name="adj" fmla="val 16666"/>
            </a:avLst>
          </a:prstGeom>
          <a:noFill/>
          <a:ln w="38100" cap="flat" cmpd="sng">
            <a:noFill/>
            <a:prstDash val="solid"/>
            <a:round/>
          </a:ln>
          <a:effectLst>
            <a:outerShdw blurRad="40000" dist="20000" dir="5400000" rotWithShape="0">
              <a:srgbClr val="000000">
                <a:alpha val="37647"/>
              </a:srgbClr>
            </a:outerShdw>
          </a:effectLst>
        </p:spPr>
        <p:txBody>
          <a:bodyPr vert="horz" wrap="square" lIns="121920" tIns="60960" rIns="121920" bIns="60960" anchor="ctr" anchorCtr="0"/>
          <a:lstStyle/>
          <a:p>
            <a:pPr algn="ctr"/>
            <a:r>
              <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rPr>
              <a:t>总结</a:t>
            </a:r>
            <a:endParaRPr lang="zh-CN" altLang="en-US" sz="4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Click="0">
        <p14:prism/>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000" fill="hold"/>
                                        <p:tgtEl>
                                          <p:spTgt spid="25"/>
                                        </p:tgtEl>
                                        <p:attrNameLst>
                                          <p:attrName>ppt_w</p:attrName>
                                        </p:attrNameLst>
                                      </p:cBhvr>
                                      <p:tavLst>
                                        <p:tav tm="0">
                                          <p:val>
                                            <p:fltVal val="0"/>
                                          </p:val>
                                        </p:tav>
                                        <p:tav tm="100000">
                                          <p:val>
                                            <p:strVal val="#ppt_w"/>
                                          </p:val>
                                        </p:tav>
                                      </p:tavLst>
                                    </p:anim>
                                    <p:anim calcmode="lin" valueType="num">
                                      <p:cBhvr>
                                        <p:cTn id="8" dur="1000" fill="hold"/>
                                        <p:tgtEl>
                                          <p:spTgt spid="25"/>
                                        </p:tgtEl>
                                        <p:attrNameLst>
                                          <p:attrName>ppt_h</p:attrName>
                                        </p:attrNameLst>
                                      </p:cBhvr>
                                      <p:tavLst>
                                        <p:tav tm="0">
                                          <p:val>
                                            <p:fltVal val="0"/>
                                          </p:val>
                                        </p:tav>
                                        <p:tav tm="100000">
                                          <p:val>
                                            <p:strVal val="#ppt_h"/>
                                          </p:val>
                                        </p:tav>
                                      </p:tavLst>
                                    </p:anim>
                                    <p:anim calcmode="lin" valueType="num">
                                      <p:cBhvr>
                                        <p:cTn id="9" dur="1000" fill="hold"/>
                                        <p:tgtEl>
                                          <p:spTgt spid="25"/>
                                        </p:tgtEl>
                                        <p:attrNameLst>
                                          <p:attrName>style.rotation</p:attrName>
                                        </p:attrNameLst>
                                      </p:cBhvr>
                                      <p:tavLst>
                                        <p:tav tm="0">
                                          <p:val>
                                            <p:fltVal val="90"/>
                                          </p:val>
                                        </p:tav>
                                        <p:tav tm="100000">
                                          <p:val>
                                            <p:fltVal val="0"/>
                                          </p:val>
                                        </p:tav>
                                      </p:tavLst>
                                    </p:anim>
                                    <p:animEffect transition="in" filter="fade">
                                      <p:cBhvr>
                                        <p:cTn id="10" dur="1000"/>
                                        <p:tgtEl>
                                          <p:spTgt spid="2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1000" fill="hold"/>
                                        <p:tgtEl>
                                          <p:spTgt spid="26"/>
                                        </p:tgtEl>
                                        <p:attrNameLst>
                                          <p:attrName>ppt_w</p:attrName>
                                        </p:attrNameLst>
                                      </p:cBhvr>
                                      <p:tavLst>
                                        <p:tav tm="0">
                                          <p:val>
                                            <p:fltVal val="0"/>
                                          </p:val>
                                        </p:tav>
                                        <p:tav tm="100000">
                                          <p:val>
                                            <p:strVal val="#ppt_w"/>
                                          </p:val>
                                        </p:tav>
                                      </p:tavLst>
                                    </p:anim>
                                    <p:anim calcmode="lin" valueType="num">
                                      <p:cBhvr>
                                        <p:cTn id="14" dur="1000" fill="hold"/>
                                        <p:tgtEl>
                                          <p:spTgt spid="26"/>
                                        </p:tgtEl>
                                        <p:attrNameLst>
                                          <p:attrName>ppt_h</p:attrName>
                                        </p:attrNameLst>
                                      </p:cBhvr>
                                      <p:tavLst>
                                        <p:tav tm="0">
                                          <p:val>
                                            <p:fltVal val="0"/>
                                          </p:val>
                                        </p:tav>
                                        <p:tav tm="100000">
                                          <p:val>
                                            <p:strVal val="#ppt_h"/>
                                          </p:val>
                                        </p:tav>
                                      </p:tavLst>
                                    </p:anim>
                                    <p:anim calcmode="lin" valueType="num">
                                      <p:cBhvr>
                                        <p:cTn id="15" dur="1000" fill="hold"/>
                                        <p:tgtEl>
                                          <p:spTgt spid="26"/>
                                        </p:tgtEl>
                                        <p:attrNameLst>
                                          <p:attrName>style.rotation</p:attrName>
                                        </p:attrNameLst>
                                      </p:cBhvr>
                                      <p:tavLst>
                                        <p:tav tm="0">
                                          <p:val>
                                            <p:fltVal val="90"/>
                                          </p:val>
                                        </p:tav>
                                        <p:tav tm="100000">
                                          <p:val>
                                            <p:fltVal val="0"/>
                                          </p:val>
                                        </p:tav>
                                      </p:tavLst>
                                    </p:anim>
                                    <p:animEffect transition="in" filter="fade">
                                      <p:cBhvr>
                                        <p:cTn id="16" dur="1000"/>
                                        <p:tgtEl>
                                          <p:spTgt spid="2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1000" fill="hold"/>
                                        <p:tgtEl>
                                          <p:spTgt spid="27"/>
                                        </p:tgtEl>
                                        <p:attrNameLst>
                                          <p:attrName>ppt_w</p:attrName>
                                        </p:attrNameLst>
                                      </p:cBhvr>
                                      <p:tavLst>
                                        <p:tav tm="0">
                                          <p:val>
                                            <p:fltVal val="0"/>
                                          </p:val>
                                        </p:tav>
                                        <p:tav tm="100000">
                                          <p:val>
                                            <p:strVal val="#ppt_w"/>
                                          </p:val>
                                        </p:tav>
                                      </p:tavLst>
                                    </p:anim>
                                    <p:anim calcmode="lin" valueType="num">
                                      <p:cBhvr>
                                        <p:cTn id="20" dur="1000" fill="hold"/>
                                        <p:tgtEl>
                                          <p:spTgt spid="27"/>
                                        </p:tgtEl>
                                        <p:attrNameLst>
                                          <p:attrName>ppt_h</p:attrName>
                                        </p:attrNameLst>
                                      </p:cBhvr>
                                      <p:tavLst>
                                        <p:tav tm="0">
                                          <p:val>
                                            <p:fltVal val="0"/>
                                          </p:val>
                                        </p:tav>
                                        <p:tav tm="100000">
                                          <p:val>
                                            <p:strVal val="#ppt_h"/>
                                          </p:val>
                                        </p:tav>
                                      </p:tavLst>
                                    </p:anim>
                                    <p:anim calcmode="lin" valueType="num">
                                      <p:cBhvr>
                                        <p:cTn id="21" dur="1000" fill="hold"/>
                                        <p:tgtEl>
                                          <p:spTgt spid="27"/>
                                        </p:tgtEl>
                                        <p:attrNameLst>
                                          <p:attrName>style.rotation</p:attrName>
                                        </p:attrNameLst>
                                      </p:cBhvr>
                                      <p:tavLst>
                                        <p:tav tm="0">
                                          <p:val>
                                            <p:fltVal val="90"/>
                                          </p:val>
                                        </p:tav>
                                        <p:tav tm="100000">
                                          <p:val>
                                            <p:fltVal val="0"/>
                                          </p:val>
                                        </p:tav>
                                      </p:tavLst>
                                    </p:anim>
                                    <p:animEffect transition="in" filter="fade">
                                      <p:cBhvr>
                                        <p:cTn id="22" dur="1000"/>
                                        <p:tgtEl>
                                          <p:spTgt spid="27"/>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1000" fill="hold"/>
                                        <p:tgtEl>
                                          <p:spTgt spid="28"/>
                                        </p:tgtEl>
                                        <p:attrNameLst>
                                          <p:attrName>ppt_w</p:attrName>
                                        </p:attrNameLst>
                                      </p:cBhvr>
                                      <p:tavLst>
                                        <p:tav tm="0">
                                          <p:val>
                                            <p:fltVal val="0"/>
                                          </p:val>
                                        </p:tav>
                                        <p:tav tm="100000">
                                          <p:val>
                                            <p:strVal val="#ppt_w"/>
                                          </p:val>
                                        </p:tav>
                                      </p:tavLst>
                                    </p:anim>
                                    <p:anim calcmode="lin" valueType="num">
                                      <p:cBhvr>
                                        <p:cTn id="26" dur="1000" fill="hold"/>
                                        <p:tgtEl>
                                          <p:spTgt spid="28"/>
                                        </p:tgtEl>
                                        <p:attrNameLst>
                                          <p:attrName>ppt_h</p:attrName>
                                        </p:attrNameLst>
                                      </p:cBhvr>
                                      <p:tavLst>
                                        <p:tav tm="0">
                                          <p:val>
                                            <p:fltVal val="0"/>
                                          </p:val>
                                        </p:tav>
                                        <p:tav tm="100000">
                                          <p:val>
                                            <p:strVal val="#ppt_h"/>
                                          </p:val>
                                        </p:tav>
                                      </p:tavLst>
                                    </p:anim>
                                    <p:anim calcmode="lin" valueType="num">
                                      <p:cBhvr>
                                        <p:cTn id="27" dur="1000" fill="hold"/>
                                        <p:tgtEl>
                                          <p:spTgt spid="28"/>
                                        </p:tgtEl>
                                        <p:attrNameLst>
                                          <p:attrName>style.rotation</p:attrName>
                                        </p:attrNameLst>
                                      </p:cBhvr>
                                      <p:tavLst>
                                        <p:tav tm="0">
                                          <p:val>
                                            <p:fltVal val="90"/>
                                          </p:val>
                                        </p:tav>
                                        <p:tav tm="100000">
                                          <p:val>
                                            <p:fltVal val="0"/>
                                          </p:val>
                                        </p:tav>
                                      </p:tavLst>
                                    </p:anim>
                                    <p:animEffect transition="in" filter="fade">
                                      <p:cBhvr>
                                        <p:cTn id="28" dur="1000"/>
                                        <p:tgtEl>
                                          <p:spTgt spid="28"/>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1000" fill="hold"/>
                                        <p:tgtEl>
                                          <p:spTgt spid="29"/>
                                        </p:tgtEl>
                                        <p:attrNameLst>
                                          <p:attrName>ppt_w</p:attrName>
                                        </p:attrNameLst>
                                      </p:cBhvr>
                                      <p:tavLst>
                                        <p:tav tm="0">
                                          <p:val>
                                            <p:fltVal val="0"/>
                                          </p:val>
                                        </p:tav>
                                        <p:tav tm="100000">
                                          <p:val>
                                            <p:strVal val="#ppt_w"/>
                                          </p:val>
                                        </p:tav>
                                      </p:tavLst>
                                    </p:anim>
                                    <p:anim calcmode="lin" valueType="num">
                                      <p:cBhvr>
                                        <p:cTn id="32" dur="1000" fill="hold"/>
                                        <p:tgtEl>
                                          <p:spTgt spid="29"/>
                                        </p:tgtEl>
                                        <p:attrNameLst>
                                          <p:attrName>ppt_h</p:attrName>
                                        </p:attrNameLst>
                                      </p:cBhvr>
                                      <p:tavLst>
                                        <p:tav tm="0">
                                          <p:val>
                                            <p:fltVal val="0"/>
                                          </p:val>
                                        </p:tav>
                                        <p:tav tm="100000">
                                          <p:val>
                                            <p:strVal val="#ppt_h"/>
                                          </p:val>
                                        </p:tav>
                                      </p:tavLst>
                                    </p:anim>
                                    <p:anim calcmode="lin" valueType="num">
                                      <p:cBhvr>
                                        <p:cTn id="33" dur="1000" fill="hold"/>
                                        <p:tgtEl>
                                          <p:spTgt spid="29"/>
                                        </p:tgtEl>
                                        <p:attrNameLst>
                                          <p:attrName>style.rotation</p:attrName>
                                        </p:attrNameLst>
                                      </p:cBhvr>
                                      <p:tavLst>
                                        <p:tav tm="0">
                                          <p:val>
                                            <p:fltVal val="90"/>
                                          </p:val>
                                        </p:tav>
                                        <p:tav tm="100000">
                                          <p:val>
                                            <p:fltVal val="0"/>
                                          </p:val>
                                        </p:tav>
                                      </p:tavLst>
                                    </p:anim>
                                    <p:animEffect transition="in" filter="fade">
                                      <p:cBhvr>
                                        <p:cTn id="34" dur="1000"/>
                                        <p:tgtEl>
                                          <p:spTgt spid="29"/>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1000" fill="hold"/>
                                        <p:tgtEl>
                                          <p:spTgt spid="30"/>
                                        </p:tgtEl>
                                        <p:attrNameLst>
                                          <p:attrName>ppt_w</p:attrName>
                                        </p:attrNameLst>
                                      </p:cBhvr>
                                      <p:tavLst>
                                        <p:tav tm="0">
                                          <p:val>
                                            <p:fltVal val="0"/>
                                          </p:val>
                                        </p:tav>
                                        <p:tav tm="100000">
                                          <p:val>
                                            <p:strVal val="#ppt_w"/>
                                          </p:val>
                                        </p:tav>
                                      </p:tavLst>
                                    </p:anim>
                                    <p:anim calcmode="lin" valueType="num">
                                      <p:cBhvr>
                                        <p:cTn id="38" dur="1000" fill="hold"/>
                                        <p:tgtEl>
                                          <p:spTgt spid="30"/>
                                        </p:tgtEl>
                                        <p:attrNameLst>
                                          <p:attrName>ppt_h</p:attrName>
                                        </p:attrNameLst>
                                      </p:cBhvr>
                                      <p:tavLst>
                                        <p:tav tm="0">
                                          <p:val>
                                            <p:fltVal val="0"/>
                                          </p:val>
                                        </p:tav>
                                        <p:tav tm="100000">
                                          <p:val>
                                            <p:strVal val="#ppt_h"/>
                                          </p:val>
                                        </p:tav>
                                      </p:tavLst>
                                    </p:anim>
                                    <p:anim calcmode="lin" valueType="num">
                                      <p:cBhvr>
                                        <p:cTn id="39" dur="1000" fill="hold"/>
                                        <p:tgtEl>
                                          <p:spTgt spid="30"/>
                                        </p:tgtEl>
                                        <p:attrNameLst>
                                          <p:attrName>style.rotation</p:attrName>
                                        </p:attrNameLst>
                                      </p:cBhvr>
                                      <p:tavLst>
                                        <p:tav tm="0">
                                          <p:val>
                                            <p:fltVal val="90"/>
                                          </p:val>
                                        </p:tav>
                                        <p:tav tm="100000">
                                          <p:val>
                                            <p:fltVal val="0"/>
                                          </p:val>
                                        </p:tav>
                                      </p:tavLst>
                                    </p:anim>
                                    <p:animEffect transition="in" filter="fade">
                                      <p:cBhvr>
                                        <p:cTn id="40" dur="1000"/>
                                        <p:tgtEl>
                                          <p:spTgt spid="30"/>
                                        </p:tgtEl>
                                      </p:cBhvr>
                                    </p:animEffect>
                                  </p:childTnLst>
                                </p:cTn>
                              </p:par>
                            </p:childTnLst>
                          </p:cTn>
                        </p:par>
                        <p:par>
                          <p:cTn id="41" fill="hold">
                            <p:stCondLst>
                              <p:cond delay="1000"/>
                            </p:stCondLst>
                            <p:childTnLst>
                              <p:par>
                                <p:cTn id="42" presetID="14" presetClass="entr" presetSubtype="10"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randombar(horizontal)">
                                      <p:cBhvr>
                                        <p:cTn id="44" dur="250"/>
                                        <p:tgtEl>
                                          <p:spTgt spid="22"/>
                                        </p:tgtEl>
                                      </p:cBhvr>
                                    </p:animEffect>
                                  </p:childTnLst>
                                </p:cTn>
                              </p:par>
                            </p:childTnLst>
                          </p:cTn>
                        </p:par>
                        <p:par>
                          <p:cTn id="45" fill="hold">
                            <p:stCondLst>
                              <p:cond delay="1500"/>
                            </p:stCondLst>
                            <p:childTnLst>
                              <p:par>
                                <p:cTn id="46" presetID="2" presetClass="entr" presetSubtype="8"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additive="base">
                                        <p:cTn id="48" dur="500" fill="hold"/>
                                        <p:tgtEl>
                                          <p:spTgt spid="31"/>
                                        </p:tgtEl>
                                        <p:attrNameLst>
                                          <p:attrName>ppt_x</p:attrName>
                                        </p:attrNameLst>
                                      </p:cBhvr>
                                      <p:tavLst>
                                        <p:tav tm="0">
                                          <p:val>
                                            <p:strVal val="0-#ppt_w/2"/>
                                          </p:val>
                                        </p:tav>
                                        <p:tav tm="100000">
                                          <p:val>
                                            <p:strVal val="#ppt_x"/>
                                          </p:val>
                                        </p:tav>
                                      </p:tavLst>
                                    </p:anim>
                                    <p:anim calcmode="lin" valueType="num">
                                      <p:cBhvr additive="base">
                                        <p:cTn id="49" dur="500" fill="hold"/>
                                        <p:tgtEl>
                                          <p:spTgt spid="31"/>
                                        </p:tgtEl>
                                        <p:attrNameLst>
                                          <p:attrName>ppt_y</p:attrName>
                                        </p:attrNameLst>
                                      </p:cBhvr>
                                      <p:tavLst>
                                        <p:tav tm="0">
                                          <p:val>
                                            <p:strVal val="#ppt_y"/>
                                          </p:val>
                                        </p:tav>
                                        <p:tav tm="100000">
                                          <p:val>
                                            <p:strVal val="#ppt_y"/>
                                          </p:val>
                                        </p:tav>
                                      </p:tavLst>
                                    </p:anim>
                                  </p:childTnLst>
                                </p:cTn>
                              </p:par>
                            </p:childTnLst>
                          </p:cTn>
                        </p:par>
                        <p:par>
                          <p:cTn id="50" fill="hold">
                            <p:stCondLst>
                              <p:cond delay="20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3"/>
                                        </p:tgtEl>
                                        <p:attrNameLst>
                                          <p:attrName>style.visibility</p:attrName>
                                        </p:attrNameLst>
                                      </p:cBhvr>
                                      <p:to>
                                        <p:strVal val="visible"/>
                                      </p:to>
                                    </p:set>
                                    <p:anim calcmode="lin" valueType="num">
                                      <p:cBhvr>
                                        <p:cTn id="53"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3"/>
                                        </p:tgtEl>
                                        <p:attrNameLst>
                                          <p:attrName>ppt_y</p:attrName>
                                        </p:attrNameLst>
                                      </p:cBhvr>
                                      <p:tavLst>
                                        <p:tav tm="0">
                                          <p:val>
                                            <p:strVal val="#ppt_y"/>
                                          </p:val>
                                        </p:tav>
                                        <p:tav tm="100000">
                                          <p:val>
                                            <p:strVal val="#ppt_y"/>
                                          </p:val>
                                        </p:tav>
                                      </p:tavLst>
                                    </p:anim>
                                    <p:anim calcmode="lin" valueType="num">
                                      <p:cBhvr>
                                        <p:cTn id="55"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3"/>
                                        </p:tgtEl>
                                        <p:attrNameLst>
                                          <p:attrName>ppt_w</p:attrName>
                                        </p:attrNameLst>
                                      </p:cBhvr>
                                      <p:tavLst>
                                        <p:tav tm="0">
                                          <p:val>
                                            <p:strVal val="#ppt_w/10"/>
                                          </p:val>
                                        </p:tav>
                                        <p:tav tm="50000">
                                          <p:val>
                                            <p:strVal val="#ppt_w+.01"/>
                                          </p:val>
                                        </p:tav>
                                        <p:tav tm="100000">
                                          <p:val>
                                            <p:strVal val="#ppt_w"/>
                                          </p:val>
                                        </p:tav>
                                      </p:tavLst>
                                    </p:anim>
                                    <p:animEffect>
                                      <p:cBhvr>
                                        <p:cTn id="57" dur="500" tmFilter="0,0; .5, 1; 1, 1"/>
                                        <p:tgtEl>
                                          <p:spTgt spid="23"/>
                                        </p:tgtEl>
                                      </p:cBhvr>
                                    </p:animEffect>
                                  </p:childTnLst>
                                </p:cTn>
                              </p:par>
                            </p:childTnLst>
                          </p:cTn>
                        </p:par>
                        <p:par>
                          <p:cTn id="58" fill="hold">
                            <p:stCondLst>
                              <p:cond delay="1399"/>
                            </p:stCondLst>
                            <p:childTnLst>
                              <p:par>
                                <p:cTn id="59" presetID="41" presetClass="entr" presetSubtype="0" fill="hold" grpId="0" nodeType="afterEffect">
                                  <p:stCondLst>
                                    <p:cond delay="0"/>
                                  </p:stCondLst>
                                  <p:iterate type="lt">
                                    <p:tmPct val="10000"/>
                                  </p:iterate>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24"/>
                                        </p:tgtEl>
                                        <p:attrNameLst>
                                          <p:attrName>ppt_y</p:attrName>
                                        </p:attrNameLst>
                                      </p:cBhvr>
                                      <p:tavLst>
                                        <p:tav tm="0">
                                          <p:val>
                                            <p:strVal val="#ppt_y"/>
                                          </p:val>
                                        </p:tav>
                                        <p:tav tm="100000">
                                          <p:val>
                                            <p:strVal val="#ppt_y"/>
                                          </p:val>
                                        </p:tav>
                                      </p:tavLst>
                                    </p:anim>
                                    <p:anim calcmode="lin" valueType="num">
                                      <p:cBhvr>
                                        <p:cTn id="63"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24"/>
                                        </p:tgtEl>
                                        <p:attrNameLst>
                                          <p:attrName>ppt_w</p:attrName>
                                        </p:attrNameLst>
                                      </p:cBhvr>
                                      <p:tavLst>
                                        <p:tav tm="0">
                                          <p:val>
                                            <p:strVal val="#ppt_w/10"/>
                                          </p:val>
                                        </p:tav>
                                        <p:tav tm="50000">
                                          <p:val>
                                            <p:strVal val="#ppt_w+.01"/>
                                          </p:val>
                                        </p:tav>
                                        <p:tav tm="100000">
                                          <p:val>
                                            <p:strVal val="#ppt_w"/>
                                          </p:val>
                                        </p:tav>
                                      </p:tavLst>
                                    </p:anim>
                                    <p:animEffect>
                                      <p:cBhvr>
                                        <p:cTn id="65" dur="500" tmFilter="0,0; .5, 1; 1, 1"/>
                                        <p:tgtEl>
                                          <p:spTgt spid="24"/>
                                        </p:tgtEl>
                                      </p:cBhvr>
                                    </p:animEffect>
                                  </p:childTnLst>
                                </p:cTn>
                              </p:par>
                            </p:childTnLst>
                          </p:cTn>
                        </p:par>
                        <p:par>
                          <p:cTn id="66" fill="hold">
                            <p:stCondLst>
                              <p:cond delay="2599"/>
                            </p:stCondLst>
                            <p:childTnLst>
                              <p:par>
                                <p:cTn id="67" presetID="55" presetClass="entr" presetSubtype="0" fill="hold" nodeType="afterEffect">
                                  <p:stCondLst>
                                    <p:cond delay="0"/>
                                  </p:stCondLst>
                                  <p:childTnLst>
                                    <p:set>
                                      <p:cBhvr>
                                        <p:cTn id="68" dur="1" fill="hold">
                                          <p:stCondLst>
                                            <p:cond delay="0"/>
                                          </p:stCondLst>
                                        </p:cTn>
                                        <p:tgtEl>
                                          <p:spTgt spid="35"/>
                                        </p:tgtEl>
                                        <p:attrNameLst>
                                          <p:attrName>style.visibility</p:attrName>
                                        </p:attrNameLst>
                                      </p:cBhvr>
                                      <p:to>
                                        <p:strVal val="visible"/>
                                      </p:to>
                                    </p:set>
                                    <p:anim calcmode="lin" valueType="num">
                                      <p:cBhvr>
                                        <p:cTn id="69" dur="500" fill="hold"/>
                                        <p:tgtEl>
                                          <p:spTgt spid="35"/>
                                        </p:tgtEl>
                                        <p:attrNameLst>
                                          <p:attrName>ppt_w</p:attrName>
                                        </p:attrNameLst>
                                      </p:cBhvr>
                                      <p:tavLst>
                                        <p:tav tm="0">
                                          <p:val>
                                            <p:strVal val="#ppt_w*0.70"/>
                                          </p:val>
                                        </p:tav>
                                        <p:tav tm="100000">
                                          <p:val>
                                            <p:strVal val="#ppt_w"/>
                                          </p:val>
                                        </p:tav>
                                      </p:tavLst>
                                    </p:anim>
                                    <p:anim calcmode="lin" valueType="num">
                                      <p:cBhvr>
                                        <p:cTn id="70" dur="500" fill="hold"/>
                                        <p:tgtEl>
                                          <p:spTgt spid="35"/>
                                        </p:tgtEl>
                                        <p:attrNameLst>
                                          <p:attrName>ppt_h</p:attrName>
                                        </p:attrNameLst>
                                      </p:cBhvr>
                                      <p:tavLst>
                                        <p:tav tm="0">
                                          <p:val>
                                            <p:strVal val="#ppt_h"/>
                                          </p:val>
                                        </p:tav>
                                        <p:tav tm="100000">
                                          <p:val>
                                            <p:strVal val="#ppt_h"/>
                                          </p:val>
                                        </p:tav>
                                      </p:tavLst>
                                    </p:anim>
                                    <p:animEffect transition="in" filter="fade">
                                      <p:cBhvr>
                                        <p:cTn id="71" dur="500"/>
                                        <p:tgtEl>
                                          <p:spTgt spid="35"/>
                                        </p:tgtEl>
                                      </p:cBhvr>
                                    </p:animEffect>
                                  </p:childTnLst>
                                </p:cTn>
                              </p:par>
                            </p:childTnLst>
                          </p:cTn>
                        </p:par>
                        <p:par>
                          <p:cTn id="72" fill="hold">
                            <p:stCondLst>
                              <p:cond delay="3099"/>
                            </p:stCondLst>
                            <p:childTnLst>
                              <p:par>
                                <p:cTn id="73" presetID="16" presetClass="entr" presetSubtype="21" fill="hold" grpId="0" nodeType="after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barn(inVertical)">
                                      <p:cBhvr>
                                        <p:cTn id="75" dur="1000"/>
                                        <p:tgtEl>
                                          <p:spTgt spid="38"/>
                                        </p:tgtEl>
                                      </p:cBhvr>
                                    </p:animEffect>
                                  </p:childTnLst>
                                </p:cTn>
                              </p:par>
                            </p:childTnLst>
                          </p:cTn>
                        </p:par>
                        <p:par>
                          <p:cTn id="76" fill="hold">
                            <p:stCondLst>
                              <p:cond delay="4099"/>
                            </p:stCondLst>
                            <p:childTnLst>
                              <p:par>
                                <p:cTn id="77" presetID="18" presetClass="entr" presetSubtype="12"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strips(downLeft)">
                                      <p:cBhvr>
                                        <p:cTn id="7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ldLvl="0" autoUpdateAnimBg="0"/>
      <p:bldP spid="24" grpId="0" bldLvl="0" autoUpdateAnimBg="0"/>
      <p:bldP spid="25" grpId="0" bldLvl="0" animBg="1"/>
      <p:bldP spid="26" grpId="0" bldLvl="0" animBg="1"/>
      <p:bldP spid="27" grpId="0" bldLvl="0" animBg="1"/>
      <p:bldP spid="28" grpId="0" bldLvl="0" animBg="1"/>
      <p:bldP spid="29" grpId="0" bldLvl="0" animBg="1"/>
      <p:bldP spid="30" grpId="0" bldLvl="0" animBg="1"/>
      <p:bldP spid="38" grpId="0"/>
      <p:bldP spid="18" grpId="0" bldLvl="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矩形"/>
          <p:cNvSpPr/>
          <p:nvPr/>
        </p:nvSpPr>
        <p:spPr>
          <a:xfrm>
            <a:off x="1078230" y="1982470"/>
            <a:ext cx="7334885" cy="677545"/>
          </a:xfrm>
          <a:prstGeom prst="rect">
            <a:avLst/>
          </a:prstGeom>
          <a:noFill/>
          <a:ln w="9525" cap="flat" cmpd="sng">
            <a:noFill/>
            <a:prstDash val="solid"/>
            <a:miter/>
          </a:ln>
        </p:spPr>
        <p:txBody>
          <a:bodyPr vert="horz" wrap="square" lIns="121920" tIns="60960" rIns="121920" bIns="60960" anchor="ctr" anchorCtr="0"/>
          <a:lstStyle/>
          <a:p>
            <a:pPr marL="609600" indent="-342900" algn="just">
              <a:lnSpc>
                <a:spcPct val="100000"/>
              </a:lnSpc>
              <a:spcBef>
                <a:spcPts val="0"/>
              </a:spcBef>
              <a:spcAft>
                <a:spcPts val="0"/>
              </a:spcAft>
              <a:buClr>
                <a:srgbClr val="C00000"/>
              </a:buClr>
              <a:buFont typeface="Wingdings" panose="05000000000000000000" charset="0"/>
              <a:buChar char="u"/>
            </a:pPr>
            <a:r>
              <a:rPr lang="en-US" altLang="zh-CN" sz="2665"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rPr>
              <a:t>Argo CD</a:t>
            </a:r>
            <a:r>
              <a:rPr lang="zh-CN" sz="2665"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rPr>
              <a:t>同步部署</a:t>
            </a:r>
            <a:endParaRPr lang="zh-CN" sz="2665" b="1" u="none" strike="noStrike" kern="100" cap="none" spc="0" baseline="0">
              <a:solidFill>
                <a:schemeClr val="tx1"/>
              </a:solidFill>
              <a:latin typeface="微软雅黑" panose="020B0503020204020204" charset="-122"/>
              <a:ea typeface="微软雅黑" panose="020B0503020204020204" charset="-122"/>
              <a:cs typeface="Times New Roman" panose="02020603050405020304" charset="0"/>
              <a:sym typeface="Calibri" panose="020F0502020204030204" charset="0"/>
            </a:endParaRPr>
          </a:p>
        </p:txBody>
      </p:sp>
      <p:sp>
        <p:nvSpPr>
          <p:cNvPr id="93" name="矩形"/>
          <p:cNvSpPr/>
          <p:nvPr/>
        </p:nvSpPr>
        <p:spPr>
          <a:xfrm>
            <a:off x="1077595" y="3247390"/>
            <a:ext cx="7519670" cy="677545"/>
          </a:xfrm>
          <a:prstGeom prst="rect">
            <a:avLst/>
          </a:prstGeom>
          <a:noFill/>
          <a:ln w="9525" cap="flat" cmpd="sng">
            <a:noFill/>
            <a:prstDash val="solid"/>
            <a:miter/>
          </a:ln>
        </p:spPr>
        <p:txBody>
          <a:bodyPr vert="horz" wrap="square" lIns="121920" tIns="60960" rIns="121920" bIns="60960" anchor="ctr" anchorCtr="0"/>
          <a:lstStyle/>
          <a:p>
            <a:pPr marL="609600" indent="-342900" algn="just" eaLnBrk="0" fontAlgn="base" hangingPunct="0">
              <a:lnSpc>
                <a:spcPct val="100000"/>
              </a:lnSpc>
              <a:spcBef>
                <a:spcPts val="0"/>
              </a:spcBef>
              <a:spcAft>
                <a:spcPts val="0"/>
              </a:spcAft>
              <a:buClr>
                <a:srgbClr val="C00000"/>
              </a:buClr>
              <a:buFont typeface="Wingdings" panose="05000000000000000000" charset="0"/>
              <a:buChar char="u"/>
            </a:pPr>
            <a:r>
              <a:rPr lang="en-US" sz="2665" b="1" u="none" strike="noStrike" kern="100" cap="none" spc="0" baseline="0">
                <a:solidFill>
                  <a:schemeClr val="tx1"/>
                </a:solidFill>
                <a:uFillTx/>
                <a:latin typeface="微软雅黑" panose="020B0503020204020204" charset="-122"/>
                <a:ea typeface="微软雅黑" panose="020B0503020204020204" charset="-122"/>
                <a:cs typeface="微软雅黑" panose="020B0503020204020204" charset="-122"/>
                <a:sym typeface="+mn-ea"/>
              </a:rPr>
              <a:t>Argo Rollout</a:t>
            </a:r>
            <a:r>
              <a:rPr lang="zh-CN" altLang="en-US" sz="2665" b="1" u="none" strike="noStrike" kern="100" cap="none" spc="0" baseline="0">
                <a:solidFill>
                  <a:schemeClr val="tx1"/>
                </a:solidFill>
                <a:uFillTx/>
                <a:latin typeface="微软雅黑" panose="020B0503020204020204" charset="-122"/>
                <a:ea typeface="微软雅黑" panose="020B0503020204020204" charset="-122"/>
                <a:cs typeface="微软雅黑" panose="020B0503020204020204" charset="-122"/>
                <a:sym typeface="+mn-ea"/>
              </a:rPr>
              <a:t>实现蓝绿、灰度发布</a:t>
            </a:r>
            <a:endParaRPr lang="zh-CN" altLang="en-US" sz="2665" b="1" u="none" strike="noStrike" kern="100" cap="none" spc="0" baseline="0">
              <a:solidFill>
                <a:schemeClr val="tx1"/>
              </a:solidFill>
              <a:uFillTx/>
              <a:latin typeface="微软雅黑" panose="020B0503020204020204" charset="-122"/>
              <a:ea typeface="微软雅黑" panose="020B0503020204020204" charset="-122"/>
              <a:cs typeface="微软雅黑" panose="020B0503020204020204" charset="-122"/>
              <a:sym typeface="+mn-ea"/>
            </a:endParaRPr>
          </a:p>
        </p:txBody>
      </p:sp>
      <p:sp>
        <p:nvSpPr>
          <p:cNvPr id="2" name="矩形"/>
          <p:cNvSpPr/>
          <p:nvPr/>
        </p:nvSpPr>
        <p:spPr>
          <a:xfrm>
            <a:off x="4958387" y="575615"/>
            <a:ext cx="2275840" cy="737235"/>
          </a:xfrm>
          <a:prstGeom prst="rect">
            <a:avLst/>
          </a:prstGeom>
          <a:noFill/>
          <a:ln w="9525" cap="flat" cmpd="sng">
            <a:noFill/>
            <a:prstDash val="solid"/>
            <a:miter/>
          </a:ln>
        </p:spPr>
        <p:txBody>
          <a:bodyPr vert="horz" wrap="none" lIns="121920" tIns="60960" rIns="121920" bIns="60960" anchor="t" anchorCtr="0">
            <a:spAutoFit/>
          </a:bodyPr>
          <a:lstStyle/>
          <a:p>
            <a:pPr marL="0" indent="0" algn="ctr">
              <a:lnSpc>
                <a:spcPct val="100000"/>
              </a:lnSpc>
              <a:spcBef>
                <a:spcPts val="0"/>
              </a:spcBef>
              <a:spcAft>
                <a:spcPts val="0"/>
              </a:spcAft>
              <a:buNone/>
            </a:pPr>
            <a:r>
              <a:rPr lang="zh-CN" altLang="en-US" sz="4000" b="1">
                <a:solidFill>
                  <a:srgbClr val="C9394A"/>
                </a:solidFill>
                <a:latin typeface="微软雅黑" panose="020B0503020204020204" charset="-122"/>
                <a:ea typeface="微软雅黑" panose="020B0503020204020204" charset="-122"/>
                <a:sym typeface="+mn-ea"/>
              </a:rPr>
              <a:t>本章总结</a:t>
            </a:r>
            <a:endParaRPr lang="zh-CN" altLang="en-US" sz="4000" b="1" u="none" strike="noStrike" kern="100" cap="none" spc="0" baseline="0">
              <a:solidFill>
                <a:srgbClr val="C9394A"/>
              </a:solidFill>
              <a:latin typeface="微软雅黑" panose="020B0503020204020204" charset="-122"/>
              <a:ea typeface="微软雅黑" panose="020B0503020204020204" charset="-122"/>
              <a:cs typeface="Times New Roman" panose="02020603050405020304" charset="0"/>
              <a:sym typeface="+mn-ea"/>
            </a:endParaRPr>
          </a:p>
        </p:txBody>
      </p:sp>
      <p:sp>
        <p:nvSpPr>
          <p:cNvPr id="3" name="矩形"/>
          <p:cNvSpPr/>
          <p:nvPr/>
        </p:nvSpPr>
        <p:spPr>
          <a:xfrm>
            <a:off x="1077595" y="4509135"/>
            <a:ext cx="10320655" cy="677545"/>
          </a:xfrm>
          <a:prstGeom prst="rect">
            <a:avLst/>
          </a:prstGeom>
          <a:noFill/>
          <a:ln w="9525" cap="flat" cmpd="sng">
            <a:noFill/>
            <a:prstDash val="solid"/>
            <a:miter/>
          </a:ln>
        </p:spPr>
        <p:txBody>
          <a:bodyPr vert="horz" wrap="square" lIns="121920" tIns="60960" rIns="121920" bIns="60960" anchor="ctr" anchorCtr="0"/>
          <a:p>
            <a:pPr marL="609600" indent="-342900" algn="just" eaLnBrk="0" fontAlgn="base" hangingPunct="0">
              <a:lnSpc>
                <a:spcPct val="100000"/>
              </a:lnSpc>
              <a:spcBef>
                <a:spcPts val="0"/>
              </a:spcBef>
              <a:spcAft>
                <a:spcPts val="0"/>
              </a:spcAft>
              <a:buClr>
                <a:srgbClr val="C00000"/>
              </a:buClr>
              <a:buFont typeface="Wingdings" panose="05000000000000000000" charset="0"/>
              <a:buChar char="u"/>
            </a:pPr>
            <a:r>
              <a:rPr lang="en-US" sz="2665" b="1" u="none" strike="noStrike" kern="100" cap="none" spc="0" baseline="0">
                <a:solidFill>
                  <a:schemeClr val="tx1"/>
                </a:solidFill>
                <a:uFillTx/>
                <a:latin typeface="微软雅黑" panose="020B0503020204020204" charset="-122"/>
                <a:ea typeface="微软雅黑" panose="020B0503020204020204" charset="-122"/>
                <a:cs typeface="微软雅黑" panose="020B0503020204020204" charset="-122"/>
                <a:sym typeface="+mn-ea"/>
              </a:rPr>
              <a:t>Argo Rollout</a:t>
            </a:r>
            <a:r>
              <a:rPr lang="en-US" altLang="zh-CN" sz="2665" b="1" u="none" strike="noStrike" kern="100" cap="none" spc="0" baseline="0">
                <a:solidFill>
                  <a:schemeClr val="tx1"/>
                </a:solidFill>
                <a:uFillTx/>
                <a:latin typeface="微软雅黑" panose="020B0503020204020204" charset="-122"/>
                <a:ea typeface="微软雅黑" panose="020B0503020204020204" charset="-122"/>
                <a:cs typeface="微软雅黑" panose="020B0503020204020204" charset="-122"/>
                <a:sym typeface="+mn-ea"/>
              </a:rPr>
              <a:t>+IstIo+Prmotheus</a:t>
            </a:r>
            <a:r>
              <a:rPr lang="zh-CN" altLang="en-US" sz="2665" b="1" u="none" strike="noStrike" kern="100" cap="none" spc="0" baseline="0">
                <a:solidFill>
                  <a:schemeClr val="tx1"/>
                </a:solidFill>
                <a:uFillTx/>
                <a:latin typeface="微软雅黑" panose="020B0503020204020204" charset="-122"/>
                <a:ea typeface="微软雅黑" panose="020B0503020204020204" charset="-122"/>
                <a:cs typeface="微软雅黑" panose="020B0503020204020204" charset="-122"/>
                <a:sym typeface="+mn-ea"/>
              </a:rPr>
              <a:t>实现流量分析自动回滚实战</a:t>
            </a:r>
            <a:endParaRPr lang="zh-CN" altLang="en-US" sz="2665" b="1" u="none" strike="noStrike" kern="100" cap="none" spc="0" baseline="0">
              <a:solidFill>
                <a:schemeClr val="tx1"/>
              </a:solidFill>
              <a:uFillTx/>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cBhvr additive="base">
                                        <p:cTn id="7" dur="500" fill="hold"/>
                                        <p:tgtEl>
                                          <p:spTgt spid="91"/>
                                        </p:tgtEl>
                                        <p:attrNameLst>
                                          <p:attrName>ppt_x</p:attrName>
                                        </p:attrNameLst>
                                      </p:cBhvr>
                                      <p:tavLst>
                                        <p:tav tm="0">
                                          <p:val>
                                            <p:strVal val="#ppt_x"/>
                                          </p:val>
                                        </p:tav>
                                        <p:tav tm="100000">
                                          <p:val>
                                            <p:strVal val="#ppt_x"/>
                                          </p:val>
                                        </p:tav>
                                      </p:tavLst>
                                    </p:anim>
                                    <p:anim calcmode="lin" valueType="num">
                                      <p:cBhvr additive="base">
                                        <p:cTn id="8"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3"/>
                                        </p:tgtEl>
                                        <p:attrNameLst>
                                          <p:attrName>style.visibility</p:attrName>
                                        </p:attrNameLst>
                                      </p:cBhvr>
                                      <p:to>
                                        <p:strVal val="visible"/>
                                      </p:to>
                                    </p:set>
                                    <p:anim calcmode="lin" valueType="num">
                                      <p:cBhvr additive="base">
                                        <p:cTn id="13" dur="500" fill="hold"/>
                                        <p:tgtEl>
                                          <p:spTgt spid="93"/>
                                        </p:tgtEl>
                                        <p:attrNameLst>
                                          <p:attrName>ppt_x</p:attrName>
                                        </p:attrNameLst>
                                      </p:cBhvr>
                                      <p:tavLst>
                                        <p:tav tm="0">
                                          <p:val>
                                            <p:strVal val="#ppt_x"/>
                                          </p:val>
                                        </p:tav>
                                        <p:tav tm="100000">
                                          <p:val>
                                            <p:strVal val="#ppt_x"/>
                                          </p:val>
                                        </p:tav>
                                      </p:tavLst>
                                    </p:anim>
                                    <p:anim calcmode="lin" valueType="num">
                                      <p:cBhvr additive="base">
                                        <p:cTn id="14"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1" grpId="1"/>
      <p:bldP spid="93" grpId="0"/>
      <p:bldP spid="93" grpId="1"/>
      <p:bldP spid="3" grpId="0"/>
      <p:bldP spid="3" grpId="1"/>
    </p:bldLst>
  </p:timing>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PA" val="v3.0.1"/>
</p:tagLst>
</file>

<file path=ppt/tags/tag102.xml><?xml version="1.0" encoding="utf-8"?>
<p:tagLst xmlns:p="http://schemas.openxmlformats.org/presentationml/2006/main">
  <p:tag name="PA" val="v3.0.1"/>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PA" val="v3.0.1"/>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PA" val="v3.0.1"/>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PA" val="v3.0.1"/>
</p:tagLst>
</file>

<file path=ppt/tags/tag114.xml><?xml version="1.0" encoding="utf-8"?>
<p:tagLst xmlns:p="http://schemas.openxmlformats.org/presentationml/2006/main">
  <p:tag name="PA" val="v3.0.1"/>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PA" val="v3.0.1"/>
</p:tagLst>
</file>

<file path=ppt/tags/tag117.xml><?xml version="1.0" encoding="utf-8"?>
<p:tagLst xmlns:p="http://schemas.openxmlformats.org/presentationml/2006/main">
  <p:tag name="PA" val="v3.0.1"/>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PA" val="v3.0.1"/>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PA" val="v3.0.1"/>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PA" val="v3.0.1"/>
</p:tagLst>
</file>

<file path=ppt/tags/tag123.xml><?xml version="1.0" encoding="utf-8"?>
<p:tagLst xmlns:p="http://schemas.openxmlformats.org/presentationml/2006/main">
  <p:tag name="PA" val="v3.0.1"/>
</p:tagLst>
</file>

<file path=ppt/tags/tag124.xml><?xml version="1.0" encoding="utf-8"?>
<p:tagLst xmlns:p="http://schemas.openxmlformats.org/presentationml/2006/main">
  <p:tag name="PA" val="v3.0.1"/>
</p:tagLst>
</file>

<file path=ppt/tags/tag125.xml><?xml version="1.0" encoding="utf-8"?>
<p:tagLst xmlns:p="http://schemas.openxmlformats.org/presentationml/2006/main">
  <p:tag name="PA" val="v3.0.1"/>
</p:tagLst>
</file>

<file path=ppt/tags/tag126.xml><?xml version="1.0" encoding="utf-8"?>
<p:tagLst xmlns:p="http://schemas.openxmlformats.org/presentationml/2006/main">
  <p:tag name="commondata" val="eyJoZGlkIjoiOTM1YTYwMjE3OGY5MjRjM2QyZDU1NmNkOGVmN2YxNzAifQ=="/>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20.xml><?xml version="1.0" encoding="utf-8"?>
<p:tagLst xmlns:p="http://schemas.openxmlformats.org/presentationml/2006/main">
  <p:tag name="PA" val="v3.0.1"/>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PA" val="v3.0.1"/>
</p:tagLst>
</file>

<file path=ppt/tags/tag25.xml><?xml version="1.0" encoding="utf-8"?>
<p:tagLst xmlns:p="http://schemas.openxmlformats.org/presentationml/2006/main">
  <p:tag name="PA" val="v3.0.1"/>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PA" val="v3.0.1"/>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PA" val="v3.0.1"/>
</p:tagLst>
</file>

<file path=ppt/tags/tag32.xml><?xml version="1.0" encoding="utf-8"?>
<p:tagLst xmlns:p="http://schemas.openxmlformats.org/presentationml/2006/main">
  <p:tag name="PA" val="v3.0.1"/>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PA" val="v3.0.1"/>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PA" val="v3.0.1"/>
</p:tagLst>
</file>

<file path=ppt/tags/tag42.xml><?xml version="1.0" encoding="utf-8"?>
<p:tagLst xmlns:p="http://schemas.openxmlformats.org/presentationml/2006/main">
  <p:tag name="PA" val="v3.0.1"/>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PA" val="v3.0.1"/>
</p:tagLst>
</file>

<file path=ppt/tags/tag46.xml><?xml version="1.0" encoding="utf-8"?>
<p:tagLst xmlns:p="http://schemas.openxmlformats.org/presentationml/2006/main">
  <p:tag name="PA" val="v3.0.1"/>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PA" val="v3.0.1"/>
</p:tagLst>
</file>

<file path=ppt/tags/tag50.xml><?xml version="1.0" encoding="utf-8"?>
<p:tagLst xmlns:p="http://schemas.openxmlformats.org/presentationml/2006/main">
  <p:tag name="PA" val="v3.0.1"/>
</p:tagLst>
</file>

<file path=ppt/tags/tag51.xml><?xml version="1.0" encoding="utf-8"?>
<p:tagLst xmlns:p="http://schemas.openxmlformats.org/presentationml/2006/main">
  <p:tag name="PA" val="v3.0.1"/>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PA" val="v3.0.1"/>
</p:tagLst>
</file>

<file path=ppt/tags/tag57.xml><?xml version="1.0" encoding="utf-8"?>
<p:tagLst xmlns:p="http://schemas.openxmlformats.org/presentationml/2006/main">
  <p:tag name="PA" val="v3.0.1"/>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PA" val="v3.0.1"/>
</p:tagLst>
</file>

<file path=ppt/tags/tag60.xml><?xml version="1.0" encoding="utf-8"?>
<p:tagLst xmlns:p="http://schemas.openxmlformats.org/presentationml/2006/main">
  <p:tag name="PA" val="v3.0.1"/>
</p:tagLst>
</file>

<file path=ppt/tags/tag61.xml><?xml version="1.0" encoding="utf-8"?>
<p:tagLst xmlns:p="http://schemas.openxmlformats.org/presentationml/2006/main">
  <p:tag name="PA" val="v3.0.1"/>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PA" val="v3.0.1"/>
</p:tagLst>
</file>

<file path=ppt/tags/tag64.xml><?xml version="1.0" encoding="utf-8"?>
<p:tagLst xmlns:p="http://schemas.openxmlformats.org/presentationml/2006/main">
  <p:tag name="PA" val="v3.0.1"/>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DIAGRAM_VIRTUALLY_FRAME" val="{&quot;height&quot;:233.4,&quot;left&quot;:94.45,&quot;top&quot;:105.55,&quot;width&quot;:307.75}"/>
</p:tagLst>
</file>

<file path=ppt/tags/tag71.xml><?xml version="1.0" encoding="utf-8"?>
<p:tagLst xmlns:p="http://schemas.openxmlformats.org/presentationml/2006/main">
  <p:tag name="KSO_WM_DIAGRAM_VIRTUALLY_FRAME" val="{&quot;height&quot;:233.4,&quot;left&quot;:94.45,&quot;top&quot;:105.55,&quot;width&quot;:307.75}"/>
</p:tagLst>
</file>

<file path=ppt/tags/tag72.xml><?xml version="1.0" encoding="utf-8"?>
<p:tagLst xmlns:p="http://schemas.openxmlformats.org/presentationml/2006/main">
  <p:tag name="KSO_WM_DIAGRAM_VIRTUALLY_FRAME" val="{&quot;height&quot;:233.4,&quot;left&quot;:94.45,&quot;top&quot;:105.55,&quot;width&quot;:307.75}"/>
</p:tagLst>
</file>

<file path=ppt/tags/tag73.xml><?xml version="1.0" encoding="utf-8"?>
<p:tagLst xmlns:p="http://schemas.openxmlformats.org/presentationml/2006/main">
  <p:tag name="KSO_WM_DIAGRAM_VIRTUALLY_FRAME" val="{&quot;height&quot;:233.4,&quot;left&quot;:94.45,&quot;top&quot;:105.55,&quot;width&quot;:307.75}"/>
</p:tagLst>
</file>

<file path=ppt/tags/tag74.xml><?xml version="1.0" encoding="utf-8"?>
<p:tagLst xmlns:p="http://schemas.openxmlformats.org/presentationml/2006/main">
  <p:tag name="KSO_WM_DIAGRAM_VIRTUALLY_FRAME" val="{&quot;height&quot;:233.4,&quot;left&quot;:94.45,&quot;top&quot;:105.55,&quot;width&quot;:307.75}"/>
</p:tagLst>
</file>

<file path=ppt/tags/tag75.xml><?xml version="1.0" encoding="utf-8"?>
<p:tagLst xmlns:p="http://schemas.openxmlformats.org/presentationml/2006/main">
  <p:tag name="KSO_WM_DIAGRAM_VIRTUALLY_FRAME" val="{&quot;height&quot;:233.4,&quot;left&quot;:94.45,&quot;top&quot;:105.55,&quot;width&quot;:307.75}"/>
</p:tagLst>
</file>

<file path=ppt/tags/tag76.xml><?xml version="1.0" encoding="utf-8"?>
<p:tagLst xmlns:p="http://schemas.openxmlformats.org/presentationml/2006/main">
  <p:tag name="KSO_WM_DIAGRAM_VIRTUALLY_FRAME" val="{&quot;height&quot;:233.4,&quot;left&quot;:94.45,&quot;top&quot;:105.55,&quot;width&quot;:307.75}"/>
</p:tagLst>
</file>

<file path=ppt/tags/tag77.xml><?xml version="1.0" encoding="utf-8"?>
<p:tagLst xmlns:p="http://schemas.openxmlformats.org/presentationml/2006/main">
  <p:tag name="KSO_WM_DIAGRAM_VIRTUALLY_FRAME" val="{&quot;height&quot;:233.4,&quot;left&quot;:94.45,&quot;top&quot;:105.55,&quot;width&quot;:307.75}"/>
</p:tagLst>
</file>

<file path=ppt/tags/tag78.xml><?xml version="1.0" encoding="utf-8"?>
<p:tagLst xmlns:p="http://schemas.openxmlformats.org/presentationml/2006/main">
  <p:tag name="KSO_WM_DIAGRAM_VIRTUALLY_FRAME" val="{&quot;height&quot;:233.4,&quot;left&quot;:94.45,&quot;top&quot;:105.55,&quot;width&quot;:307.75}"/>
</p:tagLst>
</file>

<file path=ppt/tags/tag79.xml><?xml version="1.0" encoding="utf-8"?>
<p:tagLst xmlns:p="http://schemas.openxmlformats.org/presentationml/2006/main">
  <p:tag name="KSO_WM_DIAGRAM_VIRTUALLY_FRAME" val="{&quot;height&quot;:233.4,&quot;left&quot;:94.45,&quot;top&quot;:105.55,&quot;width&quot;:307.75}"/>
</p:tagLst>
</file>

<file path=ppt/tags/tag8.xml><?xml version="1.0" encoding="utf-8"?>
<p:tagLst xmlns:p="http://schemas.openxmlformats.org/presentationml/2006/main">
  <p:tag name="PA" val="v3.0.1"/>
</p:tagLst>
</file>

<file path=ppt/tags/tag80.xml><?xml version="1.0" encoding="utf-8"?>
<p:tagLst xmlns:p="http://schemas.openxmlformats.org/presentationml/2006/main">
  <p:tag name="KSO_WM_DIAGRAM_VIRTUALLY_FRAME" val="{&quot;height&quot;:233.4,&quot;left&quot;:94.45,&quot;top&quot;:105.55,&quot;width&quot;:307.75}"/>
</p:tagLst>
</file>

<file path=ppt/tags/tag81.xml><?xml version="1.0" encoding="utf-8"?>
<p:tagLst xmlns:p="http://schemas.openxmlformats.org/presentationml/2006/main">
  <p:tag name="KSO_WM_DIAGRAM_VIRTUALLY_FRAME" val="{&quot;height&quot;:233.4,&quot;left&quot;:94.45,&quot;top&quot;:105.55,&quot;width&quot;:307.75}"/>
</p:tagLst>
</file>

<file path=ppt/tags/tag82.xml><?xml version="1.0" encoding="utf-8"?>
<p:tagLst xmlns:p="http://schemas.openxmlformats.org/presentationml/2006/main">
  <p:tag name="PA" val="v3.0.1"/>
</p:tagLst>
</file>

<file path=ppt/tags/tag83.xml><?xml version="1.0" encoding="utf-8"?>
<p:tagLst xmlns:p="http://schemas.openxmlformats.org/presentationml/2006/main">
  <p:tag name="PA" val="v3.0.1"/>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PA" val="v3.0.1"/>
</p:tagLst>
</file>

<file path=ppt/tags/tag89.xml><?xml version="1.0" encoding="utf-8"?>
<p:tagLst xmlns:p="http://schemas.openxmlformats.org/presentationml/2006/main">
  <p:tag name="PA" val="v3.0.1"/>
</p:tagLst>
</file>

<file path=ppt/tags/tag9.xml><?xml version="1.0" encoding="utf-8"?>
<p:tagLst xmlns:p="http://schemas.openxmlformats.org/presentationml/2006/main">
  <p:tag name="PA" val="v3.0.1"/>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PA" val="v3.0.1"/>
</p:tagLst>
</file>

<file path=ppt/tags/tag97.xml><?xml version="1.0" encoding="utf-8"?>
<p:tagLst xmlns:p="http://schemas.openxmlformats.org/presentationml/2006/main">
  <p:tag name="PA" val="v3.0.1"/>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10882</Words>
  <Application>WPS 演示</Application>
  <PresentationFormat/>
  <Paragraphs>962</Paragraphs>
  <Slides>92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92</vt:i4>
      </vt:variant>
    </vt:vector>
  </HeadingPairs>
  <TitlesOfParts>
    <vt:vector size="105" baseType="lpstr">
      <vt:lpstr>Arial</vt:lpstr>
      <vt:lpstr>宋体</vt:lpstr>
      <vt:lpstr>Wingdings</vt:lpstr>
      <vt:lpstr>微软雅黑</vt:lpstr>
      <vt:lpstr>Meiryo</vt:lpstr>
      <vt:lpstr>方正兰亭黑简体</vt:lpstr>
      <vt:lpstr>Wingdings</vt:lpstr>
      <vt:lpstr>Times New Roman</vt:lpstr>
      <vt:lpstr>Calibri</vt:lpstr>
      <vt:lpstr>Yu Gothic UI</vt:lpstr>
      <vt:lpstr>Arial Unicode MS</vt:lpstr>
      <vt:lpstr>黑体</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本章概述</dc:title>
  <dc:creator>yht</dc:creator>
  <cp:lastModifiedBy>WPS_1602225602</cp:lastModifiedBy>
  <cp:revision>206</cp:revision>
  <dcterms:created xsi:type="dcterms:W3CDTF">2024-01-08T10:07:00Z</dcterms:created>
  <dcterms:modified xsi:type="dcterms:W3CDTF">2024-08-11T15:24:14Z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2052-12.1.0.17827</vt:lpwstr>
  </property>
  <property fmtid="{D5CDD505-2E9C-101B-9397-08002B2CF9AE}" pid="3" name="ICV">
    <vt:lpwstr>A18B848A95E7470A8CF3A8439B910AA2_12</vt:lpwstr>
  </property>
</Properties>
</file>