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67" r:id="rId3"/>
    <p:sldId id="877" r:id="rId5"/>
    <p:sldId id="879" r:id="rId6"/>
    <p:sldId id="880" r:id="rId7"/>
    <p:sldId id="1045" r:id="rId8"/>
    <p:sldId id="939" r:id="rId9"/>
    <p:sldId id="881" r:id="rId10"/>
    <p:sldId id="882" r:id="rId11"/>
    <p:sldId id="883" r:id="rId12"/>
    <p:sldId id="884" r:id="rId13"/>
    <p:sldId id="943" r:id="rId14"/>
    <p:sldId id="885" r:id="rId15"/>
    <p:sldId id="886" r:id="rId16"/>
    <p:sldId id="887" r:id="rId17"/>
    <p:sldId id="888" r:id="rId18"/>
    <p:sldId id="889" r:id="rId19"/>
    <p:sldId id="890" r:id="rId20"/>
    <p:sldId id="891" r:id="rId21"/>
    <p:sldId id="892" r:id="rId22"/>
    <p:sldId id="895" r:id="rId23"/>
    <p:sldId id="990" r:id="rId24"/>
    <p:sldId id="991" r:id="rId25"/>
    <p:sldId id="894" r:id="rId26"/>
    <p:sldId id="908" r:id="rId27"/>
    <p:sldId id="910" r:id="rId28"/>
    <p:sldId id="909" r:id="rId29"/>
    <p:sldId id="896" r:id="rId30"/>
    <p:sldId id="897" r:id="rId31"/>
    <p:sldId id="899" r:id="rId32"/>
    <p:sldId id="900" r:id="rId33"/>
    <p:sldId id="901" r:id="rId34"/>
    <p:sldId id="902" r:id="rId35"/>
    <p:sldId id="903" r:id="rId36"/>
    <p:sldId id="904" r:id="rId37"/>
    <p:sldId id="906" r:id="rId38"/>
    <p:sldId id="907" r:id="rId39"/>
    <p:sldId id="905" r:id="rId40"/>
    <p:sldId id="1026" r:id="rId41"/>
    <p:sldId id="912" r:id="rId42"/>
    <p:sldId id="914" r:id="rId43"/>
    <p:sldId id="916" r:id="rId44"/>
    <p:sldId id="915" r:id="rId45"/>
    <p:sldId id="917" r:id="rId46"/>
    <p:sldId id="1025" r:id="rId47"/>
    <p:sldId id="918" r:id="rId48"/>
    <p:sldId id="919" r:id="rId49"/>
    <p:sldId id="944" r:id="rId50"/>
    <p:sldId id="921" r:id="rId51"/>
    <p:sldId id="945" r:id="rId52"/>
    <p:sldId id="925" r:id="rId53"/>
    <p:sldId id="922" r:id="rId54"/>
    <p:sldId id="923" r:id="rId55"/>
    <p:sldId id="926" r:id="rId56"/>
    <p:sldId id="929" r:id="rId57"/>
    <p:sldId id="942" r:id="rId58"/>
    <p:sldId id="1024" r:id="rId59"/>
  </p:sldIdLst>
  <p:sldSz cx="12192000" cy="6858000"/>
  <p:notesSz cx="6858000" cy="9144000"/>
  <p:custDataLst>
    <p:tags r:id="rId63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6" userDrawn="1">
          <p15:clr>
            <a:srgbClr val="A4A3A4"/>
          </p15:clr>
        </p15:guide>
        <p15:guide id="2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394A"/>
    <a:srgbClr val="C9334A"/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66"/>
        <p:guide pos="374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3" Type="http://schemas.openxmlformats.org/officeDocument/2006/relationships/tags" Target="tags/tag32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212652" y="4623712"/>
            <a:ext cx="4295716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本章概述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云原生CI</a:t>
            </a:r>
            <a:r>
              <a:rPr lang="en-US" altLang="zh-CN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CD</a:t>
            </a: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工具Tekton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学习内容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99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99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99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99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6741795" y="2156460"/>
            <a:ext cx="2649855" cy="55308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矩形"/>
          <p:cNvSpPr/>
          <p:nvPr/>
        </p:nvSpPr>
        <p:spPr>
          <a:xfrm>
            <a:off x="5521960" y="4571365"/>
            <a:ext cx="4032250" cy="9391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zh-CN" sz="2665" b="1" kern="1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矩形"/>
          <p:cNvSpPr/>
          <p:nvPr/>
        </p:nvSpPr>
        <p:spPr>
          <a:xfrm>
            <a:off x="1292904" y="3319191"/>
            <a:ext cx="10972800" cy="677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3924300" lvl="8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4404985" y="432105"/>
            <a:ext cx="352615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Pipeline-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架构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741795" y="3380740"/>
            <a:ext cx="2649855" cy="55308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741795" y="4605020"/>
            <a:ext cx="2649855" cy="55308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8542020" y="2156460"/>
            <a:ext cx="0" cy="5765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606030" y="2157095"/>
            <a:ext cx="0" cy="5524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606030" y="3381375"/>
            <a:ext cx="0" cy="5524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606030" y="4596765"/>
            <a:ext cx="0" cy="5524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542020" y="3348355"/>
            <a:ext cx="0" cy="5765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542020" y="4581525"/>
            <a:ext cx="0" cy="5765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459595" y="2249805"/>
            <a:ext cx="786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Pod1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9484360" y="3456305"/>
            <a:ext cx="860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Pod2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9431655" y="4678045"/>
            <a:ext cx="758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Pod3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6774815" y="2258695"/>
            <a:ext cx="902970" cy="581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容器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6741795" y="3452495"/>
            <a:ext cx="902970" cy="581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容器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6774815" y="4676775"/>
            <a:ext cx="902970" cy="581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容器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7661910" y="2269490"/>
            <a:ext cx="87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容器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7653655" y="3451860"/>
            <a:ext cx="87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容器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7614920" y="4676775"/>
            <a:ext cx="87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容器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8510270" y="2280285"/>
            <a:ext cx="831215" cy="335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容器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8528685" y="3452495"/>
            <a:ext cx="87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容器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8590280" y="4676775"/>
            <a:ext cx="87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容器</a:t>
            </a:r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8037830" y="2728595"/>
            <a:ext cx="0" cy="67119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8037830" y="3930650"/>
            <a:ext cx="0" cy="67119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936625" y="2052955"/>
            <a:ext cx="5661660" cy="3361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Pod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内的容器从第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个开始依次执行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Pod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内可以配置多个容器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Pod1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的容器执行完了才会执行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Pod2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的容器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一旦有容器执行失败，流水线则从该步终止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2" grpId="0" animBg="1"/>
      <p:bldP spid="56" grpId="0"/>
      <p:bldP spid="56" grpId="1"/>
      <p:bldP spid="3" grpId="0" animBg="1"/>
      <p:bldP spid="4" grpId="0" animBg="1"/>
      <p:bldP spid="5" grpId="0" animBg="1"/>
      <p:bldP spid="20" grpId="0"/>
      <p:bldP spid="21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" grpId="1" animBg="1"/>
      <p:bldP spid="4" grpId="1" animBg="1"/>
      <p:bldP spid="5" grpId="1" animBg="1"/>
      <p:bldP spid="20" grpId="1"/>
      <p:bldP spid="21" grpId="1"/>
      <p:bldP spid="23" grpId="1"/>
      <p:bldP spid="24" grpId="1"/>
      <p:bldP spid="25" grpId="1"/>
      <p:bldP spid="26" grpId="1"/>
      <p:bldP spid="28" grpId="1"/>
      <p:bldP spid="29" grpId="1"/>
      <p:bldP spid="30" grpId="1"/>
      <p:bldP spid="31" grpId="1"/>
      <p:bldP spid="32" grpId="1"/>
      <p:bldP spid="3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"/>
          <p:cNvSpPr/>
          <p:nvPr/>
        </p:nvSpPr>
        <p:spPr>
          <a:xfrm>
            <a:off x="1292904" y="3319191"/>
            <a:ext cx="10972800" cy="677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3924300" lvl="8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921635" y="360045"/>
            <a:ext cx="592518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完整流水线架构</a:t>
            </a:r>
            <a:endParaRPr lang="zh-CN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224020" y="3644900"/>
            <a:ext cx="5167630" cy="3361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660" y="1628775"/>
            <a:ext cx="9505315" cy="3458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56" grpId="0"/>
      <p:bldP spid="5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263452" y="4480202"/>
            <a:ext cx="4295716" cy="91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如何实现Te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ton部署到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集群？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云原生CI</a:t>
            </a:r>
            <a:r>
              <a:rPr lang="en-US" altLang="zh-CN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CD</a:t>
            </a: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工具Tekton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en-US" altLang="zh-CN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Tekton</a:t>
            </a:r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部署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15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349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849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849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862965" y="1910715"/>
            <a:ext cx="10547985" cy="16332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Calibri" panose="020F0502020204030204" charset="0"/>
              </a:rPr>
              <a:t>    # 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Calibri" panose="020F0502020204030204" charset="0"/>
              </a:rPr>
              <a:t>安装</a:t>
            </a: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en-US" altLang="zh-CN" sz="2665" b="1" kern="10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Calibri" panose="020F0502020204030204" charset="0"/>
              </a:rPr>
              <a:t>    kubectl apply --filename \</a:t>
            </a:r>
            <a:endParaRPr lang="en-US" altLang="zh-CN" sz="2665" b="1" kern="1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en-US" altLang="zh-CN" sz="2665" b="1" kern="10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Calibri" panose="020F0502020204030204" charset="0"/>
              </a:rPr>
              <a:t>    https://storage.googleapis.com/tekton-                      </a:t>
            </a:r>
            <a:endParaRPr lang="en-US" altLang="zh-CN" sz="2665" b="1" kern="1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en-US" altLang="zh-CN" sz="2665" b="1" kern="10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Calibri" panose="020F0502020204030204" charset="0"/>
              </a:rPr>
              <a:t>    releases/pipeline/latest/release.yaml</a:t>
            </a:r>
            <a:endParaRPr lang="en-US" altLang="zh-CN" sz="2665" b="1" kern="1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839470" y="4202430"/>
            <a:ext cx="10972800" cy="12141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# 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</a:t>
            </a:r>
            <a:r>
              <a:rPr 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endParaRPr 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kubectl get pods --namespace tekton-pipelines --watch</a:t>
            </a:r>
            <a:endParaRPr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3940482" y="575615"/>
            <a:ext cx="431165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安装 Tekton 管道</a:t>
            </a:r>
            <a:endParaRPr 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  <p:bldP spid="93" grpId="0"/>
      <p:bldP spid="9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"/>
          <p:cNvSpPr/>
          <p:nvPr/>
        </p:nvSpPr>
        <p:spPr>
          <a:xfrm>
            <a:off x="1119505" y="4076700"/>
            <a:ext cx="10388600" cy="8705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检查运行情况</a:t>
            </a:r>
            <a:r>
              <a:rPr 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endParaRPr 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kubectl get pods --namespace tekton-pipelines --watch</a:t>
            </a:r>
            <a:endParaRPr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980997" y="575615"/>
            <a:ext cx="623062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安装 Tekton Dashboard </a:t>
            </a:r>
            <a:endParaRPr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87805" y="1593215"/>
            <a:ext cx="8108950" cy="2143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70" b="1" kern="10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Calibri" panose="020F0502020204030204" charset="0"/>
              </a:rPr>
              <a:t># </a:t>
            </a:r>
            <a:r>
              <a:rPr lang="zh-CN" altLang="en-US" sz="2670" b="1" kern="10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Calibri" panose="020F0502020204030204" charset="0"/>
              </a:rPr>
              <a:t>安装</a:t>
            </a:r>
            <a:endParaRPr lang="zh-CN" altLang="en-US" sz="2670" b="1" kern="1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  <a:p>
            <a:r>
              <a:rPr lang="zh-CN" altLang="en-US" sz="2670" b="1" kern="10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Calibri" panose="020F0502020204030204" charset="0"/>
              </a:rPr>
              <a:t>curl -sL https://raw.githubusercontent.com/tektoncd/dashboard/main/scripts/release-installer | \</a:t>
            </a:r>
            <a:endParaRPr lang="zh-CN" altLang="en-US" sz="2670" b="1" kern="1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  <a:p>
            <a:r>
              <a:rPr lang="zh-CN" altLang="en-US" sz="2670" b="1" kern="10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Calibri" panose="020F0502020204030204" charset="0"/>
              </a:rPr>
              <a:t>  bash -s -- install latest --read-write</a:t>
            </a:r>
            <a:endParaRPr lang="zh-CN" altLang="en-US" sz="2670" b="1" kern="1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3" grpId="0"/>
      <p:bldP spid="9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862965" y="1910715"/>
            <a:ext cx="9079230" cy="12846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967105" y="3862070"/>
            <a:ext cx="9557385" cy="24765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解压</a:t>
            </a: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sz="2665" b="1" kern="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sudo tar xvzf tkn_0.34.0_Linux_x86_64.tar.gz -C /usr/local/bin/ tkn</a:t>
            </a:r>
            <a:endParaRPr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4166860" y="575615"/>
            <a:ext cx="385889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安装 Tekton </a:t>
            </a:r>
            <a:r>
              <a:rPr 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cli</a:t>
            </a:r>
            <a:endParaRPr 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1905" y="1700530"/>
            <a:ext cx="10653395" cy="1732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拉包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curl -LO https://github.com/tektoncd/cli/releases/download/v0.34.0/tkn_0.34.0_Linux_x86_64.tar.gz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3" grpId="0"/>
      <p:bldP spid="3" grpId="1"/>
      <p:bldP spid="93" grpId="0"/>
      <p:bldP spid="9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263452" y="4480202"/>
            <a:ext cx="4295716" cy="91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如何实现Tekton定义Task运行？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云原生CI</a:t>
            </a:r>
            <a:r>
              <a:rPr lang="en-US" altLang="zh-CN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CD</a:t>
            </a: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工具Tekton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en-US" altLang="zh-CN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Task</a:t>
            </a:r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部署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15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349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849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849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862965" y="1910715"/>
            <a:ext cx="9079230" cy="12846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880110" y="2781935"/>
            <a:ext cx="10972800" cy="10560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Taskrun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和日志</a:t>
            </a: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kubectl get taskrun</a:t>
            </a: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kubectl logs --selector=tekton.dev/taskRun=hello-run-lxz78 </a:t>
            </a: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3638223" y="575615"/>
            <a:ext cx="491617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运行第一个</a:t>
            </a: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Task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示例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9515" y="1485265"/>
            <a:ext cx="10653395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运行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Task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Taskrun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kubectl apply -f hello-taskrun.yaml -f hello-task.yaml</a:t>
            </a:r>
            <a:endParaRPr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0150" y="4295140"/>
            <a:ext cx="9500235" cy="1332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Tkn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命令行运行查看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tkn task start hello 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tkn taskrun 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tkn taskrun logs -f hello-run-lxz78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3" grpId="0"/>
      <p:bldP spid="3" grpId="1"/>
      <p:bldP spid="93" grpId="0"/>
      <p:bldP spid="93" grpId="1"/>
      <p:bldP spid="4" grpId="0"/>
      <p:bldP spid="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263452" y="4480202"/>
            <a:ext cx="4295716" cy="91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如何实现Tekton定义Pipeline运行？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云原生CI</a:t>
            </a:r>
            <a:r>
              <a:rPr lang="en-US" altLang="zh-CN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CD</a:t>
            </a: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工具Tekton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</a:t>
            </a:r>
            <a:r>
              <a:rPr 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Pipline</a:t>
            </a:r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349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5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5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862965" y="1910715"/>
            <a:ext cx="9079230" cy="12846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880110" y="2997200"/>
            <a:ext cx="10972800" cy="17068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336165" y="575310"/>
            <a:ext cx="806894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运行多任务流水线</a:t>
            </a:r>
            <a:endParaRPr lang="en-US" altLang="zh-CN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27125" y="1844675"/>
            <a:ext cx="10653395" cy="1878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声明式运行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pipeline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kubectl apply -f goodby-task.yaml </a:t>
            </a:r>
            <a:endParaRPr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kubectl apply -f pipeline1-hello-goodby.yaml</a:t>
            </a:r>
            <a:r>
              <a:rPr lang="en-US" sz="267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sz="2670" b="1">
                <a:latin typeface="微软雅黑" panose="020B0503020204020204" charset="-122"/>
                <a:ea typeface="微软雅黑" panose="020B0503020204020204" charset="-122"/>
              </a:rPr>
              <a:t>kubectl apply -f pipelinerun0-goodbye.yaml</a:t>
            </a:r>
            <a:endParaRPr 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endParaRPr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9515" y="4004945"/>
            <a:ext cx="9094470" cy="1907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Tkn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命令行运行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tkn pipelines start hello-goodbye 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tkn pipelineruns list 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tkn pipelinerun logs hello-goodbye-run-4b27q -f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/>
      <p:bldP spid="93" grpId="1"/>
      <p:bldP spid="3" grpId="0"/>
      <p:bldP spid="3" grpId="1"/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1293471" y="1982181"/>
            <a:ext cx="10972800" cy="677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Tekton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介绍、概念、架构</a:t>
            </a: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191305" y="4571215"/>
            <a:ext cx="10972800" cy="677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sz="2665" b="1" kern="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Tekton</a:t>
            </a:r>
            <a:r>
              <a:rPr lang="zh-CN" altLang="en-US" sz="2665" b="1" kern="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工作空间、参数传递、数据持久化、触发器及应用部署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                    </a:t>
            </a: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1292904" y="3319191"/>
            <a:ext cx="10972800" cy="677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Tekton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部署以及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ask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ipeline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的运行</a:t>
            </a:r>
            <a:endParaRPr lang="zh-CN" altLang="en-US" sz="2665" b="1" u="none" strike="noStrike" kern="100" cap="none" spc="0" baseline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4958387" y="575615"/>
            <a:ext cx="227584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本章概述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  <p:bldP spid="93" grpId="0"/>
      <p:bldP spid="93" grpId="1"/>
      <p:bldP spid="92" grpId="0"/>
      <p:bldP spid="9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862965" y="1910715"/>
            <a:ext cx="9079230" cy="12846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880110" y="3069590"/>
            <a:ext cx="10972800" cy="10560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336165" y="575310"/>
            <a:ext cx="806894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使用</a:t>
            </a: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Secret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39695" y="1844675"/>
            <a:ext cx="77800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运行</a:t>
            </a:r>
            <a:r>
              <a:rPr lang="en-US" sz="2670" b="1">
                <a:latin typeface="微软雅黑" panose="020B0503020204020204" charset="-122"/>
                <a:ea typeface="微软雅黑" panose="020B0503020204020204" charset="-122"/>
              </a:rPr>
              <a:t>Secret</a:t>
            </a:r>
            <a:endParaRPr 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kubectl apply -f git-secret.yaml</a:t>
            </a:r>
            <a:endParaRPr sz="2670" b="1">
              <a:latin typeface="微软雅黑" panose="020B0503020204020204" charset="-122"/>
              <a:ea typeface="微软雅黑" panose="020B0503020204020204" charset="-122"/>
            </a:endParaRPr>
          </a:p>
          <a:p>
            <a:endParaRPr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0150" y="4509770"/>
            <a:ext cx="9500235" cy="1332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670">
                <a:sym typeface="+mn-ea"/>
              </a:rPr>
              <a:t>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39695" y="3573145"/>
            <a:ext cx="72269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Pipeline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kubectl apply -f pipeline2-git-clone.yaml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/>
      <p:bldP spid="93" grpId="1"/>
      <p:bldP spid="4" grpId="0"/>
      <p:bldP spid="4" grpId="1"/>
      <p:bldP spid="6" grpId="0"/>
      <p:bldP spid="6" grpId="1"/>
      <p:bldP spid="3" grpId="0"/>
      <p:bldP spid="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862965" y="1910715"/>
            <a:ext cx="9079230" cy="12846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880110" y="3069590"/>
            <a:ext cx="10972800" cy="10560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336165" y="575310"/>
            <a:ext cx="806894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taskSpec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与</a:t>
            </a: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taskRef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介绍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39695" y="1844675"/>
            <a:ext cx="7780020" cy="1732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# t</a:t>
            </a:r>
            <a:r>
              <a:rPr lang="en-US" sz="2670" b="1">
                <a:latin typeface="微软雅黑" panose="020B0503020204020204" charset="-122"/>
                <a:ea typeface="微软雅黑" panose="020B0503020204020204" charset="-122"/>
              </a:rPr>
              <a:t>askSpec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介绍</a:t>
            </a:r>
            <a:endParaRPr 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sz="2670" b="1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askSpec</a:t>
            </a:r>
            <a:r>
              <a:rPr lang="zh-CN" sz="2670" b="1">
                <a:latin typeface="微软雅黑" panose="020B0503020204020204" charset="-122"/>
                <a:ea typeface="微软雅黑" panose="020B0503020204020204" charset="-122"/>
              </a:rPr>
              <a:t>在流水线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（Pipeline）</a:t>
            </a:r>
            <a:r>
              <a:rPr lang="zh-CN" sz="2670" b="1">
                <a:latin typeface="微软雅黑" panose="020B0503020204020204" charset="-122"/>
                <a:ea typeface="微软雅黑" panose="020B0503020204020204" charset="-122"/>
              </a:rPr>
              <a:t>中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定义了任务的实际执行逻辑和行为。一个</a:t>
            </a:r>
            <a:r>
              <a:rPr lang="en-US" sz="2670" b="1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askSpec可以包含多个步骤，每个步骤定义了一个特定的操作或任务</a:t>
            </a:r>
            <a:endParaRPr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0150" y="4509770"/>
            <a:ext cx="9500235" cy="1332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670">
                <a:sym typeface="+mn-ea"/>
              </a:rPr>
              <a:t>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39695" y="4143375"/>
            <a:ext cx="7226935" cy="1732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t</a:t>
            </a:r>
            <a:r>
              <a:rPr 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askRef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介绍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askRef</a:t>
            </a:r>
            <a:r>
              <a:rPr 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（任务引用）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是指向已定义的Task的引用。它允许在流水线（Pipeline）中引用和复用现有的任务定义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/>
      <p:bldP spid="93" grpId="1"/>
      <p:bldP spid="4" grpId="0"/>
      <p:bldP spid="4" grpId="1"/>
      <p:bldP spid="3" grpId="0"/>
      <p:bldP spid="3" grpId="1"/>
      <p:bldP spid="6" grpId="0"/>
      <p:bldP spid="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862965" y="1910715"/>
            <a:ext cx="9079230" cy="12846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880110" y="3069590"/>
            <a:ext cx="10972800" cy="10560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336165" y="575310"/>
            <a:ext cx="806894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pipelineRef</a:t>
            </a:r>
            <a:r>
              <a:rPr lang="zh-CN" altLang="en-US" sz="4000" b="1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与</a:t>
            </a:r>
            <a:r>
              <a:rPr lang="en-US" altLang="zh-CN" sz="4000" b="1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pipelineSpec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介绍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5520" y="1844675"/>
            <a:ext cx="10297160" cy="1748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# Pipeline</a:t>
            </a:r>
            <a:r>
              <a:rPr lang="en-US" sz="2670" b="1">
                <a:latin typeface="微软雅黑" panose="020B0503020204020204" charset="-122"/>
                <a:ea typeface="微软雅黑" panose="020B0503020204020204" charset="-122"/>
              </a:rPr>
              <a:t>Spec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介绍</a:t>
            </a:r>
            <a:endParaRPr 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sz="2670" b="1">
                <a:latin typeface="微软雅黑" panose="020B0503020204020204" charset="-122"/>
                <a:ea typeface="微软雅黑" panose="020B0503020204020204" charset="-122"/>
              </a:rPr>
              <a:t>pipelineSpec：pipelineSpec定义了一个流水线模板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，它可以在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PipelineRun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资源类型下通过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pipelineRef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直接定义流水线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0150" y="4509770"/>
            <a:ext cx="9500235" cy="1332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670">
                <a:sym typeface="+mn-ea"/>
              </a:rPr>
              <a:t>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83615" y="4162425"/>
            <a:ext cx="106756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pipelineRef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介绍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ipelineRef（流水线引用）：</a:t>
            </a:r>
            <a:r>
              <a:rPr 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ipelineRef是指向已定义的流水线的引用。它允许在其他流水线或任务中引用和复用现有的流水线定义。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/>
      <p:bldP spid="93" grpId="1"/>
      <p:bldP spid="4" grpId="0"/>
      <p:bldP spid="4" grpId="1"/>
      <p:bldP spid="3" grpId="0"/>
      <p:bldP spid="3" grpId="1"/>
      <p:bldP spid="6" grpId="0"/>
      <p:bldP spid="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862965" y="1910715"/>
            <a:ext cx="9079230" cy="12846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880110" y="3069590"/>
            <a:ext cx="10972800" cy="10560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336165" y="503555"/>
            <a:ext cx="806894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pipelineRef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与</a:t>
            </a: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taskSpec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结合使用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5325" y="3789045"/>
            <a:ext cx="7299325" cy="1732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运行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Pipeline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kubectl apply -f pipeline3-taskSpec.yaml</a:t>
            </a:r>
            <a:endParaRPr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tkn pipelines start security-scans</a:t>
            </a:r>
            <a:endParaRPr lang="en-US" sz="267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5480" y="1700530"/>
            <a:ext cx="7879080" cy="1732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调用流程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PipelineRun -&gt; pipelineRef -&gt; 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pipeline-&gt;taskSpec-&gt;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(task1/task2/task3)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829550" y="1847850"/>
            <a:ext cx="1648460" cy="301498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PipelineRun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pipelineRef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10223500" y="1847850"/>
            <a:ext cx="1296670" cy="301498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pipeline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taskSpec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task1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task2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task3</a:t>
            </a:r>
            <a:endParaRPr lang="en-US" altLang="zh-CN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9333865" y="2424430"/>
            <a:ext cx="1080135" cy="122428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0774045" y="4008120"/>
            <a:ext cx="0" cy="28829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0774045" y="3504565"/>
            <a:ext cx="0" cy="28829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0774045" y="2927985"/>
            <a:ext cx="0" cy="28829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0774045" y="2424430"/>
            <a:ext cx="0" cy="28829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8613775" y="3144520"/>
            <a:ext cx="0" cy="43180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/>
      <p:bldP spid="93" grpId="1"/>
      <p:bldP spid="12" grpId="0"/>
      <p:bldP spid="12" grpId="1"/>
      <p:bldP spid="15" grpId="0" animBg="1"/>
      <p:bldP spid="16" grpId="0" animBg="1"/>
      <p:bldP spid="15" grpId="1" animBg="1"/>
      <p:bldP spid="16" grpId="1" animBg="1"/>
      <p:bldP spid="3" grpId="0"/>
      <p:bldP spid="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862965" y="1910715"/>
            <a:ext cx="9079230" cy="12846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10560685" y="5589270"/>
            <a:ext cx="10972800" cy="10560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1198880" y="431800"/>
            <a:ext cx="991743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pipelineRef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与</a:t>
            </a: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taskRef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结合使用</a:t>
            </a: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(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推荐</a:t>
            </a: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)</a:t>
            </a:r>
            <a:endParaRPr lang="en-US" altLang="zh-CN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5415" y="5084445"/>
            <a:ext cx="8175625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运行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Pipeline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kubectl apply -f pipelinerun1-git-clone.yaml</a:t>
            </a:r>
            <a:endParaRPr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7160" y="5085080"/>
            <a:ext cx="9500235" cy="1120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60195" y="1772920"/>
            <a:ext cx="9216390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调用流程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PipelineRun-&gt;pipelineRef-&gt;Pipeline-&gt;TaskRef-&gt;Task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92250" y="3001010"/>
            <a:ext cx="1584325" cy="18726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PipelineRun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pipelineRef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3940810" y="3002915"/>
            <a:ext cx="1584325" cy="18726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pipeline</a:t>
            </a:r>
            <a:endParaRPr lang="en-US" altLang="zh-CN"/>
          </a:p>
          <a:p>
            <a:pPr algn="ctr"/>
            <a:r>
              <a:rPr lang="en-US" altLang="zh-CN"/>
              <a:t>taskRef</a:t>
            </a:r>
            <a:endParaRPr lang="en-US" altLang="zh-CN"/>
          </a:p>
          <a:p>
            <a:pPr algn="ctr"/>
            <a:r>
              <a:rPr lang="en-US" altLang="zh-CN"/>
              <a:t>task1</a:t>
            </a:r>
            <a:endParaRPr lang="en-US" altLang="zh-CN"/>
          </a:p>
          <a:p>
            <a:pPr algn="ctr"/>
            <a:r>
              <a:rPr lang="en-US" altLang="zh-CN"/>
              <a:t>task2</a:t>
            </a:r>
            <a:endParaRPr lang="en-US" altLang="zh-CN"/>
          </a:p>
          <a:p>
            <a:pPr algn="ctr"/>
            <a:r>
              <a:rPr lang="en-US" altLang="zh-CN"/>
              <a:t>task3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6532880" y="3073400"/>
            <a:ext cx="935990" cy="504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task1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6532880" y="3793490"/>
            <a:ext cx="935990" cy="504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task2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6532880" y="4539615"/>
            <a:ext cx="935990" cy="504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task3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932430" y="3505200"/>
            <a:ext cx="1368425" cy="79248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9" idx="1"/>
          </p:cNvCxnSpPr>
          <p:nvPr/>
        </p:nvCxnSpPr>
        <p:spPr>
          <a:xfrm flipV="1">
            <a:off x="5065395" y="3325495"/>
            <a:ext cx="1467485" cy="65786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10" idx="1"/>
          </p:cNvCxnSpPr>
          <p:nvPr/>
        </p:nvCxnSpPr>
        <p:spPr>
          <a:xfrm flipV="1">
            <a:off x="5142865" y="4045585"/>
            <a:ext cx="1390015" cy="17018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1" idx="1"/>
          </p:cNvCxnSpPr>
          <p:nvPr/>
        </p:nvCxnSpPr>
        <p:spPr>
          <a:xfrm>
            <a:off x="5123180" y="4554855"/>
            <a:ext cx="1409700" cy="236855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212340" y="3721735"/>
            <a:ext cx="0" cy="43180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/>
      <p:bldP spid="93" grpId="1"/>
      <p:bldP spid="3" grpId="0"/>
      <p:bldP spid="3" grpId="1"/>
      <p:bldP spid="5" grpId="0"/>
      <p:bldP spid="5" grpId="1"/>
      <p:bldP spid="6" grpId="0" animBg="1"/>
      <p:bldP spid="7" grpId="0" animBg="1"/>
      <p:bldP spid="9" grpId="0" animBg="1"/>
      <p:bldP spid="10" grpId="0" animBg="1"/>
      <p:bldP spid="11" grpId="0" animBg="1"/>
      <p:bldP spid="6" grpId="1" animBg="1"/>
      <p:bldP spid="7" grpId="1" animBg="1"/>
      <p:bldP spid="9" grpId="1" animBg="1"/>
      <p:bldP spid="10" grpId="1" animBg="1"/>
      <p:bldP spid="11" grpId="1" animBg="1"/>
      <p:bldP spid="4" grpId="0"/>
      <p:bldP spid="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862965" y="1910715"/>
            <a:ext cx="5170170" cy="12846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880110" y="3069590"/>
            <a:ext cx="10972800" cy="10560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1059815" y="575310"/>
            <a:ext cx="934529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使用</a:t>
            </a: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pipelineSpec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与</a:t>
            </a: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taskSpec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结合使用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27760" y="3716655"/>
            <a:ext cx="8175625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运行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Pipeline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kubectl apply -f  pipelinerun2-all.yaml</a:t>
            </a:r>
            <a:endParaRPr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0150" y="4509770"/>
            <a:ext cx="9500235" cy="1332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99515" y="1988820"/>
            <a:ext cx="7692390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调用流程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PipelineRun-&gt;PipelineSpec-&gt;TaskSpec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472170" y="1844675"/>
            <a:ext cx="2632075" cy="388112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PipelineRun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pipelineSpec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taskSpec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task1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task2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task3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9768840" y="2599690"/>
            <a:ext cx="19050" cy="25273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9749155" y="3140710"/>
            <a:ext cx="19050" cy="25273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9730105" y="3716655"/>
            <a:ext cx="19050" cy="25273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9697085" y="4191000"/>
            <a:ext cx="19050" cy="25273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9716135" y="4725035"/>
            <a:ext cx="19050" cy="25273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/>
      <p:bldP spid="93" grpId="1"/>
      <p:bldP spid="4" grpId="0"/>
      <p:bldP spid="4" grpId="1"/>
      <p:bldP spid="6" grpId="0" animBg="1"/>
      <p:bldP spid="6" grpId="1" animBg="1"/>
      <p:bldP spid="5" grpId="0"/>
      <p:bldP spid="5" grpId="1"/>
      <p:bldP spid="3" grpId="0"/>
      <p:bldP spid="3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862965" y="1910715"/>
            <a:ext cx="9079230" cy="12846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880110" y="3069590"/>
            <a:ext cx="10972800" cy="10560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336165" y="575310"/>
            <a:ext cx="806894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Pipeline</a:t>
            </a:r>
            <a:r>
              <a:rPr 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Spec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与</a:t>
            </a: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TaskRef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结合使用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5960" y="4076700"/>
            <a:ext cx="8175625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运行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Pipeline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pipelinerun3-pipeline-taskref.yaml </a:t>
            </a:r>
            <a:endParaRPr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0150" y="4509770"/>
            <a:ext cx="9500235" cy="1332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5960" y="2277110"/>
            <a:ext cx="69189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调用流程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Pipelinerun-&gt;PipelineSpec-&gt;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TaskRef-&gt;Task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608570" y="2329815"/>
            <a:ext cx="1786255" cy="36804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PipelineRun</a:t>
            </a:r>
            <a:br>
              <a:rPr lang="en-US" altLang="zh-CN"/>
            </a:br>
            <a:endParaRPr lang="en-US" altLang="zh-CN"/>
          </a:p>
          <a:p>
            <a:pPr algn="ctr"/>
            <a:r>
              <a:rPr lang="en-US" altLang="zh-CN"/>
              <a:t>pipelineSpec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taskRef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task1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task2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task3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8832215" y="3069590"/>
            <a:ext cx="1497330" cy="122301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10344785" y="2420620"/>
            <a:ext cx="1151890" cy="7918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task1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10344785" y="3789045"/>
            <a:ext cx="1151890" cy="7918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task2</a:t>
            </a:r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10344785" y="5085080"/>
            <a:ext cx="1151890" cy="7918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task3</a:t>
            </a:r>
            <a:endParaRPr lang="en-US" altLang="zh-CN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8832215" y="4185285"/>
            <a:ext cx="1512570" cy="827405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7" idx="1"/>
          </p:cNvCxnSpPr>
          <p:nvPr/>
        </p:nvCxnSpPr>
        <p:spPr>
          <a:xfrm flipV="1">
            <a:off x="8816975" y="5481320"/>
            <a:ext cx="1527810" cy="7112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/>
      <p:bldP spid="93" grpId="1"/>
      <p:bldP spid="4" grpId="0"/>
      <p:bldP spid="4" grpId="1"/>
      <p:bldP spid="6" grpId="0" animBg="1"/>
      <p:bldP spid="8" grpId="0" animBg="1"/>
      <p:bldP spid="16" grpId="0" animBg="1"/>
      <p:bldP spid="17" grpId="0" animBg="1"/>
      <p:bldP spid="6" grpId="1" animBg="1"/>
      <p:bldP spid="8" grpId="1" animBg="1"/>
      <p:bldP spid="16" grpId="1" animBg="1"/>
      <p:bldP spid="17" grpId="1" animBg="1"/>
      <p:bldP spid="5" grpId="0"/>
      <p:bldP spid="5" grpId="1"/>
      <p:bldP spid="3" grpId="0"/>
      <p:bldP spid="3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263452" y="4480202"/>
            <a:ext cx="4295716" cy="91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如何实现在Pipeline上定义task的执行方式？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云原生CI</a:t>
            </a:r>
            <a:r>
              <a:rPr lang="en-US" altLang="zh-CN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CD</a:t>
            </a: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工具Tekton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en-US" altLang="zh-CN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Task</a:t>
            </a:r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的执行方式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0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20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862965" y="1910715"/>
            <a:ext cx="9079230" cy="12846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880110" y="3069590"/>
            <a:ext cx="10972800" cy="10560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336165" y="575310"/>
            <a:ext cx="806894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使用</a:t>
            </a: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W</a:t>
            </a:r>
            <a:r>
              <a:rPr 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hen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表达式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27760" y="3213100"/>
            <a:ext cx="6835775" cy="1560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运行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Pipeline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kubectl apply -f pipeline4-when.yaml</a:t>
            </a:r>
            <a:endParaRPr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tkn pipelines start pipeline-when</a:t>
            </a:r>
            <a:endParaRPr lang="en-US" sz="267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7760" y="1734820"/>
            <a:ext cx="6466840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# W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hen：</a:t>
            </a:r>
            <a:r>
              <a:rPr lang="en-US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W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hen字段用于指定条件，以控制任务或步骤是否应该执行</a:t>
            </a:r>
            <a:endParaRPr lang="zh-CN" altLang="en-US" sz="2670"/>
          </a:p>
        </p:txBody>
      </p:sp>
      <p:sp>
        <p:nvSpPr>
          <p:cNvPr id="5" name="圆角矩形 4"/>
          <p:cNvSpPr/>
          <p:nvPr/>
        </p:nvSpPr>
        <p:spPr>
          <a:xfrm>
            <a:off x="8070215" y="1988185"/>
            <a:ext cx="1871980" cy="24485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8090535" y="2773680"/>
            <a:ext cx="1851660" cy="3175"/>
          </a:xfrm>
          <a:prstGeom prst="line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077200" y="3570605"/>
            <a:ext cx="1851660" cy="3175"/>
          </a:xfrm>
          <a:prstGeom prst="line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72805" y="2150745"/>
            <a:ext cx="945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Task1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178165" y="2842895"/>
            <a:ext cx="1764030" cy="665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When</a:t>
            </a:r>
            <a:r>
              <a:rPr lang="zh-CN" altLang="en-US"/>
              <a:t>条件满足才执行</a:t>
            </a:r>
            <a:r>
              <a:rPr lang="en-US" altLang="zh-CN"/>
              <a:t>Task2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472805" y="3860165"/>
            <a:ext cx="945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Task3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/>
      <p:bldP spid="93" grpId="1"/>
      <p:bldP spid="6" grpId="0"/>
      <p:bldP spid="6" grpId="1"/>
      <p:bldP spid="5" grpId="0" animBg="1"/>
      <p:bldP spid="11" grpId="0"/>
      <p:bldP spid="12" grpId="0"/>
      <p:bldP spid="13" grpId="0"/>
      <p:bldP spid="5" grpId="1" animBg="1"/>
      <p:bldP spid="11" grpId="1"/>
      <p:bldP spid="12" grpId="1"/>
      <p:bldP spid="13" grpId="1"/>
      <p:bldP spid="3" grpId="0"/>
      <p:bldP spid="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"/>
          <p:cNvSpPr/>
          <p:nvPr/>
        </p:nvSpPr>
        <p:spPr>
          <a:xfrm>
            <a:off x="880110" y="3069590"/>
            <a:ext cx="10972800" cy="10560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336165" y="575310"/>
            <a:ext cx="806894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Timeout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超时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3480" y="3284855"/>
            <a:ext cx="7299325" cy="2143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运行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Pipeline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kubectl apply -f </a:t>
            </a:r>
            <a:r>
              <a:rPr lang="en-US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sleep-task.yaml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kubectl apply -f pipeline5-timeout.yaml</a:t>
            </a:r>
            <a:endParaRPr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tkn pipelines start pipeline-timeout</a:t>
            </a:r>
            <a:endParaRPr lang="en-US" sz="267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00150" y="1735455"/>
            <a:ext cx="6466840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# T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imeout：</a:t>
            </a:r>
            <a:r>
              <a:rPr lang="en-US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imeout字段用于设置任务或步骤的超时时间</a:t>
            </a:r>
            <a:endParaRPr sz="267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533130" y="2060575"/>
            <a:ext cx="1871980" cy="24485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8553450" y="2846070"/>
            <a:ext cx="1851660" cy="3175"/>
          </a:xfrm>
          <a:prstGeom prst="line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540115" y="3642995"/>
            <a:ext cx="1851660" cy="3175"/>
          </a:xfrm>
          <a:prstGeom prst="line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935720" y="2223135"/>
            <a:ext cx="945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Task1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641080" y="2915285"/>
            <a:ext cx="1764030" cy="665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Task2</a:t>
            </a:r>
            <a:r>
              <a:rPr lang="zh-CN" altLang="en-US"/>
              <a:t>步骤超时</a:t>
            </a:r>
            <a:endParaRPr lang="zh-CN" altLang="en-US"/>
          </a:p>
          <a:p>
            <a:r>
              <a:rPr lang="zh-CN" altLang="en-US"/>
              <a:t>则终止流水线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935720" y="3932555"/>
            <a:ext cx="945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Task3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3" grpId="1"/>
      <p:bldP spid="6" grpId="0"/>
      <p:bldP spid="6" grpId="1"/>
      <p:bldP spid="5" grpId="0" animBg="1"/>
      <p:bldP spid="11" grpId="0"/>
      <p:bldP spid="12" grpId="0"/>
      <p:bldP spid="13" grpId="0"/>
      <p:bldP spid="5" grpId="1" animBg="1"/>
      <p:bldP spid="11" grpId="1"/>
      <p:bldP spid="12" grpId="1"/>
      <p:bldP spid="13" grpId="1"/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212652" y="4623712"/>
            <a:ext cx="4295716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首先夯实Tekton基础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云原生CI</a:t>
            </a:r>
            <a:r>
              <a:rPr lang="en-US" altLang="zh-CN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CD</a:t>
            </a: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工具Tekton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基础学习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99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862965" y="1910715"/>
            <a:ext cx="9079230" cy="12846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880110" y="3069590"/>
            <a:ext cx="10972800" cy="10560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336165" y="575310"/>
            <a:ext cx="806894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Retries</a:t>
            </a:r>
            <a:r>
              <a:rPr lang="zh-CN" altLang="en-US" sz="4000" b="1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重试</a:t>
            </a:r>
            <a:endParaRPr lang="en-US" altLang="zh-CN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1270" y="3500755"/>
            <a:ext cx="72993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运行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Pipeline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kubectl apply -f pipeline</a:t>
            </a:r>
            <a:r>
              <a:rPr lang="en-US" sz="2670" b="1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retries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.yaml</a:t>
            </a:r>
            <a:endParaRPr sz="2670" b="1">
              <a:latin typeface="微软雅黑" panose="020B0503020204020204" charset="-122"/>
              <a:ea typeface="微软雅黑" panose="020B0503020204020204" charset="-122"/>
            </a:endParaRPr>
          </a:p>
          <a:p>
            <a:endParaRPr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71270" y="1842770"/>
            <a:ext cx="6466840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# R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etries：</a:t>
            </a:r>
            <a:r>
              <a:rPr lang="en-US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etries字段用于指定任务或步骤在失败或错误的情况下的重试次数</a:t>
            </a:r>
            <a:endParaRPr sz="267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317865" y="2060575"/>
            <a:ext cx="1871980" cy="24485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8338185" y="2846070"/>
            <a:ext cx="1851660" cy="3175"/>
          </a:xfrm>
          <a:prstGeom prst="line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324850" y="3642995"/>
            <a:ext cx="1851660" cy="3175"/>
          </a:xfrm>
          <a:prstGeom prst="line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720455" y="2223135"/>
            <a:ext cx="945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Task1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425815" y="2915285"/>
            <a:ext cx="1764030" cy="665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Task2</a:t>
            </a:r>
            <a:r>
              <a:rPr lang="zh-CN" altLang="en-US"/>
              <a:t>重试</a:t>
            </a:r>
            <a:r>
              <a:rPr lang="en-US" altLang="zh-CN"/>
              <a:t>N</a:t>
            </a:r>
            <a:r>
              <a:rPr lang="zh-CN" altLang="en-US"/>
              <a:t>次仍失败则退出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720455" y="3932555"/>
            <a:ext cx="945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Task3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/>
      <p:bldP spid="93" grpId="1"/>
      <p:bldP spid="6" grpId="0"/>
      <p:bldP spid="6" grpId="1"/>
      <p:bldP spid="5" grpId="0" animBg="1"/>
      <p:bldP spid="11" grpId="0"/>
      <p:bldP spid="12" grpId="0"/>
      <p:bldP spid="13" grpId="0"/>
      <p:bldP spid="5" grpId="1" animBg="1"/>
      <p:bldP spid="11" grpId="1"/>
      <p:bldP spid="12" grpId="1"/>
      <p:bldP spid="13" grpId="1"/>
      <p:bldP spid="3" grpId="0"/>
      <p:bldP spid="3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862965" y="1910715"/>
            <a:ext cx="9079230" cy="12846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880110" y="3069590"/>
            <a:ext cx="10972800" cy="10560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336165" y="575310"/>
            <a:ext cx="806894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RunAfter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定义</a:t>
            </a:r>
            <a:r>
              <a:rPr lang="zh-CN" altLang="en-US" sz="4000" b="1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依赖</a:t>
            </a:r>
            <a:endParaRPr lang="en-US" altLang="zh-CN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7805" y="3356610"/>
            <a:ext cx="7299325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运行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Pipeline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kubectl apply -f pipeline7-runAfter.yaml </a:t>
            </a:r>
            <a:endParaRPr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87805" y="1844675"/>
            <a:ext cx="6466840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# R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unAfter：</a:t>
            </a:r>
            <a:r>
              <a:rPr lang="en-US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unAfter字段用于定义任务或步骤之间的依赖关系</a:t>
            </a:r>
            <a:endParaRPr sz="267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820150" y="1917065"/>
            <a:ext cx="1871980" cy="24485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8840470" y="2702560"/>
            <a:ext cx="1851660" cy="3175"/>
          </a:xfrm>
          <a:prstGeom prst="line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827135" y="3499485"/>
            <a:ext cx="1851660" cy="3175"/>
          </a:xfrm>
          <a:prstGeom prst="line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294495" y="2151380"/>
            <a:ext cx="945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Task1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839835" y="2915285"/>
            <a:ext cx="1852295" cy="392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Task2</a:t>
            </a:r>
            <a:r>
              <a:rPr lang="zh-CN"/>
              <a:t>依赖</a:t>
            </a:r>
            <a:r>
              <a:rPr lang="en-US" altLang="zh-CN"/>
              <a:t>Task1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840470" y="3660775"/>
            <a:ext cx="1852295" cy="392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Task3</a:t>
            </a:r>
            <a:r>
              <a:rPr lang="zh-CN"/>
              <a:t>依赖</a:t>
            </a:r>
            <a:r>
              <a:rPr lang="en-US" altLang="zh-CN"/>
              <a:t>Task2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/>
      <p:bldP spid="93" grpId="1"/>
      <p:bldP spid="6" grpId="0"/>
      <p:bldP spid="6" grpId="1"/>
      <p:bldP spid="5" grpId="0" animBg="1"/>
      <p:bldP spid="11" grpId="0"/>
      <p:bldP spid="12" grpId="0"/>
      <p:bldP spid="4" grpId="0"/>
      <p:bldP spid="5" grpId="1" animBg="1"/>
      <p:bldP spid="11" grpId="1"/>
      <p:bldP spid="12" grpId="1"/>
      <p:bldP spid="4" grpId="1"/>
      <p:bldP spid="3" grpId="0"/>
      <p:bldP spid="3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862965" y="1910715"/>
            <a:ext cx="9079230" cy="12846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880110" y="3069590"/>
            <a:ext cx="10972800" cy="10560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336165" y="575310"/>
            <a:ext cx="806894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添加Finally到Pipeline</a:t>
            </a:r>
            <a:endParaRPr lang="en-US" altLang="zh-CN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27760" y="3789045"/>
            <a:ext cx="66929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运行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Pipeline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kubectl apply -f pipeline</a:t>
            </a:r>
            <a:r>
              <a:rPr lang="en-US" sz="2670" b="1"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finally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.yaml</a:t>
            </a:r>
            <a:endParaRPr sz="2670" b="1">
              <a:latin typeface="微软雅黑" panose="020B0503020204020204" charset="-122"/>
              <a:ea typeface="微软雅黑" panose="020B0503020204020204" charset="-122"/>
            </a:endParaRPr>
          </a:p>
          <a:p>
            <a:endParaRPr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7760" y="1817370"/>
            <a:ext cx="64668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# Finally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：用于定义必须在流水线的最后执行的清理操作或收尾工作。</a:t>
            </a:r>
            <a:r>
              <a:rPr lang="zh-CN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不管前面所有的步骤是对还是错最后都会执行。</a:t>
            </a:r>
            <a:endParaRPr lang="zh-CN" sz="267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174355" y="2060575"/>
            <a:ext cx="1871980" cy="24485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8194675" y="2846070"/>
            <a:ext cx="1851660" cy="3175"/>
          </a:xfrm>
          <a:prstGeom prst="line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181340" y="3642995"/>
            <a:ext cx="1851660" cy="3175"/>
          </a:xfrm>
          <a:prstGeom prst="line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648700" y="2294890"/>
            <a:ext cx="945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Task1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696325" y="3058795"/>
            <a:ext cx="857885" cy="392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Task2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720455" y="3846830"/>
            <a:ext cx="864870" cy="392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Finally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/>
      <p:bldP spid="93" grpId="1"/>
      <p:bldP spid="6" grpId="0"/>
      <p:bldP spid="6" grpId="1"/>
      <p:bldP spid="5" grpId="0" animBg="1"/>
      <p:bldP spid="11" grpId="0"/>
      <p:bldP spid="12" grpId="0"/>
      <p:bldP spid="4" grpId="0"/>
      <p:bldP spid="5" grpId="1" animBg="1"/>
      <p:bldP spid="11" grpId="1"/>
      <p:bldP spid="12" grpId="1"/>
      <p:bldP spid="4" grpId="1"/>
      <p:bldP spid="3" grpId="0"/>
      <p:bldP spid="3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263452" y="4480202"/>
            <a:ext cx="4295716" cy="91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如何实现在Pipeline中使用Workspace和Parameters？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云原生CI</a:t>
            </a:r>
            <a:r>
              <a:rPr lang="en-US" altLang="zh-CN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CD</a:t>
            </a: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工具Tekton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工作空间与参数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49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25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75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2495550" y="1872615"/>
            <a:ext cx="9079230" cy="12846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880110" y="3069590"/>
            <a:ext cx="10972800" cy="10560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336165" y="575310"/>
            <a:ext cx="806894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Parameters</a:t>
            </a:r>
            <a:r>
              <a:rPr lang="zh-CN" altLang="en-US" sz="4000" b="1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在</a:t>
            </a:r>
            <a:r>
              <a:rPr lang="en-US" altLang="zh-CN" sz="4000" b="1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Task</a:t>
            </a:r>
            <a:r>
              <a:rPr lang="zh-CN" altLang="en-US" sz="4000" b="1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中的使用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7715" y="3500755"/>
            <a:ext cx="7299325" cy="2143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指定参数运行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task</a:t>
            </a:r>
            <a:endParaRPr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tkn task start </a:t>
            </a:r>
            <a:r>
              <a:rPr lang="en-US" sz="2670" b="1">
                <a:latin typeface="微软雅黑" panose="020B0503020204020204" charset="-122"/>
                <a:ea typeface="微软雅黑" panose="020B0503020204020204" charset="-122"/>
              </a:rPr>
              <a:t>\</a:t>
            </a:r>
            <a:endParaRPr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parameters-git-clone-task -p giturl=10.0.7.30/golang/go.git -p branch=main</a:t>
            </a:r>
            <a:endParaRPr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0110" y="1772920"/>
            <a:ext cx="9134475" cy="1042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运行部署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kubectl apply -f  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parameters-git-clone-task.yaml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7380" y="1412875"/>
            <a:ext cx="4597400" cy="5079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/>
      <p:bldP spid="93" grpId="1"/>
      <p:bldP spid="4" grpId="0"/>
      <p:bldP spid="4" grpId="1"/>
      <p:bldP spid="3" grpId="0"/>
      <p:bldP spid="3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2495550" y="1872615"/>
            <a:ext cx="9079230" cy="12846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880110" y="3069590"/>
            <a:ext cx="10972800" cy="10560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336165" y="575310"/>
            <a:ext cx="806894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Parameters</a:t>
            </a:r>
            <a:r>
              <a:rPr lang="zh-CN" altLang="en-US" sz="4000" b="1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在</a:t>
            </a:r>
            <a:r>
              <a:rPr lang="en-US" altLang="zh-CN" sz="4000" b="1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Pipeline</a:t>
            </a:r>
            <a:r>
              <a:rPr lang="zh-CN" altLang="en-US" sz="4000" b="1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中的使用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225" y="5086350"/>
            <a:ext cx="6240145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运行流水线</a:t>
            </a:r>
            <a:endParaRPr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tkn pipeline start pipeline-params </a:t>
            </a:r>
            <a:endParaRPr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1225" y="3573145"/>
            <a:ext cx="6733540" cy="1042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运行部署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kubectl apply -f pipeline9-param.yaml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3615" y="1772920"/>
            <a:ext cx="6424930" cy="1732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传参数步骤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pipeline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声明参数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-&gt;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传给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pipeline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中的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task-&gt;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传给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task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670"/>
          </a:p>
        </p:txBody>
      </p:sp>
      <p:sp>
        <p:nvSpPr>
          <p:cNvPr id="8" name="矩形 7"/>
          <p:cNvSpPr/>
          <p:nvPr/>
        </p:nvSpPr>
        <p:spPr>
          <a:xfrm>
            <a:off x="7753350" y="1988185"/>
            <a:ext cx="1367790" cy="2304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Pipeline</a:t>
            </a:r>
            <a:r>
              <a:rPr lang="zh-CN" altLang="en-US"/>
              <a:t>声明参数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en-US" altLang="zh-CN"/>
              <a:t>Task</a:t>
            </a:r>
            <a:r>
              <a:rPr lang="zh-CN" altLang="en-US"/>
              <a:t>获取</a:t>
            </a:r>
            <a:r>
              <a:rPr lang="en-US" altLang="zh-CN"/>
              <a:t>Pipeline</a:t>
            </a:r>
            <a:r>
              <a:rPr lang="zh-CN" altLang="en-US"/>
              <a:t>传递过来的参数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481185" y="1988185"/>
            <a:ext cx="1367790" cy="2304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Task</a:t>
            </a:r>
            <a:r>
              <a:rPr lang="zh-CN" altLang="en-US"/>
              <a:t>声明参数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8401050" y="2635885"/>
            <a:ext cx="0" cy="50419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8905240" y="2348230"/>
            <a:ext cx="798195" cy="108331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/>
      <p:bldP spid="93" grpId="1"/>
      <p:bldP spid="7" grpId="0"/>
      <p:bldP spid="7" grpId="1"/>
      <p:bldP spid="8" grpId="0" animBg="1"/>
      <p:bldP spid="9" grpId="0" animBg="1"/>
      <p:bldP spid="8" grpId="1" animBg="1"/>
      <p:bldP spid="9" grpId="1" animBg="1"/>
      <p:bldP spid="4" grpId="0"/>
      <p:bldP spid="4" grpId="1"/>
      <p:bldP spid="3" grpId="0"/>
      <p:bldP spid="3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6600190" y="5733415"/>
            <a:ext cx="9079230" cy="12846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880110" y="3069590"/>
            <a:ext cx="10972800" cy="10560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192655" y="288290"/>
            <a:ext cx="8068945" cy="13525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Parameters</a:t>
            </a:r>
            <a:r>
              <a:rPr lang="zh-CN" altLang="en-US" sz="4000" b="1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在</a:t>
            </a:r>
            <a:r>
              <a:rPr lang="en-US" altLang="zh-CN" sz="4000" b="1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Pipelinerun</a:t>
            </a:r>
            <a:r>
              <a:rPr lang="zh-CN" altLang="en-US" sz="4000" b="1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中的使用</a:t>
            </a:r>
            <a:endParaRPr lang="en-US" altLang="zh-CN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570" y="4125595"/>
            <a:ext cx="5631815" cy="2143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70" b="1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运行流水线</a:t>
            </a:r>
            <a:endParaRPr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kubectl apply -f  pipelinerun</a:t>
            </a:r>
            <a:r>
              <a:rPr lang="en-US" sz="2670" b="1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-</a:t>
            </a:r>
            <a:endParaRPr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params.yaml</a:t>
            </a:r>
            <a:endParaRPr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sz="2670" b="1">
                <a:latin typeface="微软雅黑" panose="020B0503020204020204" charset="-122"/>
                <a:ea typeface="微软雅黑" panose="020B0503020204020204" charset="-122"/>
              </a:rPr>
              <a:t>注意：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Pipelinerun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每次运行的流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水线名字不可一样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4365" y="1988820"/>
            <a:ext cx="5875020" cy="2227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传参数步骤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Pipelinerun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声明参数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-&gt;Pipeline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声明参数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-&gt;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传给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Pipeline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中的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Task-&gt;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传给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Task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99515" y="6885305"/>
            <a:ext cx="75565" cy="755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600190" y="2205355"/>
            <a:ext cx="1296035" cy="230378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Pipelinerun</a:t>
            </a:r>
            <a:r>
              <a:rPr lang="zh-CN" altLang="en-US"/>
              <a:t>声明参数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256270" y="2211705"/>
            <a:ext cx="1296035" cy="230378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Pipeline</a:t>
            </a:r>
            <a:r>
              <a:rPr lang="zh-CN" altLang="en-US"/>
              <a:t>声明参数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en-US" altLang="zh-CN"/>
              <a:t>Task</a:t>
            </a:r>
            <a:r>
              <a:rPr lang="zh-CN" altLang="en-US"/>
              <a:t>获取</a:t>
            </a:r>
            <a:r>
              <a:rPr lang="en-US" altLang="zh-CN"/>
              <a:t>Pipeline</a:t>
            </a:r>
            <a:r>
              <a:rPr lang="zh-CN" altLang="en-US"/>
              <a:t>传递过来的参数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9984740" y="2259965"/>
            <a:ext cx="1296035" cy="230378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Task</a:t>
            </a:r>
            <a:r>
              <a:rPr lang="zh-CN" altLang="en-US"/>
              <a:t>声明参数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脚本调用数使用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7752715" y="2781300"/>
            <a:ext cx="719455" cy="810895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8832215" y="2816860"/>
            <a:ext cx="15240" cy="46863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9438640" y="2925445"/>
            <a:ext cx="833755" cy="628015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10560685" y="3068955"/>
            <a:ext cx="12065" cy="72009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/>
      <p:bldP spid="93" grpId="1"/>
      <p:bldP spid="4" grpId="0"/>
      <p:bldP spid="4" grpId="1"/>
      <p:bldP spid="7" grpId="0" animBg="1"/>
      <p:bldP spid="8" grpId="0" animBg="1"/>
      <p:bldP spid="9" grpId="0" animBg="1"/>
      <p:bldP spid="7" grpId="1" animBg="1"/>
      <p:bldP spid="8" grpId="1" animBg="1"/>
      <p:bldP spid="9" grpId="1" animBg="1"/>
      <p:bldP spid="3" grpId="0"/>
      <p:bldP spid="3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152265" y="370840"/>
            <a:ext cx="46221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Workspace</a:t>
            </a: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介绍</a:t>
            </a:r>
            <a:endParaRPr lang="zh-CN" altLang="en-US" sz="40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14450" y="1797050"/>
            <a:ext cx="9743440" cy="1732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Workspace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于在任务执行期间用于存储和共享数据。每个任务可以定义一个或多个Workspace，允许在不同任务之间传递输入和输出数据。Workspace通常用于将源代码、构建产物、配置文件等传递给任务，并从任务中获取生成的输出。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83710" y="45402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481705" y="370840"/>
            <a:ext cx="63385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Workspace</a:t>
            </a:r>
            <a:r>
              <a:rPr lang="zh-CN" altLang="en-US" sz="4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支持的存储卷</a:t>
            </a:r>
            <a:endParaRPr lang="zh-CN" altLang="en-US" sz="40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5325" y="1342390"/>
            <a:ext cx="6125210" cy="4202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VolumeClaimTemplate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：支持跨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task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共享数据。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动态分配独立的工作空间目录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Secret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：只读的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workspace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EmptyDir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一个空的临时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目录（emptyDir="""），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只能在一个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task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中共享数据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ConfigMap：主要用途是保存配置数据，这些数据以键值对的形式存储。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0535" y="1484630"/>
            <a:ext cx="4599305" cy="3247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2495550" y="1872615"/>
            <a:ext cx="9079230" cy="12846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880110" y="3069590"/>
            <a:ext cx="10972800" cy="10560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1365250" y="144780"/>
            <a:ext cx="9255125" cy="13525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Workspace V</a:t>
            </a:r>
            <a:r>
              <a:rPr lang="zh-CN" altLang="en-US" sz="4000" b="1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olumeClaimTemplate介绍</a:t>
            </a:r>
            <a:endParaRPr lang="zh-CN" altLang="en-US" sz="4000" b="1" kern="10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7120" y="3716020"/>
            <a:ext cx="8594090" cy="1574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 Tekton 中，$(workspace.&lt;name&gt;.path) 是一个用于获取工作空间中指定名称的路径的变量表达式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。路径为绝对路径。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&lt;name&gt;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为声明的工作空间名称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27760" y="1917065"/>
            <a:ext cx="8549005" cy="1088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Tekton 的工作空间（Workspace）用于在任务（Task）之间共享数据和文件。通过定义工作空间，任务可以读取、写入和共享数据，从而实现数据的持久性和共享性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/>
      <p:bldP spid="93" grpId="1"/>
      <p:bldP spid="12" grpId="0"/>
      <p:bldP spid="12" grpId="1"/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1293471" y="1982181"/>
            <a:ext cx="10972800" cy="677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191305" y="4571215"/>
            <a:ext cx="10972800" cy="677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1292904" y="3319191"/>
            <a:ext cx="10972800" cy="677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4091612" y="575615"/>
            <a:ext cx="400939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Tekton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是什么？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19785" y="2152015"/>
            <a:ext cx="9893300" cy="463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Tekton是一个开源的Kubernetes原生持续集成和持续交付框架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09930" y="3669665"/>
            <a:ext cx="1078103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它通过Kubernetes原生的自定义资源来定义流水线的各个组件和任务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  <p:bldP spid="93" grpId="0"/>
      <p:bldP spid="93" grpId="1"/>
      <p:bldP spid="92" grpId="0"/>
      <p:bldP spid="92" grpId="1"/>
      <p:bldP spid="26" grpId="0"/>
      <p:bldP spid="26" grpId="1"/>
      <p:bldP spid="27" grpId="0"/>
      <p:bldP spid="27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2639695" y="1892300"/>
            <a:ext cx="9079230" cy="12846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880110" y="3069590"/>
            <a:ext cx="10972800" cy="10560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120900" y="288290"/>
            <a:ext cx="8068945" cy="13525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Workspace</a:t>
            </a:r>
            <a:r>
              <a:rPr lang="zh-CN" altLang="en-US" sz="4000" b="1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动态预配</a:t>
            </a:r>
            <a:r>
              <a:rPr lang="en-US" altLang="zh-CN" sz="4000" b="1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V</a:t>
            </a:r>
            <a:r>
              <a:rPr lang="zh-CN" altLang="en-US" sz="4000" b="1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olumeClaimTemplate实战</a:t>
            </a:r>
            <a:endParaRPr lang="en-US" altLang="zh-CN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7715" y="2158365"/>
            <a:ext cx="5414645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70" b="1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需要先定义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SC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，在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Pipelinerun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定义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VTC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调用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SC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7715" y="4799330"/>
            <a:ext cx="9134475" cy="1042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99515" y="6885305"/>
            <a:ext cx="75565" cy="755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384925" y="2205355"/>
            <a:ext cx="1296035" cy="230378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Pipelinerun</a:t>
            </a:r>
            <a:r>
              <a:rPr lang="zh-CN" altLang="en-US"/>
              <a:t>定义</a:t>
            </a:r>
            <a:r>
              <a:rPr lang="en-US" altLang="zh-CN"/>
              <a:t>VCT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8068310" y="2211705"/>
            <a:ext cx="1558290" cy="230378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Pipeline</a:t>
            </a:r>
            <a:r>
              <a:rPr lang="zh-CN" altLang="en-US"/>
              <a:t>声明</a:t>
            </a:r>
            <a:r>
              <a:rPr lang="en-US" altLang="zh-CN"/>
              <a:t>Workspace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en-US" altLang="zh-CN"/>
              <a:t>Task</a:t>
            </a:r>
            <a:r>
              <a:rPr lang="zh-CN" altLang="en-US"/>
              <a:t>引用</a:t>
            </a:r>
            <a:r>
              <a:rPr lang="en-US" altLang="zh-CN"/>
              <a:t>Workspace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9984740" y="2259965"/>
            <a:ext cx="1511935" cy="230378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Task</a:t>
            </a:r>
            <a:r>
              <a:rPr lang="zh-CN" altLang="en-US"/>
              <a:t>声明</a:t>
            </a:r>
            <a:r>
              <a:rPr lang="en-US" altLang="zh-CN"/>
              <a:t>Workspace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使用</a:t>
            </a:r>
            <a:r>
              <a:rPr lang="en-US" altLang="zh-CN"/>
              <a:t>Workspace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7465695" y="2781300"/>
            <a:ext cx="719455" cy="810895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8832215" y="2816860"/>
            <a:ext cx="15240" cy="46863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9295130" y="2997200"/>
            <a:ext cx="833755" cy="628015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10560685" y="3068955"/>
            <a:ext cx="12065" cy="72009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68350" y="5229225"/>
            <a:ext cx="110242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tkn pipeline start pipeline-vct -p giturl=10.0.7.30/golang/go.git -p branch=main -w name=code,emptyDir=""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6765" y="3285490"/>
            <a:ext cx="5442585" cy="1732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kubectl apply -f 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pipelinerun5-vct.yaml -f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 pipeline10-vct.yaml -f 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vct-git-clone-task.yaml 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/>
      <p:bldP spid="93" grpId="1"/>
      <p:bldP spid="4" grpId="0"/>
      <p:bldP spid="4" grpId="1"/>
      <p:bldP spid="3" grpId="0"/>
      <p:bldP spid="3" grpId="1"/>
      <p:bldP spid="7" grpId="0" animBg="1"/>
      <p:bldP spid="8" grpId="0" animBg="1"/>
      <p:bldP spid="9" grpId="0" animBg="1"/>
      <p:bldP spid="7" grpId="1" animBg="1"/>
      <p:bldP spid="8" grpId="1" animBg="1"/>
      <p:bldP spid="9" grpId="1" animBg="1"/>
      <p:bldP spid="12" grpId="0"/>
      <p:bldP spid="12" grpId="1"/>
      <p:bldP spid="10" grpId="0"/>
      <p:bldP spid="10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2639695" y="1892300"/>
            <a:ext cx="9079230" cy="12846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880110" y="3069590"/>
            <a:ext cx="10972800" cy="10560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120900" y="288290"/>
            <a:ext cx="806894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Workspace</a:t>
            </a:r>
            <a:r>
              <a:rPr lang="en-US" altLang="zh-CN" sz="4000" b="1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 Secret</a:t>
            </a:r>
            <a:r>
              <a:rPr lang="zh-CN" altLang="en-US" sz="4000" b="1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实战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7715" y="1512570"/>
            <a:ext cx="10646410" cy="1111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670" b="1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运行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Task</a:t>
            </a:r>
            <a:endParaRPr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kubectl apply -f ../task/build-dockerfile-bush.yaml</a:t>
            </a:r>
            <a:endParaRPr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99515" y="6885305"/>
            <a:ext cx="75565" cy="755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5325" y="2924810"/>
            <a:ext cx="10646410" cy="1111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670" b="1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运行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Pipeline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kubectl apply -f 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../pipeline/pipeline11-secret.yaml </a:t>
            </a:r>
            <a:endParaRPr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7230" y="4220845"/>
            <a:ext cx="10646410" cy="1111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670" b="1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运行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Pipelinerun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kubectl apply -f 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pipelinerun6-secret.yaml </a:t>
            </a:r>
            <a:endParaRPr lang="zh-CN" altLang="en-US" sz="2670"/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/>
      <p:bldP spid="93" grpId="1"/>
      <p:bldP spid="3" grpId="0"/>
      <p:bldP spid="3" grpId="1"/>
      <p:bldP spid="7" grpId="0"/>
      <p:bldP spid="7" grpId="1"/>
      <p:bldP spid="8" grpId="0"/>
      <p:bldP spid="8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263452" y="4480202"/>
            <a:ext cx="4295716" cy="91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如何实现在Pipeline使用Volume及Results？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云原生CI</a:t>
            </a:r>
            <a:r>
              <a:rPr lang="en-US" altLang="zh-CN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CD</a:t>
            </a: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工具Tekton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en-US" altLang="zh-CN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Volume</a:t>
            </a:r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Results</a:t>
            </a:r>
            <a:endParaRPr lang="en-US" altLang="zh-CN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70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90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4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0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2639695" y="1892300"/>
            <a:ext cx="9079230" cy="12846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880110" y="3069590"/>
            <a:ext cx="10972800" cy="10560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120900" y="288290"/>
            <a:ext cx="806894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Tekton Volume</a:t>
            </a:r>
            <a:r>
              <a:rPr lang="zh-CN" altLang="en-US" sz="4000" b="1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介绍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470" y="1701165"/>
            <a:ext cx="10646410" cy="1413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Volume可以用于在Tekton Task的执行过程中持久化存储数据</a:t>
            </a:r>
            <a:r>
              <a:rPr lang="zh-CN" sz="2670" b="1">
                <a:latin typeface="微软雅黑" panose="020B0503020204020204" charset="-122"/>
                <a:ea typeface="微软雅黑" panose="020B0503020204020204" charset="-122"/>
              </a:rPr>
              <a:t>。这对于需要在多个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Pipeline </a:t>
            </a:r>
            <a:r>
              <a:rPr lang="zh-CN" sz="2670" b="1">
                <a:latin typeface="微软雅黑" panose="020B0503020204020204" charset="-122"/>
                <a:ea typeface="微软雅黑" panose="020B0503020204020204" charset="-122"/>
              </a:rPr>
              <a:t>Task之间共享数据或者保留任务执行状态的场景非常有用。通过在多个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Pipeline </a:t>
            </a:r>
            <a:r>
              <a:rPr lang="zh-CN" sz="2670" b="1">
                <a:latin typeface="微软雅黑" panose="020B0503020204020204" charset="-122"/>
                <a:ea typeface="微软雅黑" panose="020B0503020204020204" charset="-122"/>
              </a:rPr>
              <a:t>Task之间共享Volume，可以实现数据共享。</a:t>
            </a:r>
            <a:endParaRPr 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7715" y="4799330"/>
            <a:ext cx="9134475" cy="1042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99515" y="6885305"/>
            <a:ext cx="75565" cy="755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75685" y="40049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/>
      <p:bldP spid="93" grpId="1"/>
      <p:bldP spid="4" grpId="0"/>
      <p:bldP spid="4" grpId="1"/>
      <p:bldP spid="3" grpId="0"/>
      <p:bldP spid="3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2639695" y="1892300"/>
            <a:ext cx="9079230" cy="12846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880110" y="3069590"/>
            <a:ext cx="10972800" cy="10560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120900" y="288290"/>
            <a:ext cx="806894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Tekton Volume</a:t>
            </a:r>
            <a:r>
              <a:rPr lang="zh-CN" altLang="en-US" sz="4000" b="1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实战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7715" y="1512570"/>
            <a:ext cx="10646410" cy="1413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670" b="1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部署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Task</a:t>
            </a:r>
            <a:endParaRPr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kubectl apply -f volume-build-dockerfile-bush.yaml -f ls-npm-cache-task.yaml </a:t>
            </a:r>
            <a:endParaRPr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7715" y="4799330"/>
            <a:ext cx="9134475" cy="1042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99515" y="6885305"/>
            <a:ext cx="75565" cy="755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75685" y="40049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67715" y="3284855"/>
            <a:ext cx="10646410" cy="980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670" b="1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部署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Pipeline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kubectl apply -f pipeline12-volume.yaml 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br>
              <a:rPr sz="2670" b="1">
                <a:latin typeface="微软雅黑" panose="020B0503020204020204" charset="-122"/>
                <a:ea typeface="微软雅黑" panose="020B0503020204020204" charset="-122"/>
              </a:rPr>
            </a:br>
            <a:endParaRPr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3570" y="5085080"/>
            <a:ext cx="10646410" cy="985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670" b="1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部署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Pipelinerun</a:t>
            </a:r>
            <a:endParaRPr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kubectl apply -f pipelinerun7-volume.yaml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/>
      <p:bldP spid="93" grpId="1"/>
      <p:bldP spid="4" grpId="0"/>
      <p:bldP spid="4" grpId="1"/>
      <p:bldP spid="3" grpId="0"/>
      <p:bldP spid="3" grpId="1"/>
      <p:bldP spid="9" grpId="0"/>
      <p:bldP spid="9" grpId="1"/>
      <p:bldP spid="10" grpId="0"/>
      <p:bldP spid="10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2639695" y="1892300"/>
            <a:ext cx="9079230" cy="12846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880110" y="3069590"/>
            <a:ext cx="10972800" cy="10560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120900" y="288290"/>
            <a:ext cx="806894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Results</a:t>
            </a:r>
            <a:r>
              <a:rPr lang="zh-CN" altLang="en-US" sz="4000" b="1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介绍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7715" y="1512570"/>
            <a:ext cx="10646410" cy="1395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"</a:t>
            </a:r>
            <a:r>
              <a:rPr lang="en-US" sz="2670" b="1"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</a:rPr>
              <a:t>esults" 可以被看作是任务执行的输出，它们可以被其他任务使用或共享。通过在任务中定义结果，可以将数据从一个任务传递到另一个任务，实现数据共享和流水线中的协作</a:t>
            </a:r>
            <a:endParaRPr sz="2670" b="1">
              <a:latin typeface="微软雅黑" panose="020B0503020204020204" charset="-122"/>
              <a:ea typeface="微软雅黑" panose="020B0503020204020204" charset="-122"/>
            </a:endParaRPr>
          </a:p>
          <a:p>
            <a:endParaRPr sz="2670" b="1">
              <a:latin typeface="微软雅黑" panose="020B0503020204020204" charset="-122"/>
              <a:ea typeface="微软雅黑" panose="020B0503020204020204" charset="-122"/>
            </a:endParaRPr>
          </a:p>
          <a:p>
            <a:endParaRPr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7715" y="4799330"/>
            <a:ext cx="9134475" cy="1042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endParaRPr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99515" y="6885305"/>
            <a:ext cx="75565" cy="755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97560" y="3429000"/>
            <a:ext cx="10646410" cy="1395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 Tekton 中，可以使用 "</a:t>
            </a:r>
            <a:r>
              <a:rPr lang="en-US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</a:t>
            </a:r>
            <a:r>
              <a:rPr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esults" 字段来声明任务的输出结果，并在流水线的其他任务中引用这些结果。这样，后续任务就可以访问和使用之前任务产生的数据</a:t>
            </a:r>
            <a:endParaRPr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/>
      <p:bldP spid="93" grpId="1"/>
      <p:bldP spid="4" grpId="0"/>
      <p:bldP spid="4" grpId="1"/>
      <p:bldP spid="3" grpId="0"/>
      <p:bldP spid="3" grpId="1"/>
      <p:bldP spid="7" grpId="0"/>
      <p:bldP spid="7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1059815" y="1892300"/>
            <a:ext cx="10659110" cy="12846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880110" y="2997200"/>
            <a:ext cx="10972800" cy="10560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120900" y="288290"/>
            <a:ext cx="806894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Results</a:t>
            </a:r>
            <a:r>
              <a:rPr lang="zh-CN" altLang="en-US" sz="4000" b="1" kern="1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实战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7755" y="4796155"/>
            <a:ext cx="9874250" cy="1042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部署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Pipelinerun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kubectl apply -f pipelinerun/pipelinerun8-results.yaml 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99515" y="6885305"/>
            <a:ext cx="75565" cy="755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31875" y="1574800"/>
            <a:ext cx="9190355" cy="1217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部署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Task 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kubectl apply -f task/results-datetime.yaml  -f 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task/echo-results-datetime.yaml 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87755" y="3176905"/>
            <a:ext cx="9660890" cy="1054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部署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Pipeline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kubectl apply -f pipeline/pipeline13-results.yaml 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/>
      <p:bldP spid="93" grpId="1"/>
      <p:bldP spid="6" grpId="0"/>
      <p:bldP spid="6" grpId="1"/>
      <p:bldP spid="8" grpId="0"/>
      <p:bldP spid="8" grpId="1"/>
      <p:bldP spid="4" grpId="0"/>
      <p:bldP spid="4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263452" y="4480202"/>
            <a:ext cx="4295716" cy="91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配置Gitlab Webhook触发自动部署运行Pipeline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云原生CI</a:t>
            </a:r>
            <a:r>
              <a:rPr lang="en-US" altLang="zh-CN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CD</a:t>
            </a: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工具Tekton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en-US" altLang="zh-CN" sz="34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Webhook</a:t>
            </a:r>
            <a:r>
              <a:rPr lang="zh-CN" altLang="en-US" sz="34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触发</a:t>
            </a:r>
            <a:endParaRPr lang="zh-CN" altLang="en-US" sz="34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799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1059815" y="1892300"/>
            <a:ext cx="10659110" cy="12846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880110" y="2997200"/>
            <a:ext cx="10972800" cy="10560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120900" y="288290"/>
            <a:ext cx="806894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触发器介绍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7755" y="4437380"/>
            <a:ext cx="9874250" cy="1042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99515" y="6885305"/>
            <a:ext cx="75565" cy="755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87755" y="3176905"/>
            <a:ext cx="9660890" cy="635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9470" y="1555750"/>
            <a:ext cx="10210800" cy="20129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Tekton中，触发器（Triggers）是一种用于在特定事件发生时触发流水线执行的机制。触发器可以根据各种事件源（EventSource）进行配置，如代码仓库的提交、合并等。当事件源触发时，触发器会将事件传递给Tekton流水线，从而启动流水线的执行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/>
      <p:bldP spid="93" grpId="1"/>
      <p:bldP spid="8" grpId="0"/>
      <p:bldP spid="8" grpId="1"/>
      <p:bldP spid="4" grpId="0"/>
      <p:bldP spid="4" grpId="1"/>
      <p:bldP spid="6" grpId="0"/>
      <p:bldP spid="6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1059815" y="1892300"/>
            <a:ext cx="10659110" cy="12846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880110" y="2997200"/>
            <a:ext cx="10972800" cy="10560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120900" y="288290"/>
            <a:ext cx="806894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触发器核心概念</a:t>
            </a:r>
            <a:endParaRPr lang="en-US" altLang="zh-CN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7755" y="4437380"/>
            <a:ext cx="9874250" cy="1042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99515" y="6885305"/>
            <a:ext cx="75565" cy="755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87755" y="3176905"/>
            <a:ext cx="9660890" cy="635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6225" y="1485265"/>
            <a:ext cx="3773170" cy="24015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73430" y="1124585"/>
            <a:ext cx="10073005" cy="5332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触发器的核心组件是EventListeners、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TriggerBindings和TriggerTemplates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EventListeners（事件监听器：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用于监听事件源，它负责接收触发事件并将其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传递给相应的TriggerBinding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和TriggerTemplate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TriggerBindings（触发器绑定）：TriggerBindings定义了事件数据和流水线参数之间的映射关系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TriggerTemplates（触发器模板）：TriggerTemplates定义了触发器触发时要执行的Tekton流水线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67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/>
      <p:bldP spid="93" grpId="1"/>
      <p:bldP spid="8" grpId="0"/>
      <p:bldP spid="8" grpId="1"/>
      <p:bldP spid="4" grpId="0"/>
      <p:bldP spid="4" grpId="1"/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2369820" y="1982470"/>
            <a:ext cx="6891655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Calibri" panose="020F0502020204030204" charset="0"/>
              </a:rPr>
              <a:t>云原生应用程序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Calibri" panose="020F0502020204030204" charset="0"/>
              </a:rPr>
              <a:t>与Kubernetes紧密集成</a:t>
            </a: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191305" y="4571215"/>
            <a:ext cx="10972800" cy="677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1292904" y="3319191"/>
            <a:ext cx="10972800" cy="677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3329612" y="575615"/>
            <a:ext cx="5533390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为什么要学习</a:t>
            </a: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Tekton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？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12085" y="3068955"/>
            <a:ext cx="2303145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声明式流水线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12085" y="4220845"/>
            <a:ext cx="5091430" cy="595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可扩展性和灵活性、活跃的社区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3" grpId="1"/>
      <p:bldP spid="92" grpId="0"/>
      <p:bldP spid="92" grpId="1"/>
      <p:bldP spid="91" grpId="0"/>
      <p:bldP spid="91" grpId="1"/>
      <p:bldP spid="15" grpId="0"/>
      <p:bldP spid="15" grpId="1"/>
      <p:bldP spid="16" grpId="0"/>
      <p:bldP spid="16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1059815" y="1892300"/>
            <a:ext cx="10659110" cy="12846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880110" y="2997200"/>
            <a:ext cx="10972800" cy="10560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120900" y="288290"/>
            <a:ext cx="806894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部署触发器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99515" y="6885305"/>
            <a:ext cx="75565" cy="755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87755" y="3176905"/>
            <a:ext cx="9660890" cy="635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71905" y="1412875"/>
            <a:ext cx="8494395" cy="2659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部署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kubectl apply --filename \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https://storage.googleapis.com/tekton-releases/triggers/latest/release.yaml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kubectl apply --filename \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</a:rPr>
              <a:t>https://storage.googleapis.com/tekton-releases/triggers/latest/interceptors.yaml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/>
      <p:bldP spid="93" grpId="1"/>
      <p:bldP spid="8" grpId="0"/>
      <p:bldP spid="8" grpId="1"/>
      <p:bldP spid="9" grpId="0"/>
      <p:bldP spid="9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1059815" y="1892300"/>
            <a:ext cx="10659110" cy="12846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880110" y="2997200"/>
            <a:ext cx="10972800" cy="10560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120900" y="288290"/>
            <a:ext cx="806894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触发器相关资源操作步骤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7755" y="4437380"/>
            <a:ext cx="9874250" cy="1042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99515" y="6885305"/>
            <a:ext cx="75565" cy="755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77365" y="3173730"/>
            <a:ext cx="4021455" cy="518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699260" y="1273810"/>
            <a:ext cx="9119235" cy="33743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1、创建SA账户分配给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ventlistener资源使用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2、创建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ventlistener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3、创建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ngress访问eventlistener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4、创建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ecret，配置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itlab 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ebhook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5、创建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inding接收参数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6、创建TriggerTemplate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、创建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Pipeline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、创建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Task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04240" y="5008245"/>
            <a:ext cx="10659110" cy="1284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多个项目需要在EventListener配置多个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Trigger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并指定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Secret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Pipeline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，并在该项目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Gitlab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Webhook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，不同命名空间以上步骤需要重新执行一遍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6245" y="1917065"/>
            <a:ext cx="3703320" cy="2089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/>
      <p:bldP spid="93" grpId="1"/>
      <p:bldP spid="8" grpId="0"/>
      <p:bldP spid="8" grpId="1"/>
      <p:bldP spid="4" grpId="0"/>
      <p:bldP spid="4" grpId="1"/>
      <p:bldP spid="9" grpId="0"/>
      <p:bldP spid="9" grpId="1"/>
      <p:bldP spid="17" grpId="0"/>
      <p:bldP spid="17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1059815" y="1892300"/>
            <a:ext cx="10659110" cy="12846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880110" y="2997200"/>
            <a:ext cx="10972800" cy="10560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120900" y="288290"/>
            <a:ext cx="806894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配置</a:t>
            </a: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webhook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并运行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7755" y="4437380"/>
            <a:ext cx="9874250" cy="1042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99515" y="6885305"/>
            <a:ext cx="75565" cy="755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77365" y="3173730"/>
            <a:ext cx="4021455" cy="518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215640" y="1327785"/>
            <a:ext cx="434594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kubectl apply -f trigger/ 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9215" y="2132330"/>
            <a:ext cx="5990590" cy="3975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/>
      <p:bldP spid="93" grpId="1"/>
      <p:bldP spid="8" grpId="0"/>
      <p:bldP spid="8" grpId="1"/>
      <p:bldP spid="4" grpId="0"/>
      <p:bldP spid="4" grpId="1"/>
      <p:bldP spid="9" grpId="0"/>
      <p:bldP spid="9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263452" y="4480202"/>
            <a:ext cx="4295716" cy="91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使用Tekton部署Node项目到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集群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云原生CI</a:t>
            </a:r>
            <a:r>
              <a:rPr lang="en-US" altLang="zh-CN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CD</a:t>
            </a: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工具Tekton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项目部署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99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1059815" y="1892300"/>
            <a:ext cx="10659110" cy="12846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880110" y="2997200"/>
            <a:ext cx="10972800" cy="10560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120900" y="288290"/>
            <a:ext cx="806894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项目实战</a:t>
            </a:r>
            <a:endParaRPr lang="zh-CN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7755" y="4437380"/>
            <a:ext cx="9874250" cy="1042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99515" y="6885305"/>
            <a:ext cx="75565" cy="755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77365" y="3173730"/>
            <a:ext cx="4021455" cy="518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503295" y="1486535"/>
            <a:ext cx="5624830" cy="1127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运行所有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Task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kubectl apply -f project/task/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31540" y="3357245"/>
            <a:ext cx="5530850" cy="1014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运行所有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Yaml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kubectl apply -f project/</a:t>
            </a:r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/>
      <p:bldP spid="93" grpId="1"/>
      <p:bldP spid="8" grpId="0"/>
      <p:bldP spid="8" grpId="1"/>
      <p:bldP spid="4" grpId="0"/>
      <p:bldP spid="4" grpId="1"/>
      <p:bldP spid="9" grpId="0"/>
      <p:bldP spid="9" grpId="1"/>
      <p:bldP spid="3" grpId="0"/>
      <p:bldP spid="3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4439905"/>
            <a:ext cx="12190413" cy="915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19307" y="4623712"/>
            <a:ext cx="4295716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本章小结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7906639" y="4623712"/>
            <a:ext cx="427184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小杨哥</a:t>
            </a:r>
            <a:endParaRPr lang="zh-CN" altLang="en-US" sz="266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4094915" y="1008340"/>
            <a:ext cx="640224" cy="5772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5415992" y="941361"/>
            <a:ext cx="341503" cy="30790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3108313" y="1202556"/>
            <a:ext cx="339851" cy="30641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6359329" y="1162215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7487837" y="1033329"/>
            <a:ext cx="231795" cy="2089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8419381" y="1076584"/>
            <a:ext cx="454843" cy="4100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42460" y="3604635"/>
            <a:ext cx="2811528" cy="2534911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2647941" y="2077839"/>
            <a:ext cx="6683383" cy="1137067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0997" y="2321793"/>
            <a:ext cx="6679449" cy="706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云原生CI</a:t>
            </a:r>
            <a:r>
              <a:rPr lang="en-US" altLang="zh-CN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CD</a:t>
            </a:r>
            <a:r>
              <a:rPr lang="zh-CN" altLang="en-US" sz="4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工具Tekton</a:t>
            </a:r>
            <a:endParaRPr lang="zh-CN" altLang="en-US" sz="4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4860105" y="4558619"/>
            <a:ext cx="2399903" cy="611715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121920" tIns="60960" rIns="121920" bIns="60960" anchor="ctr" anchorCtr="0"/>
          <a:lstStyle/>
          <a:p>
            <a:pPr algn="ctr"/>
            <a:r>
              <a:rPr lang="zh-CN" altLang="en-US" sz="4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zh-CN" altLang="en-US" sz="4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99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99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99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99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1059815" y="1892300"/>
            <a:ext cx="10659110" cy="12846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zh-CN" altLang="en-US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880110" y="2997200"/>
            <a:ext cx="10972800" cy="10560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120900" y="288290"/>
            <a:ext cx="806894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重点掌握</a:t>
            </a:r>
            <a:endParaRPr lang="zh-CN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99515" y="6885305"/>
            <a:ext cx="75565" cy="755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77365" y="3173730"/>
            <a:ext cx="4021455" cy="518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423795" y="1917065"/>
            <a:ext cx="8289290" cy="815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熟悉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task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taskrun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pipeline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pipelinerun</a:t>
            </a:r>
            <a:r>
              <a:rPr lang="zh-CN" altLang="en-US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的使用</a:t>
            </a:r>
            <a:endParaRPr lang="zh-CN" altLang="en-US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52040" y="3068955"/>
            <a:ext cx="3420745" cy="800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67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熟悉触发器的使用</a:t>
            </a:r>
            <a:endParaRPr lang="zh-CN" sz="267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/>
      <p:bldP spid="93" grpId="1"/>
      <p:bldP spid="8" grpId="0"/>
      <p:bldP spid="8" grpId="1"/>
      <p:bldP spid="9" grpId="0"/>
      <p:bldP spid="9" grpId="1"/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1293471" y="1982181"/>
            <a:ext cx="10972800" cy="677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Calibri" panose="020F0502020204030204" charset="0"/>
              </a:rPr>
              <a:t>Task：一个Task即一个任务，一个任务运行一个Pod</a:t>
            </a: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191305" y="4571215"/>
            <a:ext cx="10972800" cy="677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T</a:t>
            </a:r>
            <a:r>
              <a:rPr sz="2665" b="1" kern="100">
                <a:latin typeface="微软雅黑" panose="020B0503020204020204" charset="-122"/>
                <a:ea typeface="微软雅黑" panose="020B0503020204020204" charset="-122"/>
              </a:rPr>
              <a:t>askrun:  </a:t>
            </a:r>
            <a:r>
              <a:rPr lang="en-US" sz="2665" b="1" kern="100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sz="2665" b="1" kern="100">
                <a:latin typeface="微软雅黑" panose="020B0503020204020204" charset="-122"/>
                <a:ea typeface="微软雅黑" panose="020B0503020204020204" charset="-122"/>
              </a:rPr>
              <a:t>ask引用</a:t>
            </a:r>
            <a:r>
              <a:rPr lang="en-US" sz="2665" b="1" kern="100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sz="2665" b="1" kern="100">
                <a:latin typeface="微软雅黑" panose="020B0503020204020204" charset="-122"/>
                <a:ea typeface="微软雅黑" panose="020B0503020204020204" charset="-122"/>
              </a:rPr>
              <a:t>askrun来运行</a:t>
            </a:r>
            <a:r>
              <a:rPr lang="en-US" sz="2665" b="1" kern="100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sz="2665" b="1" kern="100">
                <a:latin typeface="微软雅黑" panose="020B0503020204020204" charset="-122"/>
                <a:ea typeface="微软雅黑" panose="020B0503020204020204" charset="-122"/>
              </a:rPr>
              <a:t>ask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                 </a:t>
            </a: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1292904" y="3319191"/>
            <a:ext cx="10972800" cy="677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tep：一个</a:t>
            </a:r>
            <a:r>
              <a:rPr 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ask包含多个</a:t>
            </a:r>
            <a:r>
              <a:rPr 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tep</a:t>
            </a:r>
            <a:r>
              <a:rPr 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</a:t>
            </a:r>
            <a:r>
              <a:rPr 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</a:t>
            </a:r>
            <a:r>
              <a:rPr 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就是</a:t>
            </a:r>
            <a:r>
              <a:rPr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一个容器</a:t>
            </a:r>
            <a:endParaRPr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919095" y="431800"/>
            <a:ext cx="626427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Task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与</a:t>
            </a: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Taskrun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概念介绍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圆角矩形 2"/>
          <p:cNvSpPr/>
          <p:nvPr>
            <p:custDataLst>
              <p:tags r:id="rId1"/>
            </p:custDataLst>
          </p:nvPr>
        </p:nvSpPr>
        <p:spPr>
          <a:xfrm>
            <a:off x="8757285" y="4710430"/>
            <a:ext cx="2592070" cy="64833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9693275" y="4710430"/>
            <a:ext cx="0" cy="648335"/>
          </a:xfrm>
          <a:prstGeom prst="line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0485120" y="4710430"/>
            <a:ext cx="0" cy="648335"/>
          </a:xfrm>
          <a:prstGeom prst="line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8829040" y="4854575"/>
            <a:ext cx="791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Step1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9728835" y="4854575"/>
            <a:ext cx="791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Step2</a:t>
            </a:r>
            <a:endParaRPr lang="en-US" altLang="zh-CN"/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10523855" y="4854575"/>
            <a:ext cx="791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Step3</a:t>
            </a:r>
            <a:endParaRPr lang="en-US" altLang="zh-CN"/>
          </a:p>
        </p:txBody>
      </p:sp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8973185" y="5250180"/>
            <a:ext cx="5594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容器</a:t>
            </a:r>
            <a:r>
              <a:rPr lang="en-US" altLang="zh-CN" sz="1000"/>
              <a:t>1</a:t>
            </a:r>
            <a:endParaRPr lang="en-US" altLang="zh-CN" sz="1000"/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9809480" y="5264150"/>
            <a:ext cx="5594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容器</a:t>
            </a:r>
            <a:r>
              <a:rPr lang="en-US" altLang="zh-CN" sz="1000"/>
              <a:t>2</a:t>
            </a:r>
            <a:endParaRPr lang="en-US" altLang="zh-CN" sz="1000"/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10638790" y="5239385"/>
            <a:ext cx="5594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容器</a:t>
            </a:r>
            <a:r>
              <a:rPr lang="en-US" altLang="zh-CN" sz="1000"/>
              <a:t>3</a:t>
            </a:r>
            <a:endParaRPr lang="en-US" altLang="zh-CN" sz="1000"/>
          </a:p>
        </p:txBody>
      </p:sp>
      <p:sp>
        <p:nvSpPr>
          <p:cNvPr id="22" name="文本框 21"/>
          <p:cNvSpPr txBox="1"/>
          <p:nvPr/>
        </p:nvSpPr>
        <p:spPr>
          <a:xfrm>
            <a:off x="9336405" y="4364990"/>
            <a:ext cx="1203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Task(Pod)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  <p:bldP spid="93" grpId="0"/>
      <p:bldP spid="93" grpId="1"/>
      <p:bldP spid="92" grpId="0"/>
      <p:bldP spid="92" grpId="1"/>
      <p:bldP spid="3" grpId="0" animBg="1"/>
      <p:bldP spid="9" grpId="0"/>
      <p:bldP spid="10" grpId="0"/>
      <p:bldP spid="11" grpId="0"/>
      <p:bldP spid="18" grpId="0"/>
      <p:bldP spid="19" grpId="0"/>
      <p:bldP spid="20" grpId="0"/>
      <p:bldP spid="22" grpId="0"/>
      <p:bldP spid="3" grpId="1" animBg="1"/>
      <p:bldP spid="9" grpId="1"/>
      <p:bldP spid="10" grpId="1"/>
      <p:bldP spid="11" grpId="1"/>
      <p:bldP spid="18" grpId="1"/>
      <p:bldP spid="19" grpId="1"/>
      <p:bldP spid="20" grpId="1"/>
      <p:bldP spid="2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1293471" y="1982181"/>
            <a:ext cx="10972800" cy="677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Calibri" panose="020F0502020204030204" charset="0"/>
              </a:rPr>
              <a:t>Pipeline：由多个Task组成的Pipeline</a:t>
            </a: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334770" y="4571365"/>
            <a:ext cx="9269730" cy="9391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sz="2665" b="1" kern="100">
                <a:latin typeface="微软雅黑" panose="020B0503020204020204" charset="-122"/>
                <a:ea typeface="微软雅黑" panose="020B0503020204020204" charset="-122"/>
              </a:rPr>
              <a:t>总结：</a:t>
            </a:r>
            <a:r>
              <a:rPr lang="en-US" sz="2665" b="1" kern="100"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sz="2665" b="1" kern="100"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en-US" sz="2665" b="1" kern="100"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sz="2665" b="1" kern="100">
                <a:latin typeface="微软雅黑" panose="020B0503020204020204" charset="-122"/>
                <a:ea typeface="微软雅黑" panose="020B0503020204020204" charset="-122"/>
              </a:rPr>
              <a:t>linerun用于运行</a:t>
            </a:r>
            <a:r>
              <a:rPr lang="en-US" sz="2665" b="1" kern="100"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sz="2665" b="1" kern="100"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en-US" sz="2665" b="1" kern="100"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sz="2665" b="1" kern="100">
                <a:latin typeface="微软雅黑" panose="020B0503020204020204" charset="-122"/>
                <a:ea typeface="微软雅黑" panose="020B0503020204020204" charset="-122"/>
              </a:rPr>
              <a:t>line，并且会创建</a:t>
            </a:r>
            <a:endParaRPr sz="2665" b="1" kern="100">
              <a:latin typeface="微软雅黑" panose="020B0503020204020204" charset="-122"/>
              <a:ea typeface="微软雅黑" panose="020B0503020204020204" charset="-122"/>
            </a:endParaRPr>
          </a:p>
          <a:p>
            <a:pPr marL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</a:pPr>
            <a:r>
              <a:rPr lang="en-US" sz="2665" b="1" kern="100">
                <a:latin typeface="微软雅黑" panose="020B0503020204020204" charset="-122"/>
                <a:ea typeface="微软雅黑" panose="020B0503020204020204" charset="-122"/>
              </a:rPr>
              <a:t>     T</a:t>
            </a:r>
            <a:r>
              <a:rPr sz="2665" b="1" kern="100">
                <a:latin typeface="微软雅黑" panose="020B0503020204020204" charset="-122"/>
                <a:ea typeface="微软雅黑" panose="020B0503020204020204" charset="-122"/>
              </a:rPr>
              <a:t>askrun去运行</a:t>
            </a:r>
            <a:r>
              <a:rPr lang="en-US" sz="2665" b="1" kern="100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sz="2665" b="1" kern="100">
                <a:latin typeface="微软雅黑" panose="020B0503020204020204" charset="-122"/>
                <a:ea typeface="微软雅黑" panose="020B0503020204020204" charset="-122"/>
              </a:rPr>
              <a:t>ask，不需要再单独创建</a:t>
            </a:r>
            <a:r>
              <a:rPr lang="en-US" sz="2665" b="1" kern="100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sz="2665" b="1" kern="100">
                <a:latin typeface="微软雅黑" panose="020B0503020204020204" charset="-122"/>
                <a:ea typeface="微软雅黑" panose="020B0503020204020204" charset="-122"/>
              </a:rPr>
              <a:t>askrun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           </a:t>
            </a: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1292904" y="3319191"/>
            <a:ext cx="10972800" cy="677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linerun：</a:t>
            </a:r>
            <a:r>
              <a:rPr 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line引用</a:t>
            </a:r>
            <a:r>
              <a:rPr 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linerun运行</a:t>
            </a:r>
            <a:r>
              <a:rPr 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ipline</a:t>
            </a:r>
            <a:endParaRPr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1292860" y="431800"/>
            <a:ext cx="936180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Pipeline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与</a:t>
            </a: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Pipelinerun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概念介绍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8543925" y="1556385"/>
            <a:ext cx="2016125" cy="17284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8554720" y="2132330"/>
            <a:ext cx="2005330" cy="247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543925" y="2132965"/>
            <a:ext cx="2016125" cy="0"/>
          </a:xfrm>
          <a:prstGeom prst="line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543925" y="2708275"/>
            <a:ext cx="2016125" cy="0"/>
          </a:xfrm>
          <a:prstGeom prst="line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975725" y="1195705"/>
            <a:ext cx="1189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Pipeline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048115" y="2780665"/>
            <a:ext cx="855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Task3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9048115" y="2236470"/>
            <a:ext cx="855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Task2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048115" y="1628140"/>
            <a:ext cx="855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Task1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  <p:bldP spid="93" grpId="0"/>
      <p:bldP spid="93" grpId="1"/>
      <p:bldP spid="92" grpId="0"/>
      <p:bldP spid="92" grpId="1"/>
      <p:bldP spid="3" grpId="0" animBg="1"/>
      <p:bldP spid="7" grpId="0"/>
      <p:bldP spid="8" grpId="0"/>
      <p:bldP spid="9" grpId="0"/>
      <p:bldP spid="10" grpId="0"/>
      <p:bldP spid="3" grpId="1" animBg="1"/>
      <p:bldP spid="7" grpId="1"/>
      <p:bldP spid="8" grpId="1"/>
      <p:bldP spid="9" grpId="1"/>
      <p:bldP spid="1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1293471" y="1982181"/>
            <a:ext cx="10972800" cy="677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Calibri" panose="020F0502020204030204" charset="0"/>
              </a:rPr>
              <a:t>1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Calibri" panose="020F0502020204030204" charset="0"/>
              </a:rPr>
              <a:t>、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Calibri" panose="020F0502020204030204" charset="0"/>
              </a:rPr>
              <a:t>创建声明式Task</a:t>
            </a: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334770" y="4571365"/>
            <a:ext cx="8311515" cy="9391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665" b="1" kern="100">
                <a:latin typeface="微软雅黑" panose="020B0503020204020204" charset="-122"/>
                <a:ea typeface="微软雅黑" panose="020B0503020204020204" charset="-122"/>
              </a:rPr>
              <a:t>3、执行</a:t>
            </a:r>
            <a:r>
              <a:rPr lang="en-US" sz="2665" b="1" kern="100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sz="2665" b="1" kern="100">
                <a:latin typeface="微软雅黑" panose="020B0503020204020204" charset="-122"/>
                <a:ea typeface="微软雅黑" panose="020B0503020204020204" charset="-122"/>
              </a:rPr>
              <a:t>askrun运行</a:t>
            </a:r>
            <a:r>
              <a:rPr lang="en-US" sz="2665" b="1" kern="100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sz="2665" b="1" kern="100">
                <a:latin typeface="微软雅黑" panose="020B0503020204020204" charset="-122"/>
                <a:ea typeface="微软雅黑" panose="020B0503020204020204" charset="-122"/>
              </a:rPr>
              <a:t>ask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        </a:t>
            </a: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1292860" y="3319145"/>
            <a:ext cx="4717415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2、创建声明式</a:t>
            </a:r>
            <a:r>
              <a:rPr 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askrun</a:t>
            </a:r>
            <a:endParaRPr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4305290" y="575615"/>
            <a:ext cx="358203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Task-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运行流程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  <p:bldP spid="93" grpId="0"/>
      <p:bldP spid="93" grpId="1"/>
      <p:bldP spid="92" grpId="0"/>
      <p:bldP spid="9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1293471" y="1982181"/>
            <a:ext cx="10972800" cy="677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334770" y="4571365"/>
            <a:ext cx="10348595" cy="9391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665" b="1" kern="100">
                <a:latin typeface="微软雅黑" panose="020B0503020204020204" charset="-122"/>
                <a:ea typeface="微软雅黑" panose="020B0503020204020204" charset="-122"/>
              </a:rPr>
              <a:t>3、创建声明式</a:t>
            </a:r>
            <a:r>
              <a:rPr lang="en-US" sz="2665" b="1" kern="100"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sz="2665" b="1" kern="100">
                <a:latin typeface="微软雅黑" panose="020B0503020204020204" charset="-122"/>
                <a:ea typeface="微软雅黑" panose="020B0503020204020204" charset="-122"/>
              </a:rPr>
              <a:t>iplinerun</a:t>
            </a:r>
            <a:r>
              <a:rPr lang="zh-CN" sz="2665" b="1" kern="100">
                <a:latin typeface="微软雅黑" panose="020B0503020204020204" charset="-122"/>
                <a:ea typeface="微软雅黑" panose="020B0503020204020204" charset="-122"/>
              </a:rPr>
              <a:t>，执行</a:t>
            </a:r>
            <a:r>
              <a:rPr lang="en-US" altLang="zh-CN" sz="2665" b="1" kern="100"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sz="2665" b="1" kern="100"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en-US" altLang="zh-CN" sz="2665" b="1" kern="100"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zh-CN" sz="2665" b="1" kern="100">
                <a:latin typeface="微软雅黑" panose="020B0503020204020204" charset="-122"/>
                <a:ea typeface="微软雅黑" panose="020B0503020204020204" charset="-122"/>
              </a:rPr>
              <a:t>linerun运行</a:t>
            </a:r>
            <a:r>
              <a:rPr lang="en-US" altLang="zh-CN" sz="2665" b="1" kern="100"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sz="2665" b="1" kern="100"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en-US" altLang="zh-CN" sz="2665" b="1" kern="100"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zh-CN" sz="2665" b="1" kern="100">
                <a:latin typeface="微软雅黑" panose="020B0503020204020204" charset="-122"/>
                <a:ea typeface="微软雅黑" panose="020B0503020204020204" charset="-122"/>
              </a:rPr>
              <a:t>lin</a:t>
            </a:r>
            <a:r>
              <a:rPr lang="en-US" altLang="zh-CN" sz="2665" b="1" kern="100">
                <a:latin typeface="微软雅黑" panose="020B0503020204020204" charset="-122"/>
                <a:ea typeface="微软雅黑" panose="020B0503020204020204" charset="-122"/>
              </a:rPr>
              <a:t>e</a:t>
            </a:r>
            <a:endParaRPr lang="en-US" altLang="zh-CN" sz="2665" b="1" kern="1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矩形"/>
          <p:cNvSpPr/>
          <p:nvPr/>
        </p:nvSpPr>
        <p:spPr>
          <a:xfrm>
            <a:off x="1292860" y="3319145"/>
            <a:ext cx="5024755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2、创建声明式</a:t>
            </a:r>
            <a:r>
              <a:rPr 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line</a:t>
            </a:r>
            <a:endParaRPr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3825230" y="575615"/>
            <a:ext cx="4542155" cy="737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121920" tIns="60960" rIns="121920" bIns="6096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Pipeline-</a:t>
            </a:r>
            <a:r>
              <a:rPr lang="zh-CN" altLang="en-US" sz="4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运行流程</a:t>
            </a:r>
            <a:endParaRPr lang="zh-CN" altLang="en-US" sz="4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矩形"/>
          <p:cNvSpPr/>
          <p:nvPr/>
        </p:nvSpPr>
        <p:spPr>
          <a:xfrm>
            <a:off x="1273175" y="1981835"/>
            <a:ext cx="3964940" cy="6775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21920" tIns="60960" rIns="121920" bIns="60960" anchor="ctr" anchorCtr="0"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Calibri" panose="020F0502020204030204" charset="0"/>
              </a:rPr>
              <a:t>1</a:t>
            </a:r>
            <a:r>
              <a:rPr lang="zh-CN" altLang="en-US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Calibri" panose="020F0502020204030204" charset="0"/>
              </a:rPr>
              <a:t>、</a:t>
            </a:r>
            <a:r>
              <a:rPr lang="en-US" altLang="zh-CN" sz="2665" b="1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Calibri" panose="020F0502020204030204" charset="0"/>
              </a:rPr>
              <a:t>创建声明式Task</a:t>
            </a:r>
            <a:endParaRPr lang="en-US" altLang="zh-CN" sz="2665" b="1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4" grpId="0"/>
      <p:bldP spid="4" grpId="1"/>
      <p:bldP spid="93" grpId="0"/>
      <p:bldP spid="93" grpId="1"/>
      <p:bldP spid="92" grpId="0"/>
      <p:bldP spid="92" grpId="1"/>
    </p:bld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KSO_WM_DIAGRAM_VIRTUALLY_FRAME" val="{&quot;height&quot;:62.9,&quot;left&quot;:689.55,&quot;top&quot;:370.9,&quot;width&quot;:204.1}"/>
</p:tagLst>
</file>

<file path=ppt/tags/tag11.xml><?xml version="1.0" encoding="utf-8"?>
<p:tagLst xmlns:p="http://schemas.openxmlformats.org/presentationml/2006/main">
  <p:tag name="KSO_WM_DIAGRAM_VIRTUALLY_FRAME" val="{&quot;height&quot;:62.9,&quot;left&quot;:689.55,&quot;top&quot;:370.9,&quot;width&quot;:204.1}"/>
</p:tagLst>
</file>

<file path=ppt/tags/tag12.xml><?xml version="1.0" encoding="utf-8"?>
<p:tagLst xmlns:p="http://schemas.openxmlformats.org/presentationml/2006/main">
  <p:tag name="KSO_WM_DIAGRAM_VIRTUALLY_FRAME" val="{&quot;height&quot;:62.9,&quot;left&quot;:689.55,&quot;top&quot;:370.9,&quot;width&quot;:204.1}"/>
</p:tagLst>
</file>

<file path=ppt/tags/tag13.xml><?xml version="1.0" encoding="utf-8"?>
<p:tagLst xmlns:p="http://schemas.openxmlformats.org/presentationml/2006/main">
  <p:tag name="KSO_WM_DIAGRAM_VIRTUALLY_FRAME" val="{&quot;height&quot;:62.9,&quot;left&quot;:689.55,&quot;top&quot;:370.9,&quot;width&quot;:204.1}"/>
</p:tagLst>
</file>

<file path=ppt/tags/tag14.xml><?xml version="1.0" encoding="utf-8"?>
<p:tagLst xmlns:p="http://schemas.openxmlformats.org/presentationml/2006/main">
  <p:tag name="PA" val="v3.0.1"/>
</p:tagLst>
</file>

<file path=ppt/tags/tag15.xml><?xml version="1.0" encoding="utf-8"?>
<p:tagLst xmlns:p="http://schemas.openxmlformats.org/presentationml/2006/main">
  <p:tag name="PA" val="v3.0.1"/>
</p:tagLst>
</file>

<file path=ppt/tags/tag16.xml><?xml version="1.0" encoding="utf-8"?>
<p:tagLst xmlns:p="http://schemas.openxmlformats.org/presentationml/2006/main">
  <p:tag name="PA" val="v3.0.1"/>
</p:tagLst>
</file>

<file path=ppt/tags/tag17.xml><?xml version="1.0" encoding="utf-8"?>
<p:tagLst xmlns:p="http://schemas.openxmlformats.org/presentationml/2006/main">
  <p:tag name="PA" val="v3.0.1"/>
</p:tagLst>
</file>

<file path=ppt/tags/tag18.xml><?xml version="1.0" encoding="utf-8"?>
<p:tagLst xmlns:p="http://schemas.openxmlformats.org/presentationml/2006/main">
  <p:tag name="PA" val="v3.0.1"/>
</p:tagLst>
</file>

<file path=ppt/tags/tag19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20.xml><?xml version="1.0" encoding="utf-8"?>
<p:tagLst xmlns:p="http://schemas.openxmlformats.org/presentationml/2006/main">
  <p:tag name="PA" val="v3.0.1"/>
</p:tagLst>
</file>

<file path=ppt/tags/tag21.xml><?xml version="1.0" encoding="utf-8"?>
<p:tagLst xmlns:p="http://schemas.openxmlformats.org/presentationml/2006/main">
  <p:tag name="PA" val="v3.0.1"/>
</p:tagLst>
</file>

<file path=ppt/tags/tag22.xml><?xml version="1.0" encoding="utf-8"?>
<p:tagLst xmlns:p="http://schemas.openxmlformats.org/presentationml/2006/main">
  <p:tag name="PA" val="v3.0.1"/>
</p:tagLst>
</file>

<file path=ppt/tags/tag23.xml><?xml version="1.0" encoding="utf-8"?>
<p:tagLst xmlns:p="http://schemas.openxmlformats.org/presentationml/2006/main">
  <p:tag name="PA" val="v3.0.1"/>
</p:tagLst>
</file>

<file path=ppt/tags/tag24.xml><?xml version="1.0" encoding="utf-8"?>
<p:tagLst xmlns:p="http://schemas.openxmlformats.org/presentationml/2006/main">
  <p:tag name="PA" val="v3.0.1"/>
</p:tagLst>
</file>

<file path=ppt/tags/tag25.xml><?xml version="1.0" encoding="utf-8"?>
<p:tagLst xmlns:p="http://schemas.openxmlformats.org/presentationml/2006/main">
  <p:tag name="PA" val="v3.0.1"/>
</p:tagLst>
</file>

<file path=ppt/tags/tag26.xml><?xml version="1.0" encoding="utf-8"?>
<p:tagLst xmlns:p="http://schemas.openxmlformats.org/presentationml/2006/main">
  <p:tag name="PA" val="v3.0.1"/>
</p:tagLst>
</file>

<file path=ppt/tags/tag27.xml><?xml version="1.0" encoding="utf-8"?>
<p:tagLst xmlns:p="http://schemas.openxmlformats.org/presentationml/2006/main">
  <p:tag name="PA" val="v3.0.1"/>
</p:tagLst>
</file>

<file path=ppt/tags/tag28.xml><?xml version="1.0" encoding="utf-8"?>
<p:tagLst xmlns:p="http://schemas.openxmlformats.org/presentationml/2006/main">
  <p:tag name="PA" val="v3.0.1"/>
</p:tagLst>
</file>

<file path=ppt/tags/tag29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30.xml><?xml version="1.0" encoding="utf-8"?>
<p:tagLst xmlns:p="http://schemas.openxmlformats.org/presentationml/2006/main">
  <p:tag name="PA" val="v3.0.1"/>
</p:tagLst>
</file>

<file path=ppt/tags/tag31.xml><?xml version="1.0" encoding="utf-8"?>
<p:tagLst xmlns:p="http://schemas.openxmlformats.org/presentationml/2006/main">
  <p:tag name="PA" val="v3.0.1"/>
</p:tagLst>
</file>

<file path=ppt/tags/tag32.xml><?xml version="1.0" encoding="utf-8"?>
<p:tagLst xmlns:p="http://schemas.openxmlformats.org/presentationml/2006/main">
  <p:tag name="commondata" val="eyJoZGlkIjoiNWEzZDdkZDhiOGM4OGVjYmU2OTlmNmQ2YWU5MmU0ZjIifQ==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KSO_WM_DIAGRAM_VIRTUALLY_FRAME" val="{&quot;height&quot;:62.9,&quot;left&quot;:689.55,&quot;top&quot;:370.9,&quot;width&quot;:204.1}"/>
</p:tagLst>
</file>

<file path=ppt/tags/tag6.xml><?xml version="1.0" encoding="utf-8"?>
<p:tagLst xmlns:p="http://schemas.openxmlformats.org/presentationml/2006/main">
  <p:tag name="KSO_WM_DIAGRAM_VIRTUALLY_FRAME" val="{&quot;height&quot;:62.9,&quot;left&quot;:689.55,&quot;top&quot;:370.9,&quot;width&quot;:204.1}"/>
</p:tagLst>
</file>

<file path=ppt/tags/tag7.xml><?xml version="1.0" encoding="utf-8"?>
<p:tagLst xmlns:p="http://schemas.openxmlformats.org/presentationml/2006/main">
  <p:tag name="KSO_WM_DIAGRAM_VIRTUALLY_FRAME" val="{&quot;height&quot;:62.9,&quot;left&quot;:689.55,&quot;top&quot;:370.9,&quot;width&quot;:204.1}"/>
</p:tagLst>
</file>

<file path=ppt/tags/tag8.xml><?xml version="1.0" encoding="utf-8"?>
<p:tagLst xmlns:p="http://schemas.openxmlformats.org/presentationml/2006/main">
  <p:tag name="KSO_WM_DIAGRAM_VIRTUALLY_FRAME" val="{&quot;height&quot;:62.9,&quot;left&quot;:689.55,&quot;top&quot;:370.9,&quot;width&quot;:204.1}"/>
</p:tagLst>
</file>

<file path=ppt/tags/tag9.xml><?xml version="1.0" encoding="utf-8"?>
<p:tagLst xmlns:p="http://schemas.openxmlformats.org/presentationml/2006/main">
  <p:tag name="KSO_WM_DIAGRAM_VIRTUALLY_FRAME" val="{&quot;height&quot;:62.9,&quot;left&quot;:689.55,&quot;top&quot;:370.9,&quot;width&quot;:204.1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8071</Words>
  <Application>WPS 演示</Application>
  <PresentationFormat/>
  <Paragraphs>691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9" baseType="lpstr">
      <vt:lpstr>Arial</vt:lpstr>
      <vt:lpstr>宋体</vt:lpstr>
      <vt:lpstr>Wingdings</vt:lpstr>
      <vt:lpstr>微软雅黑</vt:lpstr>
      <vt:lpstr>Meiryo</vt:lpstr>
      <vt:lpstr>方正兰亭黑简体</vt:lpstr>
      <vt:lpstr>Wingdings</vt:lpstr>
      <vt:lpstr>Times New Roman</vt:lpstr>
      <vt:lpstr>Calibri</vt:lpstr>
      <vt:lpstr>Yu Gothic UI</vt:lpstr>
      <vt:lpstr>Arial Unicode MS</vt:lpstr>
      <vt:lpstr>黑体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本章概述</dc:title>
  <dc:creator>yht</dc:creator>
  <cp:lastModifiedBy>t8919</cp:lastModifiedBy>
  <cp:revision>235</cp:revision>
  <dcterms:created xsi:type="dcterms:W3CDTF">2024-01-08T10:07:00Z</dcterms:created>
  <dcterms:modified xsi:type="dcterms:W3CDTF">2024-03-23T17:23:16Z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A18B848A95E7470A8CF3A8439B910AA2_12</vt:lpwstr>
  </property>
</Properties>
</file>