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7" r:id="rId3"/>
    <p:sldId id="368" r:id="rId5"/>
    <p:sldId id="719" r:id="rId6"/>
    <p:sldId id="798" r:id="rId7"/>
    <p:sldId id="865" r:id="rId8"/>
    <p:sldId id="724" r:id="rId9"/>
    <p:sldId id="721" r:id="rId10"/>
    <p:sldId id="722" r:id="rId11"/>
    <p:sldId id="723" r:id="rId12"/>
    <p:sldId id="727" r:id="rId13"/>
    <p:sldId id="726" r:id="rId14"/>
    <p:sldId id="728" r:id="rId15"/>
    <p:sldId id="732" r:id="rId16"/>
    <p:sldId id="730" r:id="rId17"/>
    <p:sldId id="733" r:id="rId18"/>
    <p:sldId id="734" r:id="rId19"/>
    <p:sldId id="735" r:id="rId20"/>
    <p:sldId id="738" r:id="rId21"/>
    <p:sldId id="740" r:id="rId22"/>
    <p:sldId id="739" r:id="rId23"/>
    <p:sldId id="742" r:id="rId24"/>
    <p:sldId id="743" r:id="rId25"/>
    <p:sldId id="744" r:id="rId26"/>
    <p:sldId id="741" r:id="rId27"/>
    <p:sldId id="745" r:id="rId28"/>
    <p:sldId id="746" r:id="rId29"/>
    <p:sldId id="747" r:id="rId30"/>
    <p:sldId id="753" r:id="rId31"/>
    <p:sldId id="748" r:id="rId32"/>
    <p:sldId id="751" r:id="rId33"/>
    <p:sldId id="755" r:id="rId34"/>
    <p:sldId id="754" r:id="rId35"/>
    <p:sldId id="756" r:id="rId36"/>
    <p:sldId id="757" r:id="rId37"/>
    <p:sldId id="758" r:id="rId38"/>
    <p:sldId id="762" r:id="rId39"/>
    <p:sldId id="763" r:id="rId40"/>
    <p:sldId id="797" r:id="rId41"/>
    <p:sldId id="764" r:id="rId42"/>
    <p:sldId id="766" r:id="rId43"/>
    <p:sldId id="767" r:id="rId44"/>
    <p:sldId id="769" r:id="rId45"/>
    <p:sldId id="770" r:id="rId46"/>
    <p:sldId id="768" r:id="rId47"/>
    <p:sldId id="771" r:id="rId48"/>
    <p:sldId id="772" r:id="rId49"/>
    <p:sldId id="774" r:id="rId50"/>
    <p:sldId id="776" r:id="rId51"/>
    <p:sldId id="777" r:id="rId52"/>
    <p:sldId id="778" r:id="rId53"/>
    <p:sldId id="779" r:id="rId54"/>
    <p:sldId id="780" r:id="rId55"/>
    <p:sldId id="781" r:id="rId56"/>
    <p:sldId id="782" r:id="rId57"/>
    <p:sldId id="783" r:id="rId58"/>
    <p:sldId id="929" r:id="rId59"/>
    <p:sldId id="930" r:id="rId60"/>
    <p:sldId id="785" r:id="rId61"/>
    <p:sldId id="788" r:id="rId62"/>
    <p:sldId id="786" r:id="rId63"/>
    <p:sldId id="789" r:id="rId64"/>
    <p:sldId id="790" r:id="rId65"/>
    <p:sldId id="791" r:id="rId66"/>
    <p:sldId id="792" r:id="rId67"/>
    <p:sldId id="793" r:id="rId68"/>
    <p:sldId id="794" r:id="rId69"/>
    <p:sldId id="864" r:id="rId70"/>
  </p:sldIdLst>
  <p:sldSz cx="12192000" cy="6858000"/>
  <p:notesSz cx="6858000" cy="9144000"/>
  <p:custDataLst>
    <p:tags r:id="rId7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C9334A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27"/>
        <p:guide pos="383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gs" Target="tags/tag47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2652" y="4623712"/>
            <a:ext cx="4295716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本章概述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学习内容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9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9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2652" y="4480202"/>
            <a:ext cx="4295716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实现Drone后台管理界面使用配置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管理界面</a:t>
            </a:r>
            <a:endParaRPr lang="zh-CN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4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697230" y="4149090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665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、用户对</a:t>
            </a:r>
            <a:r>
              <a:rPr lang="en-US" altLang="zh-CN" sz="2665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Gitlab</a:t>
            </a:r>
            <a:r>
              <a:rPr lang="zh-CN" altLang="en-US" sz="2665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仓库有开发权限在</a:t>
            </a:r>
            <a:r>
              <a:rPr lang="en-US" altLang="zh-CN" sz="2665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Drone</a:t>
            </a:r>
            <a:r>
              <a:rPr lang="zh-CN" altLang="en-US" sz="2665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才可以进行构建</a:t>
            </a:r>
            <a:endParaRPr lang="zh-CN" altLang="en-US" sz="2665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171624" y="575615"/>
            <a:ext cx="384937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Drone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权限管理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980" y="2925445"/>
            <a:ext cx="1051560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、用户对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Gitlab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仓库有管理员权限才可以在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Drone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对仓库进行激活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4090" y="1753870"/>
            <a:ext cx="958786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、只有在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Gitlab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一级组下创建的仓库才可以同步到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Drone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上去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41980" y="5300980"/>
            <a:ext cx="1151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同步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70450" y="5305425"/>
            <a:ext cx="1151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激活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98920" y="5300980"/>
            <a:ext cx="1151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构建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293870" y="5553075"/>
            <a:ext cx="57658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022340" y="5544185"/>
            <a:ext cx="57658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4" grpId="0"/>
      <p:bldP spid="4" grpId="1"/>
      <p:bldP spid="92" grpId="0"/>
      <p:bldP spid="92" grpId="1"/>
      <p:bldP spid="3" grpId="0" animBg="1"/>
      <p:bldP spid="6" grpId="0" animBg="1"/>
      <p:bldP spid="7" grpId="0" animBg="1"/>
      <p:bldP spid="3" grpId="1" animBg="1"/>
      <p:bldP spid="6" grpId="1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723005" y="216535"/>
            <a:ext cx="488759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Drone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项目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配置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7710" y="1240790"/>
            <a:ext cx="5459095" cy="45916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175" y="1129665"/>
            <a:ext cx="520319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Auto cancel pull requests：自动取消挂起的拉取请求构建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180" y="279463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Auto cancel pushes：自动取消挂起的推送构建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595" y="4702810"/>
            <a:ext cx="48698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Auto cancel running：如果有新的提交推送，则自动取消运行中的构建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099869" y="216840"/>
            <a:ext cx="384937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Drone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构建页面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1330" y="1043940"/>
            <a:ext cx="534162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手动构建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右上角点击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BUILD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进行构建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2060575"/>
            <a:ext cx="8939530" cy="446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741094" y="216840"/>
            <a:ext cx="456692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Drone Secret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配置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9650" y="2493010"/>
            <a:ext cx="5101590" cy="1005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第一个红框针对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Gitlab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仓库可用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第二个红框针对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Gitlab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群组可用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0" y="3857625"/>
            <a:ext cx="7930515" cy="2479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72335" y="1304925"/>
            <a:ext cx="811847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Drone Secret：用于存储Drone的环境密钥，如密码、秘钥、令牌等机密信息。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3" grpId="0"/>
      <p:bldP spid="3" grpId="1"/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2652" y="4480202"/>
            <a:ext cx="4295716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如何实现接入Docker管道运行流水线？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运行程序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9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591869" y="216840"/>
            <a:ext cx="486537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Drone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运行程序配置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1628775"/>
            <a:ext cx="5911850" cy="2520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16090" y="1487170"/>
            <a:ext cx="406400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部署客户端程序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sh runners.sh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16090" y="2814320"/>
            <a:ext cx="4064000" cy="3374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查看运行日志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docker logs runner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INFO[0000] starting the server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INFO[0000] successfully pinged the remote server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6" grpId="0"/>
      <p:bldP spid="6" grpId="1"/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2652" y="4480202"/>
            <a:ext cx="4295716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如何实现接入K8s管道运行流水线？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k8s</a:t>
            </a:r>
            <a:endParaRPr lang="en-US" altLang="zh-CN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运行程序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4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177531" y="216840"/>
            <a:ext cx="56940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Kubernetes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客户端运行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351280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1315" y="1268730"/>
            <a:ext cx="539051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账号分配权限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apply -f rbac.yaml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02105" y="2647315"/>
            <a:ext cx="881443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deploy.yaml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协议、连接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secret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host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并运行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apply -f deploy.yaml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0195" y="4149725"/>
            <a:ext cx="9233535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检查运行情况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logs drone -c runner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INFO[0000] starting the server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INFO[0000] successfully pinged the remote server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7" grpId="0"/>
      <p:bldP spid="7" grpId="1"/>
      <p:bldP spid="12" grpId="0"/>
      <p:bldP spid="12" grpId="1"/>
      <p:bldP spid="14" grpId="0"/>
      <p:bldP spid="1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2652" y="4480202"/>
            <a:ext cx="4295716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K8s管道配置1：克隆、工作空间、步骤、插件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管道配置</a:t>
            </a:r>
            <a:endParaRPr lang="en-US" altLang="zh-CN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293471" y="198218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Drone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介绍、部署、页面配置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191305" y="4571215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292904" y="331919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管道、插件使用</a:t>
            </a:r>
            <a:endParaRPr lang="zh-CN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4958387" y="575615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本章概述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1271949" y="4653326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项目实战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1" grpId="0"/>
      <p:bldP spid="91" grpId="1"/>
      <p:bldP spid="93" grpId="0"/>
      <p:bldP spid="93" grpId="1"/>
      <p:bldP spid="3" grpId="0"/>
      <p:bldP spid="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742815" y="216535"/>
            <a:ext cx="293687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Clone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深度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351280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1315" y="1340485"/>
            <a:ext cx="82772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 Drone CI/CD 配置文件中，clone 部分用于配置代码仓库的克隆行为。depth 参数用于指定克隆的深度，即从代码仓库中获取的提交历史的数量。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02105" y="3149600"/>
            <a:ext cx="881443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例如，如果将 depth 设置为 1，则只会克隆最新的提交，而不会获取整个提交历史。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88440" y="4580255"/>
            <a:ext cx="23691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clone: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克隆深度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depth: 1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7" grpId="0"/>
      <p:bldP spid="7" grpId="1"/>
      <p:bldP spid="12" grpId="0"/>
      <p:bldP spid="12" grpId="1"/>
      <p:bldP spid="14" grpId="0"/>
      <p:bldP spid="1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00834" y="216840"/>
            <a:ext cx="36474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禁用默认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clone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351280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6620" y="1340485"/>
            <a:ext cx="8277225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关闭代码克隆的步骤</a:t>
            </a:r>
            <a:endParaRPr 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clone: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disable: true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4865" y="2934335"/>
            <a:ext cx="106470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手动克隆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steps: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name: 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custom-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image: alpine/git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commands: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git clone http://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root:muke6666@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10.0.7.30/golang/go.git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7" grpId="0"/>
      <p:bldP spid="7" grpId="1"/>
      <p:bldP spid="12" grpId="0"/>
      <p:bldP spid="1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4634" y="216840"/>
            <a:ext cx="1259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步骤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351280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3070" y="1423035"/>
            <a:ext cx="827722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管道步骤被定义为一系列 shell 命令。这些命令在 git 存储库的根目录中执行。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4634" y="216840"/>
            <a:ext cx="1259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插件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351280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7215" y="3068955"/>
            <a:ext cx="8277225" cy="1450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这个网站上列出了大量的官方和社区维护的 Drone 插件，可以用于扩展和定制您的 CI/CD 流程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https://plugins.drone.io/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5460" y="1565275"/>
            <a:ext cx="640905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插件是封装命令的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ocker 容器，可以在管道中共享和重用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4" grpId="0"/>
      <p:bldP spid="4" grpId="1"/>
      <p:bldP spid="7" grpId="0"/>
      <p:bldP spid="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886634" y="216840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工作空间</a:t>
            </a:r>
            <a:endParaRPr 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351280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1315" y="1340485"/>
            <a:ext cx="885380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管道中每个步骤共享工作空间目录。默认为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/drone/src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28795" y="1929765"/>
            <a:ext cx="4402455" cy="4605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steps: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name: step1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image: alpine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commands: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pwd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touch a.txt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 -la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name: step2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image: alpine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commands: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pwd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ls -la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6685" y="4580255"/>
            <a:ext cx="236918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14" grpId="0"/>
      <p:bldP spid="14" grpId="1"/>
      <p:bldP spid="7" grpId="0"/>
      <p:bldP spid="7" grpId="1"/>
      <p:bldP spid="12" grpId="0"/>
      <p:bldP spid="1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49530" y="4479925"/>
            <a:ext cx="475996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触发器、When判断、镜像、并行执行、节点调度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管道配置</a:t>
            </a:r>
            <a:endParaRPr lang="en-US" altLang="zh-CN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4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5140634" y="216840"/>
            <a:ext cx="1767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触发器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触发器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trigger:      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branch: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test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master  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event: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push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7850" y="1292860"/>
            <a:ext cx="872998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触发器（Triggers）会根据不同的事件来触发构建和部署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5550" y="2132965"/>
            <a:ext cx="2945130" cy="3374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事件类型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cron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custom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push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pull_request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tag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promote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rollback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2" grpId="0"/>
      <p:bldP spid="92" grpId="1"/>
      <p:bldP spid="4" grpId="0"/>
      <p:bldP spid="4" grpId="1"/>
      <p:bldP spid="7" grpId="0"/>
      <p:bldP spid="7" grpId="1"/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45016" y="216840"/>
            <a:ext cx="275907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When判断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9560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351280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5775" y="2997200"/>
            <a:ext cx="2945130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when: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status: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- failure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#- success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07260" y="1340485"/>
            <a:ext cx="7910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hen 是一个关键字，用于控制步骤的触发条件。通过配置 when，您可以定义在什么情况下执行或跳过特定的步骤。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7" grpId="0"/>
      <p:bldP spid="7" grpId="1"/>
      <p:bldP spid="6" grpId="0"/>
      <p:bldP spid="6" grpId="1"/>
      <p:bldP spid="3" grpId="0"/>
      <p:bldP spid="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378634" y="216840"/>
            <a:ext cx="3291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镜像拉取方式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351280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7850" y="2493010"/>
            <a:ext cx="330962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本地不存在则拉取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if-not-exists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拉取最新镜像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always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不拉取镜像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never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7215" y="1206500"/>
            <a:ext cx="872998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管道步骤被定义为一系列 Docker 容器。因此，每个步骤都必须定义用于创建容器的 Docker 映像。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3565" y="2493010"/>
            <a:ext cx="4064000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steps: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- name: build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pull: if-not-exists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image: golang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4" grpId="0"/>
      <p:bldP spid="4" grpId="1"/>
      <p:bldP spid="7" grpId="0"/>
      <p:bldP spid="7" grpId="1"/>
      <p:bldP spid="6" grpId="0"/>
      <p:bldP spid="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378634" y="216840"/>
            <a:ext cx="3291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私有镜像拉取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351280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7850" y="2493010"/>
            <a:ext cx="330962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1225" y="2061210"/>
            <a:ext cx="505968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- name: image-test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image: registry.cn-shenzhen.aliyuncs.com/tool-bucket/test:alpine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commands: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- ls a.txt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image_pull_secrets: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- images-secret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3615" y="1268730"/>
            <a:ext cx="685419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config.json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文件内容拷贝到控制台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348865"/>
            <a:ext cx="4622165" cy="2926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7" grpId="0"/>
      <p:bldP spid="7" grpId="1"/>
      <p:bldP spid="11" grpId="0"/>
      <p:bldP spid="11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2652" y="4623712"/>
            <a:ext cx="4295716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云原生工具-Drone介绍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Drone</a:t>
            </a:r>
            <a:endParaRPr lang="en-US" altLang="zh-CN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886634" y="216840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并行执行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351280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7215" y="1062990"/>
            <a:ext cx="872998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默认情况下，管道步骤按顺序执行。通过depends_on关键字可以配置并行执行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0500" y="2132330"/>
            <a:ext cx="4064000" cy="419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- name: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alpine-1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- name: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alpine-2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- name: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alpine-3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depends_on: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-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alpine-1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-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alpine-2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7" grpId="0"/>
      <p:bldP spid="7" grpId="1"/>
      <p:bldP spid="4" grpId="0"/>
      <p:bldP spid="4" grpId="1"/>
      <p:bldP spid="6" grpId="0"/>
      <p:bldP spid="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886634" y="216840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节点调度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6903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9255" y="1772920"/>
            <a:ext cx="872998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node_selector部分可用于将管道路由到具有匹配标签的特定 Kubernetes 节点或节点组。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55820" y="3284855"/>
            <a:ext cx="3091180" cy="136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node_selector: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keyA: valueA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keyB: valueB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4" grpId="0"/>
      <p:bldP spid="4" grpId="1"/>
      <p:bldP spid="3" grpId="0"/>
      <p:bldP spid="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49530" y="4551680"/>
            <a:ext cx="475996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K8s管道配置3：卷配置（Host卷、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ConfigMap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卷、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PersistentVolumeClaim卷）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卷配置</a:t>
            </a:r>
            <a:endParaRPr lang="en-US" altLang="zh-CN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4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5042526" y="216840"/>
            <a:ext cx="196405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Host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卷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6903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3665" y="1246505"/>
            <a:ext cx="946467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将主机的目录共享到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Pod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目录使用，仅适用于受信任的存储库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995" y="2007870"/>
            <a:ext cx="4083050" cy="3308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90" y="2040890"/>
            <a:ext cx="2772410" cy="4215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7" grpId="0"/>
      <p:bldP spid="7" grpId="1"/>
      <p:bldP spid="6" grpId="0"/>
      <p:bldP spid="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6496685" y="4571365"/>
            <a:ext cx="405003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21789" y="216840"/>
            <a:ext cx="360553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ConfigMap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卷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865" y="1340485"/>
            <a:ext cx="4944745" cy="3256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在集群创建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configmap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，配置受信任存储库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apiVersion: v1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kind: ConfigMap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metadata: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name: my-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build-config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data: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mykey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test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2610" y="1372870"/>
            <a:ext cx="6021070" cy="515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4" grpId="0"/>
      <p:bldP spid="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700011" y="216840"/>
            <a:ext cx="664908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PersistentVolumeClaim卷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6903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26150" y="1990090"/>
            <a:ext cx="5314315" cy="2498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name: step2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image: alpine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volumes: 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name: shared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path: /shared  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commands: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 cd /shared;touch a.txt  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615" y="1340485"/>
            <a:ext cx="872998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PVC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，把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PVC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挂载到运行的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Pod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2132965"/>
            <a:ext cx="5215255" cy="2583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volumes: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name: shared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claim: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name: drone-npm-cache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read_only: false  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4" grpId="0"/>
      <p:bldP spid="4" grpId="1"/>
      <p:bldP spid="3" grpId="0"/>
      <p:bldP spid="3" grpId="1"/>
      <p:bldP spid="7" grpId="0"/>
      <p:bldP spid="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49530" y="4479925"/>
            <a:ext cx="475996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终端配置基于组织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secret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，基于仓库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secret</a:t>
            </a:r>
            <a:endParaRPr lang="en-US" altLang="zh-CN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secret</a:t>
            </a:r>
            <a:endParaRPr lang="en-US" altLang="zh-CN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1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845869" y="216840"/>
            <a:ext cx="435737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部署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Drone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命令行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6903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2945" y="1753235"/>
            <a:ext cx="1086802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curl -L https://github.com/harness/drone-cli/releases/latest/download/drone_linux_amd64.tar.gz | tar zx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sudo install -t /usr/local/bin drone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2" grpId="1"/>
      <p:bldP spid="8" grpId="0"/>
      <p:bldP spid="8" grpId="1"/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095424" y="216840"/>
            <a:ext cx="385826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配置项目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Secret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9315" y="3213100"/>
            <a:ext cx="10741025" cy="297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drone secret add --repository muke/node --name my_token --data e72e16c7e42f29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drone secret update --repository muke/node --name my_token --data e72e16c7e42f911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drone secret rm --repository muke/node --name my_token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drone secret ls muke/node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6903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710" y="1917065"/>
            <a:ext cx="7716520" cy="12636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57880" y="1340485"/>
            <a:ext cx="485584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Token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2" grpId="1"/>
      <p:bldP spid="8" grpId="0"/>
      <p:bldP spid="8" grpId="1"/>
      <p:bldP spid="9" grpId="0"/>
      <p:bldP spid="9" grpId="1"/>
      <p:bldP spid="5" grpId="0"/>
      <p:bldP spid="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122729" y="216840"/>
            <a:ext cx="380365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配置组织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secret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9315" y="2150745"/>
            <a:ext cx="10741025" cy="2674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drone orgsecret add muke my_token e72e16c7e42f29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drone orgsecret update muke my_token e72e16c7e42f291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drone orgsecret rm acme my_token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drone orgsecret ls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2975" y="1703070"/>
            <a:ext cx="1029144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drone orgsecret /add/update/rm/ls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组织名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key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key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2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293471" y="198218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191305" y="4571215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292904" y="331919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171622" y="432105"/>
            <a:ext cx="384937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Drone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是什么？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50315" y="1721485"/>
            <a:ext cx="9893300" cy="1555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Drone是一个开源的、基于容器的持续集成和持续交付工具，它提供了一种自动化构建、测试和部署软件项目的方法。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3140710"/>
            <a:ext cx="3084195" cy="2828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Drone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特点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-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基于容器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-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声明式配置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-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插件生态系统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-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分布式架构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-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可视化界面</a:t>
            </a:r>
            <a:endParaRPr lang="zh-CN" altLang="en-US" sz="267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  <p:bldP spid="92" grpId="0"/>
      <p:bldP spid="92" grpId="1"/>
      <p:bldP spid="26" grpId="0"/>
      <p:bldP spid="26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03424" y="216840"/>
            <a:ext cx="284226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引用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Secret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8445" y="2437765"/>
            <a:ext cx="4787265" cy="3415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steps: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- name: step1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image: alpine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environment: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  password: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    from_secret: password  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commands: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- echo $password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9135" y="1559560"/>
            <a:ext cx="558990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Secret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可以在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yaml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文件中进行调用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2" grpId="1"/>
      <p:bldP spid="3" grpId="0"/>
      <p:bldP spid="3" grpId="1"/>
      <p:bldP spid="5" grpId="0"/>
      <p:bldP spid="5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0" y="4623435"/>
            <a:ext cx="475996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系统内置环境变量使用</a:t>
            </a:r>
            <a:endParaRPr lang="zh-CN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</a:t>
            </a:r>
            <a:endParaRPr lang="zh-CN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9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4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378634" y="216840"/>
            <a:ext cx="3291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使用内置变量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78760" y="2061845"/>
            <a:ext cx="7875270" cy="4542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- echo $DRONE_BRANCH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- echo $DRONE_BUILD_NUMBER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- echo $DRONE_BUILD_EVENT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- echo $DRONE_TAG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- echo $DRONE_STAGE_STATUS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- echo $DRONE_STAGE_NUMBER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- echo $DRONE_STAGE_NAME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- echo $DRONE_REPO_NAME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- echo $DRONE_REPO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- echo $DRONE_REPO_LINK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- echo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$DRONE_REPO_NAMESPACE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640" y="1129030"/>
            <a:ext cx="10106025" cy="971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内置变量地址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https://docs.drone.io/pipeline/environment/reference/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2" grpId="1"/>
      <p:bldP spid="3" grpId="0"/>
      <p:bldP spid="3" grpId="1"/>
      <p:bldP spid="5" grpId="0"/>
      <p:bldP spid="5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0" y="4623435"/>
            <a:ext cx="475996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配置流水线集成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SonarQube</a:t>
            </a:r>
            <a:endParaRPr lang="en-US" altLang="zh-CN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SonarQube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458519" y="216840"/>
            <a:ext cx="513207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SonarQube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集成配置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5595" y="2420620"/>
            <a:ext cx="6282055" cy="3165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image: kytay/sonar-node-plugin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settings: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sonar_host: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  from_secret: sonar_host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sonar_token: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  from_secret: sonar_token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use_node_version: 16.18.1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2130" y="1484630"/>
            <a:ext cx="4033520" cy="601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Sonar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插件扫描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2" grpId="1"/>
      <p:bldP spid="7" grpId="0"/>
      <p:bldP spid="7" grpId="1"/>
      <p:bldP spid="4" grpId="0"/>
      <p:bldP spid="4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204519" y="216840"/>
            <a:ext cx="564007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SonarQube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质量阀配置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1557020"/>
            <a:ext cx="11567160" cy="4974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commands: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- |   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status=`curl -s -u admin:admin123 $sonar_host/api/project_branches/list?project=$DRONE_REPO_NAMESPACE%3A$DRONE_REPO_NAME | awk -F'qualityGateStatus":"' '{print $2}' | awk -F '"' '{print $1}'`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if [ "$status" = "OK" ]; then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  echo "Status is OK. Performing next steps..."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else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  echo "Status is not OK. Exiting with an error."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  exit 1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fi     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19830" y="1268730"/>
            <a:ext cx="4334510" cy="601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通过接口请求获取状态</a:t>
            </a:r>
            <a:endParaRPr 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2" grpId="1"/>
      <p:bldP spid="7" grpId="0"/>
      <p:bldP spid="7" grpId="1"/>
      <p:bldP spid="4" grpId="0"/>
      <p:bldP spid="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-24765" y="4479925"/>
            <a:ext cx="475996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使用docker</a:t>
            </a:r>
            <a:r>
              <a:rPr 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Kaniko</a:t>
            </a:r>
            <a:r>
              <a:rPr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插件来自定义持续集成管道</a:t>
            </a:r>
            <a:endParaRPr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构建镜像插件集成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4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1877060" y="216535"/>
            <a:ext cx="816737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Docker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与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Kaniko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插件介绍与使用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6903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1000" y="1055370"/>
            <a:ext cx="9163050" cy="172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 与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Kaniko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插件可用于构建镜像并将其发布到 Docker 注册表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https://plugins.drone.io/plugins/kaniko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https://plugins.drone.io/plugins/docker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2927350"/>
            <a:ext cx="2619375" cy="2981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70" y="2924810"/>
            <a:ext cx="2495550" cy="3196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7" grpId="0"/>
      <p:bldP spid="7" grpId="1"/>
      <p:bldP spid="6" grpId="0"/>
      <p:bldP spid="6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-24765" y="4479925"/>
            <a:ext cx="475996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Jenkins</a:t>
            </a:r>
            <a:r>
              <a:rPr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插件来自定义持续集成管道</a:t>
            </a:r>
            <a:endParaRPr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747870" y="36427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Jenkins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插件集成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9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38261" y="216840"/>
            <a:ext cx="417258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Jenkins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插件使用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6903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3535" y="3789045"/>
            <a:ext cx="8623300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9060" y="1221740"/>
            <a:ext cx="712978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插件地址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https://plugins.drone.io/plugins/jenkins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9060" y="2493010"/>
            <a:ext cx="9142095" cy="3374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steps: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- name: trigger jenkins job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image: appleboy/drone-jenkins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settings: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url: 你的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url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user: 你的用户名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token: 你的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token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job: 你的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job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名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3" grpId="0"/>
      <p:bldP spid="3" grpId="1"/>
      <p:bldP spid="7" grpId="0"/>
      <p:bldP spid="7" grpId="1"/>
      <p:bldP spid="6" grpId="0"/>
      <p:bldP spid="6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351405" y="1916430"/>
            <a:ext cx="8049895" cy="20377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Drone是一个轻量级的持续集成（CI）平台，它提供了自助式的集成服务。这使得</a:t>
            </a:r>
            <a:r>
              <a:rPr lang="zh-CN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运维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团队能够更方便地进行代码集成、构建、测试和部署，从而提高开发效率和软件质量</a:t>
            </a: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191305" y="4571215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292904" y="331919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409622" y="575615"/>
            <a:ext cx="537337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为什么要学习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Drone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？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1450" y="4221480"/>
            <a:ext cx="7366000" cy="738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学习成本低，上手快，提供了众多的镜像插件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92" grpId="0"/>
      <p:bldP spid="92" grpId="1"/>
      <p:bldP spid="91" grpId="0"/>
      <p:bldP spid="91" grpId="1"/>
      <p:bldP spid="3" grpId="0"/>
      <p:bldP spid="3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0" y="4494530"/>
            <a:ext cx="483870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Kubernetes Deployments</a:t>
            </a:r>
            <a:r>
              <a:rPr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插件来自定义持续集成管道</a:t>
            </a:r>
            <a:endParaRPr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41510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K8S </a:t>
            </a:r>
            <a:endParaRPr lang="en-US" altLang="zh-CN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Deploy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插件集成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6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6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447089" y="216840"/>
            <a:ext cx="515493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K8s Deploy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插件使用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6903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3535" y="3789045"/>
            <a:ext cx="8623300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8925" y="1221740"/>
            <a:ext cx="810895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插件地址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https://plugins.drone.io/plugins/kubernetes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3025" y="2348865"/>
            <a:ext cx="10550525" cy="419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- name: deploy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image: quay.io/honestbee/drone-kubernetes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settings: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kubernetes_server: https://kubernetes.company.org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kubernetes_token: CXHVLJSDKJFS...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namespace: app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deployment: my-deployment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repo: myorg/myrepo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container: my-container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tag: mytag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3" grpId="0"/>
      <p:bldP spid="3" grpId="1"/>
      <p:bldP spid="7" grpId="0"/>
      <p:bldP spid="7" grpId="1"/>
      <p:bldP spid="6" grpId="0"/>
      <p:bldP spid="6" grpId="1"/>
      <p:bldP spid="4" grpId="0"/>
      <p:bldP spid="4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0" y="4494530"/>
            <a:ext cx="483870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scp</a:t>
            </a:r>
            <a:r>
              <a:rPr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插件来自定义持续集成管道</a:t>
            </a:r>
            <a:endParaRPr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41510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scp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插件集成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4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395779" y="216840"/>
            <a:ext cx="325755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SCP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插件使用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6903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3535" y="3789045"/>
            <a:ext cx="8623300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3070" y="1159510"/>
            <a:ext cx="712978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插件地址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https://plugins.drone.io/plugins/scp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2435" y="2401570"/>
            <a:ext cx="105505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- name: scp files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image: appleboy/drone-scp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settings: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host: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10.0.10.100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username: foo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password: bar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port: 22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target: /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tmp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source: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package.json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3" grpId="0"/>
      <p:bldP spid="3" grpId="1"/>
      <p:bldP spid="7" grpId="0"/>
      <p:bldP spid="7" grpId="1"/>
      <p:bldP spid="6" grpId="0"/>
      <p:bldP spid="6" grpId="1"/>
      <p:bldP spid="4" grpId="0"/>
      <p:bldP spid="4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0" y="4494530"/>
            <a:ext cx="483870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插件来自定义持续集成管道</a:t>
            </a:r>
            <a:endParaRPr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41510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ssh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插件集成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4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372601" y="216840"/>
            <a:ext cx="330390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SSH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插件使用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2458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3535" y="3789045"/>
            <a:ext cx="8623300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8925" y="1221740"/>
            <a:ext cx="712978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插件地址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https://plugins.drone.io/plugins/ssh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650" y="2205990"/>
            <a:ext cx="10550525" cy="4605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- name: ssh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image: appleboy/drone-ssh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settings: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host: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-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10.0.7.30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username: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root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password: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123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port: 22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command_timeout: 2m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script: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     - echo "Hello World"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3" grpId="0"/>
      <p:bldP spid="3" grpId="1"/>
      <p:bldP spid="7" grpId="0"/>
      <p:bldP spid="7" grpId="1"/>
      <p:bldP spid="6" grpId="0"/>
      <p:bldP spid="6" grpId="1"/>
      <p:bldP spid="4" grpId="0"/>
      <p:bldP spid="4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0" y="4494530"/>
            <a:ext cx="483870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aws s3 sync</a:t>
            </a:r>
            <a:r>
              <a:rPr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插件来自定义持续集成管道</a:t>
            </a:r>
            <a:endParaRPr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41510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aws s3 sync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插件集成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1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258494" y="216840"/>
            <a:ext cx="553212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AWS s3 Sync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插件使用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2458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3535" y="3789045"/>
            <a:ext cx="8623300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8925" y="1221740"/>
            <a:ext cx="813562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插件地址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https://plugins.drone.io/plugins/s3-sync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650" y="2277110"/>
            <a:ext cx="105505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- name: sync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image: plugins/s3-sync:1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settings: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access_key: a50d28f4dd477bc184fbd10b376de753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secret_key: bc5785d3ece6a9cdefa42eb99b58986f9095ff1c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region: us-east-1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bucket: my-bucket.s3-website-us-east-1.amazonaws.com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source: folder/to/archive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target: /target/location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3" grpId="0"/>
      <p:bldP spid="3" grpId="1"/>
      <p:bldP spid="7" grpId="0"/>
      <p:bldP spid="7" grpId="1"/>
      <p:bldP spid="6" grpId="0"/>
      <p:bldP spid="6" grpId="1"/>
      <p:bldP spid="4" grpId="0"/>
      <p:bldP spid="4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0" y="4494530"/>
            <a:ext cx="483870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DingTalk</a:t>
            </a:r>
            <a:r>
              <a:rPr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插件来自定义持续集成管道</a:t>
            </a:r>
            <a:endParaRPr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71720" y="4292600"/>
            <a:ext cx="2399665" cy="129603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DingTalk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插件集成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769034" y="216840"/>
            <a:ext cx="45110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DingTalk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插件使用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2458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3535" y="3789045"/>
            <a:ext cx="8623300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8925" y="1221740"/>
            <a:ext cx="962088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插件地址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https://plugins.drone.io/plugins/dingtalk-message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7440" y="2564765"/>
            <a:ext cx="4429125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3" grpId="0"/>
      <p:bldP spid="3" grpId="1"/>
      <p:bldP spid="7" grpId="0"/>
      <p:bldP spid="7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2652" y="4623712"/>
            <a:ext cx="4295716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如何部署Drone接入Gitlab？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</a:t>
            </a:r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Drone</a:t>
            </a:r>
            <a:endParaRPr lang="en-US" altLang="zh-CN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3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0" y="4494530"/>
            <a:ext cx="483870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Webhook</a:t>
            </a:r>
            <a:r>
              <a:rPr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插件来自定义持续集成管道</a:t>
            </a:r>
            <a:endParaRPr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12808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endParaRPr lang="en-US" altLang="zh-CN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en-US" altLang="zh-CN" sz="32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Webhook</a:t>
            </a:r>
            <a:r>
              <a:rPr lang="zh-CN" altLang="en-US" sz="32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插件集成</a:t>
            </a:r>
            <a:endParaRPr lang="zh-CN" altLang="en-US" sz="32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9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654099" y="216840"/>
            <a:ext cx="474091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Webhook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插件使用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1225" y="1365250"/>
            <a:ext cx="45859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插件地址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https://plugins.drone.io/plugins/webhook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5955" y="1341120"/>
            <a:ext cx="3895725" cy="367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2" grpId="1"/>
      <p:bldP spid="7" grpId="0"/>
      <p:bldP spid="7" grpId="1"/>
      <p:bldP spid="6" grpId="0"/>
      <p:bldP spid="6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0" y="4494530"/>
            <a:ext cx="483870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项目实战：使用Drone部署</a:t>
            </a:r>
            <a:r>
              <a:rPr 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Go</a:t>
            </a:r>
            <a:r>
              <a:rPr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项目到k8s集群</a:t>
            </a:r>
            <a:endParaRPr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41510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项目实战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9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9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886634" y="216840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项目实战</a:t>
            </a:r>
            <a:endParaRPr 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8925" y="3213100"/>
            <a:ext cx="9799320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2458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3535" y="3789045"/>
            <a:ext cx="8623300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23105" y="1340485"/>
            <a:ext cx="2990215" cy="3720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、克隆代码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、代码扫描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、质量域分析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、构建镜像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、部署到集群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、接口测试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、报警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5" grpId="1"/>
      <p:bldP spid="92" grpId="0"/>
      <p:bldP spid="92" grpId="1"/>
      <p:bldP spid="8" grpId="0"/>
      <p:bldP spid="8" grpId="1"/>
      <p:bldP spid="3" grpId="0"/>
      <p:bldP spid="3" grpId="1"/>
      <p:bldP spid="7" grpId="0"/>
      <p:bldP spid="7" grpId="1"/>
      <p:bldP spid="6" grpId="0"/>
      <p:bldP spid="6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0" y="4494530"/>
            <a:ext cx="483870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三大CI工具回顾总结及对比分析</a:t>
            </a:r>
            <a:endParaRPr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41510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工具对比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9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1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6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6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122411" y="216840"/>
            <a:ext cx="380428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CI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工具对比分析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2625" y="2924810"/>
            <a:ext cx="4989195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、工作中如何选择不同工具？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2458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1945" y="2277110"/>
            <a:ext cx="2082800" cy="306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80870" y="1771015"/>
            <a:ext cx="862965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、三个工具之间有什么区别？它们的优劣势分别是什么？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2" grpId="1"/>
      <p:bldP spid="8" grpId="0"/>
      <p:bldP spid="8" grpId="1"/>
      <p:bldP spid="7" grpId="0"/>
      <p:bldP spid="7" grpId="1"/>
      <p:bldP spid="6" grpId="0"/>
      <p:bldP spid="6" grpId="1"/>
      <p:bldP spid="5" grpId="0"/>
      <p:bldP spid="5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0" y="4494530"/>
            <a:ext cx="4838700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本章总结</a:t>
            </a:r>
            <a:endParaRPr lang="zh-CN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云原生CI工具Drone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41510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课程总结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9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9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263015" y="4571365"/>
            <a:ext cx="928370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886634" y="216840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重点撑握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0870" y="2924810"/>
            <a:ext cx="7798435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、触发器、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secret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when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、卷、并行执行的使用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5640" y="1124585"/>
            <a:ext cx="5101590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80870" y="1771015"/>
            <a:ext cx="862965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Kubernetes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客户端运行方式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19605" y="4149090"/>
            <a:ext cx="7798435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、必须熟悉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K8s Deploy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Sonar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插件的使用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2" grpId="1"/>
      <p:bldP spid="8" grpId="0"/>
      <p:bldP spid="8" grpId="1"/>
      <p:bldP spid="6" grpId="0"/>
      <p:bldP spid="6" grpId="1"/>
      <p:bldP spid="5" grpId="0"/>
      <p:bldP spid="5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840150" y="4508985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https://docs.drone.io/server/reference/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171623" y="575615"/>
            <a:ext cx="384937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Drone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启动参数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8060" y="1945005"/>
            <a:ext cx="10154285" cy="2639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9260"/>
            <a:ext cx="5695950" cy="2178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90" y="1701165"/>
            <a:ext cx="5027295" cy="2233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191305" y="4571215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196388" y="575615"/>
            <a:ext cx="3799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配置管理员用户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5770" y="1946275"/>
            <a:ext cx="899160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DRONE_USER_CREATE=username:test1,admin:true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1325" y="2924810"/>
            <a:ext cx="975550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username:test1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这部分指定了要创建的用户的用户名为test1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03705" y="3883025"/>
            <a:ext cx="90062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admin:true：这部分指定了创建的用户将拥有管理员权限。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管理员用户在Drone中具有更高的权限，可以管理和配置CI/CD流程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5" grpId="0"/>
      <p:bldP spid="5" grpId="1"/>
      <p:bldP spid="4" grpId="0"/>
      <p:bldP spid="4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58800" y="1988820"/>
            <a:ext cx="10083165" cy="21774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191305" y="4571215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405814" y="288595"/>
            <a:ext cx="538099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部署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Drone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配置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Gitlab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6900" y="1701165"/>
            <a:ext cx="7730490" cy="957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Gitlab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创建应用，复制密码到启动参数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sh drone.sh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2780030"/>
            <a:ext cx="8484870" cy="308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PA" val="v3.0.1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PA" val="v3.0.1"/>
</p:tagLst>
</file>

<file path=ppt/tags/tag33.xml><?xml version="1.0" encoding="utf-8"?>
<p:tagLst xmlns:p="http://schemas.openxmlformats.org/presentationml/2006/main">
  <p:tag name="PA" val="v3.0.1"/>
</p:tagLst>
</file>

<file path=ppt/tags/tag34.xml><?xml version="1.0" encoding="utf-8"?>
<p:tagLst xmlns:p="http://schemas.openxmlformats.org/presentationml/2006/main">
  <p:tag name="PA" val="v3.0.1"/>
</p:tagLst>
</file>

<file path=ppt/tags/tag35.xml><?xml version="1.0" encoding="utf-8"?>
<p:tagLst xmlns:p="http://schemas.openxmlformats.org/presentationml/2006/main">
  <p:tag name="PA" val="v3.0.1"/>
</p:tagLst>
</file>

<file path=ppt/tags/tag36.xml><?xml version="1.0" encoding="utf-8"?>
<p:tagLst xmlns:p="http://schemas.openxmlformats.org/presentationml/2006/main">
  <p:tag name="PA" val="v3.0.1"/>
</p:tagLst>
</file>

<file path=ppt/tags/tag37.xml><?xml version="1.0" encoding="utf-8"?>
<p:tagLst xmlns:p="http://schemas.openxmlformats.org/presentationml/2006/main">
  <p:tag name="PA" val="v3.0.1"/>
</p:tagLst>
</file>

<file path=ppt/tags/tag38.xml><?xml version="1.0" encoding="utf-8"?>
<p:tagLst xmlns:p="http://schemas.openxmlformats.org/presentationml/2006/main">
  <p:tag name="PA" val="v3.0.1"/>
</p:tagLst>
</file>

<file path=ppt/tags/tag39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PA" val="v3.0.1"/>
</p:tagLst>
</file>

<file path=ppt/tags/tag41.xml><?xml version="1.0" encoding="utf-8"?>
<p:tagLst xmlns:p="http://schemas.openxmlformats.org/presentationml/2006/main">
  <p:tag name="PA" val="v3.0.1"/>
</p:tagLst>
</file>

<file path=ppt/tags/tag42.xml><?xml version="1.0" encoding="utf-8"?>
<p:tagLst xmlns:p="http://schemas.openxmlformats.org/presentationml/2006/main">
  <p:tag name="PA" val="v3.0.1"/>
</p:tagLst>
</file>

<file path=ppt/tags/tag43.xml><?xml version="1.0" encoding="utf-8"?>
<p:tagLst xmlns:p="http://schemas.openxmlformats.org/presentationml/2006/main">
  <p:tag name="PA" val="v3.0.1"/>
</p:tagLst>
</file>

<file path=ppt/tags/tag44.xml><?xml version="1.0" encoding="utf-8"?>
<p:tagLst xmlns:p="http://schemas.openxmlformats.org/presentationml/2006/main">
  <p:tag name="PA" val="v3.0.1"/>
</p:tagLst>
</file>

<file path=ppt/tags/tag45.xml><?xml version="1.0" encoding="utf-8"?>
<p:tagLst xmlns:p="http://schemas.openxmlformats.org/presentationml/2006/main">
  <p:tag name="PA" val="v3.0.1"/>
</p:tagLst>
</file>

<file path=ppt/tags/tag46.xml><?xml version="1.0" encoding="utf-8"?>
<p:tagLst xmlns:p="http://schemas.openxmlformats.org/presentationml/2006/main">
  <p:tag name="PA" val="v3.0.1"/>
</p:tagLst>
</file>

<file path=ppt/tags/tag47.xml><?xml version="1.0" encoding="utf-8"?>
<p:tagLst xmlns:p="http://schemas.openxmlformats.org/presentationml/2006/main">
  <p:tag name="commondata" val="eyJoZGlkIjoiNWEzZDdkZDhiOGM4OGVjYmU2OTlmNmQ2YWU5MmU0ZjIifQ==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7870</Words>
  <Application>WPS 演示</Application>
  <PresentationFormat/>
  <Paragraphs>666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0" baseType="lpstr">
      <vt:lpstr>Arial</vt:lpstr>
      <vt:lpstr>宋体</vt:lpstr>
      <vt:lpstr>Wingdings</vt:lpstr>
      <vt:lpstr>微软雅黑</vt:lpstr>
      <vt:lpstr>Meiryo</vt:lpstr>
      <vt:lpstr>方正兰亭黑简体</vt:lpstr>
      <vt:lpstr>Wingdings</vt:lpstr>
      <vt:lpstr>Times New Roman</vt:lpstr>
      <vt:lpstr>Calibri</vt:lpstr>
      <vt:lpstr>Yu Gothic UI</vt:lpstr>
      <vt:lpstr>Arial Unicode MS</vt:lpstr>
      <vt:lpstr>黑体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本章概述</dc:title>
  <dc:creator>yht</dc:creator>
  <cp:lastModifiedBy>t8919</cp:lastModifiedBy>
  <cp:revision>197</cp:revision>
  <dcterms:created xsi:type="dcterms:W3CDTF">2024-01-08T10:07:00Z</dcterms:created>
  <dcterms:modified xsi:type="dcterms:W3CDTF">2024-04-22T13:26:57Z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A18B848A95E7470A8CF3A8439B910AA2_12</vt:lpwstr>
  </property>
</Properties>
</file>