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7" r:id="rId3"/>
    <p:sldId id="368" r:id="rId5"/>
    <p:sldId id="376" r:id="rId6"/>
    <p:sldId id="370" r:id="rId7"/>
    <p:sldId id="877" r:id="rId8"/>
    <p:sldId id="378" r:id="rId9"/>
    <p:sldId id="1033" r:id="rId10"/>
    <p:sldId id="1034" r:id="rId11"/>
    <p:sldId id="1035" r:id="rId12"/>
    <p:sldId id="1036" r:id="rId13"/>
    <p:sldId id="1037" r:id="rId14"/>
    <p:sldId id="1038" r:id="rId15"/>
    <p:sldId id="1039" r:id="rId16"/>
    <p:sldId id="1040" r:id="rId17"/>
    <p:sldId id="1041" r:id="rId18"/>
    <p:sldId id="1042" r:id="rId19"/>
    <p:sldId id="1043" r:id="rId20"/>
    <p:sldId id="1044" r:id="rId21"/>
    <p:sldId id="1045" r:id="rId22"/>
    <p:sldId id="1046" r:id="rId23"/>
    <p:sldId id="1058" r:id="rId24"/>
    <p:sldId id="1047" r:id="rId25"/>
    <p:sldId id="1059" r:id="rId26"/>
    <p:sldId id="1060" r:id="rId27"/>
    <p:sldId id="1048" r:id="rId28"/>
    <p:sldId id="1061" r:id="rId29"/>
    <p:sldId id="1062" r:id="rId30"/>
    <p:sldId id="1049" r:id="rId31"/>
    <p:sldId id="1075" r:id="rId32"/>
    <p:sldId id="1063" r:id="rId33"/>
    <p:sldId id="1064" r:id="rId34"/>
    <p:sldId id="1065" r:id="rId35"/>
    <p:sldId id="1051" r:id="rId36"/>
    <p:sldId id="1070" r:id="rId37"/>
    <p:sldId id="1069" r:id="rId38"/>
    <p:sldId id="1099" r:id="rId39"/>
    <p:sldId id="1100" r:id="rId40"/>
    <p:sldId id="1101" r:id="rId41"/>
    <p:sldId id="1102" r:id="rId42"/>
    <p:sldId id="1103" r:id="rId43"/>
    <p:sldId id="1104" r:id="rId44"/>
    <p:sldId id="1052" r:id="rId45"/>
    <p:sldId id="1068" r:id="rId46"/>
    <p:sldId id="1054" r:id="rId47"/>
    <p:sldId id="1080" r:id="rId48"/>
    <p:sldId id="1081" r:id="rId49"/>
    <p:sldId id="1055" r:id="rId50"/>
    <p:sldId id="1098" r:id="rId51"/>
    <p:sldId id="1053" r:id="rId52"/>
    <p:sldId id="1082" r:id="rId53"/>
    <p:sldId id="1056" r:id="rId54"/>
    <p:sldId id="1074" r:id="rId55"/>
  </p:sldIdLst>
  <p:sldSz cx="12192000" cy="6858000"/>
  <p:notesSz cx="6858000" cy="9144000"/>
  <p:custDataLst>
    <p:tags r:id="rId59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8" userDrawn="1">
          <p15:clr>
            <a:srgbClr val="A4A3A4"/>
          </p15:clr>
        </p15:guide>
        <p15:guide id="2" pos="3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394A"/>
    <a:srgbClr val="C4C4C4"/>
    <a:srgbClr val="FFFFBE"/>
    <a:srgbClr val="000000"/>
    <a:srgbClr val="C9334A"/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88"/>
        <p:guide pos="387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9" Type="http://schemas.openxmlformats.org/officeDocument/2006/relationships/tags" Target="tags/tag33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png"/><Relationship Id="rId3" Type="http://schemas.openxmlformats.org/officeDocument/2006/relationships/tags" Target="../tags/tag18.xml"/><Relationship Id="rId2" Type="http://schemas.openxmlformats.org/officeDocument/2006/relationships/image" Target="../media/image16.png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12652" y="4623712"/>
            <a:ext cx="4295716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本章概述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en-US" altLang="zh-CN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Zadig</a:t>
            </a: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快速入门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学习内容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99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99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99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99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409315" y="418465"/>
            <a:ext cx="5352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Zadig</a:t>
            </a:r>
            <a:r>
              <a:rPr 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部署</a:t>
            </a:r>
            <a:endParaRPr lang="zh-CN" sz="40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98295" y="1556385"/>
            <a:ext cx="9655175" cy="2982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部署</a:t>
            </a:r>
            <a:endParaRPr 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curl -LO https://github.com/koderover/zadig/releases/download/v1.18.0/install.sh</a:t>
            </a:r>
            <a:endParaRPr 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chmod +x ./install.sh</a:t>
            </a:r>
            <a:endParaRPr 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./install.sh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31950" y="4580890"/>
            <a:ext cx="4564380" cy="1254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验证</a:t>
            </a:r>
            <a:endParaRPr 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kubectl -n zadig get po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42875" y="4521200"/>
            <a:ext cx="4540250" cy="725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Zadig配置1：接入OpenLDAP、接入K8S集群、接入镜像仓库、系统配置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en-US" altLang="zh-CN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Zadig</a:t>
            </a: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快速入门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基础配置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15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35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8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85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409315" y="418465"/>
            <a:ext cx="5352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接入</a:t>
            </a:r>
            <a:r>
              <a:rPr lang="en-US" alt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LDAP</a:t>
            </a:r>
            <a:endParaRPr lang="en-US" altLang="zh-CN" sz="40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47460" y="1701165"/>
            <a:ext cx="4752975" cy="1353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470" y="1340485"/>
            <a:ext cx="3712845" cy="52177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10" y="2276475"/>
            <a:ext cx="6709410" cy="34709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99965" y="1556385"/>
            <a:ext cx="7011670" cy="883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在系统集成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-&gt;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账号系统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-&gt;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添加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OpenLDAP</a:t>
            </a:r>
            <a:r>
              <a:rPr lang="en-US" sz="267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215640" y="188595"/>
            <a:ext cx="5352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接入</a:t>
            </a:r>
            <a:r>
              <a:rPr lang="en-US" alt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K8S</a:t>
            </a: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集群</a:t>
            </a:r>
            <a:endParaRPr lang="zh-CN" altLang="en-US" sz="40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47460" y="1701165"/>
            <a:ext cx="4752975" cy="1353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04160" y="1340485"/>
            <a:ext cx="6583680" cy="844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系统集成 &gt;Kubernetes 集群</a:t>
            </a:r>
            <a:r>
              <a:rPr lang="en-US" sz="2670" b="1">
                <a:latin typeface="微软雅黑" panose="020B0503020204020204" charset="-122"/>
                <a:ea typeface="微软雅黑" panose="020B0503020204020204" charset="-122"/>
              </a:rPr>
              <a:t>-&gt;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其它</a:t>
            </a:r>
            <a:r>
              <a:rPr lang="en-US" sz="267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2130" y="1988820"/>
            <a:ext cx="6015990" cy="4355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215640" y="188595"/>
            <a:ext cx="5352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接入镜像仓库</a:t>
            </a:r>
            <a:endParaRPr lang="zh-CN" altLang="en-US" sz="40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47460" y="1701165"/>
            <a:ext cx="4752975" cy="1353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63975" y="1268730"/>
            <a:ext cx="3966845" cy="689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系统集成 &gt;</a:t>
            </a:r>
            <a:r>
              <a:rPr lang="zh-CN" sz="2670" b="1">
                <a:latin typeface="微软雅黑" panose="020B0503020204020204" charset="-122"/>
                <a:ea typeface="微软雅黑" panose="020B0503020204020204" charset="-122"/>
              </a:rPr>
              <a:t>镜像仓库</a:t>
            </a:r>
            <a:endParaRPr lang="en-US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785" y="1845310"/>
            <a:ext cx="4984750" cy="4231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7" grpId="0"/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83840" y="188595"/>
            <a:ext cx="5352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系统设置</a:t>
            </a:r>
            <a:endParaRPr lang="zh-CN" altLang="en-US" sz="40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47460" y="1701165"/>
            <a:ext cx="4752975" cy="1353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63975" y="1061085"/>
            <a:ext cx="3966845" cy="689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系统</a:t>
            </a:r>
            <a:r>
              <a:rPr lang="zh-CN" sz="2670" b="1"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sz="2670" b="1">
                <a:latin typeface="微软雅黑" panose="020B0503020204020204" charset="-122"/>
                <a:ea typeface="微软雅黑" panose="020B0503020204020204" charset="-122"/>
              </a:rPr>
              <a:t>系统配置</a:t>
            </a:r>
            <a:endParaRPr 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8030" y="1916430"/>
            <a:ext cx="5889625" cy="4631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7" grpId="0"/>
      <p:bldP spid="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42875" y="4449445"/>
            <a:ext cx="4487545" cy="90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Zadig基础配置2：Jenkins集成、Sonar集成、GitLAB集成、创建项目、配置用户权限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en-US" altLang="zh-CN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Zadig</a:t>
            </a: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快速入门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项目集成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65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85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3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35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83840" y="188595"/>
            <a:ext cx="5352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Jenkins</a:t>
            </a: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集成</a:t>
            </a:r>
            <a:endParaRPr lang="zh-CN" altLang="en-US" sz="40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47460" y="1701165"/>
            <a:ext cx="4752975" cy="1353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92220" y="1412875"/>
            <a:ext cx="4713605" cy="689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系统</a:t>
            </a:r>
            <a:r>
              <a:rPr lang="zh-CN" sz="2670" b="1">
                <a:latin typeface="微软雅黑" panose="020B0503020204020204" charset="-122"/>
                <a:ea typeface="微软雅黑" panose="020B0503020204020204" charset="-122"/>
              </a:rPr>
              <a:t>集成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en-US" sz="2670" b="1">
                <a:latin typeface="微软雅黑" panose="020B0503020204020204" charset="-122"/>
                <a:ea typeface="微软雅黑" panose="020B0503020204020204" charset="-122"/>
              </a:rPr>
              <a:t>Jenkins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集成</a:t>
            </a:r>
            <a:r>
              <a:rPr lang="en-US" sz="267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8030" y="2348865"/>
            <a:ext cx="5619750" cy="3524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7" grpId="0"/>
      <p:bldP spid="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83840" y="188595"/>
            <a:ext cx="5352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SonarQube</a:t>
            </a: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集成</a:t>
            </a:r>
            <a:endParaRPr lang="zh-CN" altLang="en-US" sz="40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47460" y="1701165"/>
            <a:ext cx="4752975" cy="1353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08120" y="1628775"/>
            <a:ext cx="3966845" cy="689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系统</a:t>
            </a:r>
            <a:r>
              <a:rPr lang="zh-CN" sz="2670" b="1">
                <a:latin typeface="微软雅黑" panose="020B0503020204020204" charset="-122"/>
                <a:ea typeface="微软雅黑" panose="020B0503020204020204" charset="-122"/>
              </a:rPr>
              <a:t>集成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sz="2670" b="1">
                <a:latin typeface="微软雅黑" panose="020B0503020204020204" charset="-122"/>
                <a:ea typeface="微软雅黑" panose="020B0503020204020204" charset="-122"/>
              </a:rPr>
              <a:t>代码扫描</a:t>
            </a:r>
            <a:endParaRPr 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1825" y="2493010"/>
            <a:ext cx="5848350" cy="3190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7" grpId="0"/>
      <p:bldP spid="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83840" y="188595"/>
            <a:ext cx="5352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GitLAB</a:t>
            </a: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集成</a:t>
            </a:r>
            <a:endParaRPr lang="zh-CN" altLang="en-US" sz="40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47460" y="1701165"/>
            <a:ext cx="4752975" cy="1353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52265" y="1484630"/>
            <a:ext cx="3966845" cy="689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系统</a:t>
            </a:r>
            <a:r>
              <a:rPr lang="zh-CN" sz="2670" b="1"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sz="2670" b="1">
                <a:latin typeface="微软雅黑" panose="020B0503020204020204" charset="-122"/>
                <a:ea typeface="微软雅黑" panose="020B0503020204020204" charset="-122"/>
              </a:rPr>
              <a:t>代码源</a:t>
            </a:r>
            <a:endParaRPr 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685" y="2564765"/>
            <a:ext cx="5099050" cy="3978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2082800" y="1982470"/>
            <a:ext cx="851789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Zadig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介绍，基础配置、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Jenkins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、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Sonar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等接入</a:t>
            </a: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2063115" y="4580890"/>
            <a:ext cx="73279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sz="2665" b="1" kern="10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Zadig</a:t>
            </a:r>
            <a:r>
              <a:rPr lang="zh-CN" altLang="en-US" sz="2665" b="1" kern="10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流水线创建使用、缓存功能配置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                     </a:t>
            </a: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2010410" y="3319145"/>
            <a:ext cx="9782175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sz="2665" b="1" u="none" strike="noStrike" kern="100" cap="none" spc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Zadig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服务管理、模板使用（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helm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yaml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Dockerfile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2665" b="1" u="none" strike="noStrike" kern="100" cap="none" spc="0" baseline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4958387" y="575615"/>
            <a:ext cx="2275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本章概述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  <p:bldP spid="93" grpId="0"/>
      <p:bldP spid="93" grpId="1"/>
      <p:bldP spid="92" grpId="0"/>
      <p:bldP spid="9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83840" y="188595"/>
            <a:ext cx="5352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创建项目</a:t>
            </a:r>
            <a:endParaRPr lang="zh-CN" altLang="en-US" sz="40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47460" y="1701165"/>
            <a:ext cx="4752975" cy="1353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52265" y="1061085"/>
            <a:ext cx="3966845" cy="689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项目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sz="2670" b="1">
                <a:latin typeface="微软雅黑" panose="020B0503020204020204" charset="-122"/>
                <a:ea typeface="微软雅黑" panose="020B0503020204020204" charset="-122"/>
              </a:rPr>
              <a:t>新建项目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9560" y="1628775"/>
            <a:ext cx="3168015" cy="44469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0" y="2060575"/>
            <a:ext cx="5708650" cy="3747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7" grpId="0"/>
      <p:bldP spid="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83840" y="188595"/>
            <a:ext cx="5352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配置用户权限</a:t>
            </a:r>
            <a:endParaRPr lang="zh-CN" altLang="en-US" sz="40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47460" y="1701165"/>
            <a:ext cx="4752975" cy="1353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59785" y="1412875"/>
            <a:ext cx="5496560" cy="689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系统</a:t>
            </a:r>
            <a:r>
              <a:rPr lang="zh-CN" sz="2670" b="1"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sz="2670" b="1">
                <a:latin typeface="微软雅黑" panose="020B0503020204020204" charset="-122"/>
                <a:ea typeface="微软雅黑" panose="020B0503020204020204" charset="-122"/>
              </a:rPr>
              <a:t>用户管理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-&gt;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系统角色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885" y="2060575"/>
            <a:ext cx="6211570" cy="3841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7" grpId="0"/>
      <p:bldP spid="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42875" y="4592955"/>
            <a:ext cx="4487545" cy="90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Zadig服务管理：导入服务、服务编排功能介绍使用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en-US" altLang="zh-CN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Zadig</a:t>
            </a: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快速入门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服务导入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与编排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45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65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1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15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83840" y="188595"/>
            <a:ext cx="5352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导入服务</a:t>
            </a:r>
            <a:endParaRPr lang="zh-CN" altLang="en-US" sz="40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9605" y="2636520"/>
            <a:ext cx="8267700" cy="29813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03705" y="1484630"/>
            <a:ext cx="9401175" cy="700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项目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sz="2670" b="1">
                <a:latin typeface="微软雅黑" panose="020B0503020204020204" charset="-122"/>
                <a:ea typeface="微软雅黑" panose="020B0503020204020204" charset="-122"/>
              </a:rPr>
              <a:t>选择项目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-&gt;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-&gt;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从代码库同步或使用模板新建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83840" y="188595"/>
            <a:ext cx="5352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服务编排</a:t>
            </a:r>
            <a:endParaRPr lang="zh-CN" altLang="en-US" sz="40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2310" y="2420620"/>
            <a:ext cx="2562225" cy="31337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999740" y="1484630"/>
            <a:ext cx="5266055" cy="700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可配置多个服务不同的启动顺序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42875" y="4592955"/>
            <a:ext cx="4487545" cy="90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如何实现Zadig环境配置与管理服务？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en-US" altLang="zh-CN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Zadig</a:t>
            </a: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快速入门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服务管理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15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349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849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849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83840" y="188595"/>
            <a:ext cx="5352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环境配置</a:t>
            </a:r>
            <a:endParaRPr lang="zh-CN" altLang="en-US" sz="40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615" y="3500755"/>
            <a:ext cx="10662285" cy="14293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43660" y="1916430"/>
            <a:ext cx="9858375" cy="1221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点击环境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-&gt;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可创建不同的环境管理不同环境的服务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须先创建服务再创建环境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83840" y="188595"/>
            <a:ext cx="5352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管理服务</a:t>
            </a:r>
            <a:endParaRPr lang="zh-CN" altLang="en-US" sz="40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1995" y="3140710"/>
            <a:ext cx="7991475" cy="30194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07895" y="1772920"/>
            <a:ext cx="7797165" cy="731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将服务加入到环境中进行管理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42875" y="4449445"/>
            <a:ext cx="4487545" cy="90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如何实现Zadig构建功能与构建模板及Dockerfile模板、yaml模板、helm模板的配置使用？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en-US" altLang="zh-CN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Zadig</a:t>
            </a: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快速入门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模板使用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75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49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449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449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83840" y="188595"/>
            <a:ext cx="5352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构建模板</a:t>
            </a:r>
            <a:endParaRPr lang="zh-CN" altLang="en-US" sz="40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84290" y="1701165"/>
            <a:ext cx="4752975" cy="1353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13610" y="1237615"/>
            <a:ext cx="6892925" cy="1083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多个工作流共用一个构建模板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构建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构建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11860" y="2493010"/>
            <a:ext cx="4747260" cy="32677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68390" y="2420620"/>
            <a:ext cx="4032250" cy="3769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71120" y="4623435"/>
            <a:ext cx="488505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什么是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Zadig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？作用是什么？</a:t>
            </a:r>
            <a:endParaRPr lang="en-US" altLang="zh-CN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13050" y="2321560"/>
            <a:ext cx="6369050" cy="5683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en-US" altLang="zh-CN" sz="31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Zadig</a:t>
            </a:r>
            <a:r>
              <a:rPr lang="zh-CN" altLang="en-US" sz="31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快速入门</a:t>
            </a:r>
            <a:endParaRPr lang="zh-CN" altLang="en-US" sz="31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软件介绍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95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15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6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65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83840" y="188595"/>
            <a:ext cx="5352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Dockerfile</a:t>
            </a: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模板</a:t>
            </a:r>
            <a:endParaRPr lang="zh-CN" altLang="en-US" sz="40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9560" y="2636520"/>
            <a:ext cx="9130030" cy="29743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39695" y="1340485"/>
            <a:ext cx="6528435" cy="1087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多个工作流共用一个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Dockerfile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模板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模板库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-&gt;Dockerfile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83840" y="188595"/>
            <a:ext cx="5352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</a:t>
            </a: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aml模板</a:t>
            </a:r>
            <a:endParaRPr lang="zh-CN" altLang="en-US" sz="40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27985" y="1412875"/>
            <a:ext cx="5518150" cy="863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多个工作流共用一个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YAML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模板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模板库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-&gt;K8s 	YAML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2085" y="2636520"/>
            <a:ext cx="5989320" cy="3757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83840" y="188595"/>
            <a:ext cx="5352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Helm</a:t>
            </a: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模板</a:t>
            </a:r>
            <a:endParaRPr lang="zh-CN" altLang="en-US" sz="40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84290" y="1701165"/>
            <a:ext cx="4752975" cy="1353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2040" y="2276475"/>
            <a:ext cx="7835900" cy="40176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99740" y="1064895"/>
            <a:ext cx="5466080" cy="1076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多个工作流共用一个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Helm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模板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模板库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-&gt;Helm Chart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4" grpId="0"/>
      <p:bldP spid="4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42875" y="4449445"/>
            <a:ext cx="4487545" cy="90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如何实现流水线创建使用：自定义流水线、产品流水线？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en-US" altLang="zh-CN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Zadig</a:t>
            </a: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快速入门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流水线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45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65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1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15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83840" y="188595"/>
            <a:ext cx="63087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产品流水线创建</a:t>
            </a:r>
            <a:endParaRPr lang="zh-CN" altLang="en-US" sz="40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84290" y="1701165"/>
            <a:ext cx="4752975" cy="1353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265" y="1340485"/>
            <a:ext cx="5448300" cy="4810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83840" y="188595"/>
            <a:ext cx="63087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自定义模板创建流水线</a:t>
            </a:r>
            <a:endParaRPr lang="zh-CN" altLang="en-US" sz="40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84290" y="1701165"/>
            <a:ext cx="4752975" cy="1353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685" y="1484630"/>
            <a:ext cx="5000625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14630" y="4377690"/>
            <a:ext cx="4487545" cy="90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US" altLang="zh-CN" sz="3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如何实现Zadig构建缓存功能配置？</a:t>
            </a:r>
            <a:endParaRPr lang="en-US" altLang="zh-CN" sz="3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en-US" altLang="zh-CN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Zadig</a:t>
            </a: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快速入门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缓存配置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99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30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8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80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83840" y="188595"/>
            <a:ext cx="5352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缓存资源介绍</a:t>
            </a:r>
            <a:endParaRPr lang="zh-CN" altLang="en-US" sz="40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84290" y="1701165"/>
            <a:ext cx="4752975" cy="1353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850" y="1124585"/>
            <a:ext cx="7774940" cy="5266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83840" y="188595"/>
            <a:ext cx="5352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缓存资源配置</a:t>
            </a:r>
            <a:endParaRPr lang="zh-CN" altLang="en-US" sz="40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84290" y="1701165"/>
            <a:ext cx="4752975" cy="1353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5505" y="1059815"/>
            <a:ext cx="8201025" cy="2924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975" y="4148455"/>
            <a:ext cx="4354195" cy="2262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83840" y="188595"/>
            <a:ext cx="5352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共享存储资源介绍</a:t>
            </a:r>
            <a:endParaRPr lang="zh-CN" altLang="en-US" sz="40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84290" y="1701165"/>
            <a:ext cx="4752975" cy="1353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35505" y="1484630"/>
            <a:ext cx="8103235" cy="799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共享存储资源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可实现多个任务之间的存储资源共享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4335" y="2276475"/>
            <a:ext cx="3663950" cy="20942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15" y="2284095"/>
            <a:ext cx="493395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609600" y="1920240"/>
            <a:ext cx="10972800" cy="31159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Zadig</a:t>
            </a:r>
            <a:r>
              <a:rPr 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是</a:t>
            </a:r>
            <a:r>
              <a:rPr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基于Kubernetes自主设计、研发的开源分布式持续交付（Continuous Delivery）产品。它为开发者提供了云原生运行环境，微服务并行构建和部署、集成测试等。此外，Zadig内置了面向Kubernetes、Helm、云主机、大体量微服务等复杂业务场景的最佳实践，为工程师一键生成自动化工作流（workflow）。</a:t>
            </a:r>
            <a:endParaRPr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1292904" y="3319191"/>
            <a:ext cx="10972800" cy="677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endParaRPr sz="2665" b="1" u="none" strike="noStrike" cap="none" spc="0" baseline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463165" y="575310"/>
            <a:ext cx="7243445" cy="7378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Zadig</a:t>
            </a: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是什么？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3" grpId="1"/>
      <p:bldP spid="91" grpId="0"/>
      <p:bldP spid="91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83840" y="188595"/>
            <a:ext cx="5352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共享存储资源</a:t>
            </a: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配置</a:t>
            </a:r>
            <a:endParaRPr lang="zh-CN" altLang="en-US" sz="40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84290" y="1701165"/>
            <a:ext cx="4752975" cy="1353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1844675"/>
            <a:ext cx="5266055" cy="31438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305" y="1567815"/>
            <a:ext cx="5113655" cy="3591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83840" y="188595"/>
            <a:ext cx="5352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项目实战</a:t>
            </a:r>
            <a:endParaRPr lang="zh-CN" altLang="en-US" sz="40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84290" y="1701165"/>
            <a:ext cx="4752975" cy="1353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43885" y="2420620"/>
            <a:ext cx="5537200" cy="799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构建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项目并将依赖包持久化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4" grpId="0"/>
      <p:bldP spid="4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42875" y="4592955"/>
            <a:ext cx="4487545" cy="90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Zadig集成测试功能并使用Pytest进行测试？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en-US" altLang="zh-CN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Zadig</a:t>
            </a: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快速入门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测试集成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45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65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1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15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83840" y="188595"/>
            <a:ext cx="5352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Pytest</a:t>
            </a: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测试集成</a:t>
            </a:r>
            <a:endParaRPr lang="zh-CN" altLang="en-US" sz="40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84290" y="1701165"/>
            <a:ext cx="4752975" cy="1353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75685" y="1196340"/>
            <a:ext cx="4554220" cy="792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集成测试功能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创建测试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2132330"/>
            <a:ext cx="5400040" cy="4269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365" y="2564765"/>
            <a:ext cx="5618480" cy="3781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4" grpId="0"/>
      <p:bldP spid="4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-72390" y="4592955"/>
            <a:ext cx="4701540" cy="90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Zadig集成SonarQube对代码进行扫描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en-US" altLang="zh-CN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Zadig</a:t>
            </a: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快速入门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代码扫描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349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5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5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11450" y="188595"/>
            <a:ext cx="5352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代码扫描集成</a:t>
            </a:r>
            <a:endParaRPr lang="zh-CN" sz="40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592445" y="1988820"/>
            <a:ext cx="5464810" cy="37928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15" y="1916430"/>
            <a:ext cx="4303395" cy="37922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43885" y="1124585"/>
            <a:ext cx="5749290" cy="644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SarQube Tokens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填于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Zadig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83840" y="188595"/>
            <a:ext cx="5352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代码扫描配置</a:t>
            </a:r>
            <a:endParaRPr lang="en-US" altLang="zh-CN" sz="40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63975" y="1096645"/>
            <a:ext cx="3811270" cy="603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代码扫描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615" y="1700530"/>
            <a:ext cx="4862830" cy="2454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00" y="2101215"/>
            <a:ext cx="3057525" cy="1828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70" y="4436745"/>
            <a:ext cx="9589135" cy="1510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42875" y="4592955"/>
            <a:ext cx="4487545" cy="90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Zadig集成Jenkins运行流水线构建go项目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en-US" altLang="zh-CN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Zadig</a:t>
            </a: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快速入门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en-US" altLang="zh-CN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Jenkins</a:t>
            </a:r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集成构建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45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65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1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15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83840" y="188595"/>
            <a:ext cx="7009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集成</a:t>
            </a:r>
            <a:r>
              <a:rPr lang="en-US" alt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Jenkins</a:t>
            </a: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构建</a:t>
            </a:r>
            <a:r>
              <a:rPr lang="en-US" alt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Go</a:t>
            </a: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</a:t>
            </a:r>
            <a:endParaRPr lang="zh-CN" altLang="en-US" sz="40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84290" y="1701165"/>
            <a:ext cx="4752975" cy="1353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2040" y="2204720"/>
            <a:ext cx="8032115" cy="41211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743960" y="1341120"/>
            <a:ext cx="5248910" cy="603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在流水线中添加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jenkins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构建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42875" y="4377690"/>
            <a:ext cx="4487545" cy="90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项目实战：Zadig+SonarQube+测试（Pytest）实现CICD部署Go项目于K8S集群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en-US" altLang="zh-CN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Zadig</a:t>
            </a: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快速入门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项目实战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65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85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3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35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1056005" y="4758055"/>
            <a:ext cx="10972800" cy="8832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提升交付效率</a:t>
            </a:r>
            <a:r>
              <a:rPr 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: Zadig的自动化工作流可以显著提升软件交付的效率</a:t>
            </a: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1199515" y="2061210"/>
            <a:ext cx="11130280" cy="9772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sz="2665" b="1" u="none" strike="noStrike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Zadig</a:t>
            </a:r>
            <a:r>
              <a:rPr lang="zh-CN" sz="2665" b="1" u="none" strike="noStrike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</a:t>
            </a:r>
            <a:r>
              <a:rPr lang="en-US" altLang="zh-CN" sz="2665" b="1" u="none" strike="noStrike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CICD</a:t>
            </a:r>
            <a:r>
              <a:rPr lang="zh-CN" altLang="en-US" sz="2665" b="1" u="none" strike="noStrike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：集成了</a:t>
            </a:r>
            <a:r>
              <a:rPr lang="en-US" altLang="zh-CN" sz="2665" b="1" u="none" strike="noStrike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CICD</a:t>
            </a:r>
            <a:r>
              <a:rPr lang="zh-CN" altLang="en-US" sz="2665" b="1" u="none" strike="noStrike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的功能以及测试的功能</a:t>
            </a:r>
            <a:endParaRPr lang="zh-CN" altLang="en-US" sz="2665" b="1" u="none" strike="noStrike" cap="none" spc="0" baseline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463165" y="575310"/>
            <a:ext cx="7243445" cy="7378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为什么学习</a:t>
            </a:r>
            <a:r>
              <a:rPr lang="en-US" alt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Zadig</a:t>
            </a: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？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2400" y="3442335"/>
            <a:ext cx="9597390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快速配置部署环境：自带模板功能，不需要再编写大量的脚本以及配置复杂的部署环境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3" grpId="1"/>
      <p:bldP spid="3" grpId="0"/>
      <p:bldP spid="3" grpId="1"/>
      <p:bldP spid="91" grpId="0"/>
      <p:bldP spid="91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12085" y="332740"/>
            <a:ext cx="7009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实战</a:t>
            </a:r>
            <a:endParaRPr lang="zh-CN" altLang="en-US" sz="40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03705" y="1844675"/>
            <a:ext cx="9855200" cy="866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Zadig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自定义流水线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+SonarQube+Pytest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构建项目到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K8S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集群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42875" y="4592955"/>
            <a:ext cx="4487545" cy="90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本章小结</a:t>
            </a:r>
            <a:endParaRPr lang="zh-CN" altLang="en-US" sz="4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en-US" altLang="zh-CN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Zadig</a:t>
            </a: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快速入门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99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99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99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99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775460" y="188595"/>
            <a:ext cx="7009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重点掌握</a:t>
            </a:r>
            <a:endParaRPr lang="zh-CN" sz="40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84290" y="1701165"/>
            <a:ext cx="4752975" cy="1353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9695" y="1669415"/>
            <a:ext cx="5779135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产品流水线、自定义流水线创建使用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33805" y="2996565"/>
            <a:ext cx="9354185" cy="654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Dockerfile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Helm Chart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K8S YAML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、构建模板创建使用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40585" y="4220210"/>
            <a:ext cx="6921500" cy="895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SonarQube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Pytest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Jenkins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集成使用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2" grpId="0"/>
      <p:bldP spid="2" grpId="1"/>
      <p:bldP spid="6" grpId="0"/>
      <p:bldP spid="6" grpId="1"/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42875" y="4449445"/>
            <a:ext cx="4618355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如何实现Zadig部署于k8S集群？</a:t>
            </a:r>
            <a:endParaRPr lang="en-US" altLang="zh-CN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en-US" altLang="zh-CN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Zadig</a:t>
            </a: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快速入门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应用部署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99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30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8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80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1056005" y="4758055"/>
            <a:ext cx="10972800" cy="8832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内置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Minio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组件</a:t>
            </a:r>
            <a:r>
              <a:rPr 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需要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Kubernetes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创建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PVC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以支持持久化</a:t>
            </a: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1199515" y="1557020"/>
            <a:ext cx="6670675" cy="9772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sz="2665" b="1" u="none" strike="noStrike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Kubernetes 集群版本：v1.16~v1.26</a:t>
            </a:r>
            <a:endParaRPr sz="2665" b="1" u="none" strike="noStrike" cap="none" spc="0" baseline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639695" y="260985"/>
            <a:ext cx="7243445" cy="7378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noAutofit/>
          </a:bodyPr>
          <a:lstStyle/>
          <a:p>
            <a:pPr marL="0" indent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Zadig</a:t>
            </a: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部署前准备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5415" y="3190240"/>
            <a:ext cx="3354070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MongoDB ≥ 3.4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MySQL ≥ 5.7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3" grpId="1"/>
      <p:bldP spid="3" grpId="0"/>
      <p:bldP spid="3" grpId="1"/>
      <p:bldP spid="91" grpId="0"/>
      <p:bldP spid="9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409315" y="418465"/>
            <a:ext cx="5352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部署数据库与</a:t>
            </a:r>
            <a:r>
              <a:rPr lang="en-US" alt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PV</a:t>
            </a:r>
            <a:endParaRPr lang="en-US" altLang="zh-CN" sz="40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87805" y="1844675"/>
            <a:ext cx="9859010" cy="1370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部署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MySQL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MongoDB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 -compose up -d MongoDBdocker-compose.yaml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59560" y="3356610"/>
            <a:ext cx="5721350" cy="1151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部署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PV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kubectl apply -f minio-pv.yaml  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432175" y="116840"/>
            <a:ext cx="5352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环境变量配置</a:t>
            </a:r>
            <a:endParaRPr lang="zh-CN" sz="40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7575" y="1124585"/>
            <a:ext cx="10802620" cy="5449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export IP=10.0.7.101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export PORT=32760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export EMAIL=xiaoyangge@muke.com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export PASSWORD=zadig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export MYSQL_HOST=10.0.7.30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export MYSQL_PORT=3306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export MYSQL_USERNAME=root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export MYSQL_PASSWORD=muke6666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export MONGO_URI=mongodb://muke:muke6666@10.0.7.30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export MONGO_DB=zadig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export IP=</a:t>
            </a:r>
            <a:r>
              <a:rPr 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10.0.7.101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export PORT=</a:t>
            </a:r>
            <a:r>
              <a:rPr 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32760</a:t>
            </a:r>
            <a:endParaRPr 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PA" val="v3.0.1"/>
</p:tagLst>
</file>

<file path=ppt/tags/tag13.xml><?xml version="1.0" encoding="utf-8"?>
<p:tagLst xmlns:p="http://schemas.openxmlformats.org/presentationml/2006/main">
  <p:tag name="PA" val="v3.0.1"/>
</p:tagLst>
</file>

<file path=ppt/tags/tag14.xml><?xml version="1.0" encoding="utf-8"?>
<p:tagLst xmlns:p="http://schemas.openxmlformats.org/presentationml/2006/main">
  <p:tag name="PA" val="v3.0.1"/>
</p:tagLst>
</file>

<file path=ppt/tags/tag15.xml><?xml version="1.0" encoding="utf-8"?>
<p:tagLst xmlns:p="http://schemas.openxmlformats.org/presentationml/2006/main">
  <p:tag name="PA" val="v3.0.1"/>
</p:tagLst>
</file>

<file path=ppt/tags/tag16.xml><?xml version="1.0" encoding="utf-8"?>
<p:tagLst xmlns:p="http://schemas.openxmlformats.org/presentationml/2006/main">
  <p:tag name="PA" val="v3.0.1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PA" val="v3.0.1"/>
</p:tagLst>
</file>

<file path=ppt/tags/tag21.xml><?xml version="1.0" encoding="utf-8"?>
<p:tagLst xmlns:p="http://schemas.openxmlformats.org/presentationml/2006/main">
  <p:tag name="PA" val="v3.0.1"/>
</p:tagLst>
</file>

<file path=ppt/tags/tag22.xml><?xml version="1.0" encoding="utf-8"?>
<p:tagLst xmlns:p="http://schemas.openxmlformats.org/presentationml/2006/main">
  <p:tag name="PA" val="v3.0.1"/>
</p:tagLst>
</file>

<file path=ppt/tags/tag23.xml><?xml version="1.0" encoding="utf-8"?>
<p:tagLst xmlns:p="http://schemas.openxmlformats.org/presentationml/2006/main">
  <p:tag name="PA" val="v3.0.1"/>
</p:tagLst>
</file>

<file path=ppt/tags/tag24.xml><?xml version="1.0" encoding="utf-8"?>
<p:tagLst xmlns:p="http://schemas.openxmlformats.org/presentationml/2006/main">
  <p:tag name="PA" val="v3.0.1"/>
</p:tagLst>
</file>

<file path=ppt/tags/tag25.xml><?xml version="1.0" encoding="utf-8"?>
<p:tagLst xmlns:p="http://schemas.openxmlformats.org/presentationml/2006/main">
  <p:tag name="PA" val="v3.0.1"/>
</p:tagLst>
</file>

<file path=ppt/tags/tag26.xml><?xml version="1.0" encoding="utf-8"?>
<p:tagLst xmlns:p="http://schemas.openxmlformats.org/presentationml/2006/main">
  <p:tag name="PA" val="v3.0.1"/>
</p:tagLst>
</file>

<file path=ppt/tags/tag27.xml><?xml version="1.0" encoding="utf-8"?>
<p:tagLst xmlns:p="http://schemas.openxmlformats.org/presentationml/2006/main">
  <p:tag name="PA" val="v3.0.1"/>
</p:tagLst>
</file>

<file path=ppt/tags/tag28.xml><?xml version="1.0" encoding="utf-8"?>
<p:tagLst xmlns:p="http://schemas.openxmlformats.org/presentationml/2006/main">
  <p:tag name="PA" val="v3.0.1"/>
</p:tagLst>
</file>

<file path=ppt/tags/tag29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30.xml><?xml version="1.0" encoding="utf-8"?>
<p:tagLst xmlns:p="http://schemas.openxmlformats.org/presentationml/2006/main">
  <p:tag name="PA" val="v3.0.1"/>
</p:tagLst>
</file>

<file path=ppt/tags/tag31.xml><?xml version="1.0" encoding="utf-8"?>
<p:tagLst xmlns:p="http://schemas.openxmlformats.org/presentationml/2006/main">
  <p:tag name="PA" val="v3.0.1"/>
</p:tagLst>
</file>

<file path=ppt/tags/tag32.xml><?xml version="1.0" encoding="utf-8"?>
<p:tagLst xmlns:p="http://schemas.openxmlformats.org/presentationml/2006/main">
  <p:tag name="PA" val="v3.0.1"/>
</p:tagLst>
</file>

<file path=ppt/tags/tag33.xml><?xml version="1.0" encoding="utf-8"?>
<p:tagLst xmlns:p="http://schemas.openxmlformats.org/presentationml/2006/main">
  <p:tag name="commondata" val="eyJoZGlkIjoiOTM1YTYwMjE3OGY5MjRjM2QyZDU1NmNkOGVmN2YxNzAifQ==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2702</Words>
  <Application>WPS 演示</Application>
  <PresentationFormat/>
  <Paragraphs>303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5" baseType="lpstr">
      <vt:lpstr>Arial</vt:lpstr>
      <vt:lpstr>宋体</vt:lpstr>
      <vt:lpstr>Wingdings</vt:lpstr>
      <vt:lpstr>微软雅黑</vt:lpstr>
      <vt:lpstr>Meiryo</vt:lpstr>
      <vt:lpstr>方正兰亭黑简体</vt:lpstr>
      <vt:lpstr>Wingdings</vt:lpstr>
      <vt:lpstr>Times New Roman</vt:lpstr>
      <vt:lpstr>Calibri</vt:lpstr>
      <vt:lpstr>Yu Gothic UI</vt:lpstr>
      <vt:lpstr>Arial Unicode MS</vt:lpstr>
      <vt:lpstr>黑体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本章概述</dc:title>
  <dc:creator>yht</dc:creator>
  <cp:lastModifiedBy>WPS_1602225602</cp:lastModifiedBy>
  <cp:revision>161</cp:revision>
  <dcterms:created xsi:type="dcterms:W3CDTF">2024-01-08T10:07:00Z</dcterms:created>
  <dcterms:modified xsi:type="dcterms:W3CDTF">2024-06-22T10:37:35Z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A18B848A95E7470A8CF3A8439B910AA2_12</vt:lpwstr>
  </property>
</Properties>
</file>