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3" r:id="rId6"/>
    <p:sldId id="260" r:id="rId7"/>
    <p:sldId id="261"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1" autoAdjust="0"/>
  </p:normalViewPr>
  <p:slideViewPr>
    <p:cSldViewPr>
      <p:cViewPr varScale="1">
        <p:scale>
          <a:sx n="103" d="100"/>
          <a:sy n="103" d="100"/>
        </p:scale>
        <p:origin x="-20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A77152-ACBF-43D0-922B-15F5584EEF19}" type="datetimeFigureOut">
              <a:rPr lang="en-US" smtClean="0"/>
              <a:t>9/14/2019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153135-D25E-43A3-B5B2-D69FC4F6B53A}" type="slidenum">
              <a:rPr lang="en-US" smtClean="0"/>
              <a:t>‹#›</a:t>
            </a:fld>
            <a:endParaRPr lang="en-US"/>
          </a:p>
        </p:txBody>
      </p:sp>
    </p:spTree>
    <p:extLst>
      <p:ext uri="{BB962C8B-B14F-4D97-AF65-F5344CB8AC3E}">
        <p14:creationId xmlns:p14="http://schemas.microsoft.com/office/powerpoint/2010/main" val="2282709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153135-D25E-43A3-B5B2-D69FC4F6B53A}" type="slidenum">
              <a:rPr lang="en-US" smtClean="0"/>
              <a:t>1</a:t>
            </a:fld>
            <a:endParaRPr lang="en-US"/>
          </a:p>
        </p:txBody>
      </p:sp>
    </p:spTree>
    <p:extLst>
      <p:ext uri="{BB962C8B-B14F-4D97-AF65-F5344CB8AC3E}">
        <p14:creationId xmlns:p14="http://schemas.microsoft.com/office/powerpoint/2010/main" val="406391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2DBC0A-C34B-407B-8A00-3CA66F2F8603}" type="datetimeFigureOut">
              <a:rPr lang="en-US" smtClean="0"/>
              <a:t>9/14/2019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DCB88-40E4-41C4-83C2-E46F337D53E3}" type="slidenum">
              <a:rPr lang="en-US" smtClean="0"/>
              <a:t>‹#›</a:t>
            </a:fld>
            <a:endParaRPr lang="en-US"/>
          </a:p>
        </p:txBody>
      </p:sp>
    </p:spTree>
    <p:extLst>
      <p:ext uri="{BB962C8B-B14F-4D97-AF65-F5344CB8AC3E}">
        <p14:creationId xmlns:p14="http://schemas.microsoft.com/office/powerpoint/2010/main" val="227789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2DBC0A-C34B-407B-8A00-3CA66F2F8603}" type="datetimeFigureOut">
              <a:rPr lang="en-US" smtClean="0"/>
              <a:t>9/14/2019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DCB88-40E4-41C4-83C2-E46F337D53E3}" type="slidenum">
              <a:rPr lang="en-US" smtClean="0"/>
              <a:t>‹#›</a:t>
            </a:fld>
            <a:endParaRPr lang="en-US"/>
          </a:p>
        </p:txBody>
      </p:sp>
    </p:spTree>
    <p:extLst>
      <p:ext uri="{BB962C8B-B14F-4D97-AF65-F5344CB8AC3E}">
        <p14:creationId xmlns:p14="http://schemas.microsoft.com/office/powerpoint/2010/main" val="2131437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2DBC0A-C34B-407B-8A00-3CA66F2F8603}" type="datetimeFigureOut">
              <a:rPr lang="en-US" smtClean="0"/>
              <a:t>9/14/2019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DCB88-40E4-41C4-83C2-E46F337D53E3}" type="slidenum">
              <a:rPr lang="en-US" smtClean="0"/>
              <a:t>‹#›</a:t>
            </a:fld>
            <a:endParaRPr lang="en-US"/>
          </a:p>
        </p:txBody>
      </p:sp>
    </p:spTree>
    <p:extLst>
      <p:ext uri="{BB962C8B-B14F-4D97-AF65-F5344CB8AC3E}">
        <p14:creationId xmlns:p14="http://schemas.microsoft.com/office/powerpoint/2010/main" val="123331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2DBC0A-C34B-407B-8A00-3CA66F2F8603}" type="datetimeFigureOut">
              <a:rPr lang="en-US" smtClean="0"/>
              <a:t>9/14/2019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DCB88-40E4-41C4-83C2-E46F337D53E3}" type="slidenum">
              <a:rPr lang="en-US" smtClean="0"/>
              <a:t>‹#›</a:t>
            </a:fld>
            <a:endParaRPr lang="en-US"/>
          </a:p>
        </p:txBody>
      </p:sp>
    </p:spTree>
    <p:extLst>
      <p:ext uri="{BB962C8B-B14F-4D97-AF65-F5344CB8AC3E}">
        <p14:creationId xmlns:p14="http://schemas.microsoft.com/office/powerpoint/2010/main" val="102315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2DBC0A-C34B-407B-8A00-3CA66F2F8603}" type="datetimeFigureOut">
              <a:rPr lang="en-US" smtClean="0"/>
              <a:t>9/14/2019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DCB88-40E4-41C4-83C2-E46F337D53E3}" type="slidenum">
              <a:rPr lang="en-US" smtClean="0"/>
              <a:t>‹#›</a:t>
            </a:fld>
            <a:endParaRPr lang="en-US"/>
          </a:p>
        </p:txBody>
      </p:sp>
    </p:spTree>
    <p:extLst>
      <p:ext uri="{BB962C8B-B14F-4D97-AF65-F5344CB8AC3E}">
        <p14:creationId xmlns:p14="http://schemas.microsoft.com/office/powerpoint/2010/main" val="1595193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2DBC0A-C34B-407B-8A00-3CA66F2F8603}" type="datetimeFigureOut">
              <a:rPr lang="en-US" smtClean="0"/>
              <a:t>9/14/2019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DCB88-40E4-41C4-83C2-E46F337D53E3}" type="slidenum">
              <a:rPr lang="en-US" smtClean="0"/>
              <a:t>‹#›</a:t>
            </a:fld>
            <a:endParaRPr lang="en-US"/>
          </a:p>
        </p:txBody>
      </p:sp>
    </p:spTree>
    <p:extLst>
      <p:ext uri="{BB962C8B-B14F-4D97-AF65-F5344CB8AC3E}">
        <p14:creationId xmlns:p14="http://schemas.microsoft.com/office/powerpoint/2010/main" val="2342683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2DBC0A-C34B-407B-8A00-3CA66F2F8603}" type="datetimeFigureOut">
              <a:rPr lang="en-US" smtClean="0"/>
              <a:t>9/14/2019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DCB88-40E4-41C4-83C2-E46F337D53E3}" type="slidenum">
              <a:rPr lang="en-US" smtClean="0"/>
              <a:t>‹#›</a:t>
            </a:fld>
            <a:endParaRPr lang="en-US"/>
          </a:p>
        </p:txBody>
      </p:sp>
    </p:spTree>
    <p:extLst>
      <p:ext uri="{BB962C8B-B14F-4D97-AF65-F5344CB8AC3E}">
        <p14:creationId xmlns:p14="http://schemas.microsoft.com/office/powerpoint/2010/main" val="191066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2DBC0A-C34B-407B-8A00-3CA66F2F8603}" type="datetimeFigureOut">
              <a:rPr lang="en-US" smtClean="0"/>
              <a:t>9/14/2019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DCB88-40E4-41C4-83C2-E46F337D53E3}" type="slidenum">
              <a:rPr lang="en-US" smtClean="0"/>
              <a:t>‹#›</a:t>
            </a:fld>
            <a:endParaRPr lang="en-US"/>
          </a:p>
        </p:txBody>
      </p:sp>
    </p:spTree>
    <p:extLst>
      <p:ext uri="{BB962C8B-B14F-4D97-AF65-F5344CB8AC3E}">
        <p14:creationId xmlns:p14="http://schemas.microsoft.com/office/powerpoint/2010/main" val="447939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2DBC0A-C34B-407B-8A00-3CA66F2F8603}" type="datetimeFigureOut">
              <a:rPr lang="en-US" smtClean="0"/>
              <a:t>9/14/2019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4DCB88-40E4-41C4-83C2-E46F337D53E3}" type="slidenum">
              <a:rPr lang="en-US" smtClean="0"/>
              <a:t>‹#›</a:t>
            </a:fld>
            <a:endParaRPr lang="en-US"/>
          </a:p>
        </p:txBody>
      </p:sp>
    </p:spTree>
    <p:extLst>
      <p:ext uri="{BB962C8B-B14F-4D97-AF65-F5344CB8AC3E}">
        <p14:creationId xmlns:p14="http://schemas.microsoft.com/office/powerpoint/2010/main" val="235559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DBC0A-C34B-407B-8A00-3CA66F2F8603}" type="datetimeFigureOut">
              <a:rPr lang="en-US" smtClean="0"/>
              <a:t>9/14/2019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DCB88-40E4-41C4-83C2-E46F337D53E3}" type="slidenum">
              <a:rPr lang="en-US" smtClean="0"/>
              <a:t>‹#›</a:t>
            </a:fld>
            <a:endParaRPr lang="en-US"/>
          </a:p>
        </p:txBody>
      </p:sp>
    </p:spTree>
    <p:extLst>
      <p:ext uri="{BB962C8B-B14F-4D97-AF65-F5344CB8AC3E}">
        <p14:creationId xmlns:p14="http://schemas.microsoft.com/office/powerpoint/2010/main" val="293204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DBC0A-C34B-407B-8A00-3CA66F2F8603}" type="datetimeFigureOut">
              <a:rPr lang="en-US" smtClean="0"/>
              <a:t>9/14/2019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DCB88-40E4-41C4-83C2-E46F337D53E3}" type="slidenum">
              <a:rPr lang="en-US" smtClean="0"/>
              <a:t>‹#›</a:t>
            </a:fld>
            <a:endParaRPr lang="en-US"/>
          </a:p>
        </p:txBody>
      </p:sp>
    </p:spTree>
    <p:extLst>
      <p:ext uri="{BB962C8B-B14F-4D97-AF65-F5344CB8AC3E}">
        <p14:creationId xmlns:p14="http://schemas.microsoft.com/office/powerpoint/2010/main" val="169987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DBC0A-C34B-407B-8A00-3CA66F2F8603}" type="datetimeFigureOut">
              <a:rPr lang="en-US" smtClean="0"/>
              <a:t>9/14/2019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DCB88-40E4-41C4-83C2-E46F337D53E3}" type="slidenum">
              <a:rPr lang="en-US" smtClean="0"/>
              <a:t>‹#›</a:t>
            </a:fld>
            <a:endParaRPr lang="en-US"/>
          </a:p>
        </p:txBody>
      </p:sp>
    </p:spTree>
    <p:extLst>
      <p:ext uri="{BB962C8B-B14F-4D97-AF65-F5344CB8AC3E}">
        <p14:creationId xmlns:p14="http://schemas.microsoft.com/office/powerpoint/2010/main" val="3563774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t>KING COUNTY HOUSE PROJECT</a:t>
            </a:r>
            <a:endParaRPr lang="en-US" sz="3600" b="1" dirty="0"/>
          </a:p>
        </p:txBody>
      </p:sp>
      <p:sp>
        <p:nvSpPr>
          <p:cNvPr id="3" name="Subtitle 2"/>
          <p:cNvSpPr>
            <a:spLocks noGrp="1"/>
          </p:cNvSpPr>
          <p:nvPr>
            <p:ph type="subTitle" idx="1"/>
          </p:nvPr>
        </p:nvSpPr>
        <p:spPr/>
        <p:txBody>
          <a:bodyPr>
            <a:normAutofit/>
          </a:bodyPr>
          <a:lstStyle/>
          <a:p>
            <a:r>
              <a:rPr lang="en-US" sz="2400" b="1" dirty="0" smtClean="0"/>
              <a:t>METHODOLOGY AND RECOMMANDATION FOR NON TECHNICAL STAKEHOLDER</a:t>
            </a:r>
            <a:endParaRPr lang="en-US" sz="2400" b="1" dirty="0"/>
          </a:p>
        </p:txBody>
      </p:sp>
    </p:spTree>
    <p:extLst>
      <p:ext uri="{BB962C8B-B14F-4D97-AF65-F5344CB8AC3E}">
        <p14:creationId xmlns:p14="http://schemas.microsoft.com/office/powerpoint/2010/main" val="25742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GOAL</a:t>
            </a:r>
            <a:endParaRPr lang="en-US" dirty="0"/>
          </a:p>
        </p:txBody>
      </p:sp>
      <p:sp>
        <p:nvSpPr>
          <p:cNvPr id="3" name="Content Placeholder 2"/>
          <p:cNvSpPr>
            <a:spLocks noGrp="1"/>
          </p:cNvSpPr>
          <p:nvPr>
            <p:ph idx="1"/>
          </p:nvPr>
        </p:nvSpPr>
        <p:spPr/>
        <p:txBody>
          <a:bodyPr/>
          <a:lstStyle/>
          <a:p>
            <a:pPr marL="0" indent="0">
              <a:buNone/>
            </a:pPr>
            <a:r>
              <a:rPr lang="en-US" dirty="0" smtClean="0"/>
              <a:t>This project was about determining how the value of a house may be impacted by its location (zip codes, latitude and longitude), its size (lot size, size living area), the number of floor, bedrooms or bathrooms and also grade and condition of the house. </a:t>
            </a:r>
            <a:endParaRPr lang="en-US" dirty="0"/>
          </a:p>
        </p:txBody>
      </p:sp>
    </p:spTree>
    <p:extLst>
      <p:ext uri="{BB962C8B-B14F-4D97-AF65-F5344CB8AC3E}">
        <p14:creationId xmlns:p14="http://schemas.microsoft.com/office/powerpoint/2010/main" val="3378455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ASSUMPTION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 higher number of bathrooms, bedrooms and floors may mean higher price for the house.</a:t>
            </a:r>
          </a:p>
          <a:p>
            <a:pPr>
              <a:buFont typeface="Wingdings" panose="05000000000000000000" pitchFamily="2" charset="2"/>
              <a:buChar char="Ø"/>
            </a:pPr>
            <a:r>
              <a:rPr lang="en-US" dirty="0" smtClean="0"/>
              <a:t>A house with better condition, better  grade will probably be more expensive.</a:t>
            </a:r>
          </a:p>
          <a:p>
            <a:pPr>
              <a:buFont typeface="Wingdings" panose="05000000000000000000" pitchFamily="2" charset="2"/>
              <a:buChar char="Ø"/>
            </a:pPr>
            <a:r>
              <a:rPr lang="en-US" dirty="0" smtClean="0"/>
              <a:t>The size of the lot couple with the size of the living area will also make the house pricy.</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60292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Verifying our assumption with graphical illustration 1</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350520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289" y="1524000"/>
            <a:ext cx="3591711"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886200"/>
            <a:ext cx="401955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9652" y="3933874"/>
            <a:ext cx="397192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45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Verifying our assumption with graphical illustration </a:t>
            </a:r>
            <a:r>
              <a:rPr lang="en-US" dirty="0" smtClean="0"/>
              <a:t>2</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397192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524000"/>
            <a:ext cx="397192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8673" y="4057650"/>
            <a:ext cx="397192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23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Verifying our assumption with graphical illustration 2</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It is clear base on the graphs above that taken individually as the number of bedrooms and bathrooms  increases, the price of the house increases;</a:t>
            </a:r>
          </a:p>
          <a:p>
            <a:pPr>
              <a:buFont typeface="Wingdings" panose="05000000000000000000" pitchFamily="2" charset="2"/>
              <a:buChar char="Ø"/>
            </a:pPr>
            <a:r>
              <a:rPr lang="en-US" dirty="0"/>
              <a:t>T</a:t>
            </a:r>
            <a:r>
              <a:rPr lang="en-US" dirty="0" smtClean="0"/>
              <a:t>he size of the lot and the size of the living area  are individually impacting the price of the house.</a:t>
            </a:r>
          </a:p>
          <a:p>
            <a:pPr>
              <a:buFont typeface="Wingdings" panose="05000000000000000000" pitchFamily="2" charset="2"/>
              <a:buChar char="Ø"/>
            </a:pPr>
            <a:r>
              <a:rPr lang="en-US" dirty="0" smtClean="0"/>
              <a:t>The impact of the condition and floor is not really seen here, but the one of the grade is. </a:t>
            </a:r>
            <a:endParaRPr lang="en-US" dirty="0"/>
          </a:p>
        </p:txBody>
      </p:sp>
    </p:spTree>
    <p:extLst>
      <p:ext uri="{BB962C8B-B14F-4D97-AF65-F5344CB8AC3E}">
        <p14:creationId xmlns:p14="http://schemas.microsoft.com/office/powerpoint/2010/main" val="316200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1</a:t>
            </a:r>
            <a:endParaRPr lang="en-US" dirty="0"/>
          </a:p>
        </p:txBody>
      </p:sp>
      <p:sp>
        <p:nvSpPr>
          <p:cNvPr id="3" name="Content Placeholder 2"/>
          <p:cNvSpPr>
            <a:spLocks noGrp="1"/>
          </p:cNvSpPr>
          <p:nvPr>
            <p:ph idx="1"/>
          </p:nvPr>
        </p:nvSpPr>
        <p:spPr/>
        <p:txBody>
          <a:bodyPr/>
          <a:lstStyle/>
          <a:p>
            <a:pPr marL="0" indent="0">
              <a:buNone/>
            </a:pPr>
            <a:r>
              <a:rPr lang="en-US" dirty="0" smtClean="0"/>
              <a:t>Our assumption is holding for most of our variable while taken individually. What will be the impact of our variables on the price when we combine all of them in our models?</a:t>
            </a:r>
            <a:endParaRPr lang="en-US" dirty="0"/>
          </a:p>
        </p:txBody>
      </p:sp>
    </p:spTree>
    <p:extLst>
      <p:ext uri="{BB962C8B-B14F-4D97-AF65-F5344CB8AC3E}">
        <p14:creationId xmlns:p14="http://schemas.microsoft.com/office/powerpoint/2010/main" val="92268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Multivariable Models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After applying </a:t>
            </a:r>
            <a:r>
              <a:rPr lang="en-US" dirty="0" err="1" smtClean="0"/>
              <a:t>statsmodel</a:t>
            </a:r>
            <a:r>
              <a:rPr lang="en-US" dirty="0" smtClean="0"/>
              <a:t> and </a:t>
            </a:r>
            <a:r>
              <a:rPr lang="en-US" dirty="0" err="1" smtClean="0"/>
              <a:t>scikit</a:t>
            </a:r>
            <a:r>
              <a:rPr lang="en-US" dirty="0" smtClean="0"/>
              <a:t> to our variable we have determine that in the case of multiple variables the number of bedrooms  will actually affect the price of the house negatively which is paradoxical. But overall the combination of the remaining variables can help determine the values of a house in King County. </a:t>
            </a:r>
            <a:endParaRPr lang="en-US" dirty="0"/>
          </a:p>
        </p:txBody>
      </p:sp>
    </p:spTree>
    <p:extLst>
      <p:ext uri="{BB962C8B-B14F-4D97-AF65-F5344CB8AC3E}">
        <p14:creationId xmlns:p14="http://schemas.microsoft.com/office/powerpoint/2010/main" val="410251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conclusion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Our model is 68% accurate and will be a good predictor of the value of a property in King County</a:t>
            </a:r>
            <a:r>
              <a:rPr lang="en-US" dirty="0" smtClean="0"/>
              <a:t>. Our </a:t>
            </a:r>
            <a:r>
              <a:rPr lang="en-US" dirty="0" smtClean="0"/>
              <a:t>model can be used to help a prospective seller fix the price of his house in King County. At the same token, a prospective buyer can use our model to determine if the house he want to buy in King County is worth its price. </a:t>
            </a:r>
          </a:p>
          <a:p>
            <a:pPr marL="0" indent="0">
              <a:buNone/>
            </a:pPr>
            <a:r>
              <a:rPr lang="en-US" dirty="0"/>
              <a:t>In conclusion we can help a customer set the price of his house in King County by collecting the 14 remaining variable and plug them into our model.</a:t>
            </a:r>
          </a:p>
          <a:p>
            <a:pPr marL="0" indent="0">
              <a:buNone/>
            </a:pPr>
            <a:endParaRPr lang="en-US" dirty="0"/>
          </a:p>
          <a:p>
            <a:pPr marL="0" indent="0">
              <a:buNone/>
            </a:pPr>
            <a:r>
              <a:rPr lang="en-US" dirty="0"/>
              <a:t>Our recommendation to a prospective buyer will be to chose house in low latitude(positive coefficient), high longitude(negative coefficient) with higher number of bedrooms(negative coefficient) as this will lower the price of the house</a:t>
            </a:r>
            <a:r>
              <a:rPr lang="en-US" dirty="0" smtClean="0"/>
              <a:t>. </a:t>
            </a:r>
            <a:r>
              <a:rPr lang="en-US" dirty="0" smtClean="0"/>
              <a:t>She/he must definitely stay away from </a:t>
            </a:r>
            <a:r>
              <a:rPr lang="en-US" smtClean="0"/>
              <a:t>waterfront(high positive). </a:t>
            </a:r>
            <a:r>
              <a:rPr lang="en-US" dirty="0" smtClean="0"/>
              <a:t>coefficient</a:t>
            </a:r>
            <a:endParaRPr lang="en-US" dirty="0"/>
          </a:p>
          <a:p>
            <a:pPr marL="0" indent="0">
              <a:buNone/>
            </a:pPr>
            <a:endParaRPr lang="en-US" dirty="0"/>
          </a:p>
          <a:p>
            <a:pPr marL="0" indent="0">
              <a:buNone/>
            </a:pPr>
            <a:r>
              <a:rPr lang="en-US" dirty="0"/>
              <a:t>Based on the value </a:t>
            </a:r>
            <a:r>
              <a:rPr lang="en-US" dirty="0" smtClean="0"/>
              <a:t>resulting from the outcome of our model, </a:t>
            </a:r>
            <a:r>
              <a:rPr lang="en-US" dirty="0"/>
              <a:t>our model will predict the value of a house in King County with </a:t>
            </a:r>
            <a:r>
              <a:rPr lang="en-US" dirty="0" smtClean="0"/>
              <a:t>69.4% </a:t>
            </a:r>
            <a:r>
              <a:rPr lang="en-US" dirty="0"/>
              <a:t>accuracy.</a:t>
            </a:r>
          </a:p>
        </p:txBody>
      </p:sp>
    </p:spTree>
    <p:extLst>
      <p:ext uri="{BB962C8B-B14F-4D97-AF65-F5344CB8AC3E}">
        <p14:creationId xmlns:p14="http://schemas.microsoft.com/office/powerpoint/2010/main" val="253639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961</TotalTime>
  <Words>481</Words>
  <Application>Microsoft Office PowerPoint</Application>
  <PresentationFormat>On-screen Show (4:3)</PresentationFormat>
  <Paragraphs>26</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KING COUNTY HOUSE PROJECT</vt:lpstr>
      <vt:lpstr>PROJECT’S GOAL</vt:lpstr>
      <vt:lpstr>OUR ASSUMPTION</vt:lpstr>
      <vt:lpstr>Verifying our assumption with graphical illustration 1</vt:lpstr>
      <vt:lpstr>Verifying our assumption with graphical illustration 2</vt:lpstr>
      <vt:lpstr>Verifying our assumption with graphical illustration 2</vt:lpstr>
      <vt:lpstr>Conclusion 1</vt:lpstr>
      <vt:lpstr>Multivariable Models</vt:lpstr>
      <vt:lpstr>Project conclusion</vt:lpstr>
    </vt:vector>
  </TitlesOfParts>
  <Company>Reboot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COUNTY HOUSE PROJECT</dc:title>
  <dc:creator>Windows User</dc:creator>
  <cp:lastModifiedBy>Windows User</cp:lastModifiedBy>
  <cp:revision>20</cp:revision>
  <dcterms:created xsi:type="dcterms:W3CDTF">2019-09-11T07:22:17Z</dcterms:created>
  <dcterms:modified xsi:type="dcterms:W3CDTF">2019-09-14T04:27:40Z</dcterms:modified>
</cp:coreProperties>
</file>