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7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B029-AD66-F043-B1BE-47D9619E9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F4F7C-48DE-A347-B2D0-12F900756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2A5D-07FD-CE49-9392-010B28CE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267C-7523-C741-9660-C473659C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D656-9697-ED48-9C9D-B1F81C1B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E447-3ECD-EC43-B0B3-776926B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A1643-BF4E-DD47-8885-2986A46DB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86FB-227D-2F4B-B56A-342FB908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4D0C-56DA-ED43-89F9-1A6091FE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A5C1-AEA3-EC47-AAE6-C5304F5F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C5557-F6E2-D643-BBA3-C75A8E303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7D84D-817D-AC43-BC19-AACC215C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DAF7-53B4-3441-9B2F-E64B3604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EB5F-E948-8A49-86E5-B935153F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517A-94F7-034B-9745-9F86224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2E8E-C396-DA47-9399-B43975B0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39EC-C57B-1341-9DB5-3F562EA5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BE3AD-EBB9-E849-AAE2-72AA4399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B1D7-D6BC-1149-87BC-38D734F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C5EF-BBF9-E24C-A4F2-9279580F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D8E3-D7DB-674D-B670-61B2E866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AFB23-7423-5B4B-9AE1-960A0848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E00B-B9AC-6449-A2FC-A88D3947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CC81-518F-FC48-BE7C-52ADFDE1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0DAE-1F94-C641-963D-EA791D15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8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DC92-1479-9447-AE0B-842CC0F7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9443-2B5E-424B-BA1B-69FFB4785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7C85B-042B-0449-BE4A-5FB1E682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17A2-BBD1-5241-BA65-AEFE18DD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734A-2C5E-294F-903D-482B938E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3BD98-D0B6-FB40-8D40-47612C11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9068-2E60-6444-A1BF-ABCCA63B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F62E-A715-A74E-B7AA-5B0FCF7D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0D9B-D9F6-6146-BD5A-9EC32C87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2ABE6-DC04-3B44-AF0E-C7B9A8474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48B3C-26E4-4B49-B17B-A1762D71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52F9B-B178-7443-9652-B750A54F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978B1-A228-9C4D-B987-FB99B663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F2C5E-A2D0-474C-9320-DA432FC6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2598-650C-2B44-8AF6-A283993E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8B8B7-46D3-884C-807E-5C86538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44A41-64D8-454E-A026-99BDDB22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EC758-2311-B344-A8BC-E414467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58BF3-287A-7340-B62A-32C18576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E047C-AAB6-AA49-A492-D20E9B36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C58EB-EE18-BE40-9847-3A15B83C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2BAD-03FC-C944-95C7-8F15A994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84AB-38BB-3B45-B6D8-F7F7EB39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8D306-930B-AB44-A94C-9EB58B5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D179C-1E76-A649-891C-C9F6C2A1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3052A-85DA-9548-A9D6-7838386D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9EE5-BACA-3A45-8DE0-C0B60585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2EBE-017D-5F49-9F20-CA3DB59A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46BD5-9C67-104B-A7E7-70BF6E6E2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B982F-9AC9-DA40-96A0-1303AA1B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DBD5-033B-BC44-A690-B5DA8AA8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84260-13AB-994D-8C81-B689577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E02C-2908-1D4C-BED2-3F5507ED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44072-FDA6-464D-B987-82A4C69B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4C00-FD63-C548-A81A-89F6AA93E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5285-DC57-7247-B3EB-ADB7D7844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3233-3093-DA44-95BC-7896190F93F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9EC02-7C3F-1748-BD20-D8BDDAC9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9A86-9430-8C4F-8BB9-31C4D2A4C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DC96-9730-1F49-B200-3D9F54179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58"/>
            <a:ext cx="9144000" cy="2387600"/>
          </a:xfrm>
        </p:spPr>
        <p:txBody>
          <a:bodyPr/>
          <a:lstStyle/>
          <a:p>
            <a:r>
              <a:rPr lang="en-US" dirty="0"/>
              <a:t>Cancer Detection in Histological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7E96B-658F-5149-ABCF-5A3DA0C8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0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Pankaj Acharya</a:t>
            </a:r>
          </a:p>
          <a:p>
            <a:r>
              <a:rPr lang="en-US" dirty="0"/>
              <a:t>Springboard Data Science Career Track</a:t>
            </a:r>
          </a:p>
          <a:p>
            <a:r>
              <a:rPr lang="en-US" dirty="0"/>
              <a:t>Capstone Project 02 - Milestone Report 01</a:t>
            </a:r>
          </a:p>
          <a:p>
            <a:r>
              <a:rPr lang="en-US" dirty="0"/>
              <a:t>November 12, 2019</a:t>
            </a:r>
          </a:p>
          <a:p>
            <a:endParaRPr lang="en-US" dirty="0"/>
          </a:p>
          <a:p>
            <a:r>
              <a:rPr lang="en-US" dirty="0"/>
              <a:t>Mentor: Kevin Glynn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7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5273-C572-483C-AD8C-126722FB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BF29-2F2B-4DCA-A2B6-FCE0DC82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pretrained models:-</a:t>
            </a:r>
          </a:p>
          <a:p>
            <a:pPr lvl="1"/>
            <a:r>
              <a:rPr lang="en-US" dirty="0"/>
              <a:t>ResNet50</a:t>
            </a:r>
          </a:p>
          <a:p>
            <a:pPr lvl="1"/>
            <a:r>
              <a:rPr lang="en-US"/>
              <a:t>NASNetMobile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6AC8-5993-394D-92FA-FAF124A9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AB4C-2EA7-ED4C-B8DF-8DFCAF4A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histological slides of lymph nodes of patients to predict whether they have cancer or not.</a:t>
            </a:r>
          </a:p>
        </p:txBody>
      </p:sp>
    </p:spTree>
    <p:extLst>
      <p:ext uri="{BB962C8B-B14F-4D97-AF65-F5344CB8AC3E}">
        <p14:creationId xmlns:p14="http://schemas.microsoft.com/office/powerpoint/2010/main" val="250297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8BF2-BF2B-7A4B-ACC9-0EAC647E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2D88-DEF3-F043-90D9-4A172715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pathologists manually look through the slides for diagnosis.</a:t>
            </a:r>
          </a:p>
          <a:p>
            <a:r>
              <a:rPr lang="en-US" dirty="0"/>
              <a:t>Diagnosis can vary between person to person.</a:t>
            </a:r>
          </a:p>
          <a:p>
            <a:r>
              <a:rPr lang="en-US" dirty="0"/>
              <a:t>In addition, it is time consuming.</a:t>
            </a:r>
          </a:p>
          <a:p>
            <a:r>
              <a:rPr lang="en-US" dirty="0"/>
              <a:t>Once trained, computers make unbiased decisions quickly.</a:t>
            </a:r>
          </a:p>
        </p:txBody>
      </p:sp>
    </p:spTree>
    <p:extLst>
      <p:ext uri="{BB962C8B-B14F-4D97-AF65-F5344CB8AC3E}">
        <p14:creationId xmlns:p14="http://schemas.microsoft.com/office/powerpoint/2010/main" val="189567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9CE4-A7E2-FF48-A15A-4308046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DB23-EB1D-B645-BCFB-A105EA08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competition data set</a:t>
            </a:r>
          </a:p>
          <a:p>
            <a:r>
              <a:rPr lang="en-US" dirty="0" err="1"/>
              <a:t>Train_labels.csv</a:t>
            </a:r>
            <a:r>
              <a:rPr lang="en-US" dirty="0"/>
              <a:t> files with labels 0 for normal and 1 for cancer.</a:t>
            </a:r>
          </a:p>
          <a:p>
            <a:r>
              <a:rPr lang="en-US" dirty="0"/>
              <a:t>220,025 images for training.</a:t>
            </a:r>
          </a:p>
          <a:p>
            <a:r>
              <a:rPr lang="en-US" dirty="0"/>
              <a:t>57,458 images for testing.</a:t>
            </a:r>
          </a:p>
        </p:txBody>
      </p:sp>
    </p:spTree>
    <p:extLst>
      <p:ext uri="{BB962C8B-B14F-4D97-AF65-F5344CB8AC3E}">
        <p14:creationId xmlns:p14="http://schemas.microsoft.com/office/powerpoint/2010/main" val="88624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0732-0D8E-1342-8183-8CE14DEF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1633-1B4B-0649-8628-BB21FDD3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sampled to make it balanced:-</a:t>
            </a:r>
          </a:p>
          <a:p>
            <a:pPr lvl="1"/>
            <a:r>
              <a:rPr lang="en-US" dirty="0"/>
              <a:t>20,000 images for normal tissue</a:t>
            </a:r>
          </a:p>
          <a:p>
            <a:pPr lvl="1"/>
            <a:r>
              <a:rPr lang="en-US" dirty="0"/>
              <a:t>20,000 images for cancerous tissue</a:t>
            </a:r>
          </a:p>
          <a:p>
            <a:r>
              <a:rPr lang="en-US" dirty="0"/>
              <a:t>Data split into train and validation sets (80-20):-</a:t>
            </a:r>
          </a:p>
          <a:p>
            <a:pPr lvl="1"/>
            <a:r>
              <a:rPr lang="en-US" dirty="0"/>
              <a:t>16,000 images for training on each class (normal, cancer)</a:t>
            </a:r>
          </a:p>
          <a:p>
            <a:pPr lvl="1"/>
            <a:r>
              <a:rPr lang="en-US" dirty="0"/>
              <a:t>4,000 images for validation on each class (normal, cancer)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3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E952-D2C4-9643-80ED-F1EC1089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images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671EA-D41C-0D49-BBE9-055EFDCE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0" y="1913566"/>
            <a:ext cx="79248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28FE6-1A46-8145-9887-E06A4AA98F06}"/>
              </a:ext>
            </a:extLst>
          </p:cNvPr>
          <p:cNvSpPr txBox="1"/>
          <p:nvPr/>
        </p:nvSpPr>
        <p:spPr>
          <a:xfrm>
            <a:off x="9356651" y="288142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0A991-C203-4041-BA83-B4AB3E029E90}"/>
              </a:ext>
            </a:extLst>
          </p:cNvPr>
          <p:cNvSpPr txBox="1"/>
          <p:nvPr/>
        </p:nvSpPr>
        <p:spPr>
          <a:xfrm>
            <a:off x="9370825" y="479882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</a:p>
        </p:txBody>
      </p:sp>
    </p:spTree>
    <p:extLst>
      <p:ext uri="{BB962C8B-B14F-4D97-AF65-F5344CB8AC3E}">
        <p14:creationId xmlns:p14="http://schemas.microsoft.com/office/powerpoint/2010/main" val="295779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CC0-D998-E74B-A459-3AF1897C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037ED-E5CF-014D-856A-174AE1D5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38" y="0"/>
            <a:ext cx="123919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39D26-A95B-DC40-993B-A77344E3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22" y="0"/>
            <a:ext cx="99827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E0F85-76BF-0A49-8945-17C73541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387" y="0"/>
            <a:ext cx="103246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E67EC5-EEEF-8746-9D70-41C2124F2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286" y="0"/>
            <a:ext cx="108549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F09310-BE3F-2D43-9D96-ADA06290E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9394" y="0"/>
            <a:ext cx="864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2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ADBD-A05E-7244-B4DE-F0ACF7D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128810-882F-E445-9BEA-5DBF1C2A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33134"/>
              </p:ext>
            </p:extLst>
          </p:nvPr>
        </p:nvGraphicFramePr>
        <p:xfrm>
          <a:off x="1532271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20628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0733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6705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4527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val_loss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val_acc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roc_auc_scores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2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0.023002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0.865250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0.940067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6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0.018761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0.869687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0.945249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7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0.014563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0.871375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0.945899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0.025661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0.838375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0.921132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0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0.056837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0.853500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Proxima Nova"/>
                        </a:rPr>
                        <a:t>0.925100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9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4CA4-4BA7-084F-8283-236D57A5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672E2-26FC-854D-B6CD-8543A097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4" y="1393780"/>
            <a:ext cx="2819843" cy="239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D37D3-50F6-484F-9C15-CB97079A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84" y="1405057"/>
            <a:ext cx="2819843" cy="2392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B9C41-A4A6-1447-9278-CCE0665F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067" y="1393780"/>
            <a:ext cx="2819843" cy="2392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7C33E-CAF1-964B-BC26-12F531869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54" y="4211408"/>
            <a:ext cx="2819843" cy="2392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4234A1-C7F4-D64D-A3BF-E1B9C58D0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584" y="4243305"/>
            <a:ext cx="2819843" cy="2392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3A5E9-9BD5-F44C-BD35-5DACBB0EF0C9}"/>
              </a:ext>
            </a:extLst>
          </p:cNvPr>
          <p:cNvSpPr txBox="1"/>
          <p:nvPr/>
        </p:nvSpPr>
        <p:spPr>
          <a:xfrm>
            <a:off x="1254642" y="37976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DED65-D9B5-F14A-BCA8-915B30D902BF}"/>
              </a:ext>
            </a:extLst>
          </p:cNvPr>
          <p:cNvSpPr txBox="1"/>
          <p:nvPr/>
        </p:nvSpPr>
        <p:spPr>
          <a:xfrm>
            <a:off x="5135526" y="37976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2D07C-5591-2345-B095-CE120DA0B2DB}"/>
              </a:ext>
            </a:extLst>
          </p:cNvPr>
          <p:cNvSpPr txBox="1"/>
          <p:nvPr/>
        </p:nvSpPr>
        <p:spPr>
          <a:xfrm>
            <a:off x="8750595" y="397657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36A87-002D-B048-AFB6-B350697F5CE9}"/>
              </a:ext>
            </a:extLst>
          </p:cNvPr>
          <p:cNvSpPr txBox="1"/>
          <p:nvPr/>
        </p:nvSpPr>
        <p:spPr>
          <a:xfrm>
            <a:off x="1329067" y="646577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917BD-DA10-244B-9552-65F0488CE1A8}"/>
              </a:ext>
            </a:extLst>
          </p:cNvPr>
          <p:cNvSpPr txBox="1"/>
          <p:nvPr/>
        </p:nvSpPr>
        <p:spPr>
          <a:xfrm>
            <a:off x="5295013" y="648893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model5</a:t>
            </a:r>
          </a:p>
        </p:txBody>
      </p:sp>
    </p:spTree>
    <p:extLst>
      <p:ext uri="{BB962C8B-B14F-4D97-AF65-F5344CB8AC3E}">
        <p14:creationId xmlns:p14="http://schemas.microsoft.com/office/powerpoint/2010/main" val="251815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Proxima Nova</vt:lpstr>
      <vt:lpstr>Office Theme</vt:lpstr>
      <vt:lpstr>Cancer Detection in Histological Slides</vt:lpstr>
      <vt:lpstr>The Problem</vt:lpstr>
      <vt:lpstr>Why is this interesting?</vt:lpstr>
      <vt:lpstr>Description of Data</vt:lpstr>
      <vt:lpstr>Data Wrangling</vt:lpstr>
      <vt:lpstr>Example images</vt:lpstr>
      <vt:lpstr>Models</vt:lpstr>
      <vt:lpstr>Model Performance</vt:lpstr>
      <vt:lpstr>Model Performance (contd…)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Acharya</dc:creator>
  <cp:lastModifiedBy>Pankaj Acharya</cp:lastModifiedBy>
  <cp:revision>12</cp:revision>
  <dcterms:created xsi:type="dcterms:W3CDTF">2019-11-12T15:22:32Z</dcterms:created>
  <dcterms:modified xsi:type="dcterms:W3CDTF">2019-11-13T02:04:39Z</dcterms:modified>
</cp:coreProperties>
</file>