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1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si-us-6-project-2-regression-challen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se.amstat.org/v19n3/decock/DataDocumentatio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29FD1-6B19-46A8-A99D-B5222A61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714872" cy="2947210"/>
          </a:xfrm>
        </p:spPr>
        <p:txBody>
          <a:bodyPr anchor="t">
            <a:noAutofit/>
          </a:bodyPr>
          <a:lstStyle/>
          <a:p>
            <a:pPr algn="l"/>
            <a:r>
              <a:rPr lang="en-US" b="1" i="0" dirty="0">
                <a:effectLst/>
                <a:latin typeface="Helvetica Neue"/>
              </a:rPr>
              <a:t>Sales Price Prediction using Ames Housing Data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1CBF-8C26-4BBA-BBB6-7D63393E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724400" cy="1192815"/>
          </a:xfrm>
        </p:spPr>
        <p:txBody>
          <a:bodyPr anchor="b">
            <a:normAutofit/>
          </a:bodyPr>
          <a:lstStyle/>
          <a:p>
            <a:pPr algn="l"/>
            <a:r>
              <a:rPr lang="en-SG" sz="1400" dirty="0"/>
              <a:t>Prepared by:</a:t>
            </a:r>
          </a:p>
          <a:p>
            <a:pPr algn="l"/>
            <a:r>
              <a:rPr lang="en-SG" sz="1400" dirty="0"/>
              <a:t>Esther Leung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A8C26-93F6-44DD-9DDD-FBF11CFE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4" r="26318" b="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241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38DA-4CCC-4BCB-9868-F36DDA70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  <a:br>
              <a:rPr lang="en-SG" dirty="0"/>
            </a:br>
            <a:r>
              <a:rPr lang="en-SG" dirty="0"/>
              <a:t>- Checking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466CD-01E7-43CB-B3BF-50FFF2C5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0" y="1970227"/>
            <a:ext cx="5054860" cy="414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A9911-9480-4062-A2E9-67BFFE3A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1" y="2026568"/>
            <a:ext cx="4540483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A5E9-4779-4D0D-A3C3-84B2C88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  <a:br>
              <a:rPr lang="en-SG" dirty="0"/>
            </a:br>
            <a:r>
              <a:rPr lang="en-SG" dirty="0"/>
              <a:t>- 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DAE5-4B5B-4A08-9AB8-574CF0E6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E.g. Pool QC and Fireplace Qu</a:t>
            </a:r>
          </a:p>
          <a:p>
            <a:pPr lvl="1"/>
            <a:r>
              <a:rPr lang="en-SG" dirty="0"/>
              <a:t>Null values correspond to houses with no pool and fireplace, so imputed with ‘NA’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AF550-8AA3-48FA-8CD6-6ED66CDF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6" y="2996115"/>
            <a:ext cx="4216617" cy="1238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D516D-635B-47C2-914B-DBE26120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2996115"/>
            <a:ext cx="4997707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A5E9-4779-4D0D-A3C3-84B2C88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  <a:br>
              <a:rPr lang="en-SG" dirty="0"/>
            </a:br>
            <a:r>
              <a:rPr lang="en-SG" dirty="0"/>
              <a:t>- 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DAE5-4B5B-4A08-9AB8-574CF0E6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E.g. Lot Frontage</a:t>
            </a:r>
          </a:p>
          <a:p>
            <a:pPr lvl="1"/>
            <a:r>
              <a:rPr lang="en-SG" dirty="0"/>
              <a:t>Null values imputed with median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6390D-7A90-4FB6-9161-DCB5985F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86" y="3042215"/>
            <a:ext cx="5969307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A5E9-4779-4D0D-A3C3-84B2C88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  <a:br>
              <a:rPr lang="en-SG" dirty="0"/>
            </a:br>
            <a:r>
              <a:rPr lang="en-SG" dirty="0"/>
              <a:t>- Mapping ordinal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BA5AB-422A-47E5-AF52-F249A189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3119"/>
            <a:ext cx="6578938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A9FA-4787-4617-ABFC-2C42EE4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– Sale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8B3A4-A6D8-4E4D-AE23-287F815F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51" y="3246120"/>
            <a:ext cx="3143412" cy="221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54D20-8CC3-486A-BDB5-D5CBBE37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08" y="2114939"/>
            <a:ext cx="6864703" cy="3778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BA4D5-44D1-4502-AB47-61D2C415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271" y="5462384"/>
            <a:ext cx="2292468" cy="6477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A446E-4311-4A2B-BCCD-096F8C44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151" y="2114939"/>
            <a:ext cx="3432352" cy="3956179"/>
          </a:xfrm>
        </p:spPr>
        <p:txBody>
          <a:bodyPr/>
          <a:lstStyle/>
          <a:p>
            <a:r>
              <a:rPr lang="en-SG" dirty="0"/>
              <a:t>Mean Sale Price: $181,470</a:t>
            </a:r>
          </a:p>
          <a:p>
            <a:r>
              <a:rPr lang="en-SG" dirty="0"/>
              <a:t>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342025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5505-FCC2-413A-BE7B-D928FE76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598840"/>
          </a:xfrm>
        </p:spPr>
        <p:txBody>
          <a:bodyPr>
            <a:normAutofit fontScale="90000"/>
          </a:bodyPr>
          <a:lstStyle/>
          <a:p>
            <a:r>
              <a:rPr lang="en-SG" dirty="0"/>
              <a:t>EDA </a:t>
            </a:r>
            <a:br>
              <a:rPr lang="en-SG" dirty="0"/>
            </a:br>
            <a:r>
              <a:rPr lang="en-SG" dirty="0"/>
              <a:t>– Numeric continuous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EA645-3CB7-489E-B4DA-0D5B9490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511731"/>
            <a:ext cx="6617040" cy="465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C005B-3773-4AA8-A728-02D23998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31" y="2083353"/>
            <a:ext cx="4635738" cy="3168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832BA9-8099-47AF-92E0-0F3E3FEB45B1}"/>
              </a:ext>
            </a:extLst>
          </p:cNvPr>
          <p:cNvSpPr/>
          <p:nvPr/>
        </p:nvSpPr>
        <p:spPr>
          <a:xfrm>
            <a:off x="1950720" y="2305050"/>
            <a:ext cx="1290320" cy="121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DB366F-046B-4160-A91F-6E345EE2B998}"/>
              </a:ext>
            </a:extLst>
          </p:cNvPr>
          <p:cNvSpPr/>
          <p:nvPr/>
        </p:nvSpPr>
        <p:spPr>
          <a:xfrm>
            <a:off x="3459302" y="2691130"/>
            <a:ext cx="434340" cy="438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7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84B-6526-4EBD-BBCC-DEEA0B53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797595"/>
          </a:xfrm>
        </p:spPr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8641-D885-4D1E-AAF5-19E55E46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1"/>
            <a:ext cx="10240903" cy="43756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Project approach</a:t>
            </a:r>
          </a:p>
          <a:p>
            <a:pPr lvl="1"/>
            <a:r>
              <a:rPr lang="en-SG" dirty="0"/>
              <a:t>Data cleaning &amp; EDA</a:t>
            </a:r>
          </a:p>
          <a:p>
            <a:pPr lvl="1"/>
            <a:r>
              <a:rPr lang="en-SG" dirty="0"/>
              <a:t>Feature engineering</a:t>
            </a:r>
          </a:p>
          <a:p>
            <a:pPr lvl="1"/>
            <a:r>
              <a:rPr lang="en-SG" dirty="0"/>
              <a:t>Model preparation</a:t>
            </a:r>
          </a:p>
          <a:p>
            <a:pPr lvl="1"/>
            <a:r>
              <a:rPr lang="en-SG" dirty="0"/>
              <a:t>Modelling &amp; model evaluation</a:t>
            </a:r>
          </a:p>
          <a:p>
            <a:pPr lvl="1"/>
            <a:r>
              <a:rPr lang="en-SG" dirty="0"/>
              <a:t>Model iteration</a:t>
            </a:r>
          </a:p>
          <a:p>
            <a:pPr lvl="1"/>
            <a:r>
              <a:rPr lang="en-SG" dirty="0"/>
              <a:t>Generating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212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4CC-F401-4F8D-8557-A245900B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EF5E-E0EE-4B5E-87D7-58F3BB1E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focus of this project is to create a </a:t>
            </a:r>
            <a:r>
              <a:rPr lang="en-US" sz="2400" b="1" dirty="0"/>
              <a:t>regression model </a:t>
            </a:r>
            <a:r>
              <a:rPr lang="en-US" sz="2400" dirty="0"/>
              <a:t>based on the </a:t>
            </a:r>
            <a:r>
              <a:rPr lang="en-US" sz="2400" b="1" dirty="0"/>
              <a:t>Ames Housing dataset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00FF"/>
                </a:solidFill>
              </a:rPr>
              <a:t>predict the price of a house at sale</a:t>
            </a:r>
            <a:r>
              <a:rPr lang="en-US" sz="2400" dirty="0"/>
              <a:t>, given a set of characteristics of the house.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690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4CC-F401-4F8D-8557-A245900B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Potential Users of the model</a:t>
            </a:r>
          </a:p>
        </p:txBody>
      </p:sp>
      <p:pic>
        <p:nvPicPr>
          <p:cNvPr id="1026" name="Picture 2" descr="Prime Video: Property Brothers - Buying &amp; Selling - Season 6">
            <a:extLst>
              <a:ext uri="{FF2B5EF4-FFF2-40B4-BE49-F238E27FC236}">
                <a16:creationId xmlns:a16="http://schemas.microsoft.com/office/drawing/2014/main" id="{A912A84B-7D1B-4425-AC55-0E17DA0A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26040"/>
            <a:ext cx="4985173" cy="3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ONATHAN AND DREW SCOTT'S NEW SERIES 'PROPERTY BROTHERS: FOREVER HOME'  DELIVERS STRONG RATINGS PERFORMANCE ON HGTV - Multichannel">
            <a:extLst>
              <a:ext uri="{FF2B5EF4-FFF2-40B4-BE49-F238E27FC236}">
                <a16:creationId xmlns:a16="http://schemas.microsoft.com/office/drawing/2014/main" id="{9C62603A-1D1C-4790-B9F7-CB5D6A13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70" y="2326040"/>
            <a:ext cx="4056000" cy="22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BD09A-2889-4417-BF41-2DA8CD294A3E}"/>
              </a:ext>
            </a:extLst>
          </p:cNvPr>
          <p:cNvSpPr txBox="1"/>
          <p:nvPr/>
        </p:nvSpPr>
        <p:spPr>
          <a:xfrm>
            <a:off x="6567170" y="4744720"/>
            <a:ext cx="2654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Property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Buyers</a:t>
            </a:r>
          </a:p>
        </p:txBody>
      </p:sp>
    </p:spTree>
    <p:extLst>
      <p:ext uri="{BB962C8B-B14F-4D97-AF65-F5344CB8AC3E}">
        <p14:creationId xmlns:p14="http://schemas.microsoft.com/office/powerpoint/2010/main" val="386157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51D-2D0C-43CA-B034-45EA84D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C972-7518-4EE3-BCAC-51CAAD90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Ames Housing Dataset is used in this project. It is an exceptionally detailed and robust dataset with many different features related to houses.</a:t>
            </a:r>
          </a:p>
          <a:p>
            <a:r>
              <a:rPr lang="en-US" sz="2400" dirty="0"/>
              <a:t>The datasets from </a:t>
            </a:r>
            <a:r>
              <a:rPr lang="en-US" sz="2400" dirty="0">
                <a:hlinkClick r:id="rId2"/>
              </a:rPr>
              <a:t>DSI-US-6 Regression Challenge</a:t>
            </a:r>
            <a:r>
              <a:rPr lang="en-US" sz="2400" dirty="0"/>
              <a:t> were presented in 2  files: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b="1" dirty="0"/>
              <a:t>train.csv </a:t>
            </a:r>
            <a:r>
              <a:rPr lang="en-US" sz="2400" dirty="0"/>
              <a:t>(containing all of the training data for modelling)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b="1" dirty="0"/>
              <a:t>test.csv </a:t>
            </a:r>
            <a:r>
              <a:rPr lang="en-US" sz="2400" dirty="0"/>
              <a:t>(containing the test data for predictions)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51D-2D0C-43CA-B034-45EA84D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C972-7518-4EE3-BCAC-51CAAD90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data description</a:t>
            </a:r>
            <a:r>
              <a:rPr lang="en-US" dirty="0"/>
              <a:t> was also provided.</a:t>
            </a:r>
          </a:p>
          <a:p>
            <a:r>
              <a:rPr lang="en-US" dirty="0"/>
              <a:t>Additional features created during feature engineering (in the later part of the project) include: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54F5-01FE-49C0-B5F9-EB4AC4FC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9262"/>
              </p:ext>
            </p:extLst>
          </p:nvPr>
        </p:nvGraphicFramePr>
        <p:xfrm>
          <a:off x="1460500" y="3472932"/>
          <a:ext cx="9931400" cy="2667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39247699"/>
                    </a:ext>
                  </a:extLst>
                </a:gridCol>
                <a:gridCol w="8305800">
                  <a:extLst>
                    <a:ext uri="{9D8B030D-6E8A-4147-A177-3AD203B41FA5}">
                      <a16:colId xmlns:a16="http://schemas.microsoft.com/office/drawing/2014/main" val="2281965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Total indoor and outdoor area (Gr Liv Area + Total </a:t>
                      </a:r>
                      <a:r>
                        <a:rPr lang="en-SG" dirty="0" err="1"/>
                        <a:t>Bsmt</a:t>
                      </a:r>
                      <a:r>
                        <a:rPr lang="en-SG" dirty="0"/>
                        <a:t> SF + Wood Deck SF + Open Porch SF + Enclosed Porch SF + 3-Ssn Porch + Screen Porch + Pool Area + Garage Area) (in square feet)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3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Sold minus Year Built (in years)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8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New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with age no more than 25 years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3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Total Bath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bathrooms above grade and in basement (Half bath is considered as 0.5 bathroom)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3E4-D7E8-4BF8-833F-4D6BCE62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C94E-2100-46E1-938F-F38A8FA6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initial data exploration, it is noted that the datasets contain housing transaction record from year 2006 to 2010.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2051 records in the train dataset, and 879 records in the test dataset.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7008-4D92-4CDE-8099-C5B373F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59" y="3054307"/>
            <a:ext cx="3524431" cy="1663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22868-BD55-4D1B-B691-DD30C1A7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64" y="3054307"/>
            <a:ext cx="3340272" cy="170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24BEF-D18D-4C7E-BAAC-EC9D0067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59" y="5244436"/>
            <a:ext cx="2349621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4B23-E12F-4249-86BD-1900E84C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19871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3C8F-48D2-49F5-9CCA-6EC3443D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  <a:br>
              <a:rPr lang="en-SG" dirty="0"/>
            </a:br>
            <a:r>
              <a:rPr lang="en-SG" dirty="0"/>
              <a:t>- 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C68F-F553-49A1-AF05-15E771A4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‘MS </a:t>
            </a:r>
            <a:r>
              <a:rPr lang="en-SG" sz="2400" dirty="0" err="1"/>
              <a:t>SubClass</a:t>
            </a:r>
            <a:r>
              <a:rPr lang="en-SG" sz="2400" dirty="0"/>
              <a:t>’ and ‘Mo Sold’ should be nominal variables</a:t>
            </a:r>
          </a:p>
          <a:p>
            <a:pPr lvl="1"/>
            <a:r>
              <a:rPr lang="en-SG" sz="2400" dirty="0"/>
              <a:t>Converted 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3361E-1C9A-463A-AB80-4CD1CEB8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35264"/>
            <a:ext cx="665514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62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Helvetica Neue</vt:lpstr>
      <vt:lpstr>GradientRiseVTI</vt:lpstr>
      <vt:lpstr>Sales Price Prediction using Ames Housing Data</vt:lpstr>
      <vt:lpstr>Agenda</vt:lpstr>
      <vt:lpstr>Problem statement</vt:lpstr>
      <vt:lpstr>Potential Users of the model</vt:lpstr>
      <vt:lpstr>Data</vt:lpstr>
      <vt:lpstr>Data</vt:lpstr>
      <vt:lpstr>Data</vt:lpstr>
      <vt:lpstr>Data Cleaning</vt:lpstr>
      <vt:lpstr>Data cleaning - Checking data types</vt:lpstr>
      <vt:lpstr>Data cleaning - Checking missing values</vt:lpstr>
      <vt:lpstr>Data cleaning - Imputing missing values</vt:lpstr>
      <vt:lpstr>Data cleaning - Imputing missing values</vt:lpstr>
      <vt:lpstr>Data cleaning - Mapping ordinal variables</vt:lpstr>
      <vt:lpstr>EDA – Sale Price</vt:lpstr>
      <vt:lpstr>EDA  – Numeric continuous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Price Prediction using Ames Housing Data</dc:title>
  <dc:creator>Leung Sau Yee</dc:creator>
  <cp:lastModifiedBy>Leung Sau Yee</cp:lastModifiedBy>
  <cp:revision>9</cp:revision>
  <dcterms:created xsi:type="dcterms:W3CDTF">2020-08-27T07:04:08Z</dcterms:created>
  <dcterms:modified xsi:type="dcterms:W3CDTF">2020-08-27T09:00:13Z</dcterms:modified>
</cp:coreProperties>
</file>