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7" r:id="rId3"/>
    <p:sldId id="257" r:id="rId4"/>
    <p:sldId id="258" r:id="rId5"/>
    <p:sldId id="259" r:id="rId6"/>
    <p:sldId id="270" r:id="rId7"/>
    <p:sldId id="268" r:id="rId8"/>
    <p:sldId id="269" r:id="rId9"/>
    <p:sldId id="260" r:id="rId10"/>
    <p:sldId id="261" r:id="rId11"/>
    <p:sldId id="262" r:id="rId12"/>
    <p:sldId id="264" r:id="rId13"/>
    <p:sldId id="265" r:id="rId14"/>
    <p:sldId id="272" r:id="rId15"/>
    <p:sldId id="266" r:id="rId16"/>
    <p:sldId id="271" r:id="rId17"/>
  </p:sldIdLst>
  <p:sldSz cx="12192000" cy="6858000"/>
  <p:notesSz cx="6858000" cy="9144000"/>
  <p:embeddedFontLst>
    <p:embeddedFont>
      <p:font typeface="Bookman Old Style" panose="020506040505050202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Libre Franklin" panose="00000500000000000000"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EB3C3B-A5F2-4A7B-A5C4-047BBAA72C25}">
  <a:tblStyle styleId="{ADEB3C3B-A5F2-4A7B-A5C4-047BBAA72C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6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Sources:</a:t>
            </a:r>
          </a:p>
          <a:p>
            <a:pPr marL="0" lvl="0" indent="0" algn="l" rtl="0">
              <a:spcBef>
                <a:spcPts val="0"/>
              </a:spcBef>
              <a:spcAft>
                <a:spcPts val="0"/>
              </a:spcAft>
              <a:buNone/>
            </a:pPr>
            <a:r>
              <a:rPr lang="en-SG" dirty="0"/>
              <a:t>https://blog.collegevine.com/here-are-the-average-sat-scores-by-state/</a:t>
            </a:r>
          </a:p>
          <a:p>
            <a:pPr marL="0" lvl="0" indent="0" algn="l" rtl="0">
              <a:spcBef>
                <a:spcPts val="0"/>
              </a:spcBef>
              <a:spcAft>
                <a:spcPts val="0"/>
              </a:spcAft>
              <a:buNone/>
            </a:pPr>
            <a:r>
              <a:rPr lang="en-SG" dirty="0"/>
              <a:t>https://www.act.org/content/dam/act/unsecured/documents/cccr2017/ACT_2017-Average_Scores_by_State.pdf</a:t>
            </a: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t>Sources:</a:t>
            </a:r>
          </a:p>
          <a:p>
            <a:pPr marL="0" lvl="0" indent="0" algn="l" rtl="0">
              <a:spcBef>
                <a:spcPts val="0"/>
              </a:spcBef>
              <a:spcAft>
                <a:spcPts val="0"/>
              </a:spcAft>
              <a:buNone/>
            </a:pPr>
            <a:r>
              <a:rPr lang="en-SG" dirty="0"/>
              <a:t>https://blog.collegevine.com/here-are-the-average-sat-scores-by-state/</a:t>
            </a:r>
          </a:p>
          <a:p>
            <a:pPr marL="0" lvl="0" indent="0" algn="l" rtl="0">
              <a:spcBef>
                <a:spcPts val="0"/>
              </a:spcBef>
              <a:spcAft>
                <a:spcPts val="0"/>
              </a:spcAft>
              <a:buNone/>
            </a:pPr>
            <a:r>
              <a:rPr lang="en-SG" dirty="0"/>
              <a:t>https://www.act.org/content/dam/act/unsecured/documents/cccr2017/ACT_2017-Average_Scores_by_State.pdf</a:t>
            </a: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06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88c44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g8fb88c448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82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fb88c448d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fb88c448d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2"/>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 name="Google Shape;18;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2"/>
        <p:cNvGrpSpPr/>
        <p:nvPr/>
      </p:nvGrpSpPr>
      <p:grpSpPr>
        <a:xfrm>
          <a:off x="0" y="0"/>
          <a:ext cx="0" cy="0"/>
          <a:chOff x="0" y="0"/>
          <a:chExt cx="0" cy="0"/>
        </a:xfrm>
      </p:grpSpPr>
      <p:sp>
        <p:nvSpPr>
          <p:cNvPr id="33" name="Google Shape;33;p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7"/>
        <p:cNvGrpSpPr/>
        <p:nvPr/>
      </p:nvGrpSpPr>
      <p:grpSpPr>
        <a:xfrm>
          <a:off x="0" y="0"/>
          <a:ext cx="0" cy="0"/>
          <a:chOff x="0" y="0"/>
          <a:chExt cx="0" cy="0"/>
        </a:xfrm>
      </p:grpSpPr>
      <p:sp>
        <p:nvSpPr>
          <p:cNvPr id="38" name="Google Shape;38;p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41" name="Google Shape;41;p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42" name="Google Shape;42;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7"/>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8"/>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8"/>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9"/>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6" name="Google Shape;66;p9"/>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72" name="Google Shape;72;p1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SG"/>
              <a:t>‹#›</a:t>
            </a:fld>
            <a:endParaRPr/>
          </a:p>
        </p:txBody>
      </p:sp>
      <p:cxnSp>
        <p:nvCxnSpPr>
          <p:cNvPr id="12" name="Google Shape;12;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week.org/ew/articles/2018/10/31/sat-scores-rise-as-number-of-test-taker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edweek.org/ew/section/multimedia/states-require-students-take-sat-or-act.html" TargetMode="External"/><Relationship Id="rId5" Type="http://schemas.openxmlformats.org/officeDocument/2006/relationships/hyperlink" Target="https://co.chalkbeat.org/2015/12/23/21092477/goodbye-act-hello-sat-a-significant-change-for-colorado-high-schoolers" TargetMode="External"/><Relationship Id="rId4" Type="http://schemas.openxmlformats.org/officeDocument/2006/relationships/hyperlink" Target="https://www.chicagotribune.com/news/ct-illinois-chooses-sat-met-20160211-stor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blog.collegevine.com/here-are-the-average-sat-scores-by-state/"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act.org/content/dam/act/unsecured/documents/cccr2017/ACT_2017-Average_Scores_by_State.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3"/>
          <p:cNvSpPr/>
          <p:nvPr/>
        </p:nvSpPr>
        <p:spPr>
          <a:xfrm>
            <a:off x="0" y="1"/>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3"/>
          <p:cNvSpPr txBox="1">
            <a:spLocks noGrp="1"/>
          </p:cNvSpPr>
          <p:nvPr>
            <p:ph type="ctrTitle"/>
          </p:nvPr>
        </p:nvSpPr>
        <p:spPr>
          <a:xfrm>
            <a:off x="5289754" y="2480812"/>
            <a:ext cx="6253317" cy="1844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62626"/>
              </a:buClr>
              <a:buSzPts val="5400"/>
              <a:buFont typeface="Bookman Old Style"/>
              <a:buNone/>
            </a:pPr>
            <a:r>
              <a:rPr lang="en-SG" sz="5400"/>
              <a:t>SAT &amp; ACT Analysis</a:t>
            </a:r>
            <a:endParaRPr/>
          </a:p>
        </p:txBody>
      </p:sp>
      <p:pic>
        <p:nvPicPr>
          <p:cNvPr id="96" name="Google Shape;96;p13" descr="stairs, hand rail, and abstract object along the wall"/>
          <p:cNvPicPr preferRelativeResize="0"/>
          <p:nvPr/>
        </p:nvPicPr>
        <p:blipFill rotWithShape="1">
          <a:blip r:embed="rId3">
            <a:alphaModFix/>
          </a:blip>
          <a:srcRect/>
          <a:stretch/>
        </p:blipFill>
        <p:spPr>
          <a:xfrm>
            <a:off x="-1" y="1"/>
            <a:ext cx="4635315" cy="6857999"/>
          </a:xfrm>
          <a:prstGeom prst="rect">
            <a:avLst/>
          </a:prstGeom>
          <a:noFill/>
          <a:ln>
            <a:noFill/>
          </a:ln>
        </p:spPr>
      </p:pic>
      <p:cxnSp>
        <p:nvCxnSpPr>
          <p:cNvPr id="97" name="Google Shape;97;p13"/>
          <p:cNvCxnSpPr/>
          <p:nvPr/>
        </p:nvCxnSpPr>
        <p:spPr>
          <a:xfrm>
            <a:off x="5427754" y="4498925"/>
            <a:ext cx="5636107" cy="0"/>
          </a:xfrm>
          <a:prstGeom prst="straightConnector1">
            <a:avLst/>
          </a:prstGeom>
          <a:noFill/>
          <a:ln w="12700" cap="flat" cmpd="sng">
            <a:solidFill>
              <a:srgbClr val="3F3F3F"/>
            </a:solidFill>
            <a:prstDash val="solid"/>
            <a:round/>
            <a:headEnd type="none" w="sm" len="sm"/>
            <a:tailEnd type="none" w="sm" len="sm"/>
          </a:ln>
        </p:spPr>
      </p:cxnSp>
      <p:sp>
        <p:nvSpPr>
          <p:cNvPr id="98" name="Google Shape;98;p13"/>
          <p:cNvSpPr txBox="1"/>
          <p:nvPr/>
        </p:nvSpPr>
        <p:spPr>
          <a:xfrm>
            <a:off x="5358753" y="4582499"/>
            <a:ext cx="6115317" cy="1844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262626"/>
              </a:buClr>
              <a:buSzPts val="1400"/>
              <a:buFont typeface="Arial"/>
              <a:buNone/>
            </a:pPr>
            <a:r>
              <a:rPr lang="en-SG" sz="1400" b="0" i="0" u="none" strike="noStrike" cap="none">
                <a:solidFill>
                  <a:srgbClr val="262626"/>
                </a:solidFill>
                <a:latin typeface="Arial"/>
                <a:ea typeface="Arial"/>
                <a:cs typeface="Arial"/>
                <a:sym typeface="Arial"/>
              </a:rPr>
              <a:t>Prepared by: Esther Leung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8"/>
          <p:cNvPicPr preferRelativeResize="0"/>
          <p:nvPr/>
        </p:nvPicPr>
        <p:blipFill rotWithShape="1">
          <a:blip r:embed="rId3">
            <a:alphaModFix/>
          </a:blip>
          <a:srcRect/>
          <a:stretch/>
        </p:blipFill>
        <p:spPr>
          <a:xfrm>
            <a:off x="520477" y="269801"/>
            <a:ext cx="6249975" cy="5955900"/>
          </a:xfrm>
          <a:prstGeom prst="rect">
            <a:avLst/>
          </a:prstGeom>
          <a:noFill/>
          <a:ln>
            <a:noFill/>
          </a:ln>
        </p:spPr>
      </p:pic>
      <p:sp>
        <p:nvSpPr>
          <p:cNvPr id="130" name="Google Shape;130;p18"/>
          <p:cNvSpPr/>
          <p:nvPr/>
        </p:nvSpPr>
        <p:spPr>
          <a:xfrm>
            <a:off x="877294" y="883880"/>
            <a:ext cx="210000" cy="20835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1" name="Google Shape;131;p18"/>
          <p:cNvSpPr/>
          <p:nvPr/>
        </p:nvSpPr>
        <p:spPr>
          <a:xfrm>
            <a:off x="4113727" y="873462"/>
            <a:ext cx="210000" cy="20835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8"/>
          <p:cNvSpPr/>
          <p:nvPr/>
        </p:nvSpPr>
        <p:spPr>
          <a:xfrm>
            <a:off x="6451859" y="1758987"/>
            <a:ext cx="210000" cy="1208400"/>
          </a:xfrm>
          <a:prstGeom prst="rect">
            <a:avLst/>
          </a:prstGeom>
          <a:noFill/>
          <a:ln w="15875" cap="flat" cmpd="sng">
            <a:solidFill>
              <a:srgbClr val="3399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8"/>
          <p:cNvSpPr/>
          <p:nvPr/>
        </p:nvSpPr>
        <p:spPr>
          <a:xfrm>
            <a:off x="3196311" y="3630745"/>
            <a:ext cx="223200" cy="23163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8"/>
          <p:cNvSpPr/>
          <p:nvPr/>
        </p:nvSpPr>
        <p:spPr>
          <a:xfrm>
            <a:off x="6451859" y="3543929"/>
            <a:ext cx="223200" cy="2403000"/>
          </a:xfrm>
          <a:prstGeom prst="rect">
            <a:avLst/>
          </a:prstGeom>
          <a:no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8"/>
          <p:cNvSpPr txBox="1">
            <a:spLocks noGrp="1"/>
          </p:cNvSpPr>
          <p:nvPr>
            <p:ph type="title" idx="4294967295"/>
          </p:nvPr>
        </p:nvSpPr>
        <p:spPr>
          <a:xfrm>
            <a:off x="7285302" y="2956950"/>
            <a:ext cx="42192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C00000"/>
              </a:buClr>
              <a:buSzPts val="2400"/>
              <a:buFont typeface="Bookman Old Style"/>
              <a:buNone/>
            </a:pPr>
            <a:r>
              <a:rPr lang="en-SG" sz="2200" dirty="0">
                <a:solidFill>
                  <a:srgbClr val="C00000"/>
                </a:solidFill>
              </a:rPr>
              <a:t>A third of the states had 100% ACT participation in 2017 and 2018</a:t>
            </a:r>
            <a:r>
              <a:rPr lang="en-SG" sz="2200" dirty="0"/>
              <a:t>. Mirroring this, a similar proportion of states have low SAT participation rate in both years. </a:t>
            </a:r>
            <a:endParaRPr sz="2200" dirty="0"/>
          </a:p>
          <a:p>
            <a:pPr marL="0" lvl="0" indent="0" algn="l" rtl="0">
              <a:lnSpc>
                <a:spcPct val="90000"/>
              </a:lnSpc>
              <a:spcBef>
                <a:spcPts val="0"/>
              </a:spcBef>
              <a:spcAft>
                <a:spcPts val="0"/>
              </a:spcAft>
              <a:buClr>
                <a:srgbClr val="C00000"/>
              </a:buClr>
              <a:buSzPts val="2400"/>
              <a:buFont typeface="Bookman Old Style"/>
              <a:buNone/>
            </a:pPr>
            <a:endParaRPr sz="2200" dirty="0"/>
          </a:p>
          <a:p>
            <a:pPr marL="0" lvl="0" indent="0" algn="l" rtl="0">
              <a:lnSpc>
                <a:spcPct val="90000"/>
              </a:lnSpc>
              <a:spcBef>
                <a:spcPts val="0"/>
              </a:spcBef>
              <a:spcAft>
                <a:spcPts val="0"/>
              </a:spcAft>
              <a:buClr>
                <a:srgbClr val="C00000"/>
              </a:buClr>
              <a:buSzPts val="2400"/>
              <a:buFont typeface="Bookman Old Style"/>
              <a:buNone/>
            </a:pPr>
            <a:r>
              <a:rPr lang="en-SG" sz="2200" dirty="0"/>
              <a:t>Notably, the number of states with strong SAT participation has increased in 2018.</a:t>
            </a:r>
            <a:endParaRPr sz="4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rotWithShape="1">
          <a:blip r:embed="rId3">
            <a:alphaModFix/>
          </a:blip>
          <a:srcRect/>
          <a:stretch/>
        </p:blipFill>
        <p:spPr>
          <a:xfrm>
            <a:off x="916257" y="223460"/>
            <a:ext cx="6827160" cy="6061103"/>
          </a:xfrm>
          <a:prstGeom prst="rect">
            <a:avLst/>
          </a:prstGeom>
          <a:noFill/>
          <a:ln>
            <a:noFill/>
          </a:ln>
        </p:spPr>
      </p:pic>
      <p:sp>
        <p:nvSpPr>
          <p:cNvPr id="141" name="Google Shape;141;p19"/>
          <p:cNvSpPr/>
          <p:nvPr/>
        </p:nvSpPr>
        <p:spPr>
          <a:xfrm>
            <a:off x="2038027" y="2665709"/>
            <a:ext cx="681926" cy="232474"/>
          </a:xfrm>
          <a:prstGeom prst="rect">
            <a:avLst/>
          </a:prstGeom>
          <a:noFill/>
          <a:ln w="222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42" name="Google Shape;142;p19"/>
          <p:cNvSpPr/>
          <p:nvPr/>
        </p:nvSpPr>
        <p:spPr>
          <a:xfrm>
            <a:off x="4065722" y="3794502"/>
            <a:ext cx="227309" cy="1141708"/>
          </a:xfrm>
          <a:prstGeom prst="rect">
            <a:avLst/>
          </a:prstGeom>
          <a:noFill/>
          <a:ln w="2222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008000"/>
              </a:highlight>
              <a:latin typeface="Libre Franklin"/>
              <a:ea typeface="Libre Franklin"/>
              <a:cs typeface="Libre Franklin"/>
              <a:sym typeface="Libre Franklin"/>
            </a:endParaRPr>
          </a:p>
        </p:txBody>
      </p:sp>
      <p:sp>
        <p:nvSpPr>
          <p:cNvPr id="143" name="Google Shape;143;p19"/>
          <p:cNvSpPr txBox="1"/>
          <p:nvPr/>
        </p:nvSpPr>
        <p:spPr>
          <a:xfrm>
            <a:off x="8183104" y="883402"/>
            <a:ext cx="3794631" cy="447126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2200"/>
              <a:buFont typeface="Bookman Old Style"/>
              <a:buNone/>
            </a:pPr>
            <a:r>
              <a:rPr lang="en-SG" sz="2200" dirty="0">
                <a:solidFill>
                  <a:srgbClr val="C00000"/>
                </a:solidFill>
                <a:latin typeface="Bookman Old Style"/>
                <a:ea typeface="Bookman Old Style"/>
                <a:cs typeface="Bookman Old Style"/>
                <a:sym typeface="Bookman Old Style"/>
              </a:rPr>
              <a:t>No evidence of prior year SAT test score positively correlating to SAT participation</a:t>
            </a:r>
            <a:endParaRPr dirty="0">
              <a:solidFill>
                <a:srgbClr val="980000"/>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342900" marR="0" lvl="0" indent="-342900" algn="l" rtl="0">
              <a:lnSpc>
                <a:spcPct val="90000"/>
              </a:lnSpc>
              <a:spcBef>
                <a:spcPts val="0"/>
              </a:spcBef>
              <a:spcAft>
                <a:spcPts val="0"/>
              </a:spcAft>
              <a:buClr>
                <a:srgbClr val="3F3F3F"/>
              </a:buClr>
              <a:buSzPts val="1600"/>
              <a:buFont typeface="Arial"/>
              <a:buChar char="•"/>
            </a:pPr>
            <a:r>
              <a:rPr lang="en-SG" sz="1600" b="0" i="0" u="none" strike="noStrike" cap="none" dirty="0">
                <a:solidFill>
                  <a:srgbClr val="3F3F3F"/>
                </a:solidFill>
                <a:latin typeface="Arial"/>
                <a:ea typeface="Arial"/>
                <a:cs typeface="Arial"/>
                <a:sym typeface="Arial"/>
              </a:rPr>
              <a:t>High SAT scores in 2017 does not correlate to high SAT participation rate in 2018. In fact, negative correlation is observed.</a:t>
            </a:r>
            <a:endParaRPr dirty="0"/>
          </a:p>
          <a:p>
            <a:pPr marL="342900" marR="0" lvl="0" indent="-241300" algn="l" rtl="0">
              <a:lnSpc>
                <a:spcPct val="90000"/>
              </a:lnSpc>
              <a:spcBef>
                <a:spcPts val="0"/>
              </a:spcBef>
              <a:spcAft>
                <a:spcPts val="0"/>
              </a:spcAft>
              <a:buClr>
                <a:srgbClr val="3F3F3F"/>
              </a:buClr>
              <a:buSzPts val="1600"/>
              <a:buFont typeface="Arial"/>
              <a:buNone/>
            </a:pPr>
            <a:endParaRPr sz="1600" b="0" i="0" u="none" strike="noStrike" cap="none" dirty="0">
              <a:solidFill>
                <a:srgbClr val="3F3F3F"/>
              </a:solidFill>
              <a:latin typeface="Arial"/>
              <a:ea typeface="Arial"/>
              <a:cs typeface="Arial"/>
              <a:sym typeface="Arial"/>
            </a:endParaRPr>
          </a:p>
          <a:p>
            <a:pPr marL="342900" marR="0" lvl="0" indent="-342900" algn="l" rtl="0">
              <a:lnSpc>
                <a:spcPct val="90000"/>
              </a:lnSpc>
              <a:spcBef>
                <a:spcPts val="0"/>
              </a:spcBef>
              <a:spcAft>
                <a:spcPts val="0"/>
              </a:spcAft>
              <a:buClr>
                <a:srgbClr val="3F3F3F"/>
              </a:buClr>
              <a:buSzPts val="1600"/>
              <a:buFont typeface="Arial"/>
              <a:buChar char="•"/>
            </a:pPr>
            <a:r>
              <a:rPr lang="en-SG" sz="1600" b="0" i="0" u="none" strike="noStrike" cap="none" dirty="0">
                <a:solidFill>
                  <a:srgbClr val="3F3F3F"/>
                </a:solidFill>
                <a:latin typeface="Arial"/>
                <a:ea typeface="Arial"/>
                <a:cs typeface="Arial"/>
                <a:sym typeface="Arial"/>
              </a:rPr>
              <a:t>Similarly, low ACT scores in 2017 also does not correlate to high SAT 2018 participation.</a:t>
            </a:r>
            <a:endParaRPr sz="1600" b="0" i="0" u="none" strike="noStrike" cap="none" dirty="0">
              <a:solidFill>
                <a:srgbClr val="3F3F3F"/>
              </a:solidFill>
              <a:latin typeface="Arial"/>
              <a:ea typeface="Arial"/>
              <a:cs typeface="Arial"/>
              <a:sym typeface="Aria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None/>
            </a:pPr>
            <a:endParaRPr sz="1600" dirty="0">
              <a:solidFill>
                <a:srgbClr val="3F3F3F"/>
              </a:solidFill>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a:p>
            <a:pPr marL="0" marR="0" lvl="0" indent="0" algn="l" rtl="0">
              <a:lnSpc>
                <a:spcPct val="90000"/>
              </a:lnSpc>
              <a:spcBef>
                <a:spcPts val="0"/>
              </a:spcBef>
              <a:spcAft>
                <a:spcPts val="0"/>
              </a:spcAft>
              <a:buClr>
                <a:srgbClr val="3F3F3F"/>
              </a:buClr>
              <a:buSzPts val="2200"/>
              <a:buFont typeface="Bookman Old Style"/>
              <a:buNone/>
            </a:pPr>
            <a:endParaRPr sz="2200" b="0" i="0" u="none" strike="noStrike" cap="none" dirty="0">
              <a:solidFill>
                <a:srgbClr val="3F3F3F"/>
              </a:solidFill>
              <a:latin typeface="Bookman Old Style"/>
              <a:ea typeface="Bookman Old Style"/>
              <a:cs typeface="Bookman Old Style"/>
              <a:sym typeface="Bookman Old Style"/>
            </a:endParaRPr>
          </a:p>
        </p:txBody>
      </p:sp>
      <p:cxnSp>
        <p:nvCxnSpPr>
          <p:cNvPr id="144" name="Google Shape;144;p19"/>
          <p:cNvCxnSpPr/>
          <p:nvPr/>
        </p:nvCxnSpPr>
        <p:spPr>
          <a:xfrm>
            <a:off x="8287659" y="2375497"/>
            <a:ext cx="3431097"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a:stretch/>
        </p:blipFill>
        <p:spPr>
          <a:xfrm>
            <a:off x="857147" y="1984178"/>
            <a:ext cx="10078566" cy="4411647"/>
          </a:xfrm>
          <a:prstGeom prst="rect">
            <a:avLst/>
          </a:prstGeom>
          <a:noFill/>
          <a:ln>
            <a:noFill/>
          </a:ln>
        </p:spPr>
      </p:pic>
      <p:sp>
        <p:nvSpPr>
          <p:cNvPr id="163" name="Google Shape;163;p21"/>
          <p:cNvSpPr txBox="1">
            <a:spLocks noGrp="1"/>
          </p:cNvSpPr>
          <p:nvPr>
            <p:ph type="title"/>
          </p:nvPr>
        </p:nvSpPr>
        <p:spPr>
          <a:xfrm>
            <a:off x="1097280" y="236111"/>
            <a:ext cx="10400306" cy="15942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2400"/>
              <a:buFont typeface="Bookman Old Style"/>
              <a:buNone/>
            </a:pPr>
            <a:r>
              <a:rPr lang="en-SG" sz="2400"/>
              <a:t>Sharp increase in SAT participation rate seen for </a:t>
            </a:r>
            <a:r>
              <a:rPr lang="en-SG" sz="2400">
                <a:solidFill>
                  <a:srgbClr val="339933"/>
                </a:solidFill>
              </a:rPr>
              <a:t>Colorado</a:t>
            </a:r>
            <a:r>
              <a:rPr lang="en-SG" sz="2400"/>
              <a:t> and </a:t>
            </a:r>
            <a:r>
              <a:rPr lang="en-SG" sz="2400">
                <a:solidFill>
                  <a:srgbClr val="339933"/>
                </a:solidFill>
              </a:rPr>
              <a:t>Illinois</a:t>
            </a:r>
            <a:r>
              <a:rPr lang="en-SG" sz="2400"/>
              <a:t>, along with decline in ACT participation, indicates conversion from ACT to SAT. </a:t>
            </a:r>
            <a:r>
              <a:rPr lang="en-SG" sz="2400">
                <a:solidFill>
                  <a:srgbClr val="339933"/>
                </a:solidFill>
              </a:rPr>
              <a:t>Rhode Island </a:t>
            </a:r>
            <a:r>
              <a:rPr lang="en-SG" sz="2400"/>
              <a:t>also saw a notable increase in SAT participation. </a:t>
            </a:r>
            <a:endParaRPr/>
          </a:p>
        </p:txBody>
      </p:sp>
      <p:grpSp>
        <p:nvGrpSpPr>
          <p:cNvPr id="164" name="Google Shape;164;p21"/>
          <p:cNvGrpSpPr/>
          <p:nvPr/>
        </p:nvGrpSpPr>
        <p:grpSpPr>
          <a:xfrm>
            <a:off x="8751782" y="2193365"/>
            <a:ext cx="1633204" cy="935497"/>
            <a:chOff x="2477192" y="2331405"/>
            <a:chExt cx="1633204" cy="935497"/>
          </a:xfrm>
        </p:grpSpPr>
        <p:sp>
          <p:nvSpPr>
            <p:cNvPr id="165" name="Google Shape;165;p21"/>
            <p:cNvSpPr txBox="1"/>
            <p:nvPr/>
          </p:nvSpPr>
          <p:spPr>
            <a:xfrm>
              <a:off x="2477192" y="2331405"/>
              <a:ext cx="163320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i="0" u="none" strike="noStrike" cap="none">
                  <a:solidFill>
                    <a:srgbClr val="339933"/>
                  </a:solidFill>
                  <a:latin typeface="Libre Franklin"/>
                  <a:ea typeface="Libre Franklin"/>
                  <a:cs typeface="Libre Franklin"/>
                  <a:sym typeface="Libre Franklin"/>
                </a:rPr>
                <a:t>Colorado</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+89%</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lang="en-SG" sz="1000" b="1">
                  <a:solidFill>
                    <a:srgbClr val="339933"/>
                  </a:solidFill>
                  <a:latin typeface="Libre Franklin"/>
                  <a:ea typeface="Libre Franklin"/>
                  <a:cs typeface="Libre Franklin"/>
                  <a:sym typeface="Libre Franklin"/>
                </a:rPr>
                <a:t>-70%</a:t>
              </a:r>
              <a:endParaRPr sz="1200"/>
            </a:p>
          </p:txBody>
        </p:sp>
        <p:cxnSp>
          <p:nvCxnSpPr>
            <p:cNvPr id="166" name="Google Shape;166;p21"/>
            <p:cNvCxnSpPr/>
            <p:nvPr/>
          </p:nvCxnSpPr>
          <p:spPr>
            <a:xfrm>
              <a:off x="3731329" y="2984269"/>
              <a:ext cx="274320" cy="282633"/>
            </a:xfrm>
            <a:prstGeom prst="straightConnector1">
              <a:avLst/>
            </a:prstGeom>
            <a:noFill/>
            <a:ln w="9525" cap="flat" cmpd="sng">
              <a:solidFill>
                <a:srgbClr val="339933"/>
              </a:solidFill>
              <a:prstDash val="solid"/>
              <a:round/>
              <a:headEnd type="none" w="sm" len="sm"/>
              <a:tailEnd type="triangle" w="med" len="med"/>
            </a:ln>
          </p:spPr>
        </p:cxnSp>
      </p:grpSp>
      <p:grpSp>
        <p:nvGrpSpPr>
          <p:cNvPr id="167" name="Google Shape;167;p21"/>
          <p:cNvGrpSpPr/>
          <p:nvPr/>
        </p:nvGrpSpPr>
        <p:grpSpPr>
          <a:xfrm>
            <a:off x="10445335" y="2193365"/>
            <a:ext cx="1636154" cy="935497"/>
            <a:chOff x="2429486" y="2331405"/>
            <a:chExt cx="1636154" cy="935497"/>
          </a:xfrm>
        </p:grpSpPr>
        <p:sp>
          <p:nvSpPr>
            <p:cNvPr id="168" name="Google Shape;168;p21"/>
            <p:cNvSpPr txBox="1"/>
            <p:nvPr/>
          </p:nvSpPr>
          <p:spPr>
            <a:xfrm>
              <a:off x="2429486" y="2331405"/>
              <a:ext cx="163615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a:solidFill>
                    <a:srgbClr val="339933"/>
                  </a:solidFill>
                  <a:latin typeface="Libre Franklin"/>
                  <a:ea typeface="Libre Franklin"/>
                  <a:cs typeface="Libre Franklin"/>
                  <a:sym typeface="Libre Franklin"/>
                </a:rPr>
                <a:t>Illinois</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+90%</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a:t>
              </a:r>
              <a:r>
                <a:rPr lang="en-SG" sz="1000" b="1">
                  <a:solidFill>
                    <a:srgbClr val="339933"/>
                  </a:solidFill>
                  <a:latin typeface="Libre Franklin"/>
                  <a:ea typeface="Libre Franklin"/>
                  <a:cs typeface="Libre Franklin"/>
                  <a:sym typeface="Libre Franklin"/>
                </a:rPr>
                <a:t>-50%</a:t>
              </a:r>
              <a:endParaRPr sz="1200"/>
            </a:p>
          </p:txBody>
        </p:sp>
        <p:cxnSp>
          <p:nvCxnSpPr>
            <p:cNvPr id="169" name="Google Shape;169;p21"/>
            <p:cNvCxnSpPr/>
            <p:nvPr/>
          </p:nvCxnSpPr>
          <p:spPr>
            <a:xfrm flipH="1">
              <a:off x="2531291" y="2977736"/>
              <a:ext cx="187095" cy="289166"/>
            </a:xfrm>
            <a:prstGeom prst="straightConnector1">
              <a:avLst/>
            </a:prstGeom>
            <a:noFill/>
            <a:ln w="9525" cap="flat" cmpd="sng">
              <a:solidFill>
                <a:srgbClr val="339933"/>
              </a:solidFill>
              <a:prstDash val="solid"/>
              <a:round/>
              <a:headEnd type="none" w="sm" len="sm"/>
              <a:tailEnd type="triangle" w="med" len="med"/>
            </a:ln>
          </p:spPr>
        </p:cxnSp>
      </p:grpSp>
      <p:grpSp>
        <p:nvGrpSpPr>
          <p:cNvPr id="170" name="Google Shape;170;p21"/>
          <p:cNvGrpSpPr/>
          <p:nvPr/>
        </p:nvGrpSpPr>
        <p:grpSpPr>
          <a:xfrm>
            <a:off x="7183462" y="3236839"/>
            <a:ext cx="1715551" cy="875673"/>
            <a:chOff x="2350089" y="2102063"/>
            <a:chExt cx="1715551" cy="875673"/>
          </a:xfrm>
        </p:grpSpPr>
        <p:sp>
          <p:nvSpPr>
            <p:cNvPr id="171" name="Google Shape;171;p21"/>
            <p:cNvSpPr txBox="1"/>
            <p:nvPr/>
          </p:nvSpPr>
          <p:spPr>
            <a:xfrm>
              <a:off x="2429486" y="2331405"/>
              <a:ext cx="1636154" cy="646331"/>
            </a:xfrm>
            <a:prstGeom prst="rect">
              <a:avLst/>
            </a:prstGeom>
            <a:noFill/>
            <a:ln w="9525" cap="flat" cmpd="sng">
              <a:solidFill>
                <a:srgbClr val="33993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SG" sz="1000" b="1">
                  <a:solidFill>
                    <a:srgbClr val="339933"/>
                  </a:solidFill>
                  <a:latin typeface="Libre Franklin"/>
                  <a:ea typeface="Libre Franklin"/>
                  <a:cs typeface="Libre Franklin"/>
                  <a:sym typeface="Libre Franklin"/>
                </a:rPr>
                <a:t>Rhode Island</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SAT yoy change: </a:t>
              </a:r>
              <a:r>
                <a:rPr lang="en-SG" sz="1000" b="1">
                  <a:solidFill>
                    <a:srgbClr val="339933"/>
                  </a:solidFill>
                  <a:latin typeface="Libre Franklin"/>
                  <a:ea typeface="Libre Franklin"/>
                  <a:cs typeface="Libre Franklin"/>
                  <a:sym typeface="Libre Franklin"/>
                </a:rPr>
                <a:t>+26%</a:t>
              </a:r>
              <a:endParaRPr sz="1200"/>
            </a:p>
            <a:p>
              <a:pPr marL="0" marR="0" lvl="0" indent="0" algn="l" rtl="0">
                <a:spcBef>
                  <a:spcPts val="0"/>
                </a:spcBef>
                <a:spcAft>
                  <a:spcPts val="0"/>
                </a:spcAft>
                <a:buNone/>
              </a:pPr>
              <a:r>
                <a:rPr lang="en-SG" sz="1000">
                  <a:solidFill>
                    <a:srgbClr val="339933"/>
                  </a:solidFill>
                  <a:latin typeface="Libre Franklin"/>
                  <a:ea typeface="Libre Franklin"/>
                  <a:cs typeface="Libre Franklin"/>
                  <a:sym typeface="Libre Franklin"/>
                </a:rPr>
                <a:t>ACT yoy change: -6%</a:t>
              </a:r>
              <a:endParaRPr sz="1200"/>
            </a:p>
          </p:txBody>
        </p:sp>
        <p:cxnSp>
          <p:nvCxnSpPr>
            <p:cNvPr id="172" name="Google Shape;172;p21"/>
            <p:cNvCxnSpPr/>
            <p:nvPr/>
          </p:nvCxnSpPr>
          <p:spPr>
            <a:xfrm rot="10800000">
              <a:off x="2350089" y="2102063"/>
              <a:ext cx="364211" cy="229342"/>
            </a:xfrm>
            <a:prstGeom prst="straightConnector1">
              <a:avLst/>
            </a:prstGeom>
            <a:noFill/>
            <a:ln w="9525" cap="flat" cmpd="sng">
              <a:solidFill>
                <a:srgbClr val="339933"/>
              </a:solidFill>
              <a:prstDash val="solid"/>
              <a:round/>
              <a:headEnd type="none" w="sm" len="sm"/>
              <a:tailEnd type="triangle" w="med" len="med"/>
            </a:ln>
          </p:spPr>
        </p:cxnSp>
      </p:grpSp>
      <p:sp>
        <p:nvSpPr>
          <p:cNvPr id="173" name="Google Shape;173;p21"/>
          <p:cNvSpPr txBox="1"/>
          <p:nvPr/>
        </p:nvSpPr>
        <p:spPr>
          <a:xfrm>
            <a:off x="8899025" y="5343525"/>
            <a:ext cx="3182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000" i="1">
                <a:latin typeface="Libre Franklin"/>
                <a:ea typeface="Libre Franklin"/>
                <a:cs typeface="Libre Franklin"/>
                <a:sym typeface="Libre Franklin"/>
              </a:rPr>
              <a:t>SAT yoy change</a:t>
            </a:r>
            <a:endParaRPr sz="1000" i="1">
              <a:latin typeface="Libre Franklin"/>
              <a:ea typeface="Libre Franklin"/>
              <a:cs typeface="Libre Franklin"/>
              <a:sym typeface="Libre Franklin"/>
            </a:endParaRPr>
          </a:p>
          <a:p>
            <a:pPr marL="0" lvl="0" indent="0" algn="l" rtl="0">
              <a:spcBef>
                <a:spcPts val="0"/>
              </a:spcBef>
              <a:spcAft>
                <a:spcPts val="0"/>
              </a:spcAft>
              <a:buNone/>
            </a:pPr>
            <a:r>
              <a:rPr lang="en-SG" sz="1000" i="1">
                <a:latin typeface="Libre Franklin"/>
                <a:ea typeface="Libre Franklin"/>
                <a:cs typeface="Libre Franklin"/>
                <a:sym typeface="Libre Franklin"/>
              </a:rPr>
              <a:t>= SAT participation 2018 - SAT participation 2017</a:t>
            </a:r>
            <a:endParaRPr sz="1000" i="1">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SG" sz="1000" i="1">
                <a:solidFill>
                  <a:schemeClr val="dk1"/>
                </a:solidFill>
                <a:latin typeface="Libre Franklin"/>
                <a:ea typeface="Libre Franklin"/>
                <a:cs typeface="Libre Franklin"/>
                <a:sym typeface="Libre Franklin"/>
              </a:rPr>
              <a:t>ACT yoy change</a:t>
            </a:r>
            <a:endParaRPr sz="1000" i="1">
              <a:solidFill>
                <a:schemeClr val="dk1"/>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a:buNone/>
            </a:pPr>
            <a:r>
              <a:rPr lang="en-SG" sz="1000" i="1">
                <a:solidFill>
                  <a:schemeClr val="dk1"/>
                </a:solidFill>
                <a:latin typeface="Libre Franklin"/>
                <a:ea typeface="Libre Franklin"/>
                <a:cs typeface="Libre Franklin"/>
                <a:sym typeface="Libre Franklin"/>
              </a:rPr>
              <a:t>= ACT  participation 2018 - ACT participation 2017</a:t>
            </a:r>
            <a:endParaRPr sz="1000" i="1">
              <a:solidFill>
                <a:schemeClr val="dk1"/>
              </a:solidFill>
              <a:latin typeface="Libre Franklin"/>
              <a:ea typeface="Libre Franklin"/>
              <a:cs typeface="Libre Franklin"/>
              <a:sym typeface="Libre Franklin"/>
            </a:endParaRPr>
          </a:p>
          <a:p>
            <a:pPr marL="0" lvl="0" indent="0" algn="l" rtl="0">
              <a:spcBef>
                <a:spcPts val="0"/>
              </a:spcBef>
              <a:spcAft>
                <a:spcPts val="0"/>
              </a:spcAft>
              <a:buNone/>
            </a:pPr>
            <a:endParaRPr sz="1000" i="1">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1097279" y="286603"/>
            <a:ext cx="10345303"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39933"/>
              </a:buClr>
              <a:buSzPts val="2400"/>
              <a:buFont typeface="Bookman Old Style"/>
              <a:buNone/>
            </a:pPr>
            <a:r>
              <a:rPr lang="en-SG" sz="2400">
                <a:solidFill>
                  <a:srgbClr val="339933"/>
                </a:solidFill>
              </a:rPr>
              <a:t>State contracts </a:t>
            </a:r>
            <a:r>
              <a:rPr lang="en-SG" sz="2400"/>
              <a:t>and </a:t>
            </a:r>
            <a:r>
              <a:rPr lang="en-SG" sz="2400">
                <a:solidFill>
                  <a:srgbClr val="339933"/>
                </a:solidFill>
              </a:rPr>
              <a:t>state funded test </a:t>
            </a:r>
            <a:r>
              <a:rPr lang="en-SG" sz="2400"/>
              <a:t>are key drivers of SAT participation rate in Colorado, Illinois and Rhode Island in 2018.</a:t>
            </a:r>
            <a:endParaRPr/>
          </a:p>
        </p:txBody>
      </p:sp>
      <p:sp>
        <p:nvSpPr>
          <p:cNvPr id="179" name="Google Shape;179;p22"/>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In 2017-2018, 10 states (Colorado, Connecticut, Delaware, Idaho, Illinois, Maine, Michigan, New Hampshire, Rhode Island, and West Virginia) and the District of Columbia covered the cost of the SAT for all their public school students. </a:t>
            </a:r>
            <a:endParaRPr/>
          </a:p>
          <a:p>
            <a:pPr marL="0" lvl="0" indent="0" algn="l" rtl="0">
              <a:lnSpc>
                <a:spcPct val="90000"/>
              </a:lnSpc>
              <a:spcBef>
                <a:spcPts val="200"/>
              </a:spcBef>
              <a:spcAft>
                <a:spcPts val="0"/>
              </a:spcAft>
              <a:buClr>
                <a:srgbClr val="3F3F3F"/>
              </a:buClr>
              <a:buSzPts val="1600"/>
              <a:buNone/>
            </a:pPr>
            <a:endParaRPr sz="160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a:latin typeface="Arial"/>
                <a:ea typeface="Arial"/>
                <a:cs typeface="Arial"/>
                <a:sym typeface="Arial"/>
              </a:rPr>
              <a:t>Three years prior to that, only three states and the District of Columbia did so.</a:t>
            </a:r>
            <a:endParaRPr/>
          </a:p>
          <a:p>
            <a:pPr marL="0" lvl="0" indent="0" algn="l" rtl="0">
              <a:lnSpc>
                <a:spcPct val="110000"/>
              </a:lnSpc>
              <a:spcBef>
                <a:spcPts val="1400"/>
              </a:spcBef>
              <a:spcAft>
                <a:spcPts val="0"/>
              </a:spcAft>
              <a:buClr>
                <a:srgbClr val="3F3F3F"/>
              </a:buClr>
              <a:buSzPts val="1800"/>
              <a:buNone/>
            </a:pPr>
            <a:endParaRPr sz="180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a:latin typeface="Arial"/>
              <a:ea typeface="Arial"/>
              <a:cs typeface="Arial"/>
              <a:sym typeface="Arial"/>
            </a:endParaRPr>
          </a:p>
          <a:p>
            <a:pPr marL="0" lvl="0" indent="0" algn="l" rtl="0">
              <a:lnSpc>
                <a:spcPct val="110000"/>
              </a:lnSpc>
              <a:spcBef>
                <a:spcPts val="1400"/>
              </a:spcBef>
              <a:spcAft>
                <a:spcPts val="0"/>
              </a:spcAft>
              <a:buSzPts val="1800"/>
              <a:buNone/>
            </a:pPr>
            <a:endParaRPr sz="1800">
              <a:latin typeface="Arial"/>
              <a:ea typeface="Arial"/>
              <a:cs typeface="Arial"/>
              <a:sym typeface="Arial"/>
            </a:endParaRPr>
          </a:p>
        </p:txBody>
      </p:sp>
      <p:sp>
        <p:nvSpPr>
          <p:cNvPr id="180" name="Google Shape;180;p22"/>
          <p:cNvSpPr txBox="1"/>
          <p:nvPr/>
        </p:nvSpPr>
        <p:spPr>
          <a:xfrm>
            <a:off x="1201118" y="5414629"/>
            <a:ext cx="7516801"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SG" sz="1100">
                <a:solidFill>
                  <a:schemeClr val="dk1"/>
                </a:solidFill>
                <a:latin typeface="Arial"/>
                <a:ea typeface="Arial"/>
                <a:cs typeface="Arial"/>
                <a:sym typeface="Arial"/>
              </a:rPr>
              <a:t>Source:</a:t>
            </a:r>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3"/>
              </a:rPr>
              <a:t>https://www.edweek.org/ew/articles/2018/10/31/sat-scores-rise-as-number-of-test-takers.html</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4"/>
              </a:rPr>
              <a:t>https://www.chicagotribune.com/news/ct-illinois-chooses-sat-met-20160211-story.html</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5"/>
              </a:rPr>
              <a:t>https://co.chalkbeat.org/2015/12/23/21092477/goodbye-act-hello-sat-a-significant-change-for-colorado-high-schoolers</a:t>
            </a:r>
            <a:endParaRPr sz="1100">
              <a:solidFill>
                <a:schemeClr val="dk1"/>
              </a:solidFill>
              <a:latin typeface="Arial"/>
              <a:ea typeface="Arial"/>
              <a:cs typeface="Arial"/>
              <a:sym typeface="Arial"/>
            </a:endParaRPr>
          </a:p>
          <a:p>
            <a:pPr marL="0" marR="0" lvl="0" indent="0" algn="l" rtl="0">
              <a:spcBef>
                <a:spcPts val="0"/>
              </a:spcBef>
              <a:spcAft>
                <a:spcPts val="0"/>
              </a:spcAft>
              <a:buNone/>
            </a:pPr>
            <a:r>
              <a:rPr lang="en-SG" sz="1100" u="sng">
                <a:solidFill>
                  <a:schemeClr val="dk1"/>
                </a:solidFill>
                <a:latin typeface="Arial"/>
                <a:ea typeface="Arial"/>
                <a:cs typeface="Arial"/>
                <a:sym typeface="Arial"/>
                <a:hlinkClick r:id="rId6"/>
              </a:rPr>
              <a:t>https://www.edweek.org/ew/section/multimedia/states-require-students-take-sat-or-act.html</a:t>
            </a:r>
            <a:endParaRPr sz="1100" u="sng">
              <a:solidFill>
                <a:schemeClr val="dk1"/>
              </a:solidFill>
              <a:latin typeface="Arial"/>
              <a:ea typeface="Arial"/>
              <a:cs typeface="Arial"/>
              <a:sym typeface="Arial"/>
              <a:hlinkClick r:id="rId4"/>
            </a:endParaRPr>
          </a:p>
          <a:p>
            <a:pPr marL="0" marR="0" lvl="0" indent="0" algn="l" rtl="0">
              <a:spcBef>
                <a:spcPts val="0"/>
              </a:spcBef>
              <a:spcAft>
                <a:spcPts val="0"/>
              </a:spcAft>
              <a:buNone/>
            </a:pPr>
            <a:endParaRPr sz="1100" u="sng">
              <a:solidFill>
                <a:schemeClr val="dk1"/>
              </a:solidFill>
              <a:latin typeface="Libre Franklin"/>
              <a:ea typeface="Libre Franklin"/>
              <a:cs typeface="Libre Franklin"/>
              <a:sym typeface="Libre Franklin"/>
              <a:hlinkClick r:id="rId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686D-17DD-407F-A403-C6D2DD14E336}"/>
              </a:ext>
            </a:extLst>
          </p:cNvPr>
          <p:cNvSpPr>
            <a:spLocks noGrp="1"/>
          </p:cNvSpPr>
          <p:nvPr>
            <p:ph type="ctrTitle"/>
          </p:nvPr>
        </p:nvSpPr>
        <p:spPr/>
        <p:txBody>
          <a:bodyPr/>
          <a:lstStyle/>
          <a:p>
            <a:r>
              <a:rPr lang="en-SG" sz="4800" dirty="0"/>
              <a:t>Conclusion &amp; Recommendations</a:t>
            </a:r>
          </a:p>
        </p:txBody>
      </p:sp>
    </p:spTree>
    <p:extLst>
      <p:ext uri="{BB962C8B-B14F-4D97-AF65-F5344CB8AC3E}">
        <p14:creationId xmlns:p14="http://schemas.microsoft.com/office/powerpoint/2010/main" val="68052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Conclusion &amp; Recommendation</a:t>
            </a:r>
            <a:endParaRPr/>
          </a:p>
        </p:txBody>
      </p:sp>
      <p:sp>
        <p:nvSpPr>
          <p:cNvPr id="186" name="Google Shape;186;p23"/>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State contracts and state funded test are key drivers to SAT participation. </a:t>
            </a:r>
            <a:endParaRPr dirty="0"/>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It is recommended that the College Board focuses on developing </a:t>
            </a:r>
            <a:r>
              <a:rPr lang="en-SG" sz="1600" dirty="0">
                <a:solidFill>
                  <a:srgbClr val="339933"/>
                </a:solidFill>
                <a:latin typeface="Arial"/>
                <a:ea typeface="Arial"/>
                <a:cs typeface="Arial"/>
                <a:sym typeface="Arial"/>
              </a:rPr>
              <a:t>partnerships with states that do not have any prevailing contract awarded to either the College Board or ACT</a:t>
            </a:r>
            <a:r>
              <a:rPr lang="en-SG" sz="1600" dirty="0">
                <a:latin typeface="Arial"/>
                <a:ea typeface="Arial"/>
                <a:cs typeface="Arial"/>
                <a:sym typeface="Arial"/>
              </a:rPr>
              <a:t>, and currently have </a:t>
            </a:r>
            <a:r>
              <a:rPr lang="en-SG" sz="1600" dirty="0">
                <a:solidFill>
                  <a:srgbClr val="339933"/>
                </a:solidFill>
                <a:latin typeface="Arial"/>
                <a:ea typeface="Arial"/>
                <a:cs typeface="Arial"/>
                <a:sym typeface="Arial"/>
              </a:rPr>
              <a:t>low SAT participation in 2018</a:t>
            </a:r>
            <a:r>
              <a:rPr lang="en-SG" sz="1600" dirty="0">
                <a:latin typeface="Arial"/>
                <a:ea typeface="Arial"/>
                <a:cs typeface="Arial"/>
                <a:sym typeface="Arial"/>
              </a:rPr>
              <a:t>. Examples of such states include Iowa, Kansas, and South Dakota. Priority can be placed on Iowa, which has a higher population.</a:t>
            </a:r>
            <a:endParaRPr sz="1600" dirty="0">
              <a:latin typeface="Arial"/>
              <a:ea typeface="Arial"/>
              <a:cs typeface="Arial"/>
              <a:sym typeface="Arial"/>
            </a:endParaRPr>
          </a:p>
          <a:p>
            <a:pPr marL="0" lvl="0" indent="0" algn="l" rtl="0">
              <a:lnSpc>
                <a:spcPct val="90000"/>
              </a:lnSpc>
              <a:spcBef>
                <a:spcPts val="200"/>
              </a:spcBef>
              <a:spcAft>
                <a:spcPts val="0"/>
              </a:spcAft>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SG" sz="1600" dirty="0">
                <a:latin typeface="Arial"/>
                <a:ea typeface="Arial"/>
                <a:cs typeface="Arial"/>
                <a:sym typeface="Arial"/>
              </a:rPr>
              <a:t>On a longer term, the College Board may wish to explore states that </a:t>
            </a:r>
            <a:r>
              <a:rPr lang="en-SG" sz="1600" dirty="0">
                <a:solidFill>
                  <a:srgbClr val="339933"/>
                </a:solidFill>
                <a:latin typeface="Arial"/>
                <a:ea typeface="Arial"/>
                <a:cs typeface="Arial"/>
                <a:sym typeface="Arial"/>
              </a:rPr>
              <a:t>already mandate state-wide ACT participation</a:t>
            </a:r>
            <a:r>
              <a:rPr lang="en-SG" sz="1600" dirty="0">
                <a:latin typeface="Arial"/>
                <a:ea typeface="Arial"/>
                <a:cs typeface="Arial"/>
                <a:sym typeface="Arial"/>
              </a:rPr>
              <a:t> and lobby the education boards to switch to the SAT when their existing state contract is about to expire. These states are more likely to have the required infrastructure and resources to support state-wide test arrangement. Examples of such states include Montana, Utah and Wyoming.</a:t>
            </a:r>
            <a:endParaRPr sz="1800" dirty="0">
              <a:latin typeface="Arial"/>
              <a:ea typeface="Arial"/>
              <a:cs typeface="Arial"/>
              <a:sym typeface="Arial"/>
            </a:endParaRPr>
          </a:p>
          <a:p>
            <a:pPr marL="0" lvl="0" indent="0" algn="l" rtl="0">
              <a:lnSpc>
                <a:spcPct val="90000"/>
              </a:lnSpc>
              <a:spcBef>
                <a:spcPts val="200"/>
              </a:spcBef>
              <a:spcAft>
                <a:spcPts val="0"/>
              </a:spcAft>
              <a:buNone/>
            </a:pPr>
            <a:endParaRPr sz="18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SzPts val="1800"/>
              <a:buNone/>
            </a:pPr>
            <a:endParaRPr sz="1800" dirty="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Limitation</a:t>
            </a:r>
            <a:endParaRPr dirty="0"/>
          </a:p>
        </p:txBody>
      </p:sp>
      <p:sp>
        <p:nvSpPr>
          <p:cNvPr id="186" name="Google Shape;186;p23"/>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endParaRPr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Statistical inferences for national population based cannot be made based on the 51 state samples as the samples are not randomly drawn.</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Given data availability for the year 2017 and 2018 only, and not for subsequent or preceding years, this trend analysis is limited to these 2 years rather than offering a longitudinal view.</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With the aggregation of data by state, there are only 51 data points per dataset to work with, and more granular analyses on a county or school level cannot be performed.</a:t>
            </a:r>
          </a:p>
          <a:p>
            <a:pPr marL="342900" lvl="0" indent="-342900" algn="l" rtl="0">
              <a:lnSpc>
                <a:spcPct val="90000"/>
              </a:lnSpc>
              <a:spcBef>
                <a:spcPts val="200"/>
              </a:spcBef>
              <a:spcAft>
                <a:spcPts val="0"/>
              </a:spcAft>
              <a:buClr>
                <a:srgbClr val="3F3F3F"/>
              </a:buClr>
              <a:buSzPts val="1600"/>
              <a:buFont typeface="Arial"/>
              <a:buChar char="•"/>
            </a:pPr>
            <a:endParaRPr lang="en-US" sz="1600" dirty="0">
              <a:latin typeface="Arial"/>
              <a:ea typeface="Arial"/>
              <a:cs typeface="Arial"/>
              <a:sym typeface="Arial"/>
            </a:endParaRPr>
          </a:p>
          <a:p>
            <a:pPr marL="342900" lvl="0" indent="-342900" algn="l" rtl="0">
              <a:lnSpc>
                <a:spcPct val="90000"/>
              </a:lnSpc>
              <a:spcBef>
                <a:spcPts val="200"/>
              </a:spcBef>
              <a:spcAft>
                <a:spcPts val="0"/>
              </a:spcAft>
              <a:buClr>
                <a:srgbClr val="3F3F3F"/>
              </a:buClr>
              <a:buSzPts val="1600"/>
              <a:buFont typeface="Arial"/>
              <a:buChar char="•"/>
            </a:pPr>
            <a:r>
              <a:rPr lang="en-US" sz="1600" dirty="0">
                <a:latin typeface="Arial"/>
                <a:ea typeface="Arial"/>
                <a:cs typeface="Arial"/>
                <a:sym typeface="Arial"/>
              </a:rPr>
              <a:t>Hence, the conclusions and recommendations made are subjected to these data limitations.</a:t>
            </a:r>
          </a:p>
          <a:p>
            <a:pPr marL="0" lvl="0" indent="0" algn="l" rtl="0">
              <a:lnSpc>
                <a:spcPct val="90000"/>
              </a:lnSpc>
              <a:spcBef>
                <a:spcPts val="200"/>
              </a:spcBef>
              <a:spcAft>
                <a:spcPts val="0"/>
              </a:spcAft>
              <a:buNone/>
            </a:pPr>
            <a:endParaRPr sz="18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342900" lvl="0" indent="-241300" algn="l" rtl="0">
              <a:lnSpc>
                <a:spcPct val="90000"/>
              </a:lnSpc>
              <a:spcBef>
                <a:spcPts val="200"/>
              </a:spcBef>
              <a:spcAft>
                <a:spcPts val="0"/>
              </a:spcAft>
              <a:buClr>
                <a:srgbClr val="3F3F3F"/>
              </a:buClr>
              <a:buSzPts val="1600"/>
              <a:buFont typeface="Arial"/>
              <a:buNone/>
            </a:pPr>
            <a:endParaRPr sz="16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Clr>
                <a:srgbClr val="3F3F3F"/>
              </a:buClr>
              <a:buSzPts val="1800"/>
              <a:buNone/>
            </a:pPr>
            <a:endParaRPr sz="1800" dirty="0">
              <a:latin typeface="Arial"/>
              <a:ea typeface="Arial"/>
              <a:cs typeface="Arial"/>
              <a:sym typeface="Arial"/>
            </a:endParaRPr>
          </a:p>
          <a:p>
            <a:pPr marL="0" lvl="0" indent="0" algn="l" rtl="0">
              <a:lnSpc>
                <a:spcPct val="110000"/>
              </a:lnSpc>
              <a:spcBef>
                <a:spcPts val="1400"/>
              </a:spcBef>
              <a:spcAft>
                <a:spcPts val="0"/>
              </a:spcAft>
              <a:buSzPts val="1800"/>
              <a:buNone/>
            </a:pPr>
            <a:endParaRPr sz="1800" dirty="0">
              <a:latin typeface="Arial"/>
              <a:ea typeface="Arial"/>
              <a:cs typeface="Arial"/>
              <a:sym typeface="Arial"/>
            </a:endParaRPr>
          </a:p>
        </p:txBody>
      </p:sp>
    </p:spTree>
    <p:extLst>
      <p:ext uri="{BB962C8B-B14F-4D97-AF65-F5344CB8AC3E}">
        <p14:creationId xmlns:p14="http://schemas.microsoft.com/office/powerpoint/2010/main" val="92476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7B88-7D25-423B-AC27-178E9BF5D619}"/>
              </a:ext>
            </a:extLst>
          </p:cNvPr>
          <p:cNvSpPr>
            <a:spLocks noGrp="1"/>
          </p:cNvSpPr>
          <p:nvPr>
            <p:ph type="title"/>
          </p:nvPr>
        </p:nvSpPr>
        <p:spPr/>
        <p:txBody>
          <a:bodyPr/>
          <a:lstStyle/>
          <a:p>
            <a:r>
              <a:rPr lang="en-SG" sz="3600" dirty="0"/>
              <a:t>Agenda</a:t>
            </a:r>
          </a:p>
        </p:txBody>
      </p:sp>
      <p:sp>
        <p:nvSpPr>
          <p:cNvPr id="3" name="Text Placeholder 2">
            <a:extLst>
              <a:ext uri="{FF2B5EF4-FFF2-40B4-BE49-F238E27FC236}">
                <a16:creationId xmlns:a16="http://schemas.microsoft.com/office/drawing/2014/main" id="{1FFB65C3-3047-443B-B6A3-17C58C010B7E}"/>
              </a:ext>
            </a:extLst>
          </p:cNvPr>
          <p:cNvSpPr>
            <a:spLocks noGrp="1"/>
          </p:cNvSpPr>
          <p:nvPr>
            <p:ph type="body" idx="1"/>
          </p:nvPr>
        </p:nvSpPr>
        <p:spPr/>
        <p:txBody>
          <a:bodyPr/>
          <a:lstStyle/>
          <a:p>
            <a:pPr>
              <a:buFont typeface="Arial" panose="020B0604020202020204" pitchFamily="34" charset="0"/>
              <a:buChar char="•"/>
            </a:pPr>
            <a:r>
              <a:rPr lang="en-SG" dirty="0"/>
              <a:t>Problem Statement</a:t>
            </a:r>
          </a:p>
          <a:p>
            <a:pPr>
              <a:buFont typeface="Arial" panose="020B0604020202020204" pitchFamily="34" charset="0"/>
              <a:buChar char="•"/>
            </a:pPr>
            <a:r>
              <a:rPr lang="en-SG" dirty="0"/>
              <a:t>Data &amp; Data Processing</a:t>
            </a:r>
          </a:p>
          <a:p>
            <a:pPr>
              <a:buFont typeface="Arial" panose="020B0604020202020204" pitchFamily="34" charset="0"/>
              <a:buChar char="•"/>
            </a:pPr>
            <a:r>
              <a:rPr lang="en-SG" dirty="0"/>
              <a:t>Exploratory Data Analysis</a:t>
            </a:r>
          </a:p>
          <a:p>
            <a:pPr>
              <a:buFont typeface="Arial" panose="020B0604020202020204" pitchFamily="34" charset="0"/>
              <a:buChar char="•"/>
            </a:pPr>
            <a:r>
              <a:rPr lang="en-SG" dirty="0"/>
              <a:t>Conclusion &amp; Recommendations</a:t>
            </a:r>
          </a:p>
          <a:p>
            <a:pPr>
              <a:buFont typeface="Arial" panose="020B0604020202020204" pitchFamily="34" charset="0"/>
              <a:buChar char="•"/>
            </a:pPr>
            <a:r>
              <a:rPr lang="en-SG"/>
              <a:t>Data Limitations</a:t>
            </a:r>
            <a:endParaRPr lang="en-SG" dirty="0"/>
          </a:p>
          <a:p>
            <a:pPr>
              <a:buFont typeface="Arial" panose="020B0604020202020204" pitchFamily="34" charset="0"/>
              <a:buChar char="•"/>
            </a:pPr>
            <a:endParaRPr lang="en-SG" dirty="0"/>
          </a:p>
        </p:txBody>
      </p:sp>
    </p:spTree>
    <p:extLst>
      <p:ext uri="{BB962C8B-B14F-4D97-AF65-F5344CB8AC3E}">
        <p14:creationId xmlns:p14="http://schemas.microsoft.com/office/powerpoint/2010/main" val="320803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Problem Statement</a:t>
            </a:r>
            <a:endParaRPr/>
          </a:p>
        </p:txBody>
      </p:sp>
      <p:sp>
        <p:nvSpPr>
          <p:cNvPr id="104" name="Google Shape;104;p14"/>
          <p:cNvSpPr txBox="1">
            <a:spLocks noGrp="1"/>
          </p:cNvSpPr>
          <p:nvPr>
            <p:ph type="body" idx="1"/>
          </p:nvPr>
        </p:nvSpPr>
        <p:spPr>
          <a:xfrm>
            <a:off x="1097279" y="2108201"/>
            <a:ext cx="10058399" cy="3760891"/>
          </a:xfrm>
          <a:prstGeom prst="rect">
            <a:avLst/>
          </a:prstGeom>
          <a:noFill/>
          <a:ln>
            <a:noFill/>
          </a:ln>
        </p:spPr>
        <p:txBody>
          <a:bodyPr spcFirstLastPara="1" wrap="square" lIns="0" tIns="45700" rIns="0" bIns="45700" anchor="t" anchorCtr="0">
            <a:noAutofit/>
          </a:bodyPr>
          <a:lstStyle/>
          <a:p>
            <a:pPr marL="91440" lvl="0" indent="-139700" algn="l" rtl="0">
              <a:lnSpc>
                <a:spcPct val="110000"/>
              </a:lnSpc>
              <a:spcBef>
                <a:spcPts val="0"/>
              </a:spcBef>
              <a:spcAft>
                <a:spcPts val="0"/>
              </a:spcAft>
              <a:buSzPts val="2200"/>
              <a:buChar char=" "/>
            </a:pPr>
            <a:r>
              <a:rPr lang="en-SG" sz="2200" dirty="0">
                <a:solidFill>
                  <a:schemeClr val="tx1"/>
                </a:solidFill>
              </a:rPr>
              <a:t>Following the change in the SAT format in March 2016, the College Board is keen to identify </a:t>
            </a:r>
            <a:r>
              <a:rPr lang="en-SG" sz="2200" dirty="0">
                <a:solidFill>
                  <a:srgbClr val="0070C0"/>
                </a:solidFill>
              </a:rPr>
              <a:t>ways to improve SAT participation rates. </a:t>
            </a:r>
            <a:endParaRPr sz="2200" dirty="0">
              <a:solidFill>
                <a:srgbClr val="0070C0"/>
              </a:solidFill>
            </a:endParaRPr>
          </a:p>
          <a:p>
            <a:pPr marL="0" lvl="0" indent="0" algn="l" rtl="0">
              <a:lnSpc>
                <a:spcPct val="110000"/>
              </a:lnSpc>
              <a:spcBef>
                <a:spcPts val="0"/>
              </a:spcBef>
              <a:spcAft>
                <a:spcPts val="0"/>
              </a:spcAft>
              <a:buNone/>
            </a:pPr>
            <a:endParaRPr sz="2200" dirty="0">
              <a:solidFill>
                <a:schemeClr val="tx1"/>
              </a:solidFill>
            </a:endParaRPr>
          </a:p>
          <a:p>
            <a:pPr marL="89999" lvl="0" indent="0" algn="l" rtl="0">
              <a:lnSpc>
                <a:spcPct val="110000"/>
              </a:lnSpc>
              <a:spcBef>
                <a:spcPts val="0"/>
              </a:spcBef>
              <a:spcAft>
                <a:spcPts val="0"/>
              </a:spcAft>
              <a:buNone/>
            </a:pPr>
            <a:r>
              <a:rPr lang="en-SG" sz="2200" dirty="0">
                <a:solidFill>
                  <a:schemeClr val="tx1"/>
                </a:solidFill>
              </a:rPr>
              <a:t>In this presentation, we perform trend analysis to explore relationships between participation rates and average test scores by states, and incorporate additional market analysis, to provide recommendations to improve SAT participation rate.</a:t>
            </a:r>
            <a:endParaRPr sz="2200" dirty="0">
              <a:solidFill>
                <a:schemeClr val="tx1"/>
              </a:solidFill>
            </a:endParaRPr>
          </a:p>
          <a:p>
            <a:pPr marL="0" lvl="0" indent="0" algn="l" rtl="0">
              <a:lnSpc>
                <a:spcPct val="110000"/>
              </a:lnSpc>
              <a:spcBef>
                <a:spcPts val="1400"/>
              </a:spcBef>
              <a:spcAft>
                <a:spcPts val="0"/>
              </a:spcAft>
              <a:buSzPts val="2200"/>
              <a:buNone/>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Data</a:t>
            </a:r>
            <a:endParaRPr/>
          </a:p>
        </p:txBody>
      </p:sp>
      <p:sp>
        <p:nvSpPr>
          <p:cNvPr id="110" name="Google Shape;110;p15"/>
          <p:cNvSpPr txBox="1">
            <a:spLocks noGrp="1"/>
          </p:cNvSpPr>
          <p:nvPr>
            <p:ph type="body" idx="1"/>
          </p:nvPr>
        </p:nvSpPr>
        <p:spPr>
          <a:xfrm>
            <a:off x="1216404" y="2108201"/>
            <a:ext cx="9939276" cy="376089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1600"/>
              <a:buNone/>
            </a:pPr>
            <a:r>
              <a:rPr lang="en-SG" sz="1600" dirty="0">
                <a:solidFill>
                  <a:schemeClr val="tx1"/>
                </a:solidFill>
              </a:rPr>
              <a:t>In this analysis, the following data for</a:t>
            </a:r>
            <a:r>
              <a:rPr lang="en-SG" sz="1600" dirty="0"/>
              <a:t> </a:t>
            </a:r>
            <a:r>
              <a:rPr lang="en-SG" sz="1600" dirty="0">
                <a:solidFill>
                  <a:srgbClr val="0070C0"/>
                </a:solidFill>
              </a:rPr>
              <a:t>SAT</a:t>
            </a:r>
            <a:r>
              <a:rPr lang="en-SG" sz="1600" dirty="0"/>
              <a:t> </a:t>
            </a:r>
            <a:r>
              <a:rPr lang="en-SG" sz="1600" dirty="0">
                <a:solidFill>
                  <a:schemeClr val="tx1"/>
                </a:solidFill>
              </a:rPr>
              <a:t>and</a:t>
            </a:r>
            <a:r>
              <a:rPr lang="en-SG" sz="1600" dirty="0"/>
              <a:t> </a:t>
            </a:r>
            <a:r>
              <a:rPr lang="en-SG" sz="1600" dirty="0">
                <a:solidFill>
                  <a:srgbClr val="0070C0"/>
                </a:solidFill>
              </a:rPr>
              <a:t>ACT</a:t>
            </a:r>
            <a:r>
              <a:rPr lang="en-SG" sz="1600" dirty="0"/>
              <a:t> </a:t>
            </a:r>
            <a:r>
              <a:rPr lang="en-SG" sz="1600" dirty="0">
                <a:solidFill>
                  <a:schemeClr val="tx1"/>
                </a:solidFill>
              </a:rPr>
              <a:t>in the year  </a:t>
            </a:r>
            <a:r>
              <a:rPr lang="en-SG" sz="1600" dirty="0">
                <a:solidFill>
                  <a:srgbClr val="0070C0"/>
                </a:solidFill>
              </a:rPr>
              <a:t>2017</a:t>
            </a:r>
            <a:r>
              <a:rPr lang="en-SG" sz="1600" dirty="0"/>
              <a:t> </a:t>
            </a:r>
            <a:r>
              <a:rPr lang="en-SG" sz="1600" dirty="0">
                <a:solidFill>
                  <a:schemeClr val="tx1"/>
                </a:solidFill>
              </a:rPr>
              <a:t>and</a:t>
            </a:r>
            <a:r>
              <a:rPr lang="en-SG" sz="1600" dirty="0"/>
              <a:t> </a:t>
            </a:r>
            <a:r>
              <a:rPr lang="en-SG" sz="1600" dirty="0">
                <a:solidFill>
                  <a:srgbClr val="0070C0"/>
                </a:solidFill>
              </a:rPr>
              <a:t>2018</a:t>
            </a:r>
            <a:r>
              <a:rPr lang="en-SG" sz="1600" dirty="0"/>
              <a:t> </a:t>
            </a:r>
            <a:r>
              <a:rPr lang="en-SG" sz="1600" dirty="0">
                <a:solidFill>
                  <a:schemeClr val="tx1"/>
                </a:solidFill>
              </a:rPr>
              <a:t>are analysed:</a:t>
            </a:r>
            <a:endParaRPr dirty="0">
              <a:solidFill>
                <a:schemeClr val="tx1"/>
              </a:solidFill>
            </a:endParaRPr>
          </a:p>
          <a:p>
            <a:pPr marL="0" lvl="0" indent="0" algn="l" rtl="0">
              <a:lnSpc>
                <a:spcPct val="90000"/>
              </a:lnSpc>
              <a:spcBef>
                <a:spcPts val="200"/>
              </a:spcBef>
              <a:spcAft>
                <a:spcPts val="0"/>
              </a:spcAft>
              <a:buSzPts val="1600"/>
              <a:buNone/>
            </a:pPr>
            <a:endParaRPr sz="1600" dirty="0"/>
          </a:p>
          <a:p>
            <a:pPr marL="342900" lvl="0" indent="-342900" algn="l" rtl="0">
              <a:lnSpc>
                <a:spcPct val="90000"/>
              </a:lnSpc>
              <a:spcBef>
                <a:spcPts val="200"/>
              </a:spcBef>
              <a:spcAft>
                <a:spcPts val="0"/>
              </a:spcAft>
              <a:buClr>
                <a:srgbClr val="3F3F3F"/>
              </a:buClr>
              <a:buSzPts val="1600"/>
              <a:buFont typeface="Libre Franklin"/>
              <a:buChar char="•"/>
            </a:pPr>
            <a:r>
              <a:rPr lang="en-SG" sz="1600" dirty="0"/>
              <a:t> </a:t>
            </a:r>
            <a:r>
              <a:rPr lang="en-SG" sz="1600" dirty="0">
                <a:solidFill>
                  <a:srgbClr val="0070C0"/>
                </a:solidFill>
              </a:rPr>
              <a:t>Participation Rate </a:t>
            </a:r>
            <a:r>
              <a:rPr lang="en-SG" sz="1600" dirty="0">
                <a:solidFill>
                  <a:schemeClr val="tx1"/>
                </a:solidFill>
              </a:rPr>
              <a:t>of each test by state</a:t>
            </a:r>
            <a:endParaRPr dirty="0">
              <a:solidFill>
                <a:schemeClr val="tx1"/>
              </a:solidFill>
            </a:endParaRPr>
          </a:p>
          <a:p>
            <a:pPr marL="342900" lvl="0" indent="-241300" algn="l" rtl="0">
              <a:lnSpc>
                <a:spcPct val="90000"/>
              </a:lnSpc>
              <a:spcBef>
                <a:spcPts val="200"/>
              </a:spcBef>
              <a:spcAft>
                <a:spcPts val="0"/>
              </a:spcAft>
              <a:buClr>
                <a:srgbClr val="3F3F3F"/>
              </a:buClr>
              <a:buSzPts val="1600"/>
              <a:buFont typeface="Arial"/>
              <a:buNone/>
            </a:pPr>
            <a:endParaRPr sz="1600" dirty="0"/>
          </a:p>
          <a:p>
            <a:pPr marL="342900" lvl="0" indent="-342900" algn="l" rtl="0">
              <a:lnSpc>
                <a:spcPct val="90000"/>
              </a:lnSpc>
              <a:spcBef>
                <a:spcPts val="200"/>
              </a:spcBef>
              <a:spcAft>
                <a:spcPts val="0"/>
              </a:spcAft>
              <a:buClr>
                <a:srgbClr val="3F3F3F"/>
              </a:buClr>
              <a:buSzPts val="1600"/>
              <a:buFont typeface="Libre Franklin"/>
              <a:buChar char="•"/>
            </a:pPr>
            <a:r>
              <a:rPr lang="en-SG" sz="1600" dirty="0"/>
              <a:t> </a:t>
            </a:r>
            <a:r>
              <a:rPr lang="en-SG" sz="1600" dirty="0">
                <a:solidFill>
                  <a:srgbClr val="0070C0"/>
                </a:solidFill>
              </a:rPr>
              <a:t>Average Subject </a:t>
            </a:r>
            <a:r>
              <a:rPr lang="en-SG" sz="1600" dirty="0">
                <a:solidFill>
                  <a:schemeClr val="tx1"/>
                </a:solidFill>
              </a:rPr>
              <a:t>and</a:t>
            </a:r>
            <a:r>
              <a:rPr lang="en-SG" sz="1600" dirty="0">
                <a:solidFill>
                  <a:srgbClr val="0070C0"/>
                </a:solidFill>
              </a:rPr>
              <a:t> Total/ Composite Test Scores </a:t>
            </a:r>
            <a:r>
              <a:rPr lang="en-SG" sz="1600" dirty="0">
                <a:solidFill>
                  <a:schemeClr val="tx1"/>
                </a:solidFill>
              </a:rPr>
              <a:t>of each test by state</a:t>
            </a:r>
            <a:endParaRPr sz="1600" dirty="0">
              <a:solidFill>
                <a:schemeClr val="tx1"/>
              </a:solidFill>
            </a:endParaRPr>
          </a:p>
          <a:p>
            <a:pPr marL="0" lvl="0" indent="0" algn="l" rtl="0">
              <a:lnSpc>
                <a:spcPct val="110000"/>
              </a:lnSpc>
              <a:spcBef>
                <a:spcPts val="1400"/>
              </a:spcBef>
              <a:spcAft>
                <a:spcPts val="0"/>
              </a:spcAft>
              <a:buClr>
                <a:srgbClr val="3F3F3F"/>
              </a:buClr>
              <a:buSzPts val="1800"/>
              <a:buNone/>
            </a:pPr>
            <a:endParaRPr sz="1800" dirty="0"/>
          </a:p>
          <a:p>
            <a:pPr marL="0" lvl="0" indent="0" algn="l" rtl="0">
              <a:lnSpc>
                <a:spcPct val="110000"/>
              </a:lnSpc>
              <a:spcBef>
                <a:spcPts val="1400"/>
              </a:spcBef>
              <a:spcAft>
                <a:spcPts val="0"/>
              </a:spcAft>
              <a:buSzPts val="1800"/>
              <a:buNone/>
            </a:pPr>
            <a:endParaRPr sz="1800" dirty="0"/>
          </a:p>
        </p:txBody>
      </p:sp>
      <p:graphicFrame>
        <p:nvGraphicFramePr>
          <p:cNvPr id="111" name="Google Shape;111;p15"/>
          <p:cNvGraphicFramePr/>
          <p:nvPr>
            <p:extLst>
              <p:ext uri="{D42A27DB-BD31-4B8C-83A1-F6EECF244321}">
                <p14:modId xmlns:p14="http://schemas.microsoft.com/office/powerpoint/2010/main" val="2764931894"/>
              </p:ext>
            </p:extLst>
          </p:nvPr>
        </p:nvGraphicFramePr>
        <p:xfrm>
          <a:off x="1632663" y="3585395"/>
          <a:ext cx="7057450" cy="2377260"/>
        </p:xfrm>
        <a:graphic>
          <a:graphicData uri="http://schemas.openxmlformats.org/drawingml/2006/table">
            <a:tbl>
              <a:tblPr>
                <a:noFill/>
                <a:tableStyleId>{ADEB3C3B-A5F2-4A7B-A5C4-047BBAA72C25}</a:tableStyleId>
              </a:tblPr>
              <a:tblGrid>
                <a:gridCol w="3528725">
                  <a:extLst>
                    <a:ext uri="{9D8B030D-6E8A-4147-A177-3AD203B41FA5}">
                      <a16:colId xmlns:a16="http://schemas.microsoft.com/office/drawing/2014/main" val="20000"/>
                    </a:ext>
                  </a:extLst>
                </a:gridCol>
                <a:gridCol w="35287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SG" b="1" dirty="0">
                          <a:latin typeface="Libre Franklin"/>
                          <a:ea typeface="Libre Franklin"/>
                          <a:cs typeface="Libre Franklin"/>
                          <a:sym typeface="Libre Franklin"/>
                        </a:rPr>
                        <a:t>SAT</a:t>
                      </a:r>
                      <a:endParaRPr b="1"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b="1" dirty="0">
                          <a:latin typeface="Libre Franklin"/>
                          <a:ea typeface="Libre Franklin"/>
                          <a:cs typeface="Libre Franklin"/>
                          <a:sym typeface="Libre Franklin"/>
                        </a:rPr>
                        <a:t>ACT</a:t>
                      </a:r>
                      <a:endParaRPr b="1"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extLst>
                  <a:ext uri="{0D108BD9-81ED-4DB2-BD59-A6C34878D82A}">
                    <a16:rowId xmlns:a16="http://schemas.microsoft.com/office/drawing/2014/main" val="10000"/>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Math</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English</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1"/>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Evidence-based Reading &amp; Writing</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Math</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2"/>
                  </a:ext>
                </a:extLst>
              </a:tr>
              <a:tr h="365475">
                <a:tc>
                  <a:txBody>
                    <a:bodyPr/>
                    <a:lstStyle/>
                    <a:p>
                      <a:pPr marL="0" lvl="0" indent="0" algn="l" rtl="0">
                        <a:spcBef>
                          <a:spcPts val="0"/>
                        </a:spcBef>
                        <a:spcAft>
                          <a:spcPts val="0"/>
                        </a:spcAft>
                        <a:buNone/>
                      </a:pPr>
                      <a:r>
                        <a:rPr lang="en-SG">
                          <a:latin typeface="Libre Franklin"/>
                          <a:ea typeface="Libre Franklin"/>
                          <a:cs typeface="Libre Franklin"/>
                          <a:sym typeface="Libre Franklin"/>
                        </a:rPr>
                        <a:t>Total</a:t>
                      </a:r>
                      <a:endParaRPr>
                        <a:latin typeface="Libre Franklin"/>
                        <a:ea typeface="Libre Franklin"/>
                        <a:cs typeface="Libre Franklin"/>
                        <a:sym typeface="Libre Franklin"/>
                      </a:endParaRPr>
                    </a:p>
                  </a:txBody>
                  <a:tcPr marL="91425" marR="91425" marT="91425" marB="91425"/>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Reading</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3"/>
                  </a:ext>
                </a:extLst>
              </a:tr>
              <a:tr h="396200">
                <a:tc rowSpan="2">
                  <a:txBody>
                    <a:bodyPr/>
                    <a:lstStyle/>
                    <a:p>
                      <a:pPr marL="0" lvl="0" indent="0" algn="l" rtl="0">
                        <a:spcBef>
                          <a:spcPts val="0"/>
                        </a:spcBef>
                        <a:spcAft>
                          <a:spcPts val="0"/>
                        </a:spcAft>
                        <a:buNone/>
                      </a:pPr>
                      <a:endParaRPr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a:latin typeface="Libre Franklin"/>
                          <a:ea typeface="Libre Franklin"/>
                          <a:cs typeface="Libre Franklin"/>
                          <a:sym typeface="Libre Franklin"/>
                        </a:rPr>
                        <a:t>Science</a:t>
                      </a:r>
                      <a:endParaRPr>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4"/>
                  </a:ext>
                </a:extLst>
              </a:tr>
              <a:tr h="396200">
                <a:tc vMerge="1">
                  <a:txBody>
                    <a:bodyPr/>
                    <a:lstStyle/>
                    <a:p>
                      <a:pPr marL="0" lvl="0" indent="0" algn="l" rtl="0">
                        <a:spcBef>
                          <a:spcPts val="0"/>
                        </a:spcBef>
                        <a:spcAft>
                          <a:spcPts val="0"/>
                        </a:spcAft>
                        <a:buNone/>
                      </a:pPr>
                      <a:endParaRPr dirty="0">
                        <a:latin typeface="Libre Franklin"/>
                        <a:ea typeface="Libre Franklin"/>
                        <a:cs typeface="Libre Franklin"/>
                        <a:sym typeface="Libre Franklin"/>
                      </a:endParaRPr>
                    </a:p>
                  </a:txBody>
                  <a:tcPr marL="91425" marR="91425" marT="91425" marB="91425">
                    <a:solidFill>
                      <a:schemeClr val="accent1">
                        <a:lumMod val="40000"/>
                        <a:lumOff val="60000"/>
                      </a:schemeClr>
                    </a:solidFill>
                  </a:tcPr>
                </a:tc>
                <a:tc>
                  <a:txBody>
                    <a:bodyPr/>
                    <a:lstStyle/>
                    <a:p>
                      <a:pPr marL="0" lvl="0" indent="0" algn="l" rtl="0">
                        <a:spcBef>
                          <a:spcPts val="0"/>
                        </a:spcBef>
                        <a:spcAft>
                          <a:spcPts val="0"/>
                        </a:spcAft>
                        <a:buNone/>
                      </a:pPr>
                      <a:r>
                        <a:rPr lang="en-SG" dirty="0">
                          <a:latin typeface="Libre Franklin"/>
                          <a:ea typeface="Libre Franklin"/>
                          <a:cs typeface="Libre Franklin"/>
                          <a:sym typeface="Libre Franklin"/>
                        </a:rPr>
                        <a:t>Composite</a:t>
                      </a:r>
                      <a:endParaRPr dirty="0">
                        <a:latin typeface="Libre Franklin"/>
                        <a:ea typeface="Libre Franklin"/>
                        <a:cs typeface="Libre Franklin"/>
                        <a:sym typeface="Libre Frankli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 name="Picture 10">
            <a:extLst>
              <a:ext uri="{FF2B5EF4-FFF2-40B4-BE49-F238E27FC236}">
                <a16:creationId xmlns:a16="http://schemas.microsoft.com/office/drawing/2014/main" id="{49D68791-943B-42B9-B6E3-4513931772CB}"/>
              </a:ext>
            </a:extLst>
          </p:cNvPr>
          <p:cNvPicPr>
            <a:picLocks noChangeAspect="1"/>
          </p:cNvPicPr>
          <p:nvPr/>
        </p:nvPicPr>
        <p:blipFill>
          <a:blip r:embed="rId3"/>
          <a:stretch>
            <a:fillRect/>
          </a:stretch>
        </p:blipFill>
        <p:spPr>
          <a:xfrm>
            <a:off x="6586184" y="3577011"/>
            <a:ext cx="3214763" cy="2540567"/>
          </a:xfrm>
          <a:prstGeom prst="rect">
            <a:avLst/>
          </a:prstGeom>
        </p:spPr>
      </p:pic>
      <p:pic>
        <p:nvPicPr>
          <p:cNvPr id="9" name="Picture 8">
            <a:extLst>
              <a:ext uri="{FF2B5EF4-FFF2-40B4-BE49-F238E27FC236}">
                <a16:creationId xmlns:a16="http://schemas.microsoft.com/office/drawing/2014/main" id="{E3B8D6DC-EB92-4C42-B9D2-B59721F4F373}"/>
              </a:ext>
            </a:extLst>
          </p:cNvPr>
          <p:cNvPicPr>
            <a:picLocks noChangeAspect="1"/>
          </p:cNvPicPr>
          <p:nvPr/>
        </p:nvPicPr>
        <p:blipFill>
          <a:blip r:embed="rId4"/>
          <a:stretch>
            <a:fillRect/>
          </a:stretch>
        </p:blipFill>
        <p:spPr>
          <a:xfrm>
            <a:off x="1781250" y="3577011"/>
            <a:ext cx="4628427" cy="2264975"/>
          </a:xfrm>
          <a:prstGeom prst="rect">
            <a:avLst/>
          </a:prstGeom>
        </p:spPr>
      </p:pic>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a:t>Data Processing </a:t>
            </a:r>
            <a:endParaRPr/>
          </a:p>
        </p:txBody>
      </p:sp>
      <p:sp>
        <p:nvSpPr>
          <p:cNvPr id="117" name="Google Shape;117;p16"/>
          <p:cNvSpPr txBox="1">
            <a:spLocks noGrp="1"/>
          </p:cNvSpPr>
          <p:nvPr>
            <p:ph type="body" idx="1"/>
          </p:nvPr>
        </p:nvSpPr>
        <p:spPr>
          <a:xfrm>
            <a:off x="1097279" y="2108201"/>
            <a:ext cx="10058400" cy="3760800"/>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0"/>
              </a:spcBef>
              <a:spcAft>
                <a:spcPts val="0"/>
              </a:spcAft>
              <a:buNone/>
            </a:pPr>
            <a:r>
              <a:rPr lang="en-SG" sz="2000" dirty="0">
                <a:solidFill>
                  <a:srgbClr val="24292E"/>
                </a:solidFill>
                <a:highlight>
                  <a:srgbClr val="FFFFFF"/>
                </a:highlight>
              </a:rPr>
              <a:t>The following data cleaning was done before Exploratory Data Analysis:</a:t>
            </a:r>
            <a:endParaRPr sz="20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Libre Franklin"/>
              <a:buAutoNum type="arabicPeriod"/>
            </a:pPr>
            <a:r>
              <a:rPr lang="en-SG" sz="1800" dirty="0">
                <a:solidFill>
                  <a:srgbClr val="24292E"/>
                </a:solidFill>
                <a:highlight>
                  <a:srgbClr val="FFFFFF"/>
                </a:highlight>
              </a:rPr>
              <a:t>The 2017 datasets were imported and checked for the respective data types</a:t>
            </a:r>
          </a:p>
          <a:p>
            <a:pPr marL="751840" lvl="1">
              <a:lnSpc>
                <a:spcPct val="110000"/>
              </a:lnSpc>
              <a:spcBef>
                <a:spcPts val="600"/>
              </a:spcBef>
              <a:buSzPts val="2200"/>
              <a:buFont typeface="Arial" panose="020B0604020202020204" pitchFamily="34" charset="0"/>
              <a:buChar char="•"/>
            </a:pPr>
            <a:r>
              <a:rPr lang="en-SG" sz="1600" dirty="0">
                <a:solidFill>
                  <a:schemeClr val="tx1"/>
                </a:solidFill>
              </a:rPr>
              <a:t>For participation rate, the datatype is object, which should be converted to integer (after removal of ‘%’ character)</a:t>
            </a:r>
            <a:endParaRPr sz="1600" dirty="0">
              <a:solidFill>
                <a:schemeClr val="tx1"/>
              </a:solidFill>
            </a:endParaRPr>
          </a:p>
        </p:txBody>
      </p:sp>
      <p:sp>
        <p:nvSpPr>
          <p:cNvPr id="7" name="Rectangle 6">
            <a:extLst>
              <a:ext uri="{FF2B5EF4-FFF2-40B4-BE49-F238E27FC236}">
                <a16:creationId xmlns:a16="http://schemas.microsoft.com/office/drawing/2014/main" id="{F7D43170-ACB3-465E-B2F4-9AC7B0CC15AC}"/>
              </a:ext>
            </a:extLst>
          </p:cNvPr>
          <p:cNvSpPr/>
          <p:nvPr/>
        </p:nvSpPr>
        <p:spPr>
          <a:xfrm>
            <a:off x="1781250" y="4860420"/>
            <a:ext cx="4651899" cy="1606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6FB651F2-3817-4F14-BA08-B4090CB28D74}"/>
              </a:ext>
            </a:extLst>
          </p:cNvPr>
          <p:cNvSpPr/>
          <p:nvPr/>
        </p:nvSpPr>
        <p:spPr>
          <a:xfrm>
            <a:off x="6652440" y="4851542"/>
            <a:ext cx="3148507" cy="1695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Processing (continued)</a:t>
            </a:r>
            <a:endParaRPr dirty="0"/>
          </a:p>
        </p:txBody>
      </p:sp>
      <p:sp>
        <p:nvSpPr>
          <p:cNvPr id="117" name="Google Shape;117;p16"/>
          <p:cNvSpPr txBox="1">
            <a:spLocks noGrp="1"/>
          </p:cNvSpPr>
          <p:nvPr>
            <p:ph type="body" idx="1"/>
          </p:nvPr>
        </p:nvSpPr>
        <p:spPr>
          <a:xfrm>
            <a:off x="1097280" y="1895135"/>
            <a:ext cx="10058400" cy="3760800"/>
          </a:xfrm>
          <a:prstGeom prst="rect">
            <a:avLst/>
          </a:prstGeom>
          <a:noFill/>
          <a:ln>
            <a:noFill/>
          </a:ln>
        </p:spPr>
        <p:txBody>
          <a:bodyPr spcFirstLastPara="1" wrap="square" lIns="0" tIns="45700" rIns="0" bIns="45700" anchor="t" anchorCtr="0">
            <a:noAutofit/>
          </a:bodyPr>
          <a:lstStyle/>
          <a:p>
            <a:pPr marL="457200" lvl="0" indent="-342900" algn="l" rtl="0">
              <a:lnSpc>
                <a:spcPct val="115000"/>
              </a:lnSpc>
              <a:spcBef>
                <a:spcPts val="600"/>
              </a:spcBef>
              <a:spcAft>
                <a:spcPts val="0"/>
              </a:spcAft>
              <a:buClr>
                <a:srgbClr val="24292E"/>
              </a:buClr>
              <a:buSzPts val="1800"/>
              <a:buFont typeface="+mj-lt"/>
              <a:buAutoNum type="arabicPeriod" startAt="2"/>
            </a:pPr>
            <a:r>
              <a:rPr lang="en-SG" sz="1800" dirty="0">
                <a:solidFill>
                  <a:srgbClr val="24292E"/>
                </a:solidFill>
                <a:highlight>
                  <a:srgbClr val="FFFFFF"/>
                </a:highlight>
              </a:rPr>
              <a:t>The 2017 datasets were verified against data sources available online:</a:t>
            </a:r>
            <a:br>
              <a:rPr lang="en-SG" sz="1800" dirty="0">
                <a:solidFill>
                  <a:srgbClr val="24292E"/>
                </a:solidFill>
                <a:highlight>
                  <a:srgbClr val="FFFFFF"/>
                </a:highlight>
              </a:rPr>
            </a:br>
            <a:r>
              <a:rPr lang="en-SG" sz="1800" dirty="0">
                <a:solidFill>
                  <a:srgbClr val="24292E"/>
                </a:solidFill>
                <a:highlight>
                  <a:srgbClr val="FFFFFF"/>
                </a:highlight>
              </a:rPr>
              <a:t>	</a:t>
            </a:r>
            <a:r>
              <a:rPr lang="en-SG" sz="1400" dirty="0">
                <a:solidFill>
                  <a:schemeClr val="tx1">
                    <a:lumMod val="75000"/>
                    <a:lumOff val="25000"/>
                  </a:schemeClr>
                </a:solidFill>
                <a:highlight>
                  <a:srgbClr val="FFFFFF"/>
                </a:highlight>
                <a:hlinkClick r:id="rId3"/>
              </a:rPr>
              <a:t>SAT Data Source</a:t>
            </a:r>
            <a:endParaRPr sz="1800" dirty="0">
              <a:solidFill>
                <a:schemeClr val="tx1">
                  <a:lumMod val="75000"/>
                  <a:lumOff val="25000"/>
                </a:schemeClr>
              </a:solidFill>
            </a:endParaRPr>
          </a:p>
          <a:p>
            <a:pPr marL="457200" lvl="0" indent="457200" algn="l" rtl="0">
              <a:lnSpc>
                <a:spcPct val="115000"/>
              </a:lnSpc>
              <a:spcBef>
                <a:spcPts val="0"/>
              </a:spcBef>
              <a:spcAft>
                <a:spcPts val="0"/>
              </a:spcAft>
              <a:buNone/>
            </a:pPr>
            <a:r>
              <a:rPr lang="en-SG" sz="1400" dirty="0">
                <a:solidFill>
                  <a:schemeClr val="tx1">
                    <a:lumMod val="75000"/>
                    <a:lumOff val="25000"/>
                  </a:schemeClr>
                </a:solidFill>
                <a:highlight>
                  <a:schemeClr val="lt1"/>
                </a:highlight>
                <a:hlinkClick r:id="rId4"/>
              </a:rPr>
              <a:t>ACT  Data Source</a:t>
            </a:r>
            <a:r>
              <a:rPr lang="en-SG" sz="1400" dirty="0">
                <a:solidFill>
                  <a:schemeClr val="tx1">
                    <a:lumMod val="75000"/>
                    <a:lumOff val="25000"/>
                  </a:schemeClr>
                </a:solidFill>
                <a:highlight>
                  <a:schemeClr val="lt1"/>
                </a:highlight>
              </a:rPr>
              <a:t>	</a:t>
            </a:r>
            <a:endParaRPr sz="1400" dirty="0">
              <a:solidFill>
                <a:schemeClr val="tx1">
                  <a:lumMod val="75000"/>
                  <a:lumOff val="25000"/>
                </a:schemeClr>
              </a:solidFill>
              <a:highlight>
                <a:srgbClr val="FFFFFF"/>
              </a:highlight>
            </a:endParaRPr>
          </a:p>
          <a:p>
            <a:pPr lvl="1">
              <a:lnSpc>
                <a:spcPct val="115000"/>
              </a:lnSpc>
              <a:spcBef>
                <a:spcPts val="600"/>
              </a:spcBef>
              <a:buClr>
                <a:srgbClr val="24292E"/>
              </a:buClr>
              <a:buFont typeface="Arial" panose="020B0604020202020204" pitchFamily="34" charset="0"/>
              <a:buChar char="•"/>
            </a:pPr>
            <a:r>
              <a:rPr lang="en-SG" sz="1400" dirty="0">
                <a:solidFill>
                  <a:srgbClr val="24292E"/>
                </a:solidFill>
                <a:highlight>
                  <a:srgbClr val="FFFFFF"/>
                </a:highlight>
              </a:rPr>
              <a:t>Data errors were spotted for Maryland’s Math score in SAT 2017, Maryland’s Science score in ACT 2017, and Wyoming’s ACT Composite score in 2017.</a:t>
            </a:r>
          </a:p>
          <a:p>
            <a:pPr lvl="1">
              <a:lnSpc>
                <a:spcPct val="115000"/>
              </a:lnSpc>
              <a:spcBef>
                <a:spcPts val="600"/>
              </a:spcBef>
              <a:buClr>
                <a:srgbClr val="24292E"/>
              </a:buClr>
              <a:buFont typeface="Arial" panose="020B0604020202020204" pitchFamily="34" charset="0"/>
              <a:buChar char="•"/>
            </a:pPr>
            <a:r>
              <a:rPr lang="en-US" sz="1400" dirty="0">
                <a:solidFill>
                  <a:srgbClr val="24292E"/>
                </a:solidFill>
                <a:highlight>
                  <a:srgbClr val="FFFFFF"/>
                </a:highlight>
              </a:rPr>
              <a:t>Data errors identified were fixed accordingly and data was converted to appropriate datatypes.</a:t>
            </a:r>
          </a:p>
          <a:p>
            <a:pPr lvl="1">
              <a:lnSpc>
                <a:spcPct val="115000"/>
              </a:lnSpc>
              <a:spcBef>
                <a:spcPts val="600"/>
              </a:spcBef>
              <a:buClr>
                <a:srgbClr val="24292E"/>
              </a:buClr>
              <a:buFont typeface="Arial" panose="020B0604020202020204" pitchFamily="34" charset="0"/>
              <a:buChar char="•"/>
            </a:pPr>
            <a:endParaRPr lang="en-SG" sz="1400" dirty="0">
              <a:solidFill>
                <a:srgbClr val="24292E"/>
              </a:solidFill>
              <a:highlight>
                <a:srgbClr val="FFFFFF"/>
              </a:highlight>
            </a:endParaRPr>
          </a:p>
          <a:p>
            <a:pPr marL="91440" lvl="0" indent="-139700" algn="l" rtl="0">
              <a:lnSpc>
                <a:spcPct val="110000"/>
              </a:lnSpc>
              <a:spcBef>
                <a:spcPts val="1200"/>
              </a:spcBef>
              <a:spcAft>
                <a:spcPts val="0"/>
              </a:spcAft>
              <a:buSzPts val="2200"/>
              <a:buFont typeface="Libre Franklin"/>
              <a:buChar char=" "/>
            </a:pPr>
            <a:endParaRPr sz="2200" dirty="0"/>
          </a:p>
        </p:txBody>
      </p:sp>
      <p:pic>
        <p:nvPicPr>
          <p:cNvPr id="2" name="Picture 1">
            <a:extLst>
              <a:ext uri="{FF2B5EF4-FFF2-40B4-BE49-F238E27FC236}">
                <a16:creationId xmlns:a16="http://schemas.microsoft.com/office/drawing/2014/main" id="{2DA973D3-7542-4953-868B-10027512A35D}"/>
              </a:ext>
            </a:extLst>
          </p:cNvPr>
          <p:cNvPicPr>
            <a:picLocks noChangeAspect="1"/>
          </p:cNvPicPr>
          <p:nvPr/>
        </p:nvPicPr>
        <p:blipFill>
          <a:blip r:embed="rId5"/>
          <a:stretch>
            <a:fillRect/>
          </a:stretch>
        </p:blipFill>
        <p:spPr>
          <a:xfrm>
            <a:off x="60960" y="3788171"/>
            <a:ext cx="3988265" cy="2502441"/>
          </a:xfrm>
          <a:prstGeom prst="rect">
            <a:avLst/>
          </a:prstGeom>
        </p:spPr>
      </p:pic>
      <p:pic>
        <p:nvPicPr>
          <p:cNvPr id="3" name="Picture 2">
            <a:extLst>
              <a:ext uri="{FF2B5EF4-FFF2-40B4-BE49-F238E27FC236}">
                <a16:creationId xmlns:a16="http://schemas.microsoft.com/office/drawing/2014/main" id="{506C629A-AAE9-4462-B0B3-8D941431D491}"/>
              </a:ext>
            </a:extLst>
          </p:cNvPr>
          <p:cNvPicPr>
            <a:picLocks noChangeAspect="1"/>
          </p:cNvPicPr>
          <p:nvPr/>
        </p:nvPicPr>
        <p:blipFill>
          <a:blip r:embed="rId6"/>
          <a:stretch>
            <a:fillRect/>
          </a:stretch>
        </p:blipFill>
        <p:spPr>
          <a:xfrm>
            <a:off x="4049225" y="3788170"/>
            <a:ext cx="4195903" cy="2502441"/>
          </a:xfrm>
          <a:prstGeom prst="rect">
            <a:avLst/>
          </a:prstGeom>
        </p:spPr>
      </p:pic>
      <p:pic>
        <p:nvPicPr>
          <p:cNvPr id="4" name="Picture 3">
            <a:extLst>
              <a:ext uri="{FF2B5EF4-FFF2-40B4-BE49-F238E27FC236}">
                <a16:creationId xmlns:a16="http://schemas.microsoft.com/office/drawing/2014/main" id="{28026A1E-BCFA-4684-A33D-4C711B842DA3}"/>
              </a:ext>
            </a:extLst>
          </p:cNvPr>
          <p:cNvPicPr>
            <a:picLocks noChangeAspect="1"/>
          </p:cNvPicPr>
          <p:nvPr/>
        </p:nvPicPr>
        <p:blipFill>
          <a:blip r:embed="rId7"/>
          <a:stretch>
            <a:fillRect/>
          </a:stretch>
        </p:blipFill>
        <p:spPr>
          <a:xfrm>
            <a:off x="8245128" y="3788169"/>
            <a:ext cx="3946872" cy="1168536"/>
          </a:xfrm>
          <a:prstGeom prst="rect">
            <a:avLst/>
          </a:prstGeom>
        </p:spPr>
      </p:pic>
      <p:sp>
        <p:nvSpPr>
          <p:cNvPr id="5" name="Rectangle 4">
            <a:extLst>
              <a:ext uri="{FF2B5EF4-FFF2-40B4-BE49-F238E27FC236}">
                <a16:creationId xmlns:a16="http://schemas.microsoft.com/office/drawing/2014/main" id="{7FD82708-B08A-4A2E-B5F7-82B512AE54DC}"/>
              </a:ext>
            </a:extLst>
          </p:cNvPr>
          <p:cNvSpPr/>
          <p:nvPr/>
        </p:nvSpPr>
        <p:spPr>
          <a:xfrm>
            <a:off x="2157274" y="4776187"/>
            <a:ext cx="452761" cy="1538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2DA2FC04-CC7C-4B61-9D17-884447BF74B9}"/>
              </a:ext>
            </a:extLst>
          </p:cNvPr>
          <p:cNvSpPr/>
          <p:nvPr/>
        </p:nvSpPr>
        <p:spPr>
          <a:xfrm>
            <a:off x="6096000" y="4758426"/>
            <a:ext cx="452761" cy="1538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C06BFBE-60A2-4013-9C8E-ADB23E349DB7}"/>
              </a:ext>
            </a:extLst>
          </p:cNvPr>
          <p:cNvSpPr/>
          <p:nvPr/>
        </p:nvSpPr>
        <p:spPr>
          <a:xfrm>
            <a:off x="10429785" y="4475819"/>
            <a:ext cx="332636" cy="2826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5432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3200"/>
              <a:buFont typeface="Bookman Old Style"/>
              <a:buNone/>
            </a:pPr>
            <a:r>
              <a:rPr lang="en-SG" sz="3200" dirty="0"/>
              <a:t>Data Processing (continued)</a:t>
            </a:r>
            <a:endParaRPr dirty="0"/>
          </a:p>
        </p:txBody>
      </p:sp>
      <p:sp>
        <p:nvSpPr>
          <p:cNvPr id="117" name="Google Shape;117;p16"/>
          <p:cNvSpPr txBox="1">
            <a:spLocks noGrp="1"/>
          </p:cNvSpPr>
          <p:nvPr>
            <p:ph type="body" idx="1"/>
          </p:nvPr>
        </p:nvSpPr>
        <p:spPr>
          <a:xfrm>
            <a:off x="1097279" y="2108201"/>
            <a:ext cx="10058400" cy="3760800"/>
          </a:xfrm>
          <a:prstGeom prst="rect">
            <a:avLst/>
          </a:prstGeom>
          <a:noFill/>
          <a:ln>
            <a:noFill/>
          </a:ln>
        </p:spPr>
        <p:txBody>
          <a:bodyPr spcFirstLastPara="1" wrap="square" lIns="0" tIns="45700" rIns="0" bIns="45700" anchor="t" anchorCtr="0">
            <a:noAutofit/>
          </a:bodyPr>
          <a:lstStyle/>
          <a:p>
            <a:pPr marL="457200" lvl="0" indent="-342900" algn="l" rtl="0">
              <a:lnSpc>
                <a:spcPct val="115000"/>
              </a:lnSpc>
              <a:spcBef>
                <a:spcPts val="600"/>
              </a:spcBef>
              <a:spcAft>
                <a:spcPts val="0"/>
              </a:spcAft>
              <a:buClr>
                <a:srgbClr val="24292E"/>
              </a:buClr>
              <a:buSzPts val="1800"/>
              <a:buFont typeface="+mj-lt"/>
              <a:buAutoNum type="arabicPeriod" startAt="3"/>
            </a:pPr>
            <a:r>
              <a:rPr lang="en-SG" sz="1800" dirty="0">
                <a:solidFill>
                  <a:srgbClr val="24292E"/>
                </a:solidFill>
                <a:highlight>
                  <a:srgbClr val="FFFFFF"/>
                </a:highlight>
              </a:rPr>
              <a:t>Additional row of data in ACT 2017 for National aggregates was removed.</a:t>
            </a:r>
          </a:p>
          <a:p>
            <a:pPr marL="457200" lvl="0" indent="-342900" algn="l" rtl="0">
              <a:lnSpc>
                <a:spcPct val="115000"/>
              </a:lnSpc>
              <a:spcBef>
                <a:spcPts val="600"/>
              </a:spcBef>
              <a:spcAft>
                <a:spcPts val="0"/>
              </a:spcAft>
              <a:buClr>
                <a:srgbClr val="24292E"/>
              </a:buClr>
              <a:buSzPts val="1800"/>
              <a:buFont typeface="+mj-lt"/>
              <a:buAutoNum type="arabicPeriod" startAt="3"/>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114300" lvl="0" indent="0" algn="l" rtl="0">
              <a:lnSpc>
                <a:spcPct val="115000"/>
              </a:lnSpc>
              <a:spcBef>
                <a:spcPts val="600"/>
              </a:spcBef>
              <a:spcAft>
                <a:spcPts val="0"/>
              </a:spcAft>
              <a:buClr>
                <a:srgbClr val="24292E"/>
              </a:buClr>
              <a:buSzPts val="1800"/>
              <a:buNone/>
            </a:pPr>
            <a:endParaRPr lang="en-SG" sz="18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mj-lt"/>
              <a:buAutoNum type="arabicPeriod" startAt="4"/>
            </a:pPr>
            <a:r>
              <a:rPr lang="en-SG" sz="1800" dirty="0">
                <a:solidFill>
                  <a:srgbClr val="24292E"/>
                </a:solidFill>
                <a:highlight>
                  <a:srgbClr val="FFFFFF"/>
                </a:highlight>
              </a:rPr>
              <a:t>The 2018 datasets were imported and aligned to similar format as the 2017 data.</a:t>
            </a:r>
            <a:endParaRPr sz="1800" dirty="0">
              <a:solidFill>
                <a:srgbClr val="24292E"/>
              </a:solidFill>
              <a:highlight>
                <a:srgbClr val="FFFFFF"/>
              </a:highlight>
            </a:endParaRPr>
          </a:p>
          <a:p>
            <a:pPr marL="457200" lvl="0" indent="-342900" algn="l" rtl="0">
              <a:lnSpc>
                <a:spcPct val="115000"/>
              </a:lnSpc>
              <a:spcBef>
                <a:spcPts val="600"/>
              </a:spcBef>
              <a:spcAft>
                <a:spcPts val="0"/>
              </a:spcAft>
              <a:buClr>
                <a:srgbClr val="24292E"/>
              </a:buClr>
              <a:buSzPts val="1800"/>
              <a:buFont typeface="Libre Franklin"/>
              <a:buAutoNum type="arabicPeriod" startAt="4"/>
            </a:pPr>
            <a:r>
              <a:rPr lang="en-SG" sz="1800" dirty="0">
                <a:solidFill>
                  <a:srgbClr val="24292E"/>
                </a:solidFill>
                <a:highlight>
                  <a:srgbClr val="FFFFFF"/>
                </a:highlight>
              </a:rPr>
              <a:t>The 4 datasets were merged into a final dataset for Exploratory Data Analysis.</a:t>
            </a:r>
            <a:endParaRPr sz="1800" dirty="0">
              <a:solidFill>
                <a:srgbClr val="24292E"/>
              </a:solidFill>
              <a:highlight>
                <a:srgbClr val="FFFFFF"/>
              </a:highlight>
            </a:endParaRPr>
          </a:p>
          <a:p>
            <a:pPr marL="91440" lvl="0" indent="-139700" algn="l" rtl="0">
              <a:lnSpc>
                <a:spcPct val="110000"/>
              </a:lnSpc>
              <a:spcBef>
                <a:spcPts val="1200"/>
              </a:spcBef>
              <a:spcAft>
                <a:spcPts val="0"/>
              </a:spcAft>
              <a:buSzPts val="2200"/>
              <a:buFont typeface="Libre Franklin"/>
              <a:buChar char=" "/>
            </a:pPr>
            <a:endParaRPr sz="2200" dirty="0"/>
          </a:p>
        </p:txBody>
      </p:sp>
      <p:pic>
        <p:nvPicPr>
          <p:cNvPr id="2" name="Picture 1">
            <a:extLst>
              <a:ext uri="{FF2B5EF4-FFF2-40B4-BE49-F238E27FC236}">
                <a16:creationId xmlns:a16="http://schemas.microsoft.com/office/drawing/2014/main" id="{38D9215A-8320-45F5-A79D-30708085476F}"/>
              </a:ext>
            </a:extLst>
          </p:cNvPr>
          <p:cNvPicPr>
            <a:picLocks noChangeAspect="1"/>
          </p:cNvPicPr>
          <p:nvPr/>
        </p:nvPicPr>
        <p:blipFill>
          <a:blip r:embed="rId3"/>
          <a:stretch>
            <a:fillRect/>
          </a:stretch>
        </p:blipFill>
        <p:spPr>
          <a:xfrm>
            <a:off x="1544934" y="4667856"/>
            <a:ext cx="4731577" cy="392287"/>
          </a:xfrm>
          <a:prstGeom prst="rect">
            <a:avLst/>
          </a:prstGeom>
        </p:spPr>
      </p:pic>
      <p:pic>
        <p:nvPicPr>
          <p:cNvPr id="3" name="Picture 2">
            <a:extLst>
              <a:ext uri="{FF2B5EF4-FFF2-40B4-BE49-F238E27FC236}">
                <a16:creationId xmlns:a16="http://schemas.microsoft.com/office/drawing/2014/main" id="{441FC5FA-DFED-4786-BE30-80456EC7CE74}"/>
              </a:ext>
            </a:extLst>
          </p:cNvPr>
          <p:cNvPicPr>
            <a:picLocks noChangeAspect="1"/>
          </p:cNvPicPr>
          <p:nvPr/>
        </p:nvPicPr>
        <p:blipFill>
          <a:blip r:embed="rId4"/>
          <a:stretch>
            <a:fillRect/>
          </a:stretch>
        </p:blipFill>
        <p:spPr>
          <a:xfrm>
            <a:off x="1544934" y="2548018"/>
            <a:ext cx="3765931" cy="2015104"/>
          </a:xfrm>
          <a:prstGeom prst="rect">
            <a:avLst/>
          </a:prstGeom>
        </p:spPr>
      </p:pic>
      <p:sp>
        <p:nvSpPr>
          <p:cNvPr id="4" name="Rectangle 3">
            <a:extLst>
              <a:ext uri="{FF2B5EF4-FFF2-40B4-BE49-F238E27FC236}">
                <a16:creationId xmlns:a16="http://schemas.microsoft.com/office/drawing/2014/main" id="{9EAE1DC9-5E3B-4011-9A5B-072E0A01C9FF}"/>
              </a:ext>
            </a:extLst>
          </p:cNvPr>
          <p:cNvSpPr/>
          <p:nvPr/>
        </p:nvSpPr>
        <p:spPr>
          <a:xfrm>
            <a:off x="2068497" y="3045039"/>
            <a:ext cx="3133818" cy="1420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0414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686D-17DD-407F-A403-C6D2DD14E336}"/>
              </a:ext>
            </a:extLst>
          </p:cNvPr>
          <p:cNvSpPr>
            <a:spLocks noGrp="1"/>
          </p:cNvSpPr>
          <p:nvPr>
            <p:ph type="ctrTitle"/>
          </p:nvPr>
        </p:nvSpPr>
        <p:spPr/>
        <p:txBody>
          <a:bodyPr/>
          <a:lstStyle/>
          <a:p>
            <a:r>
              <a:rPr lang="en-SG" sz="4800" dirty="0"/>
              <a:t>Exploratory Data Analysis </a:t>
            </a:r>
          </a:p>
        </p:txBody>
      </p:sp>
    </p:spTree>
    <p:extLst>
      <p:ext uri="{BB962C8B-B14F-4D97-AF65-F5344CB8AC3E}">
        <p14:creationId xmlns:p14="http://schemas.microsoft.com/office/powerpoint/2010/main" val="30798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097280" y="286603"/>
            <a:ext cx="10278476"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2400"/>
              <a:buFont typeface="Bookman Old Style"/>
              <a:buNone/>
            </a:pPr>
            <a:r>
              <a:rPr lang="en-SG" sz="2400"/>
              <a:t>In both 2017 and 2018, the </a:t>
            </a:r>
            <a:r>
              <a:rPr lang="en-SG" sz="2400">
                <a:solidFill>
                  <a:srgbClr val="C00000"/>
                </a:solidFill>
              </a:rPr>
              <a:t>ACT had a higher median participation rate </a:t>
            </a:r>
            <a:r>
              <a:rPr lang="en-SG" sz="2400"/>
              <a:t>than the SAT. </a:t>
            </a:r>
            <a:endParaRPr/>
          </a:p>
        </p:txBody>
      </p:sp>
      <p:pic>
        <p:nvPicPr>
          <p:cNvPr id="123" name="Google Shape;123;p17"/>
          <p:cNvPicPr preferRelativeResize="0"/>
          <p:nvPr/>
        </p:nvPicPr>
        <p:blipFill rotWithShape="1">
          <a:blip r:embed="rId3">
            <a:alphaModFix/>
          </a:blip>
          <a:srcRect/>
          <a:stretch/>
        </p:blipFill>
        <p:spPr>
          <a:xfrm>
            <a:off x="2665062" y="2106237"/>
            <a:ext cx="6551193" cy="4116333"/>
          </a:xfrm>
          <a:prstGeom prst="rect">
            <a:avLst/>
          </a:prstGeom>
          <a:noFill/>
          <a:ln>
            <a:noFill/>
          </a:ln>
        </p:spPr>
      </p:pic>
      <p:cxnSp>
        <p:nvCxnSpPr>
          <p:cNvPr id="124" name="Google Shape;124;p17"/>
          <p:cNvCxnSpPr/>
          <p:nvPr/>
        </p:nvCxnSpPr>
        <p:spPr>
          <a:xfrm>
            <a:off x="6087664" y="2496710"/>
            <a:ext cx="0" cy="3348000"/>
          </a:xfrm>
          <a:prstGeom prst="straightConnector1">
            <a:avLst/>
          </a:prstGeom>
          <a:noFill/>
          <a:ln w="12700" cap="flat" cmpd="sng">
            <a:solidFill>
              <a:srgbClr val="A5A5A5"/>
            </a:solidFill>
            <a:prstDash val="dash"/>
            <a:round/>
            <a:headEnd type="none" w="sm" len="sm"/>
            <a:tailEnd type="none" w="sm" len="sm"/>
          </a:ln>
        </p:spPr>
      </p:cxn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1023</Words>
  <Application>Microsoft Office PowerPoint</Application>
  <PresentationFormat>Widescreen</PresentationFormat>
  <Paragraphs>118</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Libre Franklin</vt:lpstr>
      <vt:lpstr>Calibri</vt:lpstr>
      <vt:lpstr>Arial</vt:lpstr>
      <vt:lpstr>Bookman Old Style</vt:lpstr>
      <vt:lpstr>1_RetrospectVTI</vt:lpstr>
      <vt:lpstr>SAT &amp; ACT Analysis</vt:lpstr>
      <vt:lpstr>Agenda</vt:lpstr>
      <vt:lpstr>Problem Statement</vt:lpstr>
      <vt:lpstr>Data</vt:lpstr>
      <vt:lpstr>Data Processing </vt:lpstr>
      <vt:lpstr>Data Processing (continued)</vt:lpstr>
      <vt:lpstr>Data Processing (continued)</vt:lpstr>
      <vt:lpstr>Exploratory Data Analysis </vt:lpstr>
      <vt:lpstr>In both 2017 and 2018, the ACT had a higher median participation rate than the SAT. </vt:lpstr>
      <vt:lpstr>A third of the states had 100% ACT participation in 2017 and 2018. Mirroring this, a similar proportion of states have low SAT participation rate in both years.   Notably, the number of states with strong SAT participation has increased in 2018.</vt:lpstr>
      <vt:lpstr>PowerPoint Presentation</vt:lpstr>
      <vt:lpstr>Sharp increase in SAT participation rate seen for Colorado and Illinois, along with decline in ACT participation, indicates conversion from ACT to SAT. Rhode Island also saw a notable increase in SAT participation. </vt:lpstr>
      <vt:lpstr>State contracts and state funded test are key drivers of SAT participation rate in Colorado, Illinois and Rhode Island in 2018.</vt:lpstr>
      <vt:lpstr>Conclusion &amp; Recommendations</vt:lpstr>
      <vt:lpstr>Conclusion &amp; Recommendation</vt:lpstr>
      <vt:lpstr>Data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&amp; ACT Analysis</dc:title>
  <cp:lastModifiedBy>Leung Sau Yee</cp:lastModifiedBy>
  <cp:revision>18</cp:revision>
  <dcterms:modified xsi:type="dcterms:W3CDTF">2020-08-11T04:52:31Z</dcterms:modified>
</cp:coreProperties>
</file>