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60" r:id="rId6"/>
    <p:sldId id="261" r:id="rId7"/>
    <p:sldId id="262" r:id="rId8"/>
    <p:sldId id="267" r:id="rId9"/>
    <p:sldId id="266"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chicagotribune.com/news/ct-illinois-chooses-sat-met-20160211-story.html" TargetMode="External"/><Relationship Id="rId2" Type="http://schemas.openxmlformats.org/officeDocument/2006/relationships/hyperlink" Target="https://www.edweek.org/ew/articles/2018/10/31/sat-scores-rise-as-number-of-test-takers.html" TargetMode="External"/><Relationship Id="rId1" Type="http://schemas.openxmlformats.org/officeDocument/2006/relationships/slideLayout" Target="../slideLayouts/slideLayout2.xml"/><Relationship Id="rId4" Type="http://schemas.openxmlformats.org/officeDocument/2006/relationships/hyperlink" Target="https://co.chalkbeat.org/2015/12/23/21092477/goodbye-act-hello-sat-a-significant-change-for-colorado-high-school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chicagotribune.com/news/ct-illinois-chooses-sat-met-20160211-story.html" TargetMode="External"/><Relationship Id="rId2" Type="http://schemas.openxmlformats.org/officeDocument/2006/relationships/hyperlink" Target="https://www.edweek.org/ew/section/multimedia/states-require-students-take-sat-or-act.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480812"/>
            <a:ext cx="6253317" cy="1844300"/>
          </a:xfrm>
        </p:spPr>
        <p:txBody>
          <a:bodyPr>
            <a:normAutofit/>
          </a:bodyPr>
          <a:lstStyle/>
          <a:p>
            <a:r>
              <a:rPr lang="en-US" sz="5400" dirty="0"/>
              <a:t>SAT &amp; ACT Analysis</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637DE0E-9CDC-4420-9AAC-6BDEFB3CDDF5}"/>
              </a:ext>
            </a:extLst>
          </p:cNvPr>
          <p:cNvSpPr txBox="1">
            <a:spLocks/>
          </p:cNvSpPr>
          <p:nvPr/>
        </p:nvSpPr>
        <p:spPr>
          <a:xfrm>
            <a:off x="5358753" y="4582499"/>
            <a:ext cx="6115317" cy="18443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400" dirty="0">
                <a:latin typeface="Arial" panose="020B0604020202020204" pitchFamily="34" charset="0"/>
                <a:cs typeface="Arial" panose="020B0604020202020204" pitchFamily="34" charset="0"/>
              </a:rPr>
              <a:t>Prepared by: Esther Leung</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9E69-16C6-468C-B70B-E388F8657EC3}"/>
              </a:ext>
            </a:extLst>
          </p:cNvPr>
          <p:cNvSpPr>
            <a:spLocks noGrp="1"/>
          </p:cNvSpPr>
          <p:nvPr>
            <p:ph type="title"/>
          </p:nvPr>
        </p:nvSpPr>
        <p:spPr/>
        <p:txBody>
          <a:bodyPr/>
          <a:lstStyle/>
          <a:p>
            <a:r>
              <a:rPr lang="en-SG" dirty="0"/>
              <a:t>Problem Statement</a:t>
            </a:r>
          </a:p>
        </p:txBody>
      </p:sp>
      <p:sp>
        <p:nvSpPr>
          <p:cNvPr id="3" name="Content Placeholder 2">
            <a:extLst>
              <a:ext uri="{FF2B5EF4-FFF2-40B4-BE49-F238E27FC236}">
                <a16:creationId xmlns:a16="http://schemas.microsoft.com/office/drawing/2014/main" id="{7E594B3E-50B8-4E90-BC8B-C62FE1041894}"/>
              </a:ext>
            </a:extLst>
          </p:cNvPr>
          <p:cNvSpPr>
            <a:spLocks noGrp="1"/>
          </p:cNvSpPr>
          <p:nvPr>
            <p:ph idx="1"/>
          </p:nvPr>
        </p:nvSpPr>
        <p:spPr>
          <a:xfrm>
            <a:off x="1097279" y="2108201"/>
            <a:ext cx="10058399" cy="3760891"/>
          </a:xfrm>
        </p:spPr>
        <p:txBody>
          <a:bodyPr>
            <a:normAutofit/>
          </a:bodyPr>
          <a:lstStyle/>
          <a:p>
            <a:r>
              <a:rPr lang="en-SG" sz="2200" dirty="0"/>
              <a:t>Following the change in SAT format in March 2016, the College Board is keen to identify </a:t>
            </a:r>
            <a:r>
              <a:rPr lang="en-SG" sz="2200" b="1" dirty="0">
                <a:solidFill>
                  <a:srgbClr val="0070C0"/>
                </a:solidFill>
              </a:rPr>
              <a:t>ways to improve SAT participation rate</a:t>
            </a:r>
            <a:r>
              <a:rPr lang="en-SG" sz="2200" dirty="0">
                <a:solidFill>
                  <a:srgbClr val="0070C0"/>
                </a:solidFill>
              </a:rPr>
              <a:t>. </a:t>
            </a:r>
          </a:p>
          <a:p>
            <a:endParaRPr lang="en-SG" sz="2200" dirty="0"/>
          </a:p>
        </p:txBody>
      </p:sp>
    </p:spTree>
    <p:extLst>
      <p:ext uri="{BB962C8B-B14F-4D97-AF65-F5344CB8AC3E}">
        <p14:creationId xmlns:p14="http://schemas.microsoft.com/office/powerpoint/2010/main" val="86723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BA6F-6C08-4C54-AF18-2E7C52AEE0BB}"/>
              </a:ext>
            </a:extLst>
          </p:cNvPr>
          <p:cNvSpPr>
            <a:spLocks noGrp="1"/>
          </p:cNvSpPr>
          <p:nvPr>
            <p:ph type="title"/>
          </p:nvPr>
        </p:nvSpPr>
        <p:spPr/>
        <p:txBody>
          <a:bodyPr/>
          <a:lstStyle/>
          <a:p>
            <a:r>
              <a:rPr lang="en-SG" dirty="0"/>
              <a:t>Data</a:t>
            </a:r>
          </a:p>
        </p:txBody>
      </p:sp>
      <p:sp>
        <p:nvSpPr>
          <p:cNvPr id="3" name="Content Placeholder 2">
            <a:extLst>
              <a:ext uri="{FF2B5EF4-FFF2-40B4-BE49-F238E27FC236}">
                <a16:creationId xmlns:a16="http://schemas.microsoft.com/office/drawing/2014/main" id="{35398530-8476-4157-A4C9-1670A41D9635}"/>
              </a:ext>
            </a:extLst>
          </p:cNvPr>
          <p:cNvSpPr>
            <a:spLocks noGrp="1"/>
          </p:cNvSpPr>
          <p:nvPr>
            <p:ph idx="1"/>
          </p:nvPr>
        </p:nvSpPr>
        <p:spPr/>
        <p:txBody>
          <a:bodyPr>
            <a:normAutofit/>
          </a:bodyPr>
          <a:lstStyle/>
          <a:p>
            <a:pPr marL="0" indent="0">
              <a:buNone/>
            </a:pPr>
            <a:r>
              <a:rPr lang="en-SG" sz="2200" dirty="0"/>
              <a:t>In this analysis, the following data for </a:t>
            </a:r>
            <a:r>
              <a:rPr lang="en-SG" sz="2200" b="1" dirty="0">
                <a:solidFill>
                  <a:srgbClr val="0070C0"/>
                </a:solidFill>
              </a:rPr>
              <a:t>SAT</a:t>
            </a:r>
            <a:r>
              <a:rPr lang="en-SG" sz="2200" b="1" dirty="0"/>
              <a:t> </a:t>
            </a:r>
            <a:r>
              <a:rPr lang="en-SG" sz="2200" dirty="0"/>
              <a:t>and </a:t>
            </a:r>
            <a:r>
              <a:rPr lang="en-SG" sz="2200" b="1" dirty="0">
                <a:solidFill>
                  <a:srgbClr val="0070C0"/>
                </a:solidFill>
              </a:rPr>
              <a:t>ACT</a:t>
            </a:r>
            <a:r>
              <a:rPr lang="en-SG" sz="2200" dirty="0"/>
              <a:t> in the year  </a:t>
            </a:r>
            <a:r>
              <a:rPr lang="en-SG" sz="2200" b="1" dirty="0">
                <a:solidFill>
                  <a:srgbClr val="0070C0"/>
                </a:solidFill>
              </a:rPr>
              <a:t>2017</a:t>
            </a:r>
            <a:r>
              <a:rPr lang="en-SG" sz="2200" dirty="0"/>
              <a:t> and </a:t>
            </a:r>
            <a:r>
              <a:rPr lang="en-SG" sz="2200" b="1" dirty="0">
                <a:solidFill>
                  <a:srgbClr val="0070C0"/>
                </a:solidFill>
              </a:rPr>
              <a:t>2018</a:t>
            </a:r>
            <a:r>
              <a:rPr lang="en-SG" sz="2200" dirty="0"/>
              <a:t> are analysed:</a:t>
            </a:r>
          </a:p>
          <a:p>
            <a:pPr>
              <a:buClrTx/>
              <a:buFont typeface="Arial" panose="020B0604020202020204" pitchFamily="34" charset="0"/>
              <a:buChar char="•"/>
            </a:pPr>
            <a:r>
              <a:rPr lang="en-SG" sz="2200" dirty="0"/>
              <a:t> </a:t>
            </a:r>
            <a:r>
              <a:rPr lang="en-SG" sz="2200" b="1" dirty="0">
                <a:solidFill>
                  <a:srgbClr val="0070C0"/>
                </a:solidFill>
              </a:rPr>
              <a:t>Participation Rate</a:t>
            </a:r>
            <a:r>
              <a:rPr lang="en-SG" sz="2200" dirty="0">
                <a:solidFill>
                  <a:srgbClr val="0070C0"/>
                </a:solidFill>
              </a:rPr>
              <a:t> </a:t>
            </a:r>
            <a:r>
              <a:rPr lang="en-SG" sz="2200" dirty="0"/>
              <a:t>of each test by state</a:t>
            </a:r>
          </a:p>
          <a:p>
            <a:pPr>
              <a:buClrTx/>
              <a:buFont typeface="Arial" panose="020B0604020202020204" pitchFamily="34" charset="0"/>
              <a:buChar char="•"/>
            </a:pPr>
            <a:r>
              <a:rPr lang="en-SG" sz="2200" dirty="0"/>
              <a:t> </a:t>
            </a:r>
            <a:r>
              <a:rPr lang="en-SG" sz="2200" b="1" dirty="0">
                <a:solidFill>
                  <a:srgbClr val="0070C0"/>
                </a:solidFill>
              </a:rPr>
              <a:t>Average Test Scores </a:t>
            </a:r>
            <a:r>
              <a:rPr lang="en-SG" sz="2200" dirty="0"/>
              <a:t>of each test by state</a:t>
            </a:r>
          </a:p>
          <a:p>
            <a:pPr marL="0" indent="0">
              <a:buClrTx/>
              <a:buNone/>
            </a:pPr>
            <a:endParaRPr lang="en-SG" sz="2200" dirty="0"/>
          </a:p>
          <a:p>
            <a:pPr marL="0" indent="0">
              <a:buClrTx/>
              <a:buNone/>
            </a:pPr>
            <a:endParaRPr lang="en-SG" sz="2200" dirty="0"/>
          </a:p>
          <a:p>
            <a:pPr marL="0" indent="0">
              <a:buNone/>
            </a:pPr>
            <a:endParaRPr lang="en-SG" sz="2200" dirty="0"/>
          </a:p>
        </p:txBody>
      </p:sp>
    </p:spTree>
    <p:extLst>
      <p:ext uri="{BB962C8B-B14F-4D97-AF65-F5344CB8AC3E}">
        <p14:creationId xmlns:p14="http://schemas.microsoft.com/office/powerpoint/2010/main" val="43293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9D3A-7ED5-4F11-9F3F-0F489AEDD70B}"/>
              </a:ext>
            </a:extLst>
          </p:cNvPr>
          <p:cNvSpPr>
            <a:spLocks noGrp="1"/>
          </p:cNvSpPr>
          <p:nvPr>
            <p:ph type="title"/>
          </p:nvPr>
        </p:nvSpPr>
        <p:spPr>
          <a:xfrm>
            <a:off x="1097280" y="286603"/>
            <a:ext cx="10278476" cy="1450757"/>
          </a:xfrm>
        </p:spPr>
        <p:txBody>
          <a:bodyPr>
            <a:normAutofit/>
          </a:bodyPr>
          <a:lstStyle/>
          <a:p>
            <a:r>
              <a:rPr lang="en-SG" sz="2400" dirty="0"/>
              <a:t>In both 2017 and 2018, ACT had higher median participation rate vs. SAT. </a:t>
            </a:r>
          </a:p>
        </p:txBody>
      </p:sp>
      <p:pic>
        <p:nvPicPr>
          <p:cNvPr id="1026" name="Picture 2">
            <a:extLst>
              <a:ext uri="{FF2B5EF4-FFF2-40B4-BE49-F238E27FC236}">
                <a16:creationId xmlns:a16="http://schemas.microsoft.com/office/drawing/2014/main" id="{CD799521-0AF6-4504-BE01-D33C454FB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758" y="2054957"/>
            <a:ext cx="6650715" cy="417886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0B5B5B1-D250-4F1F-B66D-B569AC8C010E}"/>
              </a:ext>
            </a:extLst>
          </p:cNvPr>
          <p:cNvCxnSpPr/>
          <p:nvPr/>
        </p:nvCxnSpPr>
        <p:spPr>
          <a:xfrm>
            <a:off x="5971429" y="2496710"/>
            <a:ext cx="0" cy="3348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23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AD42-DB87-449D-8AE2-C5E196A67EC1}"/>
              </a:ext>
            </a:extLst>
          </p:cNvPr>
          <p:cNvSpPr>
            <a:spLocks noGrp="1"/>
          </p:cNvSpPr>
          <p:nvPr>
            <p:ph type="title"/>
          </p:nvPr>
        </p:nvSpPr>
        <p:spPr>
          <a:xfrm>
            <a:off x="1097279" y="286603"/>
            <a:ext cx="10472205" cy="1450757"/>
          </a:xfrm>
        </p:spPr>
        <p:txBody>
          <a:bodyPr>
            <a:normAutofit/>
          </a:bodyPr>
          <a:lstStyle/>
          <a:p>
            <a:r>
              <a:rPr lang="en-SG" sz="2400" dirty="0"/>
              <a:t>A third of the states had 100% ACT participation in 2017 and 2018. Mirroring this, a similar proportion of states have low SAT participation rate in both years. Notably, the number of states with strong SAT participation has increased in 2018.</a:t>
            </a:r>
          </a:p>
        </p:txBody>
      </p:sp>
      <p:pic>
        <p:nvPicPr>
          <p:cNvPr id="1026" name="Picture 2">
            <a:extLst>
              <a:ext uri="{FF2B5EF4-FFF2-40B4-BE49-F238E27FC236}">
                <a16:creationId xmlns:a16="http://schemas.microsoft.com/office/drawing/2014/main" id="{3A2AA48E-E851-4F56-AD6E-138246E95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492" y="1944589"/>
            <a:ext cx="5064413" cy="44252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086896-8C73-4B2E-8FE8-A47CAD96C398}"/>
              </a:ext>
            </a:extLst>
          </p:cNvPr>
          <p:cNvSpPr/>
          <p:nvPr/>
        </p:nvSpPr>
        <p:spPr>
          <a:xfrm>
            <a:off x="2936929" y="2386739"/>
            <a:ext cx="170480" cy="1549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55FF46E7-933D-4005-BBAC-1BE811A7D0C2}"/>
              </a:ext>
            </a:extLst>
          </p:cNvPr>
          <p:cNvSpPr/>
          <p:nvPr/>
        </p:nvSpPr>
        <p:spPr>
          <a:xfrm>
            <a:off x="5561309" y="2378990"/>
            <a:ext cx="170480" cy="1549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37D42BA1-76A7-41EA-8A04-32E99AA53FB5}"/>
              </a:ext>
            </a:extLst>
          </p:cNvPr>
          <p:cNvSpPr/>
          <p:nvPr/>
        </p:nvSpPr>
        <p:spPr>
          <a:xfrm>
            <a:off x="7457269" y="3037667"/>
            <a:ext cx="170480" cy="898901"/>
          </a:xfrm>
          <a:prstGeom prst="rect">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F16C8196-3371-40D6-B0C8-62CF46F05FF3}"/>
              </a:ext>
            </a:extLst>
          </p:cNvPr>
          <p:cNvSpPr/>
          <p:nvPr/>
        </p:nvSpPr>
        <p:spPr>
          <a:xfrm>
            <a:off x="4817389" y="4429931"/>
            <a:ext cx="180813" cy="17228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C7BDC657-B41C-44EB-92C9-7F3F3189BC22}"/>
              </a:ext>
            </a:extLst>
          </p:cNvPr>
          <p:cNvSpPr/>
          <p:nvPr/>
        </p:nvSpPr>
        <p:spPr>
          <a:xfrm>
            <a:off x="7457269" y="4365355"/>
            <a:ext cx="180813" cy="17874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885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815F-F1F3-45F8-94FE-7FAF7F2CC93D}"/>
              </a:ext>
            </a:extLst>
          </p:cNvPr>
          <p:cNvSpPr>
            <a:spLocks noGrp="1"/>
          </p:cNvSpPr>
          <p:nvPr>
            <p:ph type="title"/>
          </p:nvPr>
        </p:nvSpPr>
        <p:spPr>
          <a:xfrm>
            <a:off x="1097280" y="236111"/>
            <a:ext cx="10400306" cy="1594237"/>
          </a:xfrm>
        </p:spPr>
        <p:txBody>
          <a:bodyPr>
            <a:noAutofit/>
          </a:bodyPr>
          <a:lstStyle/>
          <a:p>
            <a:r>
              <a:rPr lang="en-SG" sz="2400" dirty="0"/>
              <a:t>Sharp increase in SAT participation rate seen for </a:t>
            </a:r>
            <a:r>
              <a:rPr lang="en-SG" sz="2400" dirty="0">
                <a:solidFill>
                  <a:srgbClr val="339933"/>
                </a:solidFill>
              </a:rPr>
              <a:t>Colorado</a:t>
            </a:r>
            <a:r>
              <a:rPr lang="en-SG" sz="2400" dirty="0"/>
              <a:t> and </a:t>
            </a:r>
            <a:r>
              <a:rPr lang="en-SG" sz="2400" dirty="0">
                <a:solidFill>
                  <a:srgbClr val="339933"/>
                </a:solidFill>
              </a:rPr>
              <a:t>Illinois</a:t>
            </a:r>
            <a:r>
              <a:rPr lang="en-SG" sz="2400" dirty="0"/>
              <a:t>, along with decline in ACT participation, indicates conversion from ACT to SAT. </a:t>
            </a:r>
            <a:r>
              <a:rPr lang="en-SG" sz="2400" dirty="0">
                <a:solidFill>
                  <a:srgbClr val="339933"/>
                </a:solidFill>
              </a:rPr>
              <a:t>Rhode Island </a:t>
            </a:r>
            <a:r>
              <a:rPr lang="en-SG" sz="2400" dirty="0"/>
              <a:t>also saw a notable increase in SAT participation. </a:t>
            </a:r>
          </a:p>
        </p:txBody>
      </p:sp>
      <p:pic>
        <p:nvPicPr>
          <p:cNvPr id="3075" name="Picture 3">
            <a:extLst>
              <a:ext uri="{FF2B5EF4-FFF2-40B4-BE49-F238E27FC236}">
                <a16:creationId xmlns:a16="http://schemas.microsoft.com/office/drawing/2014/main" id="{78D52FCA-E506-4D0D-9AD5-D6F85DB37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87" y="2317350"/>
            <a:ext cx="10553700" cy="359092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AFE5DD2-B7F1-4C70-853D-7E6D8339557A}"/>
              </a:ext>
            </a:extLst>
          </p:cNvPr>
          <p:cNvGrpSpPr/>
          <p:nvPr/>
        </p:nvGrpSpPr>
        <p:grpSpPr>
          <a:xfrm>
            <a:off x="8790527" y="2317350"/>
            <a:ext cx="1633204" cy="935497"/>
            <a:chOff x="2477192" y="2331405"/>
            <a:chExt cx="1633204" cy="935497"/>
          </a:xfrm>
        </p:grpSpPr>
        <p:sp>
          <p:nvSpPr>
            <p:cNvPr id="6" name="TextBox 5">
              <a:extLst>
                <a:ext uri="{FF2B5EF4-FFF2-40B4-BE49-F238E27FC236}">
                  <a16:creationId xmlns:a16="http://schemas.microsoft.com/office/drawing/2014/main" id="{DED6A31E-0A0F-47A6-98DA-EE6D5632B914}"/>
                </a:ext>
              </a:extLst>
            </p:cNvPr>
            <p:cNvSpPr txBox="1"/>
            <p:nvPr/>
          </p:nvSpPr>
          <p:spPr>
            <a:xfrm>
              <a:off x="2477192" y="2331405"/>
              <a:ext cx="1633204" cy="646331"/>
            </a:xfrm>
            <a:prstGeom prst="rect">
              <a:avLst/>
            </a:prstGeom>
            <a:noFill/>
            <a:ln>
              <a:solidFill>
                <a:srgbClr val="339933"/>
              </a:solidFill>
            </a:ln>
          </p:spPr>
          <p:txBody>
            <a:bodyPr wrap="none" rtlCol="0">
              <a:spAutoFit/>
            </a:bodyPr>
            <a:lstStyle/>
            <a:p>
              <a:r>
                <a:rPr lang="en-SG" sz="1200" b="1" dirty="0">
                  <a:solidFill>
                    <a:srgbClr val="339933"/>
                  </a:solidFill>
                </a:rPr>
                <a:t>Colorado</a:t>
              </a:r>
            </a:p>
            <a:p>
              <a:r>
                <a:rPr lang="en-SG" sz="1200" dirty="0">
                  <a:solidFill>
                    <a:srgbClr val="339933"/>
                  </a:solidFill>
                </a:rPr>
                <a:t>SAT </a:t>
              </a:r>
              <a:r>
                <a:rPr lang="en-SG" sz="1200" dirty="0" err="1">
                  <a:solidFill>
                    <a:srgbClr val="339933"/>
                  </a:solidFill>
                </a:rPr>
                <a:t>yoy</a:t>
              </a:r>
              <a:r>
                <a:rPr lang="en-SG" sz="1200" dirty="0">
                  <a:solidFill>
                    <a:srgbClr val="339933"/>
                  </a:solidFill>
                </a:rPr>
                <a:t> change: </a:t>
              </a:r>
              <a:r>
                <a:rPr lang="en-SG" sz="1200" b="1" dirty="0">
                  <a:solidFill>
                    <a:srgbClr val="339933"/>
                  </a:solidFill>
                </a:rPr>
                <a:t>+89%</a:t>
              </a:r>
            </a:p>
            <a:p>
              <a:r>
                <a:rPr lang="en-SG" sz="1200" dirty="0">
                  <a:solidFill>
                    <a:srgbClr val="339933"/>
                  </a:solidFill>
                </a:rPr>
                <a:t>ACT </a:t>
              </a:r>
              <a:r>
                <a:rPr lang="en-SG" sz="1200" dirty="0" err="1">
                  <a:solidFill>
                    <a:srgbClr val="339933"/>
                  </a:solidFill>
                </a:rPr>
                <a:t>yoy</a:t>
              </a:r>
              <a:r>
                <a:rPr lang="en-SG" sz="1200" dirty="0">
                  <a:solidFill>
                    <a:srgbClr val="339933"/>
                  </a:solidFill>
                </a:rPr>
                <a:t> change: </a:t>
              </a:r>
              <a:r>
                <a:rPr lang="en-SG" sz="1200" b="1" dirty="0">
                  <a:solidFill>
                    <a:srgbClr val="339933"/>
                  </a:solidFill>
                </a:rPr>
                <a:t>-70%</a:t>
              </a:r>
            </a:p>
          </p:txBody>
        </p:sp>
        <p:cxnSp>
          <p:nvCxnSpPr>
            <p:cNvPr id="7" name="Straight Arrow Connector 6">
              <a:extLst>
                <a:ext uri="{FF2B5EF4-FFF2-40B4-BE49-F238E27FC236}">
                  <a16:creationId xmlns:a16="http://schemas.microsoft.com/office/drawing/2014/main" id="{8F2C02ED-D83C-4BF0-90E4-FF70D903E3A4}"/>
                </a:ext>
              </a:extLst>
            </p:cNvPr>
            <p:cNvCxnSpPr/>
            <p:nvPr/>
          </p:nvCxnSpPr>
          <p:spPr>
            <a:xfrm>
              <a:off x="3731329" y="2984269"/>
              <a:ext cx="274320" cy="282633"/>
            </a:xfrm>
            <a:prstGeom prst="straightConnector1">
              <a:avLst/>
            </a:prstGeom>
            <a:ln w="9525">
              <a:solidFill>
                <a:srgbClr val="33993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4C4D915-2463-4B1F-874E-769F7BD7684D}"/>
              </a:ext>
            </a:extLst>
          </p:cNvPr>
          <p:cNvGrpSpPr/>
          <p:nvPr/>
        </p:nvGrpSpPr>
        <p:grpSpPr>
          <a:xfrm>
            <a:off x="10484080" y="2317350"/>
            <a:ext cx="1636154" cy="935497"/>
            <a:chOff x="2429486" y="2331405"/>
            <a:chExt cx="1636154" cy="935497"/>
          </a:xfrm>
        </p:grpSpPr>
        <p:sp>
          <p:nvSpPr>
            <p:cNvPr id="9" name="TextBox 8">
              <a:extLst>
                <a:ext uri="{FF2B5EF4-FFF2-40B4-BE49-F238E27FC236}">
                  <a16:creationId xmlns:a16="http://schemas.microsoft.com/office/drawing/2014/main" id="{B915E53A-1796-4861-BEAF-231BB8797EE8}"/>
                </a:ext>
              </a:extLst>
            </p:cNvPr>
            <p:cNvSpPr txBox="1"/>
            <p:nvPr/>
          </p:nvSpPr>
          <p:spPr>
            <a:xfrm>
              <a:off x="2429486" y="2331405"/>
              <a:ext cx="1636154" cy="646331"/>
            </a:xfrm>
            <a:prstGeom prst="rect">
              <a:avLst/>
            </a:prstGeom>
            <a:noFill/>
            <a:ln>
              <a:solidFill>
                <a:srgbClr val="339933"/>
              </a:solidFill>
            </a:ln>
          </p:spPr>
          <p:txBody>
            <a:bodyPr wrap="none" rtlCol="0">
              <a:spAutoFit/>
            </a:bodyPr>
            <a:lstStyle/>
            <a:p>
              <a:r>
                <a:rPr lang="en-SG" sz="1200" b="1" dirty="0">
                  <a:solidFill>
                    <a:srgbClr val="339933"/>
                  </a:solidFill>
                </a:rPr>
                <a:t>Illinois</a:t>
              </a:r>
            </a:p>
            <a:p>
              <a:r>
                <a:rPr lang="en-SG" sz="1200" dirty="0">
                  <a:solidFill>
                    <a:srgbClr val="339933"/>
                  </a:solidFill>
                </a:rPr>
                <a:t>SAT </a:t>
              </a:r>
              <a:r>
                <a:rPr lang="en-SG" sz="1200" dirty="0" err="1">
                  <a:solidFill>
                    <a:srgbClr val="339933"/>
                  </a:solidFill>
                </a:rPr>
                <a:t>yoy</a:t>
              </a:r>
              <a:r>
                <a:rPr lang="en-SG" sz="1200" dirty="0">
                  <a:solidFill>
                    <a:srgbClr val="339933"/>
                  </a:solidFill>
                </a:rPr>
                <a:t> change: </a:t>
              </a:r>
              <a:r>
                <a:rPr lang="en-SG" sz="1200" b="1" dirty="0">
                  <a:solidFill>
                    <a:srgbClr val="339933"/>
                  </a:solidFill>
                </a:rPr>
                <a:t>+90%</a:t>
              </a:r>
            </a:p>
            <a:p>
              <a:r>
                <a:rPr lang="en-SG" sz="1200" dirty="0">
                  <a:solidFill>
                    <a:srgbClr val="339933"/>
                  </a:solidFill>
                </a:rPr>
                <a:t>ACT </a:t>
              </a:r>
              <a:r>
                <a:rPr lang="en-SG" sz="1200" dirty="0" err="1">
                  <a:solidFill>
                    <a:srgbClr val="339933"/>
                  </a:solidFill>
                </a:rPr>
                <a:t>yoy</a:t>
              </a:r>
              <a:r>
                <a:rPr lang="en-SG" sz="1200" dirty="0">
                  <a:solidFill>
                    <a:srgbClr val="339933"/>
                  </a:solidFill>
                </a:rPr>
                <a:t> change: </a:t>
              </a:r>
              <a:r>
                <a:rPr lang="en-SG" sz="1200" b="1" dirty="0">
                  <a:solidFill>
                    <a:srgbClr val="339933"/>
                  </a:solidFill>
                </a:rPr>
                <a:t>-50%</a:t>
              </a:r>
            </a:p>
          </p:txBody>
        </p:sp>
        <p:cxnSp>
          <p:nvCxnSpPr>
            <p:cNvPr id="10" name="Straight Arrow Connector 9">
              <a:extLst>
                <a:ext uri="{FF2B5EF4-FFF2-40B4-BE49-F238E27FC236}">
                  <a16:creationId xmlns:a16="http://schemas.microsoft.com/office/drawing/2014/main" id="{308F4B88-B547-406F-B063-1309A3CFE780}"/>
                </a:ext>
              </a:extLst>
            </p:cNvPr>
            <p:cNvCxnSpPr>
              <a:cxnSpLocks/>
            </p:cNvCxnSpPr>
            <p:nvPr/>
          </p:nvCxnSpPr>
          <p:spPr>
            <a:xfrm flipH="1">
              <a:off x="2531291" y="2977736"/>
              <a:ext cx="187095" cy="289166"/>
            </a:xfrm>
            <a:prstGeom prst="straightConnector1">
              <a:avLst/>
            </a:prstGeom>
            <a:ln w="9525">
              <a:solidFill>
                <a:srgbClr val="33993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7571870C-C6C7-432F-9B23-C821638E1E09}"/>
              </a:ext>
            </a:extLst>
          </p:cNvPr>
          <p:cNvGrpSpPr/>
          <p:nvPr/>
        </p:nvGrpSpPr>
        <p:grpSpPr>
          <a:xfrm>
            <a:off x="7074976" y="3314329"/>
            <a:ext cx="1715551" cy="875673"/>
            <a:chOff x="2350089" y="2102063"/>
            <a:chExt cx="1715551" cy="875673"/>
          </a:xfrm>
        </p:grpSpPr>
        <p:sp>
          <p:nvSpPr>
            <p:cNvPr id="13" name="TextBox 12">
              <a:extLst>
                <a:ext uri="{FF2B5EF4-FFF2-40B4-BE49-F238E27FC236}">
                  <a16:creationId xmlns:a16="http://schemas.microsoft.com/office/drawing/2014/main" id="{35764DFF-3530-4953-B033-C5C3A94568DD}"/>
                </a:ext>
              </a:extLst>
            </p:cNvPr>
            <p:cNvSpPr txBox="1"/>
            <p:nvPr/>
          </p:nvSpPr>
          <p:spPr>
            <a:xfrm>
              <a:off x="2429486" y="2331405"/>
              <a:ext cx="1636154" cy="646331"/>
            </a:xfrm>
            <a:prstGeom prst="rect">
              <a:avLst/>
            </a:prstGeom>
            <a:noFill/>
            <a:ln>
              <a:solidFill>
                <a:srgbClr val="339933"/>
              </a:solidFill>
            </a:ln>
          </p:spPr>
          <p:txBody>
            <a:bodyPr wrap="none" rtlCol="0">
              <a:spAutoFit/>
            </a:bodyPr>
            <a:lstStyle/>
            <a:p>
              <a:r>
                <a:rPr lang="en-SG" sz="1200" b="1" dirty="0">
                  <a:solidFill>
                    <a:srgbClr val="339933"/>
                  </a:solidFill>
                </a:rPr>
                <a:t>Rhode Island</a:t>
              </a:r>
            </a:p>
            <a:p>
              <a:r>
                <a:rPr lang="en-SG" sz="1200" dirty="0">
                  <a:solidFill>
                    <a:srgbClr val="339933"/>
                  </a:solidFill>
                </a:rPr>
                <a:t>SAT </a:t>
              </a:r>
              <a:r>
                <a:rPr lang="en-SG" sz="1200" dirty="0" err="1">
                  <a:solidFill>
                    <a:srgbClr val="339933"/>
                  </a:solidFill>
                </a:rPr>
                <a:t>yoy</a:t>
              </a:r>
              <a:r>
                <a:rPr lang="en-SG" sz="1200" dirty="0">
                  <a:solidFill>
                    <a:srgbClr val="339933"/>
                  </a:solidFill>
                </a:rPr>
                <a:t> change: </a:t>
              </a:r>
              <a:r>
                <a:rPr lang="en-SG" sz="1200" b="1" dirty="0">
                  <a:solidFill>
                    <a:srgbClr val="339933"/>
                  </a:solidFill>
                </a:rPr>
                <a:t>+26%</a:t>
              </a:r>
            </a:p>
            <a:p>
              <a:r>
                <a:rPr lang="en-SG" sz="1200" dirty="0">
                  <a:solidFill>
                    <a:srgbClr val="339933"/>
                  </a:solidFill>
                </a:rPr>
                <a:t>ACT </a:t>
              </a:r>
              <a:r>
                <a:rPr lang="en-SG" sz="1200" dirty="0" err="1">
                  <a:solidFill>
                    <a:srgbClr val="339933"/>
                  </a:solidFill>
                </a:rPr>
                <a:t>yoy</a:t>
              </a:r>
              <a:r>
                <a:rPr lang="en-SG" sz="1200" dirty="0">
                  <a:solidFill>
                    <a:srgbClr val="339933"/>
                  </a:solidFill>
                </a:rPr>
                <a:t> change: -6%</a:t>
              </a:r>
            </a:p>
          </p:txBody>
        </p:sp>
        <p:cxnSp>
          <p:nvCxnSpPr>
            <p:cNvPr id="14" name="Straight Arrow Connector 13">
              <a:extLst>
                <a:ext uri="{FF2B5EF4-FFF2-40B4-BE49-F238E27FC236}">
                  <a16:creationId xmlns:a16="http://schemas.microsoft.com/office/drawing/2014/main" id="{D7445D4D-924E-4C06-8567-8F2658357C93}"/>
                </a:ext>
              </a:extLst>
            </p:cNvPr>
            <p:cNvCxnSpPr>
              <a:cxnSpLocks/>
            </p:cNvCxnSpPr>
            <p:nvPr/>
          </p:nvCxnSpPr>
          <p:spPr>
            <a:xfrm flipH="1" flipV="1">
              <a:off x="2350089" y="2102063"/>
              <a:ext cx="364211" cy="229342"/>
            </a:xfrm>
            <a:prstGeom prst="straightConnector1">
              <a:avLst/>
            </a:prstGeom>
            <a:ln w="9525">
              <a:solidFill>
                <a:srgbClr val="33993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738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2A7B-B0FE-4127-B624-3952B2B373CF}"/>
              </a:ext>
            </a:extLst>
          </p:cNvPr>
          <p:cNvSpPr>
            <a:spLocks noGrp="1"/>
          </p:cNvSpPr>
          <p:nvPr>
            <p:ph type="title"/>
          </p:nvPr>
        </p:nvSpPr>
        <p:spPr/>
        <p:txBody>
          <a:bodyPr>
            <a:normAutofit/>
          </a:bodyPr>
          <a:lstStyle/>
          <a:p>
            <a:r>
              <a:rPr lang="en-SG" sz="2400" dirty="0"/>
              <a:t>State contracts and state funded test are key driver of SAT participation rate in Colorado, Illinois and Rhode Island in 2018.</a:t>
            </a:r>
          </a:p>
        </p:txBody>
      </p:sp>
      <p:sp>
        <p:nvSpPr>
          <p:cNvPr id="3" name="Content Placeholder 2">
            <a:extLst>
              <a:ext uri="{FF2B5EF4-FFF2-40B4-BE49-F238E27FC236}">
                <a16:creationId xmlns:a16="http://schemas.microsoft.com/office/drawing/2014/main" id="{945D4FA7-6B59-49E8-A66F-C1598F864DFD}"/>
              </a:ext>
            </a:extLst>
          </p:cNvPr>
          <p:cNvSpPr>
            <a:spLocks noGrp="1"/>
          </p:cNvSpPr>
          <p:nvPr>
            <p:ph idx="1"/>
          </p:nvPr>
        </p:nvSpPr>
        <p:spPr>
          <a:xfrm>
            <a:off x="1201118" y="2108201"/>
            <a:ext cx="9954561" cy="3760891"/>
          </a:xfrm>
        </p:spPr>
        <p:txBody>
          <a:bodyPr>
            <a:normAutofit/>
          </a:bodyPr>
          <a:lstStyle/>
          <a:p>
            <a:pPr>
              <a:buClr>
                <a:schemeClr val="tx1">
                  <a:lumMod val="75000"/>
                  <a:lumOff val="25000"/>
                </a:schemeClr>
              </a:buClr>
              <a:buFont typeface="Arial" panose="020B0604020202020204" pitchFamily="34" charset="0"/>
              <a:buChar char="•"/>
            </a:pPr>
            <a:r>
              <a:rPr lang="en-US" sz="1600" dirty="0"/>
              <a:t>In 2017-2018, 10 states (Colorado, Connecticut, Delaware, Idaho, Illinois, Maine, Michigan, New Hampshire, Rhode Island, and West Virginia) and the District of Columbia covered the cost of the SAT for all their public school students. </a:t>
            </a:r>
          </a:p>
          <a:p>
            <a:pPr>
              <a:buClr>
                <a:schemeClr val="tx1">
                  <a:lumMod val="75000"/>
                  <a:lumOff val="25000"/>
                </a:schemeClr>
              </a:buClr>
              <a:buFont typeface="Arial" panose="020B0604020202020204" pitchFamily="34" charset="0"/>
              <a:buChar char="•"/>
            </a:pPr>
            <a:r>
              <a:rPr lang="en-US" sz="1600" dirty="0"/>
              <a:t>Three years prior to that, only three states and the District of Columbia did so.</a:t>
            </a:r>
            <a:endParaRPr lang="en-SG" sz="1800" dirty="0"/>
          </a:p>
        </p:txBody>
      </p:sp>
      <p:sp>
        <p:nvSpPr>
          <p:cNvPr id="4" name="TextBox 3">
            <a:extLst>
              <a:ext uri="{FF2B5EF4-FFF2-40B4-BE49-F238E27FC236}">
                <a16:creationId xmlns:a16="http://schemas.microsoft.com/office/drawing/2014/main" id="{1655C586-156D-473D-95E5-7EC83B6A91F1}"/>
              </a:ext>
            </a:extLst>
          </p:cNvPr>
          <p:cNvSpPr txBox="1"/>
          <p:nvPr/>
        </p:nvSpPr>
        <p:spPr>
          <a:xfrm>
            <a:off x="1201118" y="5414629"/>
            <a:ext cx="7435049" cy="769441"/>
          </a:xfrm>
          <a:prstGeom prst="rect">
            <a:avLst/>
          </a:prstGeom>
          <a:noFill/>
        </p:spPr>
        <p:txBody>
          <a:bodyPr wrap="none" rtlCol="0">
            <a:spAutoFit/>
          </a:bodyPr>
          <a:lstStyle/>
          <a:p>
            <a:r>
              <a:rPr lang="en-SG" sz="1100" dirty="0"/>
              <a:t>Source:</a:t>
            </a:r>
          </a:p>
          <a:p>
            <a:r>
              <a:rPr lang="en-SG" sz="1100" dirty="0">
                <a:hlinkClick r:id="rId2"/>
              </a:rPr>
              <a:t>https://www.edweek.org/ew/articles/2018/10/31/sat-scores-rise-as-number-of-test-takers.html</a:t>
            </a:r>
            <a:endParaRPr lang="en-SG" sz="1100" dirty="0"/>
          </a:p>
          <a:p>
            <a:r>
              <a:rPr lang="en-SG" sz="1100" dirty="0">
                <a:hlinkClick r:id="rId3"/>
              </a:rPr>
              <a:t>https://www.chicagotribune.com/news/ct-illinois-chooses-sat-met-20160211-story.html</a:t>
            </a:r>
            <a:endParaRPr lang="en-SG" sz="1100" dirty="0"/>
          </a:p>
          <a:p>
            <a:r>
              <a:rPr lang="en-SG" sz="1100" dirty="0">
                <a:hlinkClick r:id="rId4"/>
              </a:rPr>
              <a:t>https://co.chalkbeat.org/2015/12/23/21092477/goodbye-act-hello-sat-a-significant-change-for-colorado-high-schoolers</a:t>
            </a:r>
            <a:endParaRPr lang="en-SG" sz="1100" dirty="0">
              <a:hlinkClick r:id="rId3"/>
            </a:endParaRPr>
          </a:p>
        </p:txBody>
      </p:sp>
    </p:spTree>
    <p:extLst>
      <p:ext uri="{BB962C8B-B14F-4D97-AF65-F5344CB8AC3E}">
        <p14:creationId xmlns:p14="http://schemas.microsoft.com/office/powerpoint/2010/main" val="159875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FCF1-5B4C-4F2A-A4F9-500BA344B9B4}"/>
              </a:ext>
            </a:extLst>
          </p:cNvPr>
          <p:cNvSpPr>
            <a:spLocks noGrp="1"/>
          </p:cNvSpPr>
          <p:nvPr>
            <p:ph type="title"/>
          </p:nvPr>
        </p:nvSpPr>
        <p:spPr/>
        <p:txBody>
          <a:bodyPr>
            <a:normAutofit/>
          </a:bodyPr>
          <a:lstStyle/>
          <a:p>
            <a:r>
              <a:rPr lang="en-SG" sz="2800" dirty="0"/>
              <a:t>Conclusion &amp; Recommendation</a:t>
            </a:r>
          </a:p>
        </p:txBody>
      </p:sp>
      <p:sp>
        <p:nvSpPr>
          <p:cNvPr id="4" name="TextBox 3">
            <a:extLst>
              <a:ext uri="{FF2B5EF4-FFF2-40B4-BE49-F238E27FC236}">
                <a16:creationId xmlns:a16="http://schemas.microsoft.com/office/drawing/2014/main" id="{0A89C934-15A6-4391-B8B3-52FF6FBF07E6}"/>
              </a:ext>
            </a:extLst>
          </p:cNvPr>
          <p:cNvSpPr txBox="1"/>
          <p:nvPr/>
        </p:nvSpPr>
        <p:spPr>
          <a:xfrm>
            <a:off x="1097280" y="5709097"/>
            <a:ext cx="5756704" cy="430887"/>
          </a:xfrm>
          <a:prstGeom prst="rect">
            <a:avLst/>
          </a:prstGeom>
          <a:noFill/>
        </p:spPr>
        <p:txBody>
          <a:bodyPr wrap="none" rtlCol="0">
            <a:spAutoFit/>
          </a:bodyPr>
          <a:lstStyle/>
          <a:p>
            <a:r>
              <a:rPr lang="en-SG" sz="1100" dirty="0"/>
              <a:t>Source:</a:t>
            </a:r>
          </a:p>
          <a:p>
            <a:r>
              <a:rPr lang="en-SG" sz="1100" dirty="0">
                <a:hlinkClick r:id="rId2"/>
              </a:rPr>
              <a:t>https://www.edweek.org/ew/section/multimedia/states-require-students-take-sat-or-act.html</a:t>
            </a:r>
            <a:endParaRPr lang="en-SG" sz="1100" dirty="0">
              <a:hlinkClick r:id="rId3"/>
            </a:endParaRPr>
          </a:p>
        </p:txBody>
      </p:sp>
      <p:sp>
        <p:nvSpPr>
          <p:cNvPr id="5" name="Content Placeholder 2">
            <a:extLst>
              <a:ext uri="{FF2B5EF4-FFF2-40B4-BE49-F238E27FC236}">
                <a16:creationId xmlns:a16="http://schemas.microsoft.com/office/drawing/2014/main" id="{38077FE2-83F0-4827-9870-317EB89CD78F}"/>
              </a:ext>
            </a:extLst>
          </p:cNvPr>
          <p:cNvSpPr txBox="1">
            <a:spLocks/>
          </p:cNvSpPr>
          <p:nvPr/>
        </p:nvSpPr>
        <p:spPr>
          <a:xfrm>
            <a:off x="1201118" y="2108201"/>
            <a:ext cx="9954561" cy="3760891"/>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lumMod val="75000"/>
                  <a:lumOff val="25000"/>
                </a:schemeClr>
              </a:buClr>
              <a:buFont typeface="Arial" panose="020B0604020202020204" pitchFamily="34" charset="0"/>
              <a:buChar char="•"/>
            </a:pPr>
            <a:r>
              <a:rPr lang="en-US" sz="1600" dirty="0"/>
              <a:t>State contracts and state funded test are key drivers to SAT participation. </a:t>
            </a:r>
          </a:p>
          <a:p>
            <a:pPr>
              <a:buClr>
                <a:schemeClr val="tx1">
                  <a:lumMod val="75000"/>
                  <a:lumOff val="25000"/>
                </a:schemeClr>
              </a:buClr>
              <a:buFont typeface="Arial" panose="020B0604020202020204" pitchFamily="34" charset="0"/>
              <a:buChar char="•"/>
            </a:pPr>
            <a:r>
              <a:rPr lang="en-US" sz="1600" dirty="0"/>
              <a:t>It is recommended that the College Board focuses on developing partnership with states that do not have any prevailing contract awarded to either the College Board or ACT, and currently have low SAT participation in 2018.</a:t>
            </a:r>
          </a:p>
          <a:p>
            <a:pPr>
              <a:buClr>
                <a:schemeClr val="tx1">
                  <a:lumMod val="75000"/>
                  <a:lumOff val="25000"/>
                </a:schemeClr>
              </a:buClr>
              <a:buFont typeface="Arial" panose="020B0604020202020204" pitchFamily="34" charset="0"/>
              <a:buChar char="•"/>
            </a:pPr>
            <a:r>
              <a:rPr lang="en-US" sz="1600" dirty="0"/>
              <a:t>Examples of such states include Iowa, Kansas, and South Dakota.</a:t>
            </a:r>
            <a:endParaRPr lang="en-SG" sz="1800" dirty="0"/>
          </a:p>
        </p:txBody>
      </p:sp>
    </p:spTree>
    <p:extLst>
      <p:ext uri="{BB962C8B-B14F-4D97-AF65-F5344CB8AC3E}">
        <p14:creationId xmlns:p14="http://schemas.microsoft.com/office/powerpoint/2010/main" val="332174421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{3C64D03B-2F1A-463E-B20D-2138E0442696}tf56160789_wac</Template>
  <TotalTime>0</TotalTime>
  <Words>436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1_RetrospectVTI</vt:lpstr>
      <vt:lpstr>SAT &amp; ACT Analysis</vt:lpstr>
      <vt:lpstr>Problem Statement</vt:lpstr>
      <vt:lpstr>Data</vt:lpstr>
      <vt:lpstr>In both 2017 and 2018, ACT had higher median participation rate vs. SAT. </vt:lpstr>
      <vt:lpstr>A third of the states had 100% ACT participation in 2017 and 2018. Mirroring this, a similar proportion of states have low SAT participation rate in both years. Notably, the number of states with strong SAT participation has increased in 2018.</vt:lpstr>
      <vt:lpstr>Sharp increase in SAT participation rate seen for Colorado and Illinois, along with decline in ACT participation, indicates conversion from ACT to SAT. Rhode Island also saw a notable increase in SAT participation. </vt:lpstr>
      <vt:lpstr>State contracts and state funded test are key driver of SAT participation rate in Colorado, Illinois and Rhode Island in 2018.</vt:lpstr>
      <vt:lpstr>Conclusion &amp;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2020-08-05T04:32:41Z</dcterms:created>
  <dcterms:modified xsi:type="dcterms:W3CDTF">2020-08-07T03:51:09Z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