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60" r:id="rId6"/>
    <p:sldId id="261" r:id="rId7"/>
    <p:sldId id="262" r:id="rId8"/>
    <p:sldId id="267" r:id="rId9"/>
    <p:sldId id="271" r:id="rId10"/>
    <p:sldId id="266"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chicagotribune.com/news/ct-illinois-chooses-sat-met-20160211-story.html" TargetMode="External"/><Relationship Id="rId2" Type="http://schemas.openxmlformats.org/officeDocument/2006/relationships/hyperlink" Target="https://www.edweek.org/ew/articles/2018/10/31/sat-scores-rise-as-number-of-test-takers.html" TargetMode="External"/><Relationship Id="rId1" Type="http://schemas.openxmlformats.org/officeDocument/2006/relationships/slideLayout" Target="../slideLayouts/slideLayout2.xml"/><Relationship Id="rId5" Type="http://schemas.openxmlformats.org/officeDocument/2006/relationships/hyperlink" Target="https://www.edweek.org/ew/section/multimedia/states-require-students-take-sat-or-act.html" TargetMode="External"/><Relationship Id="rId4" Type="http://schemas.openxmlformats.org/officeDocument/2006/relationships/hyperlink" Target="https://co.chalkbeat.org/2015/12/23/21092477/goodbye-act-hello-sat-a-significant-change-for-colorado-high-school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2480812"/>
            <a:ext cx="6253317" cy="1844300"/>
          </a:xfrm>
        </p:spPr>
        <p:txBody>
          <a:bodyPr>
            <a:normAutofit/>
          </a:bodyPr>
          <a:lstStyle/>
          <a:p>
            <a:r>
              <a:rPr lang="en-US" sz="5400" dirty="0"/>
              <a:t>SAT &amp; ACT Analysis</a:t>
            </a: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637DE0E-9CDC-4420-9AAC-6BDEFB3CDDF5}"/>
              </a:ext>
            </a:extLst>
          </p:cNvPr>
          <p:cNvSpPr txBox="1">
            <a:spLocks/>
          </p:cNvSpPr>
          <p:nvPr/>
        </p:nvSpPr>
        <p:spPr>
          <a:xfrm>
            <a:off x="5358753" y="4582499"/>
            <a:ext cx="6115317" cy="18443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1400" dirty="0">
                <a:latin typeface="Arial" panose="020B0604020202020204" pitchFamily="34" charset="0"/>
                <a:cs typeface="Arial" panose="020B0604020202020204" pitchFamily="34" charset="0"/>
              </a:rPr>
              <a:t>Prepared by: Esther Leung</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9E69-16C6-468C-B70B-E388F8657EC3}"/>
              </a:ext>
            </a:extLst>
          </p:cNvPr>
          <p:cNvSpPr>
            <a:spLocks noGrp="1"/>
          </p:cNvSpPr>
          <p:nvPr>
            <p:ph type="title"/>
          </p:nvPr>
        </p:nvSpPr>
        <p:spPr/>
        <p:txBody>
          <a:bodyPr>
            <a:normAutofit/>
          </a:bodyPr>
          <a:lstStyle/>
          <a:p>
            <a:r>
              <a:rPr lang="en-SG" sz="3200" dirty="0"/>
              <a:t>Problem Statement</a:t>
            </a:r>
          </a:p>
        </p:txBody>
      </p:sp>
      <p:sp>
        <p:nvSpPr>
          <p:cNvPr id="3" name="Content Placeholder 2">
            <a:extLst>
              <a:ext uri="{FF2B5EF4-FFF2-40B4-BE49-F238E27FC236}">
                <a16:creationId xmlns:a16="http://schemas.microsoft.com/office/drawing/2014/main" id="{7E594B3E-50B8-4E90-BC8B-C62FE1041894}"/>
              </a:ext>
            </a:extLst>
          </p:cNvPr>
          <p:cNvSpPr>
            <a:spLocks noGrp="1"/>
          </p:cNvSpPr>
          <p:nvPr>
            <p:ph idx="1"/>
          </p:nvPr>
        </p:nvSpPr>
        <p:spPr>
          <a:xfrm>
            <a:off x="1097279" y="2108201"/>
            <a:ext cx="10058399" cy="3760891"/>
          </a:xfrm>
        </p:spPr>
        <p:txBody>
          <a:bodyPr>
            <a:normAutofit/>
          </a:bodyPr>
          <a:lstStyle/>
          <a:p>
            <a:r>
              <a:rPr lang="en-SG" sz="2200" dirty="0"/>
              <a:t>Following the change in SAT format in March 2016, the College Board is keen to identify </a:t>
            </a:r>
            <a:r>
              <a:rPr lang="en-SG" sz="2200" b="1" dirty="0">
                <a:solidFill>
                  <a:srgbClr val="0070C0"/>
                </a:solidFill>
              </a:rPr>
              <a:t>ways to improve SAT participation rate</a:t>
            </a:r>
            <a:r>
              <a:rPr lang="en-SG" sz="2200" dirty="0">
                <a:solidFill>
                  <a:srgbClr val="0070C0"/>
                </a:solidFill>
              </a:rPr>
              <a:t>. </a:t>
            </a:r>
          </a:p>
          <a:p>
            <a:endParaRPr lang="en-SG" sz="2200" dirty="0"/>
          </a:p>
        </p:txBody>
      </p:sp>
    </p:spTree>
    <p:extLst>
      <p:ext uri="{BB962C8B-B14F-4D97-AF65-F5344CB8AC3E}">
        <p14:creationId xmlns:p14="http://schemas.microsoft.com/office/powerpoint/2010/main" val="86723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BA6F-6C08-4C54-AF18-2E7C52AEE0BB}"/>
              </a:ext>
            </a:extLst>
          </p:cNvPr>
          <p:cNvSpPr>
            <a:spLocks noGrp="1"/>
          </p:cNvSpPr>
          <p:nvPr>
            <p:ph type="title"/>
          </p:nvPr>
        </p:nvSpPr>
        <p:spPr/>
        <p:txBody>
          <a:bodyPr>
            <a:normAutofit/>
          </a:bodyPr>
          <a:lstStyle/>
          <a:p>
            <a:r>
              <a:rPr lang="en-SG" sz="3200" dirty="0"/>
              <a:t>Data</a:t>
            </a:r>
          </a:p>
        </p:txBody>
      </p:sp>
      <p:sp>
        <p:nvSpPr>
          <p:cNvPr id="3" name="Content Placeholder 2">
            <a:extLst>
              <a:ext uri="{FF2B5EF4-FFF2-40B4-BE49-F238E27FC236}">
                <a16:creationId xmlns:a16="http://schemas.microsoft.com/office/drawing/2014/main" id="{35398530-8476-4157-A4C9-1670A41D9635}"/>
              </a:ext>
            </a:extLst>
          </p:cNvPr>
          <p:cNvSpPr>
            <a:spLocks noGrp="1"/>
          </p:cNvSpPr>
          <p:nvPr>
            <p:ph idx="1"/>
          </p:nvPr>
        </p:nvSpPr>
        <p:spPr>
          <a:xfrm>
            <a:off x="1216404" y="2108201"/>
            <a:ext cx="9939276" cy="3760891"/>
          </a:xfrm>
        </p:spPr>
        <p:txBody>
          <a:bodyPr>
            <a:normAutofit/>
          </a:bodyPr>
          <a:lstStyle/>
          <a:p>
            <a:pPr marL="0" indent="0">
              <a:lnSpc>
                <a:spcPct val="90000"/>
              </a:lnSpc>
              <a:spcBef>
                <a:spcPct val="0"/>
              </a:spcBef>
              <a:buNone/>
            </a:pPr>
            <a:r>
              <a:rPr lang="en-SG" sz="1600" spc="-50" dirty="0">
                <a:latin typeface="Arial" panose="020B0604020202020204" pitchFamily="34" charset="0"/>
                <a:ea typeface="+mj-ea"/>
                <a:cs typeface="Arial" panose="020B0604020202020204" pitchFamily="34" charset="0"/>
              </a:rPr>
              <a:t>In this analysis, the following data for </a:t>
            </a:r>
            <a:r>
              <a:rPr lang="en-SG" sz="1600" spc="-50" dirty="0">
                <a:solidFill>
                  <a:srgbClr val="0070C0"/>
                </a:solidFill>
                <a:latin typeface="Arial" panose="020B0604020202020204" pitchFamily="34" charset="0"/>
                <a:ea typeface="+mj-ea"/>
                <a:cs typeface="Arial" panose="020B0604020202020204" pitchFamily="34" charset="0"/>
              </a:rPr>
              <a:t>SAT</a:t>
            </a:r>
            <a:r>
              <a:rPr lang="en-SG" sz="1600" spc="-50" dirty="0">
                <a:latin typeface="Arial" panose="020B0604020202020204" pitchFamily="34" charset="0"/>
                <a:ea typeface="+mj-ea"/>
                <a:cs typeface="Arial" panose="020B0604020202020204" pitchFamily="34" charset="0"/>
              </a:rPr>
              <a:t> and </a:t>
            </a:r>
            <a:r>
              <a:rPr lang="en-SG" sz="1600" spc="-50" dirty="0">
                <a:solidFill>
                  <a:srgbClr val="0070C0"/>
                </a:solidFill>
                <a:latin typeface="Arial" panose="020B0604020202020204" pitchFamily="34" charset="0"/>
                <a:ea typeface="+mj-ea"/>
                <a:cs typeface="Arial" panose="020B0604020202020204" pitchFamily="34" charset="0"/>
              </a:rPr>
              <a:t>ACT</a:t>
            </a:r>
            <a:r>
              <a:rPr lang="en-SG" sz="1600" spc="-50" dirty="0">
                <a:latin typeface="Arial" panose="020B0604020202020204" pitchFamily="34" charset="0"/>
                <a:ea typeface="+mj-ea"/>
                <a:cs typeface="Arial" panose="020B0604020202020204" pitchFamily="34" charset="0"/>
              </a:rPr>
              <a:t> in the year  </a:t>
            </a:r>
            <a:r>
              <a:rPr lang="en-SG" sz="1600" spc="-50" dirty="0">
                <a:solidFill>
                  <a:srgbClr val="0070C0"/>
                </a:solidFill>
                <a:latin typeface="Arial" panose="020B0604020202020204" pitchFamily="34" charset="0"/>
                <a:ea typeface="+mj-ea"/>
                <a:cs typeface="Arial" panose="020B0604020202020204" pitchFamily="34" charset="0"/>
              </a:rPr>
              <a:t>2017</a:t>
            </a:r>
            <a:r>
              <a:rPr lang="en-SG" sz="1600" spc="-50" dirty="0">
                <a:latin typeface="Arial" panose="020B0604020202020204" pitchFamily="34" charset="0"/>
                <a:ea typeface="+mj-ea"/>
                <a:cs typeface="Arial" panose="020B0604020202020204" pitchFamily="34" charset="0"/>
              </a:rPr>
              <a:t> and </a:t>
            </a:r>
            <a:r>
              <a:rPr lang="en-SG" sz="1600" spc="-50" dirty="0">
                <a:solidFill>
                  <a:srgbClr val="0070C0"/>
                </a:solidFill>
                <a:latin typeface="Arial" panose="020B0604020202020204" pitchFamily="34" charset="0"/>
                <a:ea typeface="+mj-ea"/>
                <a:cs typeface="Arial" panose="020B0604020202020204" pitchFamily="34" charset="0"/>
              </a:rPr>
              <a:t>2018</a:t>
            </a:r>
            <a:r>
              <a:rPr lang="en-SG" sz="1600" spc="-50" dirty="0">
                <a:latin typeface="Arial" panose="020B0604020202020204" pitchFamily="34" charset="0"/>
                <a:ea typeface="+mj-ea"/>
                <a:cs typeface="Arial" panose="020B0604020202020204" pitchFamily="34" charset="0"/>
              </a:rPr>
              <a:t> are analysed:</a:t>
            </a:r>
          </a:p>
          <a:p>
            <a:pPr marL="0" indent="0">
              <a:lnSpc>
                <a:spcPct val="90000"/>
              </a:lnSpc>
              <a:spcBef>
                <a:spcPct val="0"/>
              </a:spcBef>
              <a:buNone/>
            </a:pPr>
            <a:endParaRPr lang="en-SG" sz="1600" spc="-50" dirty="0">
              <a:latin typeface="Arial" panose="020B0604020202020204" pitchFamily="34" charset="0"/>
              <a:ea typeface="+mj-ea"/>
              <a:cs typeface="Arial" panose="020B0604020202020204" pitchFamily="34" charset="0"/>
            </a:endParaRPr>
          </a:p>
          <a:p>
            <a:pPr marL="342900" indent="-342900">
              <a:lnSpc>
                <a:spcPct val="90000"/>
              </a:lnSpc>
              <a:spcBef>
                <a:spcPct val="0"/>
              </a:spcBef>
              <a:buClrTx/>
              <a:buFont typeface="Arial" panose="020B0604020202020204" pitchFamily="34" charset="0"/>
              <a:buChar char="•"/>
            </a:pPr>
            <a:r>
              <a:rPr lang="en-SG" sz="1600" spc="-50" dirty="0">
                <a:latin typeface="Arial" panose="020B0604020202020204" pitchFamily="34" charset="0"/>
                <a:ea typeface="+mj-ea"/>
                <a:cs typeface="Arial" panose="020B0604020202020204" pitchFamily="34" charset="0"/>
              </a:rPr>
              <a:t> </a:t>
            </a:r>
            <a:r>
              <a:rPr lang="en-SG" sz="1600" spc="-50" dirty="0">
                <a:solidFill>
                  <a:srgbClr val="0070C0"/>
                </a:solidFill>
                <a:latin typeface="Arial" panose="020B0604020202020204" pitchFamily="34" charset="0"/>
                <a:ea typeface="+mj-ea"/>
                <a:cs typeface="Arial" panose="020B0604020202020204" pitchFamily="34" charset="0"/>
              </a:rPr>
              <a:t>Participation Rate </a:t>
            </a:r>
            <a:r>
              <a:rPr lang="en-SG" sz="1600" spc="-50" dirty="0">
                <a:latin typeface="Arial" panose="020B0604020202020204" pitchFamily="34" charset="0"/>
                <a:ea typeface="+mj-ea"/>
                <a:cs typeface="Arial" panose="020B0604020202020204" pitchFamily="34" charset="0"/>
              </a:rPr>
              <a:t>of each test by state</a:t>
            </a:r>
          </a:p>
          <a:p>
            <a:pPr marL="342900" indent="-342900">
              <a:lnSpc>
                <a:spcPct val="90000"/>
              </a:lnSpc>
              <a:spcBef>
                <a:spcPct val="0"/>
              </a:spcBef>
              <a:buClrTx/>
              <a:buFont typeface="Arial" panose="020B0604020202020204" pitchFamily="34" charset="0"/>
              <a:buChar char="•"/>
            </a:pPr>
            <a:endParaRPr lang="en-SG" sz="1600" spc="-50" dirty="0">
              <a:latin typeface="Arial" panose="020B0604020202020204" pitchFamily="34" charset="0"/>
              <a:ea typeface="+mj-ea"/>
              <a:cs typeface="Arial" panose="020B0604020202020204" pitchFamily="34" charset="0"/>
            </a:endParaRPr>
          </a:p>
          <a:p>
            <a:pPr marL="342900" indent="-342900">
              <a:lnSpc>
                <a:spcPct val="90000"/>
              </a:lnSpc>
              <a:spcBef>
                <a:spcPct val="0"/>
              </a:spcBef>
              <a:buClrTx/>
              <a:buFont typeface="Arial" panose="020B0604020202020204" pitchFamily="34" charset="0"/>
              <a:buChar char="•"/>
            </a:pPr>
            <a:r>
              <a:rPr lang="en-SG" sz="1600" spc="-50" dirty="0">
                <a:latin typeface="Arial" panose="020B0604020202020204" pitchFamily="34" charset="0"/>
                <a:ea typeface="+mj-ea"/>
                <a:cs typeface="Arial" panose="020B0604020202020204" pitchFamily="34" charset="0"/>
              </a:rPr>
              <a:t> </a:t>
            </a:r>
            <a:r>
              <a:rPr lang="en-SG" sz="1600" spc="-50" dirty="0">
                <a:solidFill>
                  <a:srgbClr val="0070C0"/>
                </a:solidFill>
                <a:latin typeface="Arial" panose="020B0604020202020204" pitchFamily="34" charset="0"/>
                <a:ea typeface="+mj-ea"/>
                <a:cs typeface="Arial" panose="020B0604020202020204" pitchFamily="34" charset="0"/>
              </a:rPr>
              <a:t>Average Test Scores </a:t>
            </a:r>
            <a:r>
              <a:rPr lang="en-SG" sz="1600" spc="-50" dirty="0">
                <a:latin typeface="Arial" panose="020B0604020202020204" pitchFamily="34" charset="0"/>
                <a:ea typeface="+mj-ea"/>
                <a:cs typeface="Arial" panose="020B0604020202020204" pitchFamily="34" charset="0"/>
              </a:rPr>
              <a:t>of each test by state</a:t>
            </a:r>
          </a:p>
          <a:p>
            <a:pPr marL="0" indent="0">
              <a:buClrTx/>
              <a:buNone/>
            </a:pPr>
            <a:endParaRPr lang="en-SG" sz="1800" dirty="0">
              <a:latin typeface="Arial" panose="020B0604020202020204" pitchFamily="34" charset="0"/>
              <a:cs typeface="Arial" panose="020B0604020202020204" pitchFamily="34" charset="0"/>
            </a:endParaRPr>
          </a:p>
          <a:p>
            <a:pPr marL="0" indent="0">
              <a:buClrTx/>
              <a:buNone/>
            </a:pPr>
            <a:endParaRPr lang="en-SG" sz="1800" dirty="0">
              <a:latin typeface="Arial" panose="020B0604020202020204" pitchFamily="34" charset="0"/>
              <a:cs typeface="Arial" panose="020B0604020202020204" pitchFamily="34" charset="0"/>
            </a:endParaRPr>
          </a:p>
          <a:p>
            <a:pPr marL="0" indent="0">
              <a:buNone/>
            </a:pPr>
            <a:endParaRPr lang="en-SG"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293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9D3A-7ED5-4F11-9F3F-0F489AEDD70B}"/>
              </a:ext>
            </a:extLst>
          </p:cNvPr>
          <p:cNvSpPr>
            <a:spLocks noGrp="1"/>
          </p:cNvSpPr>
          <p:nvPr>
            <p:ph type="title"/>
          </p:nvPr>
        </p:nvSpPr>
        <p:spPr>
          <a:xfrm>
            <a:off x="1097280" y="286603"/>
            <a:ext cx="10278476" cy="1450757"/>
          </a:xfrm>
        </p:spPr>
        <p:txBody>
          <a:bodyPr>
            <a:normAutofit/>
          </a:bodyPr>
          <a:lstStyle/>
          <a:p>
            <a:r>
              <a:rPr lang="en-SG" sz="2400" dirty="0"/>
              <a:t>In both 2017 and 2018, </a:t>
            </a:r>
            <a:r>
              <a:rPr lang="en-SG" sz="2400" dirty="0">
                <a:solidFill>
                  <a:srgbClr val="C00000"/>
                </a:solidFill>
              </a:rPr>
              <a:t>ACT had higher median participation rate </a:t>
            </a:r>
            <a:r>
              <a:rPr lang="en-SG" sz="2400" dirty="0"/>
              <a:t>vs. SAT. </a:t>
            </a:r>
          </a:p>
        </p:txBody>
      </p:sp>
      <p:pic>
        <p:nvPicPr>
          <p:cNvPr id="3" name="Picture 2">
            <a:extLst>
              <a:ext uri="{FF2B5EF4-FFF2-40B4-BE49-F238E27FC236}">
                <a16:creationId xmlns:a16="http://schemas.microsoft.com/office/drawing/2014/main" id="{6F05C204-E7A9-421C-8DB9-47C637D63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062" y="2106237"/>
            <a:ext cx="6551193" cy="411633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CA49A7EF-1EDC-479D-B193-78FD5D070FDF}"/>
              </a:ext>
            </a:extLst>
          </p:cNvPr>
          <p:cNvCxnSpPr/>
          <p:nvPr/>
        </p:nvCxnSpPr>
        <p:spPr>
          <a:xfrm>
            <a:off x="6087664" y="2496710"/>
            <a:ext cx="0" cy="3348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23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AD42-DB87-449D-8AE2-C5E196A67EC1}"/>
              </a:ext>
            </a:extLst>
          </p:cNvPr>
          <p:cNvSpPr>
            <a:spLocks noGrp="1"/>
          </p:cNvSpPr>
          <p:nvPr>
            <p:ph type="title"/>
          </p:nvPr>
        </p:nvSpPr>
        <p:spPr>
          <a:xfrm>
            <a:off x="1097279" y="286603"/>
            <a:ext cx="10472205" cy="1450757"/>
          </a:xfrm>
        </p:spPr>
        <p:txBody>
          <a:bodyPr>
            <a:normAutofit/>
          </a:bodyPr>
          <a:lstStyle/>
          <a:p>
            <a:r>
              <a:rPr lang="en-SG" sz="2400" dirty="0">
                <a:solidFill>
                  <a:srgbClr val="C00000"/>
                </a:solidFill>
              </a:rPr>
              <a:t>A third of the states had 100% ACT participation in 2017 and 2018</a:t>
            </a:r>
            <a:r>
              <a:rPr lang="en-SG" sz="2400" dirty="0"/>
              <a:t>. Mirroring this, a similar proportion of states have low SAT participation rate in both years. Notably, the number of states with strong SAT participation has increased in 2018.</a:t>
            </a:r>
          </a:p>
        </p:txBody>
      </p:sp>
      <p:pic>
        <p:nvPicPr>
          <p:cNvPr id="2050" name="Picture 2">
            <a:extLst>
              <a:ext uri="{FF2B5EF4-FFF2-40B4-BE49-F238E27FC236}">
                <a16:creationId xmlns:a16="http://schemas.microsoft.com/office/drawing/2014/main" id="{8BB027FC-5917-40A8-B7BB-0D9347509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591" y="1929971"/>
            <a:ext cx="5068020" cy="44301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55204F4-A94B-459D-9E55-BCCB3298CC4F}"/>
              </a:ext>
            </a:extLst>
          </p:cNvPr>
          <p:cNvSpPr/>
          <p:nvPr/>
        </p:nvSpPr>
        <p:spPr>
          <a:xfrm>
            <a:off x="2936929" y="2386739"/>
            <a:ext cx="170480" cy="15498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BB9E1D0B-63B7-4B73-B7F3-56CB73F6E607}"/>
              </a:ext>
            </a:extLst>
          </p:cNvPr>
          <p:cNvSpPr/>
          <p:nvPr/>
        </p:nvSpPr>
        <p:spPr>
          <a:xfrm>
            <a:off x="5561309" y="2378990"/>
            <a:ext cx="170480" cy="15498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E22EB551-8431-4067-A325-B79C99C44341}"/>
              </a:ext>
            </a:extLst>
          </p:cNvPr>
          <p:cNvSpPr/>
          <p:nvPr/>
        </p:nvSpPr>
        <p:spPr>
          <a:xfrm>
            <a:off x="7457269" y="3037667"/>
            <a:ext cx="170480" cy="898901"/>
          </a:xfrm>
          <a:prstGeom prst="rect">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4BC62EC9-8218-47C0-8B3D-E1F90A7A0C10}"/>
              </a:ext>
            </a:extLst>
          </p:cNvPr>
          <p:cNvSpPr/>
          <p:nvPr/>
        </p:nvSpPr>
        <p:spPr>
          <a:xfrm>
            <a:off x="4817389" y="4429931"/>
            <a:ext cx="180813" cy="17228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0E57EA83-DEF3-4266-91F1-93235F16583D}"/>
              </a:ext>
            </a:extLst>
          </p:cNvPr>
          <p:cNvSpPr/>
          <p:nvPr/>
        </p:nvSpPr>
        <p:spPr>
          <a:xfrm>
            <a:off x="7457269" y="4365355"/>
            <a:ext cx="180813" cy="17874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8858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307D9F2-AC0B-4B46-9950-C013CB59B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257" y="223460"/>
            <a:ext cx="6827160" cy="60611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FA12E85-0EC0-48D0-897D-CDF335F8A307}"/>
              </a:ext>
            </a:extLst>
          </p:cNvPr>
          <p:cNvSpPr/>
          <p:nvPr/>
        </p:nvSpPr>
        <p:spPr>
          <a:xfrm>
            <a:off x="2038027" y="2665709"/>
            <a:ext cx="681926" cy="232474"/>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highlight>
                <a:srgbClr val="008000"/>
              </a:highlight>
            </a:endParaRPr>
          </a:p>
        </p:txBody>
      </p:sp>
      <p:sp>
        <p:nvSpPr>
          <p:cNvPr id="3" name="Rectangle 2">
            <a:extLst>
              <a:ext uri="{FF2B5EF4-FFF2-40B4-BE49-F238E27FC236}">
                <a16:creationId xmlns:a16="http://schemas.microsoft.com/office/drawing/2014/main" id="{66D958F2-3A70-4CB0-8A69-5679AD8D427D}"/>
              </a:ext>
            </a:extLst>
          </p:cNvPr>
          <p:cNvSpPr/>
          <p:nvPr/>
        </p:nvSpPr>
        <p:spPr>
          <a:xfrm>
            <a:off x="4065722" y="3794502"/>
            <a:ext cx="227309" cy="1141708"/>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highlight>
                <a:srgbClr val="008000"/>
              </a:highlight>
            </a:endParaRPr>
          </a:p>
        </p:txBody>
      </p:sp>
      <p:sp>
        <p:nvSpPr>
          <p:cNvPr id="6" name="Title 1">
            <a:extLst>
              <a:ext uri="{FF2B5EF4-FFF2-40B4-BE49-F238E27FC236}">
                <a16:creationId xmlns:a16="http://schemas.microsoft.com/office/drawing/2014/main" id="{DDF927DC-2AAA-493C-B083-84B2C5739B0F}"/>
              </a:ext>
            </a:extLst>
          </p:cNvPr>
          <p:cNvSpPr txBox="1">
            <a:spLocks/>
          </p:cNvSpPr>
          <p:nvPr/>
        </p:nvSpPr>
        <p:spPr>
          <a:xfrm>
            <a:off x="8183104" y="883402"/>
            <a:ext cx="3758339" cy="4471261"/>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SG" sz="2200" dirty="0"/>
              <a:t>No evidence of prior year test score as a driver of SAT participation</a:t>
            </a:r>
          </a:p>
          <a:p>
            <a:endParaRPr lang="en-SG" sz="2200" dirty="0"/>
          </a:p>
          <a:p>
            <a:endParaRPr lang="en-SG" sz="2200" dirty="0"/>
          </a:p>
          <a:p>
            <a:pPr marL="342900" indent="-342900">
              <a:buFont typeface="Arial" panose="020B0604020202020204" pitchFamily="34" charset="0"/>
              <a:buChar char="•"/>
            </a:pPr>
            <a:r>
              <a:rPr lang="en-SG" sz="1600" dirty="0">
                <a:latin typeface="Arial" panose="020B0604020202020204" pitchFamily="34" charset="0"/>
                <a:cs typeface="Arial" panose="020B0604020202020204" pitchFamily="34" charset="0"/>
              </a:rPr>
              <a:t>High SAT scores in 2017 does not correlate to high SAT participation rate in 2018.</a:t>
            </a:r>
          </a:p>
          <a:p>
            <a:pPr marL="342900" indent="-342900">
              <a:buFont typeface="Arial" panose="020B0604020202020204" pitchFamily="34" charset="0"/>
              <a:buChar char="•"/>
            </a:pPr>
            <a:endParaRPr lang="en-SG"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1600" dirty="0">
                <a:latin typeface="Arial" panose="020B0604020202020204" pitchFamily="34" charset="0"/>
                <a:cs typeface="Arial" panose="020B0604020202020204" pitchFamily="34" charset="0"/>
              </a:rPr>
              <a:t>Similarly, low ACT scores in 2017 also does not correlate to high SAT 2018 participation.</a:t>
            </a:r>
          </a:p>
          <a:p>
            <a:endParaRPr lang="en-SG" sz="2200" dirty="0"/>
          </a:p>
          <a:p>
            <a:endParaRPr lang="en-SG" sz="2200" dirty="0"/>
          </a:p>
        </p:txBody>
      </p:sp>
      <p:cxnSp>
        <p:nvCxnSpPr>
          <p:cNvPr id="7" name="Straight Connector 6">
            <a:extLst>
              <a:ext uri="{FF2B5EF4-FFF2-40B4-BE49-F238E27FC236}">
                <a16:creationId xmlns:a16="http://schemas.microsoft.com/office/drawing/2014/main" id="{96F9B6AA-A1F9-4105-AA5A-32F9E89E7455}"/>
              </a:ext>
            </a:extLst>
          </p:cNvPr>
          <p:cNvCxnSpPr/>
          <p:nvPr/>
        </p:nvCxnSpPr>
        <p:spPr>
          <a:xfrm>
            <a:off x="8296712" y="2013358"/>
            <a:ext cx="343109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365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261E5C7-09F4-4107-9074-15AEE697F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147" y="1984178"/>
            <a:ext cx="10078566" cy="44116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DC815F-F1F3-45F8-94FE-7FAF7F2CC93D}"/>
              </a:ext>
            </a:extLst>
          </p:cNvPr>
          <p:cNvSpPr>
            <a:spLocks noGrp="1"/>
          </p:cNvSpPr>
          <p:nvPr>
            <p:ph type="title"/>
          </p:nvPr>
        </p:nvSpPr>
        <p:spPr>
          <a:xfrm>
            <a:off x="1097280" y="236111"/>
            <a:ext cx="10400306" cy="1594237"/>
          </a:xfrm>
        </p:spPr>
        <p:txBody>
          <a:bodyPr>
            <a:noAutofit/>
          </a:bodyPr>
          <a:lstStyle/>
          <a:p>
            <a:r>
              <a:rPr lang="en-SG" sz="2400" dirty="0"/>
              <a:t>Sharp increase in SAT participation rate seen for </a:t>
            </a:r>
            <a:r>
              <a:rPr lang="en-SG" sz="2400" dirty="0">
                <a:solidFill>
                  <a:srgbClr val="339933"/>
                </a:solidFill>
              </a:rPr>
              <a:t>Colorado</a:t>
            </a:r>
            <a:r>
              <a:rPr lang="en-SG" sz="2400" dirty="0"/>
              <a:t> and </a:t>
            </a:r>
            <a:r>
              <a:rPr lang="en-SG" sz="2400" dirty="0">
                <a:solidFill>
                  <a:srgbClr val="339933"/>
                </a:solidFill>
              </a:rPr>
              <a:t>Illinois</a:t>
            </a:r>
            <a:r>
              <a:rPr lang="en-SG" sz="2400" dirty="0"/>
              <a:t>, along with decline in ACT participation, indicates conversion from ACT to SAT. </a:t>
            </a:r>
            <a:r>
              <a:rPr lang="en-SG" sz="2400" dirty="0">
                <a:solidFill>
                  <a:srgbClr val="339933"/>
                </a:solidFill>
              </a:rPr>
              <a:t>Rhode Island </a:t>
            </a:r>
            <a:r>
              <a:rPr lang="en-SG" sz="2400" dirty="0"/>
              <a:t>also saw a notable increase in SAT participation. </a:t>
            </a:r>
          </a:p>
        </p:txBody>
      </p:sp>
      <p:grpSp>
        <p:nvGrpSpPr>
          <p:cNvPr id="5" name="Group 4">
            <a:extLst>
              <a:ext uri="{FF2B5EF4-FFF2-40B4-BE49-F238E27FC236}">
                <a16:creationId xmlns:a16="http://schemas.microsoft.com/office/drawing/2014/main" id="{BAFE5DD2-B7F1-4C70-853D-7E6D8339557A}"/>
              </a:ext>
            </a:extLst>
          </p:cNvPr>
          <p:cNvGrpSpPr/>
          <p:nvPr/>
        </p:nvGrpSpPr>
        <p:grpSpPr>
          <a:xfrm>
            <a:off x="8751782" y="2193365"/>
            <a:ext cx="1633204" cy="935497"/>
            <a:chOff x="2477192" y="2331405"/>
            <a:chExt cx="1633204" cy="935497"/>
          </a:xfrm>
        </p:grpSpPr>
        <p:sp>
          <p:nvSpPr>
            <p:cNvPr id="6" name="TextBox 5">
              <a:extLst>
                <a:ext uri="{FF2B5EF4-FFF2-40B4-BE49-F238E27FC236}">
                  <a16:creationId xmlns:a16="http://schemas.microsoft.com/office/drawing/2014/main" id="{DED6A31E-0A0F-47A6-98DA-EE6D5632B914}"/>
                </a:ext>
              </a:extLst>
            </p:cNvPr>
            <p:cNvSpPr txBox="1"/>
            <p:nvPr/>
          </p:nvSpPr>
          <p:spPr>
            <a:xfrm>
              <a:off x="2477192" y="2331405"/>
              <a:ext cx="1633204" cy="646331"/>
            </a:xfrm>
            <a:prstGeom prst="rect">
              <a:avLst/>
            </a:prstGeom>
            <a:noFill/>
            <a:ln>
              <a:solidFill>
                <a:srgbClr val="339933"/>
              </a:solidFill>
            </a:ln>
          </p:spPr>
          <p:txBody>
            <a:bodyPr wrap="none" rtlCol="0">
              <a:spAutoFit/>
            </a:bodyPr>
            <a:lstStyle/>
            <a:p>
              <a:r>
                <a:rPr lang="en-SG" sz="1200" b="1" dirty="0">
                  <a:solidFill>
                    <a:srgbClr val="339933"/>
                  </a:solidFill>
                </a:rPr>
                <a:t>Colorado</a:t>
              </a:r>
            </a:p>
            <a:p>
              <a:r>
                <a:rPr lang="en-SG" sz="1200" dirty="0">
                  <a:solidFill>
                    <a:srgbClr val="339933"/>
                  </a:solidFill>
                </a:rPr>
                <a:t>SAT </a:t>
              </a:r>
              <a:r>
                <a:rPr lang="en-SG" sz="1200" dirty="0" err="1">
                  <a:solidFill>
                    <a:srgbClr val="339933"/>
                  </a:solidFill>
                </a:rPr>
                <a:t>yoy</a:t>
              </a:r>
              <a:r>
                <a:rPr lang="en-SG" sz="1200" dirty="0">
                  <a:solidFill>
                    <a:srgbClr val="339933"/>
                  </a:solidFill>
                </a:rPr>
                <a:t> change: </a:t>
              </a:r>
              <a:r>
                <a:rPr lang="en-SG" sz="1200" b="1" dirty="0">
                  <a:solidFill>
                    <a:srgbClr val="339933"/>
                  </a:solidFill>
                </a:rPr>
                <a:t>+89%</a:t>
              </a:r>
            </a:p>
            <a:p>
              <a:r>
                <a:rPr lang="en-SG" sz="1200" dirty="0">
                  <a:solidFill>
                    <a:srgbClr val="339933"/>
                  </a:solidFill>
                </a:rPr>
                <a:t>ACT </a:t>
              </a:r>
              <a:r>
                <a:rPr lang="en-SG" sz="1200" dirty="0" err="1">
                  <a:solidFill>
                    <a:srgbClr val="339933"/>
                  </a:solidFill>
                </a:rPr>
                <a:t>yoy</a:t>
              </a:r>
              <a:r>
                <a:rPr lang="en-SG" sz="1200" dirty="0">
                  <a:solidFill>
                    <a:srgbClr val="339933"/>
                  </a:solidFill>
                </a:rPr>
                <a:t> change: </a:t>
              </a:r>
              <a:r>
                <a:rPr lang="en-SG" sz="1200" b="1" dirty="0">
                  <a:solidFill>
                    <a:srgbClr val="339933"/>
                  </a:solidFill>
                </a:rPr>
                <a:t>-70%</a:t>
              </a:r>
            </a:p>
          </p:txBody>
        </p:sp>
        <p:cxnSp>
          <p:nvCxnSpPr>
            <p:cNvPr id="7" name="Straight Arrow Connector 6">
              <a:extLst>
                <a:ext uri="{FF2B5EF4-FFF2-40B4-BE49-F238E27FC236}">
                  <a16:creationId xmlns:a16="http://schemas.microsoft.com/office/drawing/2014/main" id="{8F2C02ED-D83C-4BF0-90E4-FF70D903E3A4}"/>
                </a:ext>
              </a:extLst>
            </p:cNvPr>
            <p:cNvCxnSpPr/>
            <p:nvPr/>
          </p:nvCxnSpPr>
          <p:spPr>
            <a:xfrm>
              <a:off x="3731329" y="2984269"/>
              <a:ext cx="274320" cy="282633"/>
            </a:xfrm>
            <a:prstGeom prst="straightConnector1">
              <a:avLst/>
            </a:prstGeom>
            <a:ln w="9525">
              <a:solidFill>
                <a:srgbClr val="33993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4C4D915-2463-4B1F-874E-769F7BD7684D}"/>
              </a:ext>
            </a:extLst>
          </p:cNvPr>
          <p:cNvGrpSpPr/>
          <p:nvPr/>
        </p:nvGrpSpPr>
        <p:grpSpPr>
          <a:xfrm>
            <a:off x="10445335" y="2193365"/>
            <a:ext cx="1636154" cy="935497"/>
            <a:chOff x="2429486" y="2331405"/>
            <a:chExt cx="1636154" cy="935497"/>
          </a:xfrm>
        </p:grpSpPr>
        <p:sp>
          <p:nvSpPr>
            <p:cNvPr id="9" name="TextBox 8">
              <a:extLst>
                <a:ext uri="{FF2B5EF4-FFF2-40B4-BE49-F238E27FC236}">
                  <a16:creationId xmlns:a16="http://schemas.microsoft.com/office/drawing/2014/main" id="{B915E53A-1796-4861-BEAF-231BB8797EE8}"/>
                </a:ext>
              </a:extLst>
            </p:cNvPr>
            <p:cNvSpPr txBox="1"/>
            <p:nvPr/>
          </p:nvSpPr>
          <p:spPr>
            <a:xfrm>
              <a:off x="2429486" y="2331405"/>
              <a:ext cx="1636154" cy="646331"/>
            </a:xfrm>
            <a:prstGeom prst="rect">
              <a:avLst/>
            </a:prstGeom>
            <a:noFill/>
            <a:ln>
              <a:solidFill>
                <a:srgbClr val="339933"/>
              </a:solidFill>
            </a:ln>
          </p:spPr>
          <p:txBody>
            <a:bodyPr wrap="none" rtlCol="0">
              <a:spAutoFit/>
            </a:bodyPr>
            <a:lstStyle/>
            <a:p>
              <a:r>
                <a:rPr lang="en-SG" sz="1200" b="1" dirty="0">
                  <a:solidFill>
                    <a:srgbClr val="339933"/>
                  </a:solidFill>
                </a:rPr>
                <a:t>Illinois</a:t>
              </a:r>
            </a:p>
            <a:p>
              <a:r>
                <a:rPr lang="en-SG" sz="1200" dirty="0">
                  <a:solidFill>
                    <a:srgbClr val="339933"/>
                  </a:solidFill>
                </a:rPr>
                <a:t>SAT </a:t>
              </a:r>
              <a:r>
                <a:rPr lang="en-SG" sz="1200" dirty="0" err="1">
                  <a:solidFill>
                    <a:srgbClr val="339933"/>
                  </a:solidFill>
                </a:rPr>
                <a:t>yoy</a:t>
              </a:r>
              <a:r>
                <a:rPr lang="en-SG" sz="1200" dirty="0">
                  <a:solidFill>
                    <a:srgbClr val="339933"/>
                  </a:solidFill>
                </a:rPr>
                <a:t> change: </a:t>
              </a:r>
              <a:r>
                <a:rPr lang="en-SG" sz="1200" b="1" dirty="0">
                  <a:solidFill>
                    <a:srgbClr val="339933"/>
                  </a:solidFill>
                </a:rPr>
                <a:t>+90%</a:t>
              </a:r>
            </a:p>
            <a:p>
              <a:r>
                <a:rPr lang="en-SG" sz="1200" dirty="0">
                  <a:solidFill>
                    <a:srgbClr val="339933"/>
                  </a:solidFill>
                </a:rPr>
                <a:t>ACT </a:t>
              </a:r>
              <a:r>
                <a:rPr lang="en-SG" sz="1200" dirty="0" err="1">
                  <a:solidFill>
                    <a:srgbClr val="339933"/>
                  </a:solidFill>
                </a:rPr>
                <a:t>yoy</a:t>
              </a:r>
              <a:r>
                <a:rPr lang="en-SG" sz="1200" dirty="0">
                  <a:solidFill>
                    <a:srgbClr val="339933"/>
                  </a:solidFill>
                </a:rPr>
                <a:t> change: </a:t>
              </a:r>
              <a:r>
                <a:rPr lang="en-SG" sz="1200" b="1" dirty="0">
                  <a:solidFill>
                    <a:srgbClr val="339933"/>
                  </a:solidFill>
                </a:rPr>
                <a:t>-50%</a:t>
              </a:r>
            </a:p>
          </p:txBody>
        </p:sp>
        <p:cxnSp>
          <p:nvCxnSpPr>
            <p:cNvPr id="10" name="Straight Arrow Connector 9">
              <a:extLst>
                <a:ext uri="{FF2B5EF4-FFF2-40B4-BE49-F238E27FC236}">
                  <a16:creationId xmlns:a16="http://schemas.microsoft.com/office/drawing/2014/main" id="{308F4B88-B547-406F-B063-1309A3CFE780}"/>
                </a:ext>
              </a:extLst>
            </p:cNvPr>
            <p:cNvCxnSpPr>
              <a:cxnSpLocks/>
            </p:cNvCxnSpPr>
            <p:nvPr/>
          </p:nvCxnSpPr>
          <p:spPr>
            <a:xfrm flipH="1">
              <a:off x="2531291" y="2977736"/>
              <a:ext cx="187095" cy="289166"/>
            </a:xfrm>
            <a:prstGeom prst="straightConnector1">
              <a:avLst/>
            </a:prstGeom>
            <a:ln w="9525">
              <a:solidFill>
                <a:srgbClr val="33993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7571870C-C6C7-432F-9B23-C821638E1E09}"/>
              </a:ext>
            </a:extLst>
          </p:cNvPr>
          <p:cNvGrpSpPr/>
          <p:nvPr/>
        </p:nvGrpSpPr>
        <p:grpSpPr>
          <a:xfrm>
            <a:off x="7183462" y="3236839"/>
            <a:ext cx="1715551" cy="875673"/>
            <a:chOff x="2350089" y="2102063"/>
            <a:chExt cx="1715551" cy="875673"/>
          </a:xfrm>
        </p:grpSpPr>
        <p:sp>
          <p:nvSpPr>
            <p:cNvPr id="13" name="TextBox 12">
              <a:extLst>
                <a:ext uri="{FF2B5EF4-FFF2-40B4-BE49-F238E27FC236}">
                  <a16:creationId xmlns:a16="http://schemas.microsoft.com/office/drawing/2014/main" id="{35764DFF-3530-4953-B033-C5C3A94568DD}"/>
                </a:ext>
              </a:extLst>
            </p:cNvPr>
            <p:cNvSpPr txBox="1"/>
            <p:nvPr/>
          </p:nvSpPr>
          <p:spPr>
            <a:xfrm>
              <a:off x="2429486" y="2331405"/>
              <a:ext cx="1636154" cy="646331"/>
            </a:xfrm>
            <a:prstGeom prst="rect">
              <a:avLst/>
            </a:prstGeom>
            <a:noFill/>
            <a:ln>
              <a:solidFill>
                <a:srgbClr val="339933"/>
              </a:solidFill>
            </a:ln>
          </p:spPr>
          <p:txBody>
            <a:bodyPr wrap="none" rtlCol="0">
              <a:spAutoFit/>
            </a:bodyPr>
            <a:lstStyle/>
            <a:p>
              <a:r>
                <a:rPr lang="en-SG" sz="1200" b="1" dirty="0">
                  <a:solidFill>
                    <a:srgbClr val="339933"/>
                  </a:solidFill>
                </a:rPr>
                <a:t>Rhode Island</a:t>
              </a:r>
            </a:p>
            <a:p>
              <a:r>
                <a:rPr lang="en-SG" sz="1200" dirty="0">
                  <a:solidFill>
                    <a:srgbClr val="339933"/>
                  </a:solidFill>
                </a:rPr>
                <a:t>SAT </a:t>
              </a:r>
              <a:r>
                <a:rPr lang="en-SG" sz="1200" dirty="0" err="1">
                  <a:solidFill>
                    <a:srgbClr val="339933"/>
                  </a:solidFill>
                </a:rPr>
                <a:t>yoy</a:t>
              </a:r>
              <a:r>
                <a:rPr lang="en-SG" sz="1200" dirty="0">
                  <a:solidFill>
                    <a:srgbClr val="339933"/>
                  </a:solidFill>
                </a:rPr>
                <a:t> change: </a:t>
              </a:r>
              <a:r>
                <a:rPr lang="en-SG" sz="1200" b="1" dirty="0">
                  <a:solidFill>
                    <a:srgbClr val="339933"/>
                  </a:solidFill>
                </a:rPr>
                <a:t>+26%</a:t>
              </a:r>
            </a:p>
            <a:p>
              <a:r>
                <a:rPr lang="en-SG" sz="1200" dirty="0">
                  <a:solidFill>
                    <a:srgbClr val="339933"/>
                  </a:solidFill>
                </a:rPr>
                <a:t>ACT </a:t>
              </a:r>
              <a:r>
                <a:rPr lang="en-SG" sz="1200" dirty="0" err="1">
                  <a:solidFill>
                    <a:srgbClr val="339933"/>
                  </a:solidFill>
                </a:rPr>
                <a:t>yoy</a:t>
              </a:r>
              <a:r>
                <a:rPr lang="en-SG" sz="1200" dirty="0">
                  <a:solidFill>
                    <a:srgbClr val="339933"/>
                  </a:solidFill>
                </a:rPr>
                <a:t> change: -6%</a:t>
              </a:r>
            </a:p>
          </p:txBody>
        </p:sp>
        <p:cxnSp>
          <p:nvCxnSpPr>
            <p:cNvPr id="14" name="Straight Arrow Connector 13">
              <a:extLst>
                <a:ext uri="{FF2B5EF4-FFF2-40B4-BE49-F238E27FC236}">
                  <a16:creationId xmlns:a16="http://schemas.microsoft.com/office/drawing/2014/main" id="{D7445D4D-924E-4C06-8567-8F2658357C93}"/>
                </a:ext>
              </a:extLst>
            </p:cNvPr>
            <p:cNvCxnSpPr>
              <a:cxnSpLocks/>
            </p:cNvCxnSpPr>
            <p:nvPr/>
          </p:nvCxnSpPr>
          <p:spPr>
            <a:xfrm flipH="1" flipV="1">
              <a:off x="2350089" y="2102063"/>
              <a:ext cx="364211" cy="229342"/>
            </a:xfrm>
            <a:prstGeom prst="straightConnector1">
              <a:avLst/>
            </a:prstGeom>
            <a:ln w="9525">
              <a:solidFill>
                <a:srgbClr val="33993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738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BA6F-6C08-4C54-AF18-2E7C52AEE0BB}"/>
              </a:ext>
            </a:extLst>
          </p:cNvPr>
          <p:cNvSpPr>
            <a:spLocks noGrp="1"/>
          </p:cNvSpPr>
          <p:nvPr>
            <p:ph type="title"/>
          </p:nvPr>
        </p:nvSpPr>
        <p:spPr>
          <a:xfrm>
            <a:off x="1097279" y="286603"/>
            <a:ext cx="10345303" cy="1450757"/>
          </a:xfrm>
        </p:spPr>
        <p:txBody>
          <a:bodyPr>
            <a:normAutofit/>
          </a:bodyPr>
          <a:lstStyle/>
          <a:p>
            <a:r>
              <a:rPr lang="en-SG" sz="2400" dirty="0">
                <a:solidFill>
                  <a:srgbClr val="339933"/>
                </a:solidFill>
              </a:rPr>
              <a:t>State contracts </a:t>
            </a:r>
            <a:r>
              <a:rPr lang="en-SG" sz="2400" dirty="0"/>
              <a:t>and </a:t>
            </a:r>
            <a:r>
              <a:rPr lang="en-SG" sz="2400" dirty="0">
                <a:solidFill>
                  <a:srgbClr val="339933"/>
                </a:solidFill>
              </a:rPr>
              <a:t>state funded test </a:t>
            </a:r>
            <a:r>
              <a:rPr lang="en-SG" sz="2400" dirty="0"/>
              <a:t>are key driver of SAT participation rate in Colorado, Illinois and Rhode Island in 2018.</a:t>
            </a:r>
          </a:p>
        </p:txBody>
      </p:sp>
      <p:sp>
        <p:nvSpPr>
          <p:cNvPr id="3" name="Content Placeholder 2">
            <a:extLst>
              <a:ext uri="{FF2B5EF4-FFF2-40B4-BE49-F238E27FC236}">
                <a16:creationId xmlns:a16="http://schemas.microsoft.com/office/drawing/2014/main" id="{35398530-8476-4157-A4C9-1670A41D9635}"/>
              </a:ext>
            </a:extLst>
          </p:cNvPr>
          <p:cNvSpPr>
            <a:spLocks noGrp="1"/>
          </p:cNvSpPr>
          <p:nvPr>
            <p:ph idx="1"/>
          </p:nvPr>
        </p:nvSpPr>
        <p:spPr>
          <a:xfrm>
            <a:off x="1216404" y="2108201"/>
            <a:ext cx="9939276" cy="3760891"/>
          </a:xfrm>
        </p:spPr>
        <p:txBody>
          <a:bodyPr>
            <a:normAutofit/>
          </a:bodyPr>
          <a:lstStyle/>
          <a:p>
            <a:pPr marL="0" indent="0">
              <a:lnSpc>
                <a:spcPct val="90000"/>
              </a:lnSpc>
              <a:spcBef>
                <a:spcPct val="0"/>
              </a:spcBef>
              <a:buNone/>
            </a:pPr>
            <a:endParaRPr lang="en-SG" sz="1600" spc="-50" dirty="0">
              <a:latin typeface="Arial" panose="020B0604020202020204" pitchFamily="34" charset="0"/>
              <a:ea typeface="+mj-ea"/>
              <a:cs typeface="Arial" panose="020B0604020202020204" pitchFamily="34" charset="0"/>
            </a:endParaRPr>
          </a:p>
          <a:p>
            <a:pPr marL="342900" indent="-342900">
              <a:lnSpc>
                <a:spcPct val="90000"/>
              </a:lnSpc>
              <a:spcBef>
                <a:spcPct val="0"/>
              </a:spcBef>
              <a:buClrTx/>
              <a:buFont typeface="Arial" panose="020B0604020202020204" pitchFamily="34" charset="0"/>
              <a:buChar char="•"/>
            </a:pPr>
            <a:r>
              <a:rPr lang="en-US" sz="1600" spc="-50" dirty="0">
                <a:latin typeface="Arial" panose="020B0604020202020204" pitchFamily="34" charset="0"/>
                <a:ea typeface="+mj-ea"/>
                <a:cs typeface="Arial" panose="020B0604020202020204" pitchFamily="34" charset="0"/>
              </a:rPr>
              <a:t>In 2017-2018, 10 states (Colorado, Connecticut, Delaware, Idaho, Illinois, Maine, Michigan, New Hampshire, Rhode Island, and West Virginia) and the District of Columbia covered the cost of the SAT for all their public school students. </a:t>
            </a:r>
          </a:p>
          <a:p>
            <a:pPr marL="0" indent="0">
              <a:lnSpc>
                <a:spcPct val="90000"/>
              </a:lnSpc>
              <a:spcBef>
                <a:spcPct val="0"/>
              </a:spcBef>
              <a:buClrTx/>
              <a:buNone/>
            </a:pPr>
            <a:endParaRPr lang="en-SG" sz="1600" spc="-50" dirty="0">
              <a:latin typeface="Arial" panose="020B0604020202020204" pitchFamily="34" charset="0"/>
              <a:ea typeface="+mj-ea"/>
              <a:cs typeface="Arial" panose="020B0604020202020204" pitchFamily="34" charset="0"/>
            </a:endParaRPr>
          </a:p>
          <a:p>
            <a:pPr marL="342900" indent="-342900">
              <a:lnSpc>
                <a:spcPct val="90000"/>
              </a:lnSpc>
              <a:spcBef>
                <a:spcPct val="0"/>
              </a:spcBef>
              <a:buClrTx/>
              <a:buFont typeface="Arial" panose="020B0604020202020204" pitchFamily="34" charset="0"/>
              <a:buChar char="•"/>
            </a:pPr>
            <a:r>
              <a:rPr lang="en-SG" sz="1600" spc="-50" dirty="0">
                <a:latin typeface="Arial" panose="020B0604020202020204" pitchFamily="34" charset="0"/>
                <a:ea typeface="+mj-ea"/>
                <a:cs typeface="Arial" panose="020B0604020202020204" pitchFamily="34" charset="0"/>
              </a:rPr>
              <a:t> </a:t>
            </a:r>
            <a:r>
              <a:rPr lang="en-US" sz="1600" spc="-50" dirty="0">
                <a:latin typeface="Arial" panose="020B0604020202020204" pitchFamily="34" charset="0"/>
                <a:ea typeface="+mj-ea"/>
                <a:cs typeface="Arial" panose="020B0604020202020204" pitchFamily="34" charset="0"/>
              </a:rPr>
              <a:t>Three years prior to that, only three states and the District of Columbia did so.</a:t>
            </a:r>
          </a:p>
          <a:p>
            <a:pPr marL="0" indent="0">
              <a:buClrTx/>
              <a:buNone/>
            </a:pPr>
            <a:endParaRPr lang="en-SG" sz="1800" dirty="0">
              <a:latin typeface="Arial" panose="020B0604020202020204" pitchFamily="34" charset="0"/>
              <a:cs typeface="Arial" panose="020B0604020202020204" pitchFamily="34" charset="0"/>
            </a:endParaRPr>
          </a:p>
          <a:p>
            <a:pPr marL="0" indent="0">
              <a:buClrTx/>
              <a:buNone/>
            </a:pPr>
            <a:endParaRPr lang="en-SG" sz="1800" dirty="0">
              <a:latin typeface="Arial" panose="020B0604020202020204" pitchFamily="34" charset="0"/>
              <a:cs typeface="Arial" panose="020B0604020202020204" pitchFamily="34" charset="0"/>
            </a:endParaRPr>
          </a:p>
          <a:p>
            <a:pPr marL="0" indent="0">
              <a:buNone/>
            </a:pPr>
            <a:endParaRPr lang="en-SG"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35917DC-F7AB-4045-9217-CCEE00210E5F}"/>
              </a:ext>
            </a:extLst>
          </p:cNvPr>
          <p:cNvSpPr txBox="1"/>
          <p:nvPr/>
        </p:nvSpPr>
        <p:spPr>
          <a:xfrm>
            <a:off x="1201118" y="5414629"/>
            <a:ext cx="7516801" cy="1107996"/>
          </a:xfrm>
          <a:prstGeom prst="rect">
            <a:avLst/>
          </a:prstGeom>
          <a:noFill/>
        </p:spPr>
        <p:txBody>
          <a:bodyPr wrap="none" rtlCol="0">
            <a:spAutoFit/>
          </a:bodyPr>
          <a:lstStyle/>
          <a:p>
            <a:r>
              <a:rPr lang="en-SG" sz="1100" dirty="0">
                <a:latin typeface="Arial" panose="020B0604020202020204" pitchFamily="34" charset="0"/>
                <a:cs typeface="Arial" panose="020B0604020202020204" pitchFamily="34" charset="0"/>
              </a:rPr>
              <a:t>Source:</a:t>
            </a:r>
          </a:p>
          <a:p>
            <a:r>
              <a:rPr lang="en-SG" sz="1100" dirty="0">
                <a:latin typeface="Arial" panose="020B0604020202020204" pitchFamily="34" charset="0"/>
                <a:cs typeface="Arial" panose="020B0604020202020204" pitchFamily="34" charset="0"/>
                <a:hlinkClick r:id="rId2"/>
              </a:rPr>
              <a:t>https://www.edweek.org/ew/articles/2018/10/31/sat-scores-rise-as-number-of-test-takers.html</a:t>
            </a:r>
            <a:endParaRPr lang="en-SG" sz="1100" dirty="0">
              <a:latin typeface="Arial" panose="020B0604020202020204" pitchFamily="34" charset="0"/>
              <a:cs typeface="Arial" panose="020B0604020202020204" pitchFamily="34" charset="0"/>
            </a:endParaRPr>
          </a:p>
          <a:p>
            <a:r>
              <a:rPr lang="en-SG" sz="1100" dirty="0">
                <a:latin typeface="Arial" panose="020B0604020202020204" pitchFamily="34" charset="0"/>
                <a:cs typeface="Arial" panose="020B0604020202020204" pitchFamily="34" charset="0"/>
                <a:hlinkClick r:id="rId3"/>
              </a:rPr>
              <a:t>https://www.chicagotribune.com/news/ct-illinois-chooses-sat-met-20160211-story.html</a:t>
            </a:r>
            <a:endParaRPr lang="en-SG" sz="1100" dirty="0">
              <a:latin typeface="Arial" panose="020B0604020202020204" pitchFamily="34" charset="0"/>
              <a:cs typeface="Arial" panose="020B0604020202020204" pitchFamily="34" charset="0"/>
            </a:endParaRPr>
          </a:p>
          <a:p>
            <a:r>
              <a:rPr lang="en-SG" sz="1100" dirty="0">
                <a:latin typeface="Arial" panose="020B0604020202020204" pitchFamily="34" charset="0"/>
                <a:cs typeface="Arial" panose="020B0604020202020204" pitchFamily="34" charset="0"/>
                <a:hlinkClick r:id="rId4"/>
              </a:rPr>
              <a:t>https://co.chalkbeat.org/2015/12/23/21092477/goodbye-act-hello-sat-a-significant-change-for-colorado-high-schoolers</a:t>
            </a:r>
            <a:endParaRPr lang="en-SG" sz="1100" dirty="0">
              <a:latin typeface="Arial" panose="020B0604020202020204" pitchFamily="34" charset="0"/>
              <a:cs typeface="Arial" panose="020B0604020202020204" pitchFamily="34" charset="0"/>
            </a:endParaRPr>
          </a:p>
          <a:p>
            <a:r>
              <a:rPr lang="en-SG" sz="1100" dirty="0">
                <a:latin typeface="Arial" panose="020B0604020202020204" pitchFamily="34" charset="0"/>
                <a:cs typeface="Arial" panose="020B0604020202020204" pitchFamily="34" charset="0"/>
                <a:hlinkClick r:id="rId5"/>
              </a:rPr>
              <a:t>https://www.edweek.org/ew/section/multimedia/states-require-students-take-sat-or-act.html</a:t>
            </a:r>
            <a:endParaRPr lang="en-SG" sz="1100" dirty="0">
              <a:latin typeface="Arial" panose="020B0604020202020204" pitchFamily="34" charset="0"/>
              <a:cs typeface="Arial" panose="020B0604020202020204" pitchFamily="34" charset="0"/>
              <a:hlinkClick r:id="rId3"/>
            </a:endParaRPr>
          </a:p>
          <a:p>
            <a:endParaRPr lang="en-SG" sz="1100" dirty="0">
              <a:hlinkClick r:id="rId3"/>
            </a:endParaRPr>
          </a:p>
        </p:txBody>
      </p:sp>
    </p:spTree>
    <p:extLst>
      <p:ext uri="{BB962C8B-B14F-4D97-AF65-F5344CB8AC3E}">
        <p14:creationId xmlns:p14="http://schemas.microsoft.com/office/powerpoint/2010/main" val="344308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BA6F-6C08-4C54-AF18-2E7C52AEE0BB}"/>
              </a:ext>
            </a:extLst>
          </p:cNvPr>
          <p:cNvSpPr>
            <a:spLocks noGrp="1"/>
          </p:cNvSpPr>
          <p:nvPr>
            <p:ph type="title"/>
          </p:nvPr>
        </p:nvSpPr>
        <p:spPr/>
        <p:txBody>
          <a:bodyPr>
            <a:normAutofit/>
          </a:bodyPr>
          <a:lstStyle/>
          <a:p>
            <a:r>
              <a:rPr lang="en-SG" sz="3200" dirty="0"/>
              <a:t>Conclusion &amp; Recommendation</a:t>
            </a:r>
          </a:p>
        </p:txBody>
      </p:sp>
      <p:sp>
        <p:nvSpPr>
          <p:cNvPr id="3" name="Content Placeholder 2">
            <a:extLst>
              <a:ext uri="{FF2B5EF4-FFF2-40B4-BE49-F238E27FC236}">
                <a16:creationId xmlns:a16="http://schemas.microsoft.com/office/drawing/2014/main" id="{35398530-8476-4157-A4C9-1670A41D9635}"/>
              </a:ext>
            </a:extLst>
          </p:cNvPr>
          <p:cNvSpPr>
            <a:spLocks noGrp="1"/>
          </p:cNvSpPr>
          <p:nvPr>
            <p:ph idx="1"/>
          </p:nvPr>
        </p:nvSpPr>
        <p:spPr>
          <a:xfrm>
            <a:off x="1216404" y="2108201"/>
            <a:ext cx="9939276" cy="3760891"/>
          </a:xfrm>
        </p:spPr>
        <p:txBody>
          <a:bodyPr>
            <a:normAutofit/>
          </a:bodyPr>
          <a:lstStyle/>
          <a:p>
            <a:pPr marL="0" indent="0">
              <a:lnSpc>
                <a:spcPct val="90000"/>
              </a:lnSpc>
              <a:spcBef>
                <a:spcPct val="0"/>
              </a:spcBef>
              <a:buNone/>
            </a:pPr>
            <a:endParaRPr lang="en-SG" sz="1600" spc="-50" dirty="0">
              <a:latin typeface="Arial" panose="020B0604020202020204" pitchFamily="34" charset="0"/>
              <a:ea typeface="+mj-ea"/>
              <a:cs typeface="Arial" panose="020B0604020202020204" pitchFamily="34" charset="0"/>
            </a:endParaRPr>
          </a:p>
          <a:p>
            <a:pPr marL="342900" indent="-342900">
              <a:lnSpc>
                <a:spcPct val="90000"/>
              </a:lnSpc>
              <a:spcBef>
                <a:spcPct val="0"/>
              </a:spcBef>
              <a:buClrTx/>
              <a:buFont typeface="Arial" panose="020B0604020202020204" pitchFamily="34" charset="0"/>
              <a:buChar char="•"/>
            </a:pPr>
            <a:r>
              <a:rPr lang="en-SG" sz="1600" spc="-50" dirty="0">
                <a:latin typeface="Arial" panose="020B0604020202020204" pitchFamily="34" charset="0"/>
                <a:ea typeface="+mj-ea"/>
                <a:cs typeface="Arial" panose="020B0604020202020204" pitchFamily="34" charset="0"/>
              </a:rPr>
              <a:t>State </a:t>
            </a:r>
            <a:r>
              <a:rPr lang="en-US" sz="1600" dirty="0">
                <a:latin typeface="Arial" panose="020B0604020202020204" pitchFamily="34" charset="0"/>
                <a:cs typeface="Arial" panose="020B0604020202020204" pitchFamily="34" charset="0"/>
              </a:rPr>
              <a:t>contracts and state funded test are key drivers to SAT participation. </a:t>
            </a:r>
          </a:p>
          <a:p>
            <a:pPr marL="342900" indent="-342900">
              <a:lnSpc>
                <a:spcPct val="90000"/>
              </a:lnSpc>
              <a:spcBef>
                <a:spcPct val="0"/>
              </a:spcBef>
              <a:buClrTx/>
              <a:buFont typeface="Arial" panose="020B0604020202020204" pitchFamily="34" charset="0"/>
              <a:buChar char="•"/>
            </a:pPr>
            <a:endParaRPr lang="en-SG" sz="1600" spc="-50" dirty="0">
              <a:latin typeface="Arial" panose="020B0604020202020204" pitchFamily="34" charset="0"/>
              <a:ea typeface="+mj-ea"/>
              <a:cs typeface="Arial" panose="020B0604020202020204" pitchFamily="34" charset="0"/>
            </a:endParaRPr>
          </a:p>
          <a:p>
            <a:pPr marL="342900" indent="-342900">
              <a:lnSpc>
                <a:spcPct val="90000"/>
              </a:lnSpc>
              <a:spcBef>
                <a:spcPct val="0"/>
              </a:spcBef>
              <a:buClrTx/>
              <a:buFont typeface="Arial" panose="020B0604020202020204" pitchFamily="34" charset="0"/>
              <a:buChar char="•"/>
            </a:pPr>
            <a:r>
              <a:rPr lang="en-SG" sz="1600" spc="-50" dirty="0">
                <a:latin typeface="Arial" panose="020B0604020202020204" pitchFamily="34" charset="0"/>
                <a:ea typeface="+mj-ea"/>
                <a:cs typeface="Arial" panose="020B0604020202020204" pitchFamily="34" charset="0"/>
              </a:rPr>
              <a:t>It is </a:t>
            </a:r>
            <a:r>
              <a:rPr lang="en-US" sz="1600" dirty="0">
                <a:latin typeface="Arial" panose="020B0604020202020204" pitchFamily="34" charset="0"/>
                <a:cs typeface="Arial" panose="020B0604020202020204" pitchFamily="34" charset="0"/>
              </a:rPr>
              <a:t>recommended that the College Board focuses on developing </a:t>
            </a:r>
            <a:r>
              <a:rPr lang="en-US" sz="1600" dirty="0">
                <a:solidFill>
                  <a:srgbClr val="339933"/>
                </a:solidFill>
                <a:latin typeface="Arial" panose="020B0604020202020204" pitchFamily="34" charset="0"/>
                <a:cs typeface="Arial" panose="020B0604020202020204" pitchFamily="34" charset="0"/>
              </a:rPr>
              <a:t>partnership with states that do not have any prevailing contract awarded to either the College Board or ACT</a:t>
            </a:r>
            <a:r>
              <a:rPr lang="en-US" sz="1600" dirty="0">
                <a:latin typeface="Arial" panose="020B0604020202020204" pitchFamily="34" charset="0"/>
                <a:cs typeface="Arial" panose="020B0604020202020204" pitchFamily="34" charset="0"/>
              </a:rPr>
              <a:t>, and currently have </a:t>
            </a:r>
            <a:r>
              <a:rPr lang="en-US" sz="1600" dirty="0">
                <a:solidFill>
                  <a:srgbClr val="339933"/>
                </a:solidFill>
                <a:latin typeface="Arial" panose="020B0604020202020204" pitchFamily="34" charset="0"/>
                <a:cs typeface="Arial" panose="020B0604020202020204" pitchFamily="34" charset="0"/>
              </a:rPr>
              <a:t>low SAT participation in 2018</a:t>
            </a:r>
            <a:r>
              <a:rPr lang="en-US" sz="1600" dirty="0">
                <a:latin typeface="Arial" panose="020B0604020202020204" pitchFamily="34" charset="0"/>
                <a:cs typeface="Arial" panose="020B0604020202020204" pitchFamily="34" charset="0"/>
              </a:rPr>
              <a:t>.</a:t>
            </a:r>
          </a:p>
          <a:p>
            <a:pPr marL="342900" indent="-342900">
              <a:lnSpc>
                <a:spcPct val="90000"/>
              </a:lnSpc>
              <a:spcBef>
                <a:spcPct val="0"/>
              </a:spcBef>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lnSpc>
                <a:spcPct val="90000"/>
              </a:lnSpc>
              <a:spcBef>
                <a:spcPct val="0"/>
              </a:spcBef>
              <a:buClrTx/>
              <a:buFont typeface="Arial" panose="020B0604020202020204" pitchFamily="34" charset="0"/>
              <a:buChar char="•"/>
            </a:pPr>
            <a:r>
              <a:rPr lang="en-US" sz="1600" dirty="0">
                <a:latin typeface="Arial" panose="020B0604020202020204" pitchFamily="34" charset="0"/>
                <a:cs typeface="Arial" panose="020B0604020202020204" pitchFamily="34" charset="0"/>
              </a:rPr>
              <a:t>Examples of such states include Iowa, Kansas, and South Dakota.</a:t>
            </a:r>
            <a:endParaRPr lang="en-SG" sz="1800" dirty="0">
              <a:latin typeface="Arial" panose="020B0604020202020204" pitchFamily="34" charset="0"/>
              <a:cs typeface="Arial" panose="020B0604020202020204" pitchFamily="34" charset="0"/>
            </a:endParaRPr>
          </a:p>
          <a:p>
            <a:pPr marL="342900" indent="-342900">
              <a:lnSpc>
                <a:spcPct val="90000"/>
              </a:lnSpc>
              <a:spcBef>
                <a:spcPct val="0"/>
              </a:spcBef>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lnSpc>
                <a:spcPct val="90000"/>
              </a:lnSpc>
              <a:spcBef>
                <a:spcPct val="0"/>
              </a:spcBef>
              <a:buClrTx/>
              <a:buFont typeface="Arial" panose="020B0604020202020204" pitchFamily="34" charset="0"/>
              <a:buChar char="•"/>
            </a:pPr>
            <a:endParaRPr lang="en-SG" sz="1600" spc="-50" dirty="0">
              <a:latin typeface="Arial" panose="020B0604020202020204" pitchFamily="34" charset="0"/>
              <a:ea typeface="+mj-ea"/>
              <a:cs typeface="Arial" panose="020B0604020202020204" pitchFamily="34" charset="0"/>
            </a:endParaRPr>
          </a:p>
          <a:p>
            <a:pPr marL="0" indent="0">
              <a:buClrTx/>
              <a:buNone/>
            </a:pPr>
            <a:endParaRPr lang="en-SG" sz="1800" dirty="0">
              <a:latin typeface="Arial" panose="020B0604020202020204" pitchFamily="34" charset="0"/>
              <a:cs typeface="Arial" panose="020B0604020202020204" pitchFamily="34" charset="0"/>
            </a:endParaRPr>
          </a:p>
          <a:p>
            <a:pPr marL="0" indent="0">
              <a:buClrTx/>
              <a:buNone/>
            </a:pPr>
            <a:endParaRPr lang="en-SG" sz="1800" dirty="0">
              <a:latin typeface="Arial" panose="020B0604020202020204" pitchFamily="34" charset="0"/>
              <a:cs typeface="Arial" panose="020B0604020202020204" pitchFamily="34" charset="0"/>
            </a:endParaRPr>
          </a:p>
          <a:p>
            <a:pPr marL="0" indent="0">
              <a:buNone/>
            </a:pPr>
            <a:endParaRPr lang="en-SG"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52472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{3C64D03B-2F1A-463E-B20D-2138E0442696}tf56160789_wac</Template>
  <TotalTime>0</TotalTime>
  <Words>481</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SAT &amp; ACT Analysis</vt:lpstr>
      <vt:lpstr>Problem Statement</vt:lpstr>
      <vt:lpstr>Data</vt:lpstr>
      <vt:lpstr>In both 2017 and 2018, ACT had higher median participation rate vs. SAT. </vt:lpstr>
      <vt:lpstr>A third of the states had 100% ACT participation in 2017 and 2018. Mirroring this, a similar proportion of states have low SAT participation rate in both years. Notably, the number of states with strong SAT participation has increased in 2018.</vt:lpstr>
      <vt:lpstr>PowerPoint Presentation</vt:lpstr>
      <vt:lpstr>Sharp increase in SAT participation rate seen for Colorado and Illinois, along with decline in ACT participation, indicates conversion from ACT to SAT. Rhode Island also saw a notable increase in SAT participation. </vt:lpstr>
      <vt:lpstr>State contracts and state funded test are key driver of SAT participation rate in Colorado, Illinois and Rhode Island in 2018.</vt:lpstr>
      <vt:lpstr>Conclusion &amp;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2020-08-05T04:32:41Z</dcterms:created>
  <dcterms:modified xsi:type="dcterms:W3CDTF">2020-08-08T05:15:36Z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