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CKtlEY2vAjmb4IDKD0qkKgKra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DDBBC7-14EE-46EA-AB63-E5990E5DB859}">
  <a:tblStyle styleId="{D3DDBBC7-14EE-46EA-AB63-E5990E5DB859}"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2E7"/>
          </a:solidFill>
        </a:fill>
      </a:tcStyle>
    </a:wholeTbl>
    <a:band1H>
      <a:tcTxStyle b="off" i="off"/>
      <a:tcStyle>
        <a:tcBdr/>
        <a:fill>
          <a:solidFill>
            <a:srgbClr val="D5E4CB"/>
          </a:solidFill>
        </a:fill>
      </a:tcStyle>
    </a:band1H>
    <a:band2H>
      <a:tcTxStyle b="off" i="off"/>
      <a:tcStyle>
        <a:tcBdr/>
      </a:tcStyle>
    </a:band2H>
    <a:band1V>
      <a:tcTxStyle b="off" i="off"/>
      <a:tcStyle>
        <a:tcBdr/>
        <a:fill>
          <a:solidFill>
            <a:srgbClr val="D5E4CB"/>
          </a:solidFill>
        </a:fill>
      </a:tcStyle>
    </a:band1V>
    <a:band2V>
      <a:tcTxStyle b="off" i="off"/>
      <a:tcStyle>
        <a:tcBdr/>
      </a:tcStyle>
    </a:band2V>
    <a:lastCol>
      <a:tcTxStyle b="on" i="off">
        <a:font>
          <a:latin typeface="Tw Cen MT"/>
          <a:ea typeface="Tw Cen MT"/>
          <a:cs typeface="Tw Cen MT"/>
        </a:font>
        <a:schemeClr val="lt1"/>
      </a:tcTxStyle>
      <a:tcStyle>
        <a:tcBdr/>
        <a:fill>
          <a:solidFill>
            <a:schemeClr val="accent6"/>
          </a:solidFill>
        </a:fill>
      </a:tcStyle>
    </a:lastCol>
    <a:firstCol>
      <a:tcTxStyle b="on" i="off">
        <a:font>
          <a:latin typeface="Tw Cen MT"/>
          <a:ea typeface="Tw Cen MT"/>
          <a:cs typeface="Tw Cen MT"/>
        </a:font>
        <a:schemeClr val="lt1"/>
      </a:tcTxStyle>
      <a:tcStyle>
        <a:tcBdr/>
        <a:fill>
          <a:solidFill>
            <a:schemeClr val="accent6"/>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b="off" i="off"/>
      <a:tcStyle>
        <a:tcBdr/>
      </a:tcStyle>
    </a:seCell>
    <a:swCell>
      <a:tcTxStyle b="off" i="off"/>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b="off" i="off"/>
      <a:tcStyle>
        <a:tcBdr/>
      </a:tcStyle>
    </a:neCell>
    <a:nwCell>
      <a:tcTxStyle b="off" i="off"/>
      <a:tcStyle>
        <a:tcBdr/>
      </a:tcStyle>
    </a:nwCell>
  </a:tblStyle>
  <a:tblStyle styleId="{C21E7830-F900-44C7-A659-4B9D77BA2264}"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7" d="100"/>
          <a:sy n="67"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9" name="Google Shape;22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b16c664d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g9b16c664d7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9aeff50e86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g9aeff50e86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9afd23ac6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g9afd23ac68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9afd23ac68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9afd23ac6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afd23ac68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9afd23ac68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afd23ac68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2" name="Google Shape;362;g9afd23ac68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aeff50e86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While XGBoost had the lowest accuracy of 0.65, it was still selected as it performed t</a:t>
            </a:r>
            <a:r>
              <a:rPr lang="en-SG" b="1"/>
              <a:t>he best with the highest ROC AUC score of 0.85 on the train set and 0.83 on the validation set.</a:t>
            </a:r>
            <a:r>
              <a:rPr lang="en-SG"/>
              <a:t>  As seen in the explanation of the </a:t>
            </a:r>
            <a:r>
              <a:rPr lang="en-SG" b="1"/>
              <a:t>most important features in</a:t>
            </a:r>
            <a:r>
              <a:rPr lang="en-SG" b="1" u="sng"/>
              <a:t> XGBoost,</a:t>
            </a:r>
            <a:r>
              <a:rPr lang="en-SG" b="1"/>
              <a:t> it turns out that traps(location), seasonality(month and year) and temperature(weather) </a:t>
            </a:r>
            <a:r>
              <a:rPr lang="en-SG"/>
              <a:t>plays an important predictor in classifying the presence of WNV in the city of Chicago, receiving a kaggle score of 0.71 on completely unseen data.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SG"/>
              <a:t>The cost benefit analysis was done on the basis of medical cost on Neuroinvasive disease cases as they have a higher medical costs . Based on the cost benefit analysis, as long the city has more than 36 cases in a year($904,212), it would be more cost effective to spray as the medical cost alone would be greater than the effective spraying costs($1,080,923). </a:t>
            </a:r>
            <a:endParaRPr/>
          </a:p>
          <a:p>
            <a:pPr marL="0" lvl="0" indent="0" algn="l" rtl="0">
              <a:lnSpc>
                <a:spcPct val="100000"/>
              </a:lnSpc>
              <a:spcBef>
                <a:spcPts val="0"/>
              </a:spcBef>
              <a:spcAft>
                <a:spcPts val="0"/>
              </a:spcAft>
              <a:buSzPts val="1100"/>
              <a:buNone/>
            </a:pPr>
            <a:endParaRPr/>
          </a:p>
        </p:txBody>
      </p:sp>
      <p:sp>
        <p:nvSpPr>
          <p:cNvPr id="369" name="Google Shape;369;g9aeff50e86_1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aeff50e86_1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SG"/>
              <a:t>Recommendations</a:t>
            </a:r>
            <a:endParaRPr/>
          </a:p>
          <a:p>
            <a:pPr marL="0" lvl="0" indent="0" algn="l" rtl="0">
              <a:lnSpc>
                <a:spcPct val="100000"/>
              </a:lnSpc>
              <a:spcBef>
                <a:spcPts val="0"/>
              </a:spcBef>
              <a:spcAft>
                <a:spcPts val="0"/>
              </a:spcAft>
              <a:buSzPts val="1100"/>
              <a:buNone/>
            </a:pPr>
            <a:endParaRPr/>
          </a:p>
          <a:p>
            <a:pPr marL="457200" lvl="0" indent="-298450" algn="l" rtl="0">
              <a:lnSpc>
                <a:spcPct val="100000"/>
              </a:lnSpc>
              <a:spcBef>
                <a:spcPts val="0"/>
              </a:spcBef>
              <a:spcAft>
                <a:spcPts val="0"/>
              </a:spcAft>
              <a:buSzPts val="1100"/>
              <a:buAutoNum type="arabicParenR"/>
            </a:pPr>
            <a:r>
              <a:rPr lang="en-SG"/>
              <a:t>Pesticide Deployment </a:t>
            </a:r>
            <a:endParaRPr/>
          </a:p>
          <a:p>
            <a:pPr marL="914400" lvl="1" indent="-298450" algn="l" rtl="0">
              <a:lnSpc>
                <a:spcPct val="100000"/>
              </a:lnSpc>
              <a:spcBef>
                <a:spcPts val="0"/>
              </a:spcBef>
              <a:spcAft>
                <a:spcPts val="0"/>
              </a:spcAft>
              <a:buSzPts val="1100"/>
              <a:buAutoNum type="alphaLcParenR"/>
            </a:pPr>
            <a:endParaRPr/>
          </a:p>
          <a:p>
            <a:pPr marL="457200" lvl="0" indent="-298450" algn="l" rtl="0">
              <a:lnSpc>
                <a:spcPct val="100000"/>
              </a:lnSpc>
              <a:spcBef>
                <a:spcPts val="0"/>
              </a:spcBef>
              <a:spcAft>
                <a:spcPts val="0"/>
              </a:spcAft>
              <a:buSzPts val="1100"/>
              <a:buAutoNum type="arabicParenR"/>
            </a:pPr>
            <a:r>
              <a:rPr lang="en-SG"/>
              <a:t>Educations Programme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SG"/>
              <a:t>To further improve  on the cost-effectiveness of pesticide deployment, the city council could reconsider where and when such pesticide are deployed as the breeding of mosquitoes are heavily dependent on weather and timing(in terms of days). Spraying  should be focused on months of the year where there is generally higher rainfall(Jun to Jul) and target specific locations/areas where a high number of mosquitoes have been proven to breed in higher numbers. The timing of the spraying would also drastically affect the effectiveness in lower the numbers of mosquitoes. Pesticide deployments should be schedule to take place in a  1 to 2 week window period after days of rainfall as that is the general time period for the mosquito population to spike in favourable environments.</a:t>
            </a:r>
            <a:endParaRPr/>
          </a:p>
        </p:txBody>
      </p:sp>
      <p:sp>
        <p:nvSpPr>
          <p:cNvPr id="378" name="Google Shape;378;g9aeff50e86_1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a62129e00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7" name="Google Shape;387;g9a62129e00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9aeff50e86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3" name="Google Shape;393;g9aeff50e86_1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3"/>
          <p:cNvSpPr txBox="1">
            <a:spLocks noGrp="1"/>
          </p:cNvSpPr>
          <p:nvPr>
            <p:ph type="ctrTitle"/>
          </p:nvPr>
        </p:nvSpPr>
        <p:spPr>
          <a:xfrm>
            <a:off x="1524000" y="1028700"/>
            <a:ext cx="9144000" cy="2481263"/>
          </a:xfrm>
          <a:prstGeom prst="rect">
            <a:avLst/>
          </a:prstGeom>
          <a:noFill/>
          <a:ln>
            <a:noFill/>
          </a:ln>
        </p:spPr>
        <p:txBody>
          <a:bodyPr spcFirstLastPara="1" wrap="square" lIns="0" tIns="0" rIns="0" bIns="0" anchor="b" anchorCtr="0">
            <a:normAutofit/>
          </a:bodyPr>
          <a:lstStyle>
            <a:lvl1pPr lvl="0" algn="ctr">
              <a:lnSpc>
                <a:spcPct val="100000"/>
              </a:lnSpc>
              <a:spcBef>
                <a:spcPts val="0"/>
              </a:spcBef>
              <a:spcAft>
                <a:spcPts val="0"/>
              </a:spcAft>
              <a:buClr>
                <a:schemeClr val="dk1"/>
              </a:buClr>
              <a:buSzPts val="4000"/>
              <a:buFont typeface="Twentieth Century"/>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subTitle" idx="1"/>
          </p:nvPr>
        </p:nvSpPr>
        <p:spPr>
          <a:xfrm>
            <a:off x="1524000" y="3824376"/>
            <a:ext cx="9144000" cy="1433423"/>
          </a:xfrm>
          <a:prstGeom prst="rect">
            <a:avLst/>
          </a:prstGeom>
          <a:noFill/>
          <a:ln>
            <a:noFill/>
          </a:ln>
        </p:spPr>
        <p:txBody>
          <a:bodyPr spcFirstLastPara="1" wrap="square" lIns="0" tIns="0" rIns="0" bIns="0" anchor="t" anchorCtr="0">
            <a:normAutofit/>
          </a:bodyPr>
          <a:lstStyle>
            <a:lvl1pPr lvl="0" algn="ctr">
              <a:lnSpc>
                <a:spcPct val="150000"/>
              </a:lnSpc>
              <a:spcBef>
                <a:spcPts val="1000"/>
              </a:spcBef>
              <a:spcAft>
                <a:spcPts val="0"/>
              </a:spcAft>
              <a:buClr>
                <a:schemeClr val="dk1"/>
              </a:buClr>
              <a:buSzPts val="1600"/>
              <a:buNone/>
              <a:defRPr sz="1600" b="1" cap="none"/>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3"/>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3"/>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2"/>
          <p:cNvSpPr txBox="1">
            <a:spLocks noGrp="1"/>
          </p:cNvSpPr>
          <p:nvPr>
            <p:ph type="title"/>
          </p:nvPr>
        </p:nvSpPr>
        <p:spPr>
          <a:xfrm>
            <a:off x="1371600" y="361666"/>
            <a:ext cx="9810376" cy="1659404"/>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1"/>
          </p:nvPr>
        </p:nvSpPr>
        <p:spPr>
          <a:xfrm rot="5400000">
            <a:off x="4347882" y="-690283"/>
            <a:ext cx="3857811" cy="9810376"/>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2"/>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rot="5400000">
            <a:off x="7179468" y="2002631"/>
            <a:ext cx="5719763" cy="26289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body" idx="1"/>
          </p:nvPr>
        </p:nvSpPr>
        <p:spPr>
          <a:xfrm rot="5400000">
            <a:off x="1845468" y="-550069"/>
            <a:ext cx="5719763" cy="7734300"/>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3"/>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3"/>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4"/>
          <p:cNvSpPr txBox="1">
            <a:spLocks noGrp="1"/>
          </p:cNvSpPr>
          <p:nvPr>
            <p:ph type="title"/>
          </p:nvPr>
        </p:nvSpPr>
        <p:spPr>
          <a:xfrm>
            <a:off x="1371600" y="793080"/>
            <a:ext cx="10240903" cy="123348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body" idx="1"/>
          </p:nvPr>
        </p:nvSpPr>
        <p:spPr>
          <a:xfrm>
            <a:off x="1371600" y="2114939"/>
            <a:ext cx="10240903" cy="3956179"/>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4"/>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1380930" y="1709738"/>
            <a:ext cx="9966519" cy="2852737"/>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4400"/>
              <a:buFont typeface="Twentieth Century"/>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1380930" y="4976327"/>
            <a:ext cx="9966520" cy="1113323"/>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rgbClr val="888888"/>
              </a:buClr>
              <a:buSzPts val="1200"/>
              <a:buNone/>
              <a:defRPr sz="1200">
                <a:solidFill>
                  <a:srgbClr val="888888"/>
                </a:solidFill>
              </a:defRPr>
            </a:lvl1pPr>
            <a:lvl2pPr marL="914400" lvl="1" indent="-228600" algn="l">
              <a:lnSpc>
                <a:spcPct val="120000"/>
              </a:lnSpc>
              <a:spcBef>
                <a:spcPts val="500"/>
              </a:spcBef>
              <a:spcAft>
                <a:spcPts val="0"/>
              </a:spcAft>
              <a:buClr>
                <a:srgbClr val="888888"/>
              </a:buClr>
              <a:buSzPts val="2000"/>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25"/>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1044054" y="457200"/>
            <a:ext cx="10309745" cy="123348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1044054" y="1996141"/>
            <a:ext cx="4975746" cy="4180822"/>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6"/>
          <p:cNvSpPr txBox="1">
            <a:spLocks noGrp="1"/>
          </p:cNvSpPr>
          <p:nvPr>
            <p:ph type="body" idx="2"/>
          </p:nvPr>
        </p:nvSpPr>
        <p:spPr>
          <a:xfrm>
            <a:off x="6172200" y="1996141"/>
            <a:ext cx="5181600" cy="4180822"/>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6"/>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1368490" y="457200"/>
            <a:ext cx="9986898" cy="123348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2800"/>
              <a:buFont typeface="Twentieth Century"/>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body" idx="1"/>
          </p:nvPr>
        </p:nvSpPr>
        <p:spPr>
          <a:xfrm>
            <a:off x="1368490" y="1681163"/>
            <a:ext cx="4629085" cy="823912"/>
          </a:xfrm>
          <a:prstGeom prst="rect">
            <a:avLst/>
          </a:prstGeom>
          <a:noFill/>
          <a:ln>
            <a:noFill/>
          </a:ln>
        </p:spPr>
        <p:txBody>
          <a:bodyPr spcFirstLastPara="1" wrap="square" lIns="0" tIns="0" rIns="0" bIns="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2"/>
          </p:nvPr>
        </p:nvSpPr>
        <p:spPr>
          <a:xfrm>
            <a:off x="1368490" y="2505075"/>
            <a:ext cx="4629085" cy="3684588"/>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body" idx="3"/>
          </p:nvPr>
        </p:nvSpPr>
        <p:spPr>
          <a:xfrm>
            <a:off x="6344816" y="1681163"/>
            <a:ext cx="5010572" cy="823912"/>
          </a:xfrm>
          <a:prstGeom prst="rect">
            <a:avLst/>
          </a:prstGeom>
          <a:noFill/>
          <a:ln>
            <a:noFill/>
          </a:ln>
        </p:spPr>
        <p:txBody>
          <a:bodyPr spcFirstLastPara="1" wrap="square" lIns="0" tIns="0" rIns="0" bIns="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4"/>
          </p:nvPr>
        </p:nvSpPr>
        <p:spPr>
          <a:xfrm>
            <a:off x="6344814" y="2505075"/>
            <a:ext cx="5010573" cy="3684588"/>
          </a:xfrm>
          <a:prstGeom prst="rect">
            <a:avLst/>
          </a:prstGeom>
          <a:noFill/>
          <a:ln>
            <a:noFill/>
          </a:ln>
        </p:spPr>
        <p:txBody>
          <a:bodyPr spcFirstLastPara="1" wrap="square" lIns="0" tIns="0" rIns="0" bIns="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342900" algn="l">
              <a:lnSpc>
                <a:spcPct val="120000"/>
              </a:lnSpc>
              <a:spcBef>
                <a:spcPts val="500"/>
              </a:spcBef>
              <a:spcAft>
                <a:spcPts val="0"/>
              </a:spcAft>
              <a:buClr>
                <a:schemeClr val="dk1"/>
              </a:buClr>
              <a:buSzPts val="1800"/>
              <a:buChar char="•"/>
              <a:defRPr/>
            </a:lvl2pPr>
            <a:lvl3pPr marL="1371600" lvl="2" indent="-342900" algn="l">
              <a:lnSpc>
                <a:spcPct val="120000"/>
              </a:lnSpc>
              <a:spcBef>
                <a:spcPts val="500"/>
              </a:spcBef>
              <a:spcAft>
                <a:spcPts val="0"/>
              </a:spcAft>
              <a:buClr>
                <a:schemeClr val="dk1"/>
              </a:buClr>
              <a:buSzPts val="1800"/>
              <a:buChar char="•"/>
              <a:defRPr/>
            </a:lvl3pPr>
            <a:lvl4pPr marL="1828800" lvl="3" indent="-342900" algn="l">
              <a:lnSpc>
                <a:spcPct val="120000"/>
              </a:lnSpc>
              <a:spcBef>
                <a:spcPts val="500"/>
              </a:spcBef>
              <a:spcAft>
                <a:spcPts val="0"/>
              </a:spcAft>
              <a:buClr>
                <a:schemeClr val="dk1"/>
              </a:buClr>
              <a:buSzPts val="1800"/>
              <a:buChar char="•"/>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1371599" y="457200"/>
            <a:ext cx="9982199" cy="1233488"/>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8"/>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9"/>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1318755" y="457200"/>
            <a:ext cx="3932237" cy="1921434"/>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body" idx="1"/>
          </p:nvPr>
        </p:nvSpPr>
        <p:spPr>
          <a:xfrm>
            <a:off x="5648130" y="987425"/>
            <a:ext cx="5707257" cy="4873625"/>
          </a:xfrm>
          <a:prstGeom prst="rect">
            <a:avLst/>
          </a:prstGeom>
          <a:noFill/>
          <a:ln>
            <a:noFill/>
          </a:ln>
        </p:spPr>
        <p:txBody>
          <a:bodyPr spcFirstLastPara="1" wrap="square" lIns="0" tIns="0" rIns="0" bIns="0" anchor="t" anchorCtr="0">
            <a:normAutofit/>
          </a:bodyPr>
          <a:lstStyle>
            <a:lvl1pPr marL="457200" lvl="0" indent="-406400" algn="l">
              <a:lnSpc>
                <a:spcPct val="120000"/>
              </a:lnSpc>
              <a:spcBef>
                <a:spcPts val="1000"/>
              </a:spcBef>
              <a:spcAft>
                <a:spcPts val="0"/>
              </a:spcAft>
              <a:buClr>
                <a:schemeClr val="dk1"/>
              </a:buClr>
              <a:buSzPts val="2800"/>
              <a:buChar char="•"/>
              <a:defRPr sz="2800"/>
            </a:lvl1pPr>
            <a:lvl2pPr marL="914400" lvl="1" indent="-381000" algn="l">
              <a:lnSpc>
                <a:spcPct val="120000"/>
              </a:lnSpc>
              <a:spcBef>
                <a:spcPts val="500"/>
              </a:spcBef>
              <a:spcAft>
                <a:spcPts val="0"/>
              </a:spcAft>
              <a:buClr>
                <a:schemeClr val="dk1"/>
              </a:buClr>
              <a:buSzPts val="2400"/>
              <a:buChar char="•"/>
              <a:defRPr sz="2400"/>
            </a:lvl2pPr>
            <a:lvl3pPr marL="1371600" lvl="2" indent="-355600" algn="l">
              <a:lnSpc>
                <a:spcPct val="120000"/>
              </a:lnSpc>
              <a:spcBef>
                <a:spcPts val="500"/>
              </a:spcBef>
              <a:spcAft>
                <a:spcPts val="0"/>
              </a:spcAft>
              <a:buClr>
                <a:schemeClr val="dk1"/>
              </a:buClr>
              <a:buSzPts val="2000"/>
              <a:buChar char="•"/>
              <a:defRPr sz="2000"/>
            </a:lvl3pPr>
            <a:lvl4pPr marL="1828800" lvl="3" indent="-342900" algn="l">
              <a:lnSpc>
                <a:spcPct val="120000"/>
              </a:lnSpc>
              <a:spcBef>
                <a:spcPts val="500"/>
              </a:spcBef>
              <a:spcAft>
                <a:spcPts val="0"/>
              </a:spcAft>
              <a:buClr>
                <a:schemeClr val="dk1"/>
              </a:buClr>
              <a:buSzPts val="1800"/>
              <a:buChar char="•"/>
              <a:defRPr sz="1800"/>
            </a:lvl4pPr>
            <a:lvl5pPr marL="2286000" lvl="4" indent="-342900" algn="l">
              <a:lnSpc>
                <a:spcPct val="120000"/>
              </a:lnSpc>
              <a:spcBef>
                <a:spcPts val="500"/>
              </a:spcBef>
              <a:spcAft>
                <a:spcPts val="0"/>
              </a:spcAft>
              <a:buClr>
                <a:schemeClr val="dk1"/>
              </a:buClr>
              <a:buSzPts val="1800"/>
              <a:buChar char="•"/>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0"/>
          <p:cNvSpPr txBox="1">
            <a:spLocks noGrp="1"/>
          </p:cNvSpPr>
          <p:nvPr>
            <p:ph type="body" idx="2"/>
          </p:nvPr>
        </p:nvSpPr>
        <p:spPr>
          <a:xfrm>
            <a:off x="1318755" y="2799184"/>
            <a:ext cx="3932237" cy="3069803"/>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0"/>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1378966" y="681135"/>
            <a:ext cx="3932237" cy="16002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dk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a:spLocks noGrp="1"/>
          </p:cNvSpPr>
          <p:nvPr>
            <p:ph type="pic" idx="2"/>
          </p:nvPr>
        </p:nvSpPr>
        <p:spPr>
          <a:xfrm>
            <a:off x="5834742" y="858417"/>
            <a:ext cx="5520645" cy="5002634"/>
          </a:xfrm>
          <a:prstGeom prst="rect">
            <a:avLst/>
          </a:prstGeom>
          <a:noFill/>
          <a:ln>
            <a:noFill/>
          </a:ln>
        </p:spPr>
        <p:txBody>
          <a:bodyPr spcFirstLastPara="1" wrap="square" lIns="0" tIns="0" rIns="0" bIns="0" anchor="t" anchorCtr="0">
            <a:normAutofit/>
          </a:bodyPr>
          <a:lstStyle>
            <a:lvl1pPr marR="0" lvl="0" algn="l" rtl="0">
              <a:lnSpc>
                <a:spcPct val="120000"/>
              </a:lnSpc>
              <a:spcBef>
                <a:spcPts val="1000"/>
              </a:spcBef>
              <a:spcAft>
                <a:spcPts val="0"/>
              </a:spcAft>
              <a:buClr>
                <a:schemeClr val="dk1"/>
              </a:buClr>
              <a:buSzPts val="3200"/>
              <a:buFont typeface="Arial"/>
              <a:buNone/>
              <a:defRPr sz="3200" b="0" i="0" u="none" strike="noStrike" cap="none">
                <a:solidFill>
                  <a:schemeClr val="dk1"/>
                </a:solidFill>
                <a:latin typeface="Twentieth Century"/>
                <a:ea typeface="Twentieth Century"/>
                <a:cs typeface="Twentieth Century"/>
                <a:sym typeface="Twentieth Century"/>
              </a:defRPr>
            </a:lvl1pPr>
            <a:lvl2pPr marR="0" lvl="1" algn="l" rtl="0">
              <a:lnSpc>
                <a:spcPct val="120000"/>
              </a:lnSpc>
              <a:spcBef>
                <a:spcPts val="500"/>
              </a:spcBef>
              <a:spcAft>
                <a:spcPts val="0"/>
              </a:spcAft>
              <a:buClr>
                <a:schemeClr val="dk1"/>
              </a:buClr>
              <a:buSzPts val="2800"/>
              <a:buFont typeface="Arial"/>
              <a:buNone/>
              <a:defRPr sz="2800" b="0" i="0" u="none" strike="noStrike" cap="none">
                <a:solidFill>
                  <a:schemeClr val="dk1"/>
                </a:solidFill>
                <a:latin typeface="Twentieth Century"/>
                <a:ea typeface="Twentieth Century"/>
                <a:cs typeface="Twentieth Century"/>
                <a:sym typeface="Twentieth Century"/>
              </a:defRPr>
            </a:lvl2pPr>
            <a:lvl3pPr marR="0" lvl="2" algn="l" rtl="0">
              <a:lnSpc>
                <a:spcPct val="120000"/>
              </a:lnSpc>
              <a:spcBef>
                <a:spcPts val="500"/>
              </a:spcBef>
              <a:spcAft>
                <a:spcPts val="0"/>
              </a:spcAft>
              <a:buClr>
                <a:schemeClr val="dk1"/>
              </a:buClr>
              <a:buSzPts val="2400"/>
              <a:buFont typeface="Arial"/>
              <a:buNone/>
              <a:defRPr sz="2400" b="0" i="0" u="none" strike="noStrike" cap="none">
                <a:solidFill>
                  <a:schemeClr val="dk1"/>
                </a:solidFill>
                <a:latin typeface="Twentieth Century"/>
                <a:ea typeface="Twentieth Century"/>
                <a:cs typeface="Twentieth Century"/>
                <a:sym typeface="Twentieth Century"/>
              </a:defRPr>
            </a:lvl3pPr>
            <a:lvl4pPr marR="0" lvl="3"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4pPr>
            <a:lvl5pPr marR="0" lvl="4" algn="l" rtl="0">
              <a:lnSpc>
                <a:spcPct val="12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6" name="Google Shape;66;p31"/>
          <p:cNvSpPr txBox="1">
            <a:spLocks noGrp="1"/>
          </p:cNvSpPr>
          <p:nvPr>
            <p:ph type="body" idx="1"/>
          </p:nvPr>
        </p:nvSpPr>
        <p:spPr>
          <a:xfrm>
            <a:off x="1378966" y="2281335"/>
            <a:ext cx="3932237" cy="3811588"/>
          </a:xfrm>
          <a:prstGeom prst="rect">
            <a:avLst/>
          </a:prstGeom>
          <a:noFill/>
          <a:ln>
            <a:noFill/>
          </a:ln>
        </p:spPr>
        <p:txBody>
          <a:bodyPr spcFirstLastPara="1" wrap="square" lIns="0" tIns="0" rIns="0" bIns="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1"/>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p:nvPr/>
        </p:nvSpPr>
        <p:spPr>
          <a:xfrm rot="10800000" flipH="1">
            <a:off x="0" y="6400799"/>
            <a:ext cx="12192000" cy="456773"/>
          </a:xfrm>
          <a:prstGeom prst="rect">
            <a:avLst/>
          </a:prstGeom>
          <a:gradFill>
            <a:gsLst>
              <a:gs pos="0">
                <a:srgbClr val="C58427">
                  <a:alpha val="27450"/>
                </a:srgbClr>
              </a:gs>
              <a:gs pos="14000">
                <a:srgbClr val="C58427">
                  <a:alpha val="27450"/>
                </a:srgbClr>
              </a:gs>
              <a:gs pos="100000">
                <a:srgbClr val="A9A92D">
                  <a:alpha val="84313"/>
                </a:srgbClr>
              </a:gs>
            </a:gsLst>
            <a:lin ang="6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 name="Google Shape;7;p22"/>
          <p:cNvSpPr/>
          <p:nvPr/>
        </p:nvSpPr>
        <p:spPr>
          <a:xfrm flipH="1">
            <a:off x="4038599" y="6400799"/>
            <a:ext cx="8153398" cy="456772"/>
          </a:xfrm>
          <a:prstGeom prst="rect">
            <a:avLst/>
          </a:prstGeom>
          <a:gradFill>
            <a:gsLst>
              <a:gs pos="0">
                <a:srgbClr val="E4748F">
                  <a:alpha val="54509"/>
                </a:srgbClr>
              </a:gs>
              <a:gs pos="9000">
                <a:srgbClr val="E4748F">
                  <a:alpha val="54509"/>
                </a:srgbClr>
              </a:gs>
              <a:gs pos="99000">
                <a:schemeClr val="accent2"/>
              </a:gs>
              <a:gs pos="100000">
                <a:schemeClr val="accent2"/>
              </a:gs>
            </a:gsLst>
            <a:lin ang="14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 name="Google Shape;8;p22"/>
          <p:cNvSpPr txBox="1">
            <a:spLocks noGrp="1"/>
          </p:cNvSpPr>
          <p:nvPr>
            <p:ph type="title"/>
          </p:nvPr>
        </p:nvSpPr>
        <p:spPr>
          <a:xfrm>
            <a:off x="1371600" y="361666"/>
            <a:ext cx="9810376" cy="1659404"/>
          </a:xfrm>
          <a:prstGeom prst="rect">
            <a:avLst/>
          </a:prstGeom>
          <a:noFill/>
          <a:ln>
            <a:noFill/>
          </a:ln>
        </p:spPr>
        <p:txBody>
          <a:bodyPr spcFirstLastPara="1" wrap="square" lIns="0" tIns="0" rIns="0" bIns="0" anchor="b" anchorCtr="0">
            <a:normAutofit/>
          </a:bodyPr>
          <a:lstStyle>
            <a:lvl1pPr marR="0" lvl="0" algn="l" rtl="0">
              <a:lnSpc>
                <a:spcPct val="100000"/>
              </a:lnSpc>
              <a:spcBef>
                <a:spcPts val="0"/>
              </a:spcBef>
              <a:spcAft>
                <a:spcPts val="0"/>
              </a:spcAft>
              <a:buClr>
                <a:schemeClr val="dk1"/>
              </a:buClr>
              <a:buSzPts val="3600"/>
              <a:buFont typeface="Twentieth Century"/>
              <a:buNone/>
              <a:defRPr sz="3600" b="1"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2"/>
          <p:cNvSpPr txBox="1">
            <a:spLocks noGrp="1"/>
          </p:cNvSpPr>
          <p:nvPr>
            <p:ph type="body" idx="1"/>
          </p:nvPr>
        </p:nvSpPr>
        <p:spPr>
          <a:xfrm>
            <a:off x="1371600" y="2286000"/>
            <a:ext cx="9810376" cy="3857811"/>
          </a:xfrm>
          <a:prstGeom prst="rect">
            <a:avLst/>
          </a:prstGeom>
          <a:noFill/>
          <a:ln>
            <a:noFill/>
          </a:ln>
        </p:spPr>
        <p:txBody>
          <a:bodyPr spcFirstLastPara="1" wrap="square" lIns="0" tIns="0" rIns="0" bIns="0" anchor="t" anchorCtr="0">
            <a:normAutofit/>
          </a:bodyPr>
          <a:lstStyle>
            <a:lvl1pPr marL="457200" marR="0" lvl="0" indent="-381000" algn="l" rtl="0">
              <a:lnSpc>
                <a:spcPct val="120000"/>
              </a:lnSpc>
              <a:spcBef>
                <a:spcPts val="10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1000" algn="l" rtl="0">
              <a:lnSpc>
                <a:spcPct val="120000"/>
              </a:lnSpc>
              <a:spcBef>
                <a:spcPts val="500"/>
              </a:spcBef>
              <a:spcAft>
                <a:spcPts val="0"/>
              </a:spcAft>
              <a:buClr>
                <a:schemeClr val="dk1"/>
              </a:buClr>
              <a:buSzPts val="2400"/>
              <a:buFont typeface="Arial"/>
              <a:buChar char="•"/>
              <a:defRPr sz="2400" b="0" i="0" u="none" strike="noStrike" cap="none">
                <a:solidFill>
                  <a:schemeClr val="dk1"/>
                </a:solidFill>
                <a:latin typeface="Twentieth Century"/>
                <a:ea typeface="Twentieth Century"/>
                <a:cs typeface="Twentieth Century"/>
                <a:sym typeface="Twentieth Century"/>
              </a:defRPr>
            </a:lvl2pPr>
            <a:lvl3pPr marL="1371600" marR="0" lvl="2" indent="-355600" algn="l" rtl="0">
              <a:lnSpc>
                <a:spcPct val="120000"/>
              </a:lnSpc>
              <a:spcBef>
                <a:spcPts val="500"/>
              </a:spcBef>
              <a:spcAft>
                <a:spcPts val="0"/>
              </a:spcAft>
              <a:buClr>
                <a:schemeClr val="dk1"/>
              </a:buClr>
              <a:buSzPts val="2000"/>
              <a:buFont typeface="Arial"/>
              <a:buChar char="•"/>
              <a:defRPr sz="2000" b="0" i="0" u="none" strike="noStrike" cap="none">
                <a:solidFill>
                  <a:schemeClr val="dk1"/>
                </a:solidFill>
                <a:latin typeface="Twentieth Century"/>
                <a:ea typeface="Twentieth Century"/>
                <a:cs typeface="Twentieth Century"/>
                <a:sym typeface="Twentieth Century"/>
              </a:defRPr>
            </a:lvl3pPr>
            <a:lvl4pPr marL="1828800" marR="0" lvl="3"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4pPr>
            <a:lvl5pPr marL="2286000" marR="0" lvl="4" indent="-342900" algn="l" rtl="0">
              <a:lnSpc>
                <a:spcPct val="12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0" name="Google Shape;10;p22"/>
          <p:cNvSpPr txBox="1">
            <a:spLocks noGrp="1"/>
          </p:cNvSpPr>
          <p:nvPr>
            <p:ph type="dt" idx="10"/>
          </p:nvPr>
        </p:nvSpPr>
        <p:spPr>
          <a:xfrm>
            <a:off x="7910111" y="6409170"/>
            <a:ext cx="3702392" cy="44883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1" name="Google Shape;11;p22"/>
          <p:cNvSpPr txBox="1">
            <a:spLocks noGrp="1"/>
          </p:cNvSpPr>
          <p:nvPr>
            <p:ph type="ftr" idx="11"/>
          </p:nvPr>
        </p:nvSpPr>
        <p:spPr>
          <a:xfrm rot="5400000">
            <a:off x="-1828801" y="1912217"/>
            <a:ext cx="41148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 name="Google Shape;12;p22"/>
          <p:cNvSpPr txBox="1">
            <a:spLocks noGrp="1"/>
          </p:cNvSpPr>
          <p:nvPr>
            <p:ph type="sldNum" idx="12"/>
          </p:nvPr>
        </p:nvSpPr>
        <p:spPr>
          <a:xfrm>
            <a:off x="11669678" y="6408742"/>
            <a:ext cx="438652" cy="44883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87" name="Google Shape;87;p1"/>
          <p:cNvPicPr preferRelativeResize="0"/>
          <p:nvPr/>
        </p:nvPicPr>
        <p:blipFill rotWithShape="1">
          <a:blip r:embed="rId3">
            <a:alphaModFix/>
          </a:blip>
          <a:srcRect t="6470" b="9260"/>
          <a:stretch/>
        </p:blipFill>
        <p:spPr>
          <a:xfrm>
            <a:off x="20" y="10"/>
            <a:ext cx="12191980" cy="6857990"/>
          </a:xfrm>
          <a:prstGeom prst="rect">
            <a:avLst/>
          </a:prstGeom>
          <a:noFill/>
          <a:ln>
            <a:noFill/>
          </a:ln>
        </p:spPr>
      </p:pic>
      <p:sp>
        <p:nvSpPr>
          <p:cNvPr id="88" name="Google Shape;88;p1"/>
          <p:cNvSpPr/>
          <p:nvPr/>
        </p:nvSpPr>
        <p:spPr>
          <a:xfrm>
            <a:off x="-2307" y="3666683"/>
            <a:ext cx="12188952" cy="3191317"/>
          </a:xfrm>
          <a:prstGeom prst="rect">
            <a:avLst/>
          </a:prstGeom>
          <a:gradFill>
            <a:gsLst>
              <a:gs pos="0">
                <a:srgbClr val="000000">
                  <a:alpha val="0"/>
                </a:srgbClr>
              </a:gs>
              <a:gs pos="42000">
                <a:srgbClr val="000000">
                  <a:alpha val="22352"/>
                </a:srgbClr>
              </a:gs>
              <a:gs pos="100000">
                <a:srgbClr val="000000">
                  <a:alpha val="35294"/>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89" name="Google Shape;89;p1"/>
          <p:cNvSpPr txBox="1">
            <a:spLocks noGrp="1"/>
          </p:cNvSpPr>
          <p:nvPr>
            <p:ph type="ctrTitle"/>
          </p:nvPr>
        </p:nvSpPr>
        <p:spPr>
          <a:xfrm>
            <a:off x="1524000" y="4311941"/>
            <a:ext cx="9144000" cy="567036"/>
          </a:xfrm>
          <a:prstGeom prst="rect">
            <a:avLst/>
          </a:prstGeom>
          <a:solidFill>
            <a:srgbClr val="F7DCD6"/>
          </a:solidFill>
          <a:ln>
            <a:noFill/>
          </a:ln>
        </p:spPr>
        <p:txBody>
          <a:bodyPr spcFirstLastPara="1" wrap="square" lIns="0" tIns="0" rIns="0" bIns="0" anchor="b" anchorCtr="0">
            <a:normAutofit/>
          </a:bodyPr>
          <a:lstStyle/>
          <a:p>
            <a:pPr marL="0" lvl="0" indent="0" algn="ctr" rtl="0">
              <a:lnSpc>
                <a:spcPct val="100000"/>
              </a:lnSpc>
              <a:spcBef>
                <a:spcPts val="0"/>
              </a:spcBef>
              <a:spcAft>
                <a:spcPts val="0"/>
              </a:spcAft>
              <a:buClr>
                <a:schemeClr val="dk1"/>
              </a:buClr>
              <a:buSzPts val="3600"/>
              <a:buFont typeface="Twentieth Century"/>
              <a:buNone/>
            </a:pPr>
            <a:r>
              <a:rPr lang="en-SG" sz="3600"/>
              <a:t>WEST NILE VIRUS PREDICTION</a:t>
            </a:r>
            <a:endParaRPr/>
          </a:p>
        </p:txBody>
      </p:sp>
      <p:sp>
        <p:nvSpPr>
          <p:cNvPr id="90" name="Google Shape;90;p1"/>
          <p:cNvSpPr txBox="1">
            <a:spLocks noGrp="1"/>
          </p:cNvSpPr>
          <p:nvPr>
            <p:ph type="subTitle" idx="1"/>
          </p:nvPr>
        </p:nvSpPr>
        <p:spPr>
          <a:xfrm>
            <a:off x="2348916" y="5048793"/>
            <a:ext cx="7617205" cy="404051"/>
          </a:xfrm>
          <a:prstGeom prst="rect">
            <a:avLst/>
          </a:prstGeom>
          <a:solidFill>
            <a:srgbClr val="F7DCD6"/>
          </a:solidFill>
          <a:ln>
            <a:noFill/>
          </a:ln>
        </p:spPr>
        <p:txBody>
          <a:bodyPr spcFirstLastPara="1" wrap="square" lIns="0" tIns="0" rIns="0" bIns="0" anchor="t" anchorCtr="0">
            <a:normAutofit/>
          </a:bodyPr>
          <a:lstStyle/>
          <a:p>
            <a:pPr marL="0" lvl="0" indent="0" algn="ctr" rtl="0">
              <a:lnSpc>
                <a:spcPct val="150000"/>
              </a:lnSpc>
              <a:spcBef>
                <a:spcPts val="0"/>
              </a:spcBef>
              <a:spcAft>
                <a:spcPts val="0"/>
              </a:spcAft>
              <a:buClr>
                <a:schemeClr val="dk1"/>
              </a:buClr>
              <a:buSzPts val="1600"/>
              <a:buNone/>
            </a:pPr>
            <a:r>
              <a:rPr lang="en-SG"/>
              <a:t>BY ESTHER, PRATCH, WAYNE (DSI-16)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1405156" y="270400"/>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sp>
        <p:nvSpPr>
          <p:cNvPr id="187" name="Google Shape;187;p10"/>
          <p:cNvSpPr/>
          <p:nvPr/>
        </p:nvSpPr>
        <p:spPr>
          <a:xfrm>
            <a:off x="579496" y="1157680"/>
            <a:ext cx="4361619" cy="520118"/>
          </a:xfrm>
          <a:prstGeom prst="roundRect">
            <a:avLst>
              <a:gd name="adj" fmla="val 7743"/>
            </a:avLst>
          </a:prstGeom>
          <a:solidFill>
            <a:srgbClr val="F7D6E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WNVPresent &amp; NumMosquitos</a:t>
            </a:r>
            <a:endParaRPr sz="2400" b="0" i="0" u="sng" strike="noStrike" cap="none">
              <a:solidFill>
                <a:schemeClr val="dk1"/>
              </a:solidFill>
              <a:latin typeface="Twentieth Century"/>
              <a:ea typeface="Twentieth Century"/>
              <a:cs typeface="Twentieth Century"/>
              <a:sym typeface="Twentieth Century"/>
            </a:endParaRPr>
          </a:p>
        </p:txBody>
      </p:sp>
      <p:sp>
        <p:nvSpPr>
          <p:cNvPr id="188" name="Google Shape;188;p10"/>
          <p:cNvSpPr txBox="1">
            <a:spLocks noGrp="1"/>
          </p:cNvSpPr>
          <p:nvPr>
            <p:ph type="body" idx="1"/>
          </p:nvPr>
        </p:nvSpPr>
        <p:spPr>
          <a:xfrm>
            <a:off x="907516" y="4598461"/>
            <a:ext cx="3498208" cy="920205"/>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SzPts val="1800"/>
              <a:buNone/>
            </a:pPr>
            <a:r>
              <a:rPr lang="en-SG" sz="2000" b="0" i="0">
                <a:solidFill>
                  <a:srgbClr val="000000"/>
                </a:solidFill>
              </a:rPr>
              <a:t>Imbalanced dataset</a:t>
            </a:r>
            <a:endParaRPr sz="2000">
              <a:solidFill>
                <a:srgbClr val="000000"/>
              </a:solidFill>
            </a:endParaRPr>
          </a:p>
          <a:p>
            <a:pPr marL="457200" lvl="0" indent="-355600" algn="l" rtl="0">
              <a:lnSpc>
                <a:spcPct val="120000"/>
              </a:lnSpc>
              <a:spcBef>
                <a:spcPts val="0"/>
              </a:spcBef>
              <a:spcAft>
                <a:spcPts val="0"/>
              </a:spcAft>
              <a:buClr>
                <a:srgbClr val="000000"/>
              </a:buClr>
              <a:buSzPts val="2000"/>
              <a:buChar char="•"/>
            </a:pPr>
            <a:r>
              <a:rPr lang="en-SG" sz="2000">
                <a:solidFill>
                  <a:srgbClr val="000000"/>
                </a:solidFill>
              </a:rPr>
              <a:t>Class 1: 5%</a:t>
            </a:r>
            <a:endParaRPr sz="2000">
              <a:solidFill>
                <a:srgbClr val="000000"/>
              </a:solidFill>
            </a:endParaRPr>
          </a:p>
          <a:p>
            <a:pPr marL="457200" lvl="0" indent="-355600" algn="l" rtl="0">
              <a:lnSpc>
                <a:spcPct val="120000"/>
              </a:lnSpc>
              <a:spcBef>
                <a:spcPts val="0"/>
              </a:spcBef>
              <a:spcAft>
                <a:spcPts val="0"/>
              </a:spcAft>
              <a:buClr>
                <a:srgbClr val="000000"/>
              </a:buClr>
              <a:buSzPts val="2000"/>
              <a:buChar char="•"/>
            </a:pPr>
            <a:r>
              <a:rPr lang="en-SG" sz="2000">
                <a:solidFill>
                  <a:srgbClr val="000000"/>
                </a:solidFill>
              </a:rPr>
              <a:t>Class 0: 95%</a:t>
            </a:r>
            <a:endParaRPr sz="2000">
              <a:solidFill>
                <a:srgbClr val="000000"/>
              </a:solidFill>
            </a:endParaRPr>
          </a:p>
          <a:p>
            <a:pPr marL="228600" lvl="0" indent="-76200" algn="l" rtl="0">
              <a:lnSpc>
                <a:spcPct val="120000"/>
              </a:lnSpc>
              <a:spcBef>
                <a:spcPts val="1000"/>
              </a:spcBef>
              <a:spcAft>
                <a:spcPts val="0"/>
              </a:spcAft>
              <a:buClr>
                <a:schemeClr val="dk1"/>
              </a:buClr>
              <a:buSzPts val="2400"/>
              <a:buNone/>
            </a:pPr>
            <a:endParaRPr/>
          </a:p>
        </p:txBody>
      </p:sp>
      <p:pic>
        <p:nvPicPr>
          <p:cNvPr id="189" name="Google Shape;189;p10"/>
          <p:cNvPicPr preferRelativeResize="0"/>
          <p:nvPr/>
        </p:nvPicPr>
        <p:blipFill rotWithShape="1">
          <a:blip r:embed="rId3">
            <a:alphaModFix/>
          </a:blip>
          <a:srcRect/>
          <a:stretch/>
        </p:blipFill>
        <p:spPr>
          <a:xfrm>
            <a:off x="579496" y="1962324"/>
            <a:ext cx="4667250" cy="2543175"/>
          </a:xfrm>
          <a:prstGeom prst="rect">
            <a:avLst/>
          </a:prstGeom>
          <a:noFill/>
          <a:ln>
            <a:noFill/>
          </a:ln>
        </p:spPr>
      </p:pic>
      <p:grpSp>
        <p:nvGrpSpPr>
          <p:cNvPr id="190" name="Google Shape;190;p10"/>
          <p:cNvGrpSpPr/>
          <p:nvPr/>
        </p:nvGrpSpPr>
        <p:grpSpPr>
          <a:xfrm>
            <a:off x="6023296" y="827947"/>
            <a:ext cx="5261188" cy="5407275"/>
            <a:chOff x="6023296" y="1029283"/>
            <a:chExt cx="5261188" cy="5407275"/>
          </a:xfrm>
        </p:grpSpPr>
        <p:pic>
          <p:nvPicPr>
            <p:cNvPr id="191" name="Google Shape;191;p10"/>
            <p:cNvPicPr preferRelativeResize="0"/>
            <p:nvPr/>
          </p:nvPicPr>
          <p:blipFill rotWithShape="1">
            <a:blip r:embed="rId4">
              <a:alphaModFix/>
            </a:blip>
            <a:srcRect/>
            <a:stretch/>
          </p:blipFill>
          <p:spPr>
            <a:xfrm>
              <a:off x="6569609" y="1029283"/>
              <a:ext cx="4714875" cy="2667000"/>
            </a:xfrm>
            <a:prstGeom prst="rect">
              <a:avLst/>
            </a:prstGeom>
            <a:noFill/>
            <a:ln>
              <a:noFill/>
            </a:ln>
          </p:spPr>
        </p:pic>
        <p:pic>
          <p:nvPicPr>
            <p:cNvPr id="192" name="Google Shape;192;p10"/>
            <p:cNvPicPr preferRelativeResize="0"/>
            <p:nvPr/>
          </p:nvPicPr>
          <p:blipFill rotWithShape="1">
            <a:blip r:embed="rId5">
              <a:alphaModFix/>
            </a:blip>
            <a:srcRect/>
            <a:stretch/>
          </p:blipFill>
          <p:spPr>
            <a:xfrm>
              <a:off x="6674384" y="3769558"/>
              <a:ext cx="4610100" cy="2667000"/>
            </a:xfrm>
            <a:prstGeom prst="rect">
              <a:avLst/>
            </a:prstGeom>
            <a:noFill/>
            <a:ln>
              <a:noFill/>
            </a:ln>
          </p:spPr>
        </p:pic>
        <p:cxnSp>
          <p:nvCxnSpPr>
            <p:cNvPr id="193" name="Google Shape;193;p10"/>
            <p:cNvCxnSpPr/>
            <p:nvPr/>
          </p:nvCxnSpPr>
          <p:spPr>
            <a:xfrm>
              <a:off x="6023296" y="1258348"/>
              <a:ext cx="0" cy="4857226"/>
            </a:xfrm>
            <a:prstGeom prst="straightConnector1">
              <a:avLst/>
            </a:prstGeom>
            <a:noFill/>
            <a:ln w="12700" cap="flat" cmpd="sng">
              <a:solidFill>
                <a:srgbClr val="BFBFBF"/>
              </a:solidFill>
              <a:prstDash val="solid"/>
              <a:miter lim="800000"/>
              <a:headEnd type="none" w="sm" len="sm"/>
              <a:tailEnd type="none" w="sm" len="sm"/>
            </a:ln>
          </p:spPr>
        </p:cxnSp>
      </p:grpSp>
      <p:sp>
        <p:nvSpPr>
          <p:cNvPr id="194" name="Google Shape;194;p10"/>
          <p:cNvSpPr/>
          <p:nvPr/>
        </p:nvSpPr>
        <p:spPr>
          <a:xfrm>
            <a:off x="6971251" y="1065402"/>
            <a:ext cx="1073791" cy="5075339"/>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95" name="Google Shape;195;p10"/>
          <p:cNvSpPr/>
          <p:nvPr/>
        </p:nvSpPr>
        <p:spPr>
          <a:xfrm>
            <a:off x="10143688" y="1065402"/>
            <a:ext cx="1073791" cy="5075339"/>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fade">
                                      <p:cBhvr>
                                        <p:cTn id="11" dur="500"/>
                                        <p:tgtEl>
                                          <p:spTgt spid="194"/>
                                        </p:tgtEl>
                                      </p:cBhvr>
                                    </p:animEffect>
                                  </p:childTnLst>
                                </p:cTn>
                              </p:par>
                              <p:par>
                                <p:cTn id="12" presetID="10" presetClass="entr" presetSubtype="0" fill="hold" nodeType="withEffect">
                                  <p:stCondLst>
                                    <p:cond delay="0"/>
                                  </p:stCondLst>
                                  <p:childTnLst>
                                    <p:set>
                                      <p:cBhvr>
                                        <p:cTn id="13" dur="1" fill="hold">
                                          <p:stCondLst>
                                            <p:cond delay="0"/>
                                          </p:stCondLst>
                                        </p:cTn>
                                        <p:tgtEl>
                                          <p:spTgt spid="195"/>
                                        </p:tgtEl>
                                        <p:attrNameLst>
                                          <p:attrName>style.visibility</p:attrName>
                                        </p:attrNameLst>
                                      </p:cBhvr>
                                      <p:to>
                                        <p:strVal val="visible"/>
                                      </p:to>
                                    </p:set>
                                    <p:animEffect transition="in" filter="fade">
                                      <p:cBhvr>
                                        <p:cTn id="14"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1"/>
          <p:cNvSpPr txBox="1">
            <a:spLocks noGrp="1"/>
          </p:cNvSpPr>
          <p:nvPr>
            <p:ph type="title"/>
          </p:nvPr>
        </p:nvSpPr>
        <p:spPr>
          <a:xfrm>
            <a:off x="1405156" y="-34400"/>
            <a:ext cx="10240800" cy="599400"/>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pic>
        <p:nvPicPr>
          <p:cNvPr id="201" name="Google Shape;201;p11" descr="A screenshot of a social media post&#10;&#10;Description automatically generated"/>
          <p:cNvPicPr preferRelativeResize="0"/>
          <p:nvPr/>
        </p:nvPicPr>
        <p:blipFill rotWithShape="1">
          <a:blip r:embed="rId3">
            <a:alphaModFix/>
          </a:blip>
          <a:srcRect/>
          <a:stretch/>
        </p:blipFill>
        <p:spPr>
          <a:xfrm>
            <a:off x="417825" y="281192"/>
            <a:ext cx="5921456" cy="3806649"/>
          </a:xfrm>
          <a:prstGeom prst="rect">
            <a:avLst/>
          </a:prstGeom>
          <a:noFill/>
          <a:ln>
            <a:noFill/>
          </a:ln>
        </p:spPr>
      </p:pic>
      <p:pic>
        <p:nvPicPr>
          <p:cNvPr id="202" name="Google Shape;202;p11" descr="A screenshot of a cell phone&#10;&#10;Description automatically generated"/>
          <p:cNvPicPr preferRelativeResize="0"/>
          <p:nvPr/>
        </p:nvPicPr>
        <p:blipFill rotWithShape="1">
          <a:blip r:embed="rId4">
            <a:alphaModFix/>
          </a:blip>
          <a:srcRect t="6391" b="13710"/>
          <a:stretch/>
        </p:blipFill>
        <p:spPr>
          <a:xfrm>
            <a:off x="5915475" y="569724"/>
            <a:ext cx="6101975" cy="3134225"/>
          </a:xfrm>
          <a:prstGeom prst="rect">
            <a:avLst/>
          </a:prstGeom>
          <a:noFill/>
          <a:ln>
            <a:noFill/>
          </a:ln>
        </p:spPr>
      </p:pic>
      <p:sp>
        <p:nvSpPr>
          <p:cNvPr id="203" name="Google Shape;203;p11"/>
          <p:cNvSpPr txBox="1"/>
          <p:nvPr/>
        </p:nvSpPr>
        <p:spPr>
          <a:xfrm>
            <a:off x="708650" y="155425"/>
            <a:ext cx="9052500" cy="920100"/>
          </a:xfrm>
          <a:prstGeom prst="rect">
            <a:avLst/>
          </a:prstGeom>
          <a:noFill/>
          <a:ln>
            <a:noFill/>
          </a:ln>
        </p:spPr>
        <p:txBody>
          <a:bodyPr spcFirstLastPara="1" wrap="square" lIns="0" tIns="0" rIns="0" bIns="0" anchor="t" anchorCtr="0">
            <a:normAutofit/>
          </a:bodyPr>
          <a:lstStyle/>
          <a:p>
            <a:pPr marL="228600" marR="0" lvl="0" indent="-228600" algn="l" rtl="0">
              <a:lnSpc>
                <a:spcPct val="120000"/>
              </a:lnSpc>
              <a:spcBef>
                <a:spcPts val="0"/>
              </a:spcBef>
              <a:spcAft>
                <a:spcPts val="0"/>
              </a:spcAft>
              <a:buClr>
                <a:srgbClr val="000000"/>
              </a:buClr>
              <a:buSzPts val="2000"/>
              <a:buFont typeface="Arial"/>
              <a:buChar char="•"/>
            </a:pPr>
            <a:r>
              <a:rPr lang="en-SG" sz="2000" b="0" i="0" u="none" strike="noStrike" cap="none">
                <a:solidFill>
                  <a:srgbClr val="000000"/>
                </a:solidFill>
                <a:latin typeface="Twentieth Century"/>
                <a:ea typeface="Twentieth Century"/>
                <a:cs typeface="Twentieth Century"/>
                <a:sym typeface="Twentieth Century"/>
              </a:rPr>
              <a:t>Number of Mosquitos &amp; WnvPresent peak in Mid July to August every year</a:t>
            </a:r>
            <a:endParaRPr sz="1400" b="0" i="0" u="none" strike="noStrike" cap="none">
              <a:solidFill>
                <a:srgbClr val="000000"/>
              </a:solidFill>
              <a:latin typeface="Arial"/>
              <a:ea typeface="Arial"/>
              <a:cs typeface="Arial"/>
              <a:sym typeface="Arial"/>
            </a:endParaRPr>
          </a:p>
          <a:p>
            <a:pPr marL="228600" marR="0" lvl="0" indent="-76200" algn="l" rtl="0">
              <a:lnSpc>
                <a:spcPct val="120000"/>
              </a:lnSpc>
              <a:spcBef>
                <a:spcPts val="1000"/>
              </a:spcBef>
              <a:spcAft>
                <a:spcPts val="0"/>
              </a:spcAft>
              <a:buClr>
                <a:schemeClr val="dk1"/>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pic>
        <p:nvPicPr>
          <p:cNvPr id="204" name="Google Shape;204;p11"/>
          <p:cNvPicPr preferRelativeResize="0"/>
          <p:nvPr/>
        </p:nvPicPr>
        <p:blipFill rotWithShape="1">
          <a:blip r:embed="rId5">
            <a:alphaModFix/>
          </a:blip>
          <a:srcRect b="8248"/>
          <a:stretch/>
        </p:blipFill>
        <p:spPr>
          <a:xfrm>
            <a:off x="519125" y="3008625"/>
            <a:ext cx="5497650" cy="3242725"/>
          </a:xfrm>
          <a:prstGeom prst="rect">
            <a:avLst/>
          </a:prstGeom>
          <a:noFill/>
          <a:ln>
            <a:noFill/>
          </a:ln>
        </p:spPr>
      </p:pic>
      <p:pic>
        <p:nvPicPr>
          <p:cNvPr id="205" name="Google Shape;205;p11"/>
          <p:cNvPicPr preferRelativeResize="0"/>
          <p:nvPr/>
        </p:nvPicPr>
        <p:blipFill rotWithShape="1">
          <a:blip r:embed="rId6">
            <a:alphaModFix/>
          </a:blip>
          <a:srcRect b="7816"/>
          <a:stretch/>
        </p:blipFill>
        <p:spPr>
          <a:xfrm>
            <a:off x="6148400" y="3077225"/>
            <a:ext cx="5613149" cy="3326375"/>
          </a:xfrm>
          <a:prstGeom prst="rect">
            <a:avLst/>
          </a:prstGeom>
          <a:noFill/>
          <a:ln>
            <a:noFill/>
          </a:ln>
        </p:spPr>
      </p:pic>
      <p:sp>
        <p:nvSpPr>
          <p:cNvPr id="206" name="Google Shape;206;p11"/>
          <p:cNvSpPr/>
          <p:nvPr/>
        </p:nvSpPr>
        <p:spPr>
          <a:xfrm>
            <a:off x="2342175" y="924210"/>
            <a:ext cx="240600" cy="16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1"/>
          <p:cNvSpPr/>
          <p:nvPr/>
        </p:nvSpPr>
        <p:spPr>
          <a:xfrm>
            <a:off x="7904775" y="975090"/>
            <a:ext cx="240600" cy="16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1"/>
          <p:cNvSpPr/>
          <p:nvPr/>
        </p:nvSpPr>
        <p:spPr>
          <a:xfrm>
            <a:off x="1427775" y="3591210"/>
            <a:ext cx="240600" cy="16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1"/>
          <p:cNvSpPr/>
          <p:nvPr/>
        </p:nvSpPr>
        <p:spPr>
          <a:xfrm>
            <a:off x="7079235" y="3667410"/>
            <a:ext cx="240600" cy="16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1405156" y="270400"/>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pic>
        <p:nvPicPr>
          <p:cNvPr id="215" name="Google Shape;215;p12"/>
          <p:cNvPicPr preferRelativeResize="0"/>
          <p:nvPr/>
        </p:nvPicPr>
        <p:blipFill rotWithShape="1">
          <a:blip r:embed="rId3">
            <a:alphaModFix/>
          </a:blip>
          <a:srcRect/>
          <a:stretch/>
        </p:blipFill>
        <p:spPr>
          <a:xfrm>
            <a:off x="1184944" y="270399"/>
            <a:ext cx="4653794" cy="5977718"/>
          </a:xfrm>
          <a:prstGeom prst="rect">
            <a:avLst/>
          </a:prstGeom>
          <a:noFill/>
          <a:ln>
            <a:noFill/>
          </a:ln>
        </p:spPr>
      </p:pic>
      <p:pic>
        <p:nvPicPr>
          <p:cNvPr id="216" name="Google Shape;216;p12"/>
          <p:cNvPicPr preferRelativeResize="0"/>
          <p:nvPr/>
        </p:nvPicPr>
        <p:blipFill rotWithShape="1">
          <a:blip r:embed="rId4">
            <a:alphaModFix/>
          </a:blip>
          <a:srcRect/>
          <a:stretch/>
        </p:blipFill>
        <p:spPr>
          <a:xfrm>
            <a:off x="6525607" y="2212333"/>
            <a:ext cx="1596913" cy="1940693"/>
          </a:xfrm>
          <a:prstGeom prst="rect">
            <a:avLst/>
          </a:prstGeom>
          <a:noFill/>
          <a:ln>
            <a:noFill/>
          </a:ln>
        </p:spPr>
      </p:pic>
      <p:pic>
        <p:nvPicPr>
          <p:cNvPr id="217" name="Google Shape;217;p12"/>
          <p:cNvPicPr preferRelativeResize="0"/>
          <p:nvPr/>
        </p:nvPicPr>
        <p:blipFill rotWithShape="1">
          <a:blip r:embed="rId5">
            <a:alphaModFix/>
          </a:blip>
          <a:srcRect/>
          <a:stretch/>
        </p:blipFill>
        <p:spPr>
          <a:xfrm>
            <a:off x="8347046" y="2239532"/>
            <a:ext cx="1493240" cy="1919881"/>
          </a:xfrm>
          <a:prstGeom prst="rect">
            <a:avLst/>
          </a:prstGeom>
          <a:noFill/>
          <a:ln>
            <a:noFill/>
          </a:ln>
        </p:spPr>
      </p:pic>
      <p:sp>
        <p:nvSpPr>
          <p:cNvPr id="218" name="Google Shape;218;p12"/>
          <p:cNvSpPr/>
          <p:nvPr/>
        </p:nvSpPr>
        <p:spPr>
          <a:xfrm>
            <a:off x="6578327" y="2827090"/>
            <a:ext cx="1401001"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19" name="Google Shape;219;p12"/>
          <p:cNvSpPr/>
          <p:nvPr/>
        </p:nvSpPr>
        <p:spPr>
          <a:xfrm>
            <a:off x="6578327" y="3063380"/>
            <a:ext cx="1401001"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0" name="Google Shape;220;p12"/>
          <p:cNvSpPr/>
          <p:nvPr/>
        </p:nvSpPr>
        <p:spPr>
          <a:xfrm>
            <a:off x="6578327" y="3542951"/>
            <a:ext cx="1401001"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1" name="Google Shape;221;p12"/>
          <p:cNvSpPr/>
          <p:nvPr/>
        </p:nvSpPr>
        <p:spPr>
          <a:xfrm>
            <a:off x="8404350" y="2810312"/>
            <a:ext cx="1245785"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2" name="Google Shape;222;p12"/>
          <p:cNvSpPr/>
          <p:nvPr/>
        </p:nvSpPr>
        <p:spPr>
          <a:xfrm>
            <a:off x="8404350" y="3046602"/>
            <a:ext cx="1245785"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3" name="Google Shape;223;p12"/>
          <p:cNvSpPr/>
          <p:nvPr/>
        </p:nvSpPr>
        <p:spPr>
          <a:xfrm>
            <a:off x="8404350" y="3291281"/>
            <a:ext cx="1245785" cy="226503"/>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24" name="Google Shape;224;p12"/>
          <p:cNvSpPr/>
          <p:nvPr/>
        </p:nvSpPr>
        <p:spPr>
          <a:xfrm rot="2282823">
            <a:off x="2040623" y="1488196"/>
            <a:ext cx="367998" cy="337449"/>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2"/>
          <p:cNvSpPr/>
          <p:nvPr/>
        </p:nvSpPr>
        <p:spPr>
          <a:xfrm rot="2282823">
            <a:off x="2699823" y="1732646"/>
            <a:ext cx="367998" cy="337449"/>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2"/>
          <p:cNvSpPr/>
          <p:nvPr/>
        </p:nvSpPr>
        <p:spPr>
          <a:xfrm rot="2282823">
            <a:off x="4002373" y="4385846"/>
            <a:ext cx="367998" cy="337449"/>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3"/>
          <p:cNvSpPr txBox="1">
            <a:spLocks noGrp="1"/>
          </p:cNvSpPr>
          <p:nvPr>
            <p:ph type="title"/>
          </p:nvPr>
        </p:nvSpPr>
        <p:spPr>
          <a:xfrm>
            <a:off x="1405156" y="270400"/>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pic>
        <p:nvPicPr>
          <p:cNvPr id="232" name="Google Shape;232;p13"/>
          <p:cNvPicPr preferRelativeResize="0"/>
          <p:nvPr/>
        </p:nvPicPr>
        <p:blipFill rotWithShape="1">
          <a:blip r:embed="rId3">
            <a:alphaModFix/>
          </a:blip>
          <a:srcRect/>
          <a:stretch/>
        </p:blipFill>
        <p:spPr>
          <a:xfrm>
            <a:off x="2759279" y="159391"/>
            <a:ext cx="6216941" cy="6216941"/>
          </a:xfrm>
          <a:prstGeom prst="rect">
            <a:avLst/>
          </a:prstGeom>
          <a:noFill/>
          <a:ln>
            <a:noFill/>
          </a:ln>
        </p:spPr>
      </p:pic>
      <p:sp>
        <p:nvSpPr>
          <p:cNvPr id="233" name="Google Shape;233;p13"/>
          <p:cNvSpPr/>
          <p:nvPr/>
        </p:nvSpPr>
        <p:spPr>
          <a:xfrm>
            <a:off x="277493" y="159391"/>
            <a:ext cx="2214038"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Weather</a:t>
            </a:r>
            <a:endParaRPr sz="1400" b="0" i="0" u="none" strike="noStrike" cap="none">
              <a:solidFill>
                <a:srgbClr val="000000"/>
              </a:solidFill>
              <a:latin typeface="Arial"/>
              <a:ea typeface="Arial"/>
              <a:cs typeface="Arial"/>
              <a:sym typeface="Arial"/>
            </a:endParaRPr>
          </a:p>
        </p:txBody>
      </p:sp>
      <p:sp>
        <p:nvSpPr>
          <p:cNvPr id="234" name="Google Shape;234;p13"/>
          <p:cNvSpPr/>
          <p:nvPr/>
        </p:nvSpPr>
        <p:spPr>
          <a:xfrm>
            <a:off x="2759279" y="3221371"/>
            <a:ext cx="3121404" cy="1526797"/>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1405156" y="270400"/>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sp>
        <p:nvSpPr>
          <p:cNvPr id="240" name="Google Shape;240;p14"/>
          <p:cNvSpPr/>
          <p:nvPr/>
        </p:nvSpPr>
        <p:spPr>
          <a:xfrm>
            <a:off x="277493" y="159391"/>
            <a:ext cx="2214038"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Weather</a:t>
            </a:r>
            <a:endParaRPr sz="1400" b="0" i="0" u="none" strike="noStrike" cap="none">
              <a:solidFill>
                <a:srgbClr val="000000"/>
              </a:solidFill>
              <a:latin typeface="Arial"/>
              <a:ea typeface="Arial"/>
              <a:cs typeface="Arial"/>
              <a:sym typeface="Arial"/>
            </a:endParaRPr>
          </a:p>
        </p:txBody>
      </p:sp>
      <p:pic>
        <p:nvPicPr>
          <p:cNvPr id="241" name="Google Shape;241;p14"/>
          <p:cNvPicPr preferRelativeResize="0"/>
          <p:nvPr/>
        </p:nvPicPr>
        <p:blipFill rotWithShape="1">
          <a:blip r:embed="rId3">
            <a:alphaModFix/>
          </a:blip>
          <a:srcRect/>
          <a:stretch/>
        </p:blipFill>
        <p:spPr>
          <a:xfrm>
            <a:off x="1226150" y="1736562"/>
            <a:ext cx="4429125" cy="3552825"/>
          </a:xfrm>
          <a:prstGeom prst="rect">
            <a:avLst/>
          </a:prstGeom>
          <a:noFill/>
          <a:ln>
            <a:noFill/>
          </a:ln>
        </p:spPr>
      </p:pic>
      <p:pic>
        <p:nvPicPr>
          <p:cNvPr id="242" name="Google Shape;242;p14"/>
          <p:cNvPicPr preferRelativeResize="0"/>
          <p:nvPr/>
        </p:nvPicPr>
        <p:blipFill rotWithShape="1">
          <a:blip r:embed="rId4">
            <a:alphaModFix/>
          </a:blip>
          <a:srcRect/>
          <a:stretch/>
        </p:blipFill>
        <p:spPr>
          <a:xfrm>
            <a:off x="5956623" y="1736563"/>
            <a:ext cx="4514850" cy="3552825"/>
          </a:xfrm>
          <a:prstGeom prst="rect">
            <a:avLst/>
          </a:prstGeom>
          <a:noFill/>
          <a:ln>
            <a:noFill/>
          </a:ln>
        </p:spPr>
      </p:pic>
      <p:sp>
        <p:nvSpPr>
          <p:cNvPr id="243" name="Google Shape;243;p14"/>
          <p:cNvSpPr txBox="1">
            <a:spLocks noGrp="1"/>
          </p:cNvSpPr>
          <p:nvPr>
            <p:ph type="body" idx="1"/>
          </p:nvPr>
        </p:nvSpPr>
        <p:spPr>
          <a:xfrm>
            <a:off x="1317072" y="5697248"/>
            <a:ext cx="8464491" cy="518996"/>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Features to keep: Tavg, PrecipTotal, StnPressure,  AvgSpeed</a:t>
            </a:r>
            <a:endParaRPr sz="2000">
              <a:solidFill>
                <a:srgbClr val="000000"/>
              </a:solidFill>
            </a:endParaRPr>
          </a:p>
          <a:p>
            <a:pPr marL="228600" lvl="0" indent="-76200" algn="l" rtl="0">
              <a:lnSpc>
                <a:spcPct val="12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5"/>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FEATURE ENGINEERING</a:t>
            </a:r>
            <a:endParaRPr/>
          </a:p>
        </p:txBody>
      </p:sp>
      <p:sp>
        <p:nvSpPr>
          <p:cNvPr id="249" name="Google Shape;249;p15"/>
          <p:cNvSpPr/>
          <p:nvPr/>
        </p:nvSpPr>
        <p:spPr>
          <a:xfrm>
            <a:off x="579497" y="1451295"/>
            <a:ext cx="4151894"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1. Weather: Breeding Window</a:t>
            </a:r>
            <a:endParaRPr sz="1400" b="0" i="0" u="none" strike="noStrike" cap="none">
              <a:solidFill>
                <a:srgbClr val="000000"/>
              </a:solidFill>
              <a:latin typeface="Arial"/>
              <a:ea typeface="Arial"/>
              <a:cs typeface="Arial"/>
              <a:sym typeface="Arial"/>
            </a:endParaRPr>
          </a:p>
        </p:txBody>
      </p:sp>
      <p:sp>
        <p:nvSpPr>
          <p:cNvPr id="250" name="Google Shape;250;p15"/>
          <p:cNvSpPr txBox="1">
            <a:spLocks noGrp="1"/>
          </p:cNvSpPr>
          <p:nvPr>
            <p:ph type="body" idx="1"/>
          </p:nvPr>
        </p:nvSpPr>
        <p:spPr>
          <a:xfrm>
            <a:off x="5075338" y="2160165"/>
            <a:ext cx="6853807" cy="400109"/>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Mosquito life cycle: 7-10 days from egg to adult mosquito</a:t>
            </a:r>
            <a:endParaRPr sz="2000">
              <a:solidFill>
                <a:srgbClr val="000000"/>
              </a:solidFill>
            </a:endParaRPr>
          </a:p>
          <a:p>
            <a:pPr marL="228600" lvl="0" indent="-76200" algn="l" rtl="0">
              <a:lnSpc>
                <a:spcPct val="120000"/>
              </a:lnSpc>
              <a:spcBef>
                <a:spcPts val="1000"/>
              </a:spcBef>
              <a:spcAft>
                <a:spcPts val="0"/>
              </a:spcAft>
              <a:buClr>
                <a:schemeClr val="dk1"/>
              </a:buClr>
              <a:buSzPts val="2400"/>
              <a:buNone/>
            </a:pPr>
            <a:endParaRPr/>
          </a:p>
        </p:txBody>
      </p:sp>
      <p:pic>
        <p:nvPicPr>
          <p:cNvPr id="251" name="Google Shape;251;p15"/>
          <p:cNvPicPr preferRelativeResize="0"/>
          <p:nvPr/>
        </p:nvPicPr>
        <p:blipFill rotWithShape="1">
          <a:blip r:embed="rId3">
            <a:alphaModFix/>
          </a:blip>
          <a:srcRect/>
          <a:stretch/>
        </p:blipFill>
        <p:spPr>
          <a:xfrm>
            <a:off x="735044" y="2160165"/>
            <a:ext cx="3671460" cy="3869296"/>
          </a:xfrm>
          <a:prstGeom prst="rect">
            <a:avLst/>
          </a:prstGeom>
          <a:noFill/>
          <a:ln>
            <a:noFill/>
          </a:ln>
        </p:spPr>
      </p:pic>
      <p:cxnSp>
        <p:nvCxnSpPr>
          <p:cNvPr id="252" name="Google Shape;252;p15"/>
          <p:cNvCxnSpPr/>
          <p:nvPr/>
        </p:nvCxnSpPr>
        <p:spPr>
          <a:xfrm>
            <a:off x="5494789" y="3657599"/>
            <a:ext cx="5880683" cy="0"/>
          </a:xfrm>
          <a:prstGeom prst="straightConnector1">
            <a:avLst/>
          </a:prstGeom>
          <a:noFill/>
          <a:ln w="28575" cap="flat" cmpd="sng">
            <a:solidFill>
              <a:srgbClr val="7F7F7F"/>
            </a:solidFill>
            <a:prstDash val="solid"/>
            <a:miter lim="800000"/>
            <a:headEnd type="none" w="sm" len="sm"/>
            <a:tailEnd type="triangle" w="med" len="med"/>
          </a:ln>
        </p:spPr>
      </p:cxnSp>
      <p:cxnSp>
        <p:nvCxnSpPr>
          <p:cNvPr id="253" name="Google Shape;253;p15"/>
          <p:cNvCxnSpPr/>
          <p:nvPr/>
        </p:nvCxnSpPr>
        <p:spPr>
          <a:xfrm>
            <a:off x="10737908" y="3541139"/>
            <a:ext cx="0" cy="200350"/>
          </a:xfrm>
          <a:prstGeom prst="straightConnector1">
            <a:avLst/>
          </a:prstGeom>
          <a:noFill/>
          <a:ln w="28575" cap="flat" cmpd="sng">
            <a:solidFill>
              <a:srgbClr val="7F7F7F"/>
            </a:solidFill>
            <a:prstDash val="solid"/>
            <a:miter lim="800000"/>
            <a:headEnd type="none" w="sm" len="sm"/>
            <a:tailEnd type="none" w="sm" len="sm"/>
          </a:ln>
        </p:spPr>
      </p:cxnSp>
      <p:sp>
        <p:nvSpPr>
          <p:cNvPr id="254" name="Google Shape;254;p15"/>
          <p:cNvSpPr txBox="1"/>
          <p:nvPr/>
        </p:nvSpPr>
        <p:spPr>
          <a:xfrm>
            <a:off x="10595080" y="3087918"/>
            <a:ext cx="29687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a:t>
            </a:r>
            <a:endParaRPr sz="1400" b="0" i="0" u="none" strike="noStrike" cap="none">
              <a:solidFill>
                <a:srgbClr val="000000"/>
              </a:solidFill>
              <a:latin typeface="Arial"/>
              <a:ea typeface="Arial"/>
              <a:cs typeface="Arial"/>
              <a:sym typeface="Arial"/>
            </a:endParaRPr>
          </a:p>
        </p:txBody>
      </p:sp>
      <p:cxnSp>
        <p:nvCxnSpPr>
          <p:cNvPr id="255" name="Google Shape;255;p15"/>
          <p:cNvCxnSpPr/>
          <p:nvPr/>
        </p:nvCxnSpPr>
        <p:spPr>
          <a:xfrm>
            <a:off x="5840136" y="3559315"/>
            <a:ext cx="0" cy="200350"/>
          </a:xfrm>
          <a:prstGeom prst="straightConnector1">
            <a:avLst/>
          </a:prstGeom>
          <a:noFill/>
          <a:ln w="28575" cap="flat" cmpd="sng">
            <a:solidFill>
              <a:srgbClr val="7F7F7F"/>
            </a:solidFill>
            <a:prstDash val="solid"/>
            <a:miter lim="800000"/>
            <a:headEnd type="none" w="sm" len="sm"/>
            <a:tailEnd type="none" w="sm" len="sm"/>
          </a:ln>
        </p:spPr>
      </p:cxnSp>
      <p:cxnSp>
        <p:nvCxnSpPr>
          <p:cNvPr id="256" name="Google Shape;256;p15"/>
          <p:cNvCxnSpPr/>
          <p:nvPr/>
        </p:nvCxnSpPr>
        <p:spPr>
          <a:xfrm>
            <a:off x="7175383" y="3569102"/>
            <a:ext cx="0" cy="200350"/>
          </a:xfrm>
          <a:prstGeom prst="straightConnector1">
            <a:avLst/>
          </a:prstGeom>
          <a:noFill/>
          <a:ln w="28575" cap="flat" cmpd="sng">
            <a:solidFill>
              <a:srgbClr val="7F7F7F"/>
            </a:solidFill>
            <a:prstDash val="solid"/>
            <a:miter lim="800000"/>
            <a:headEnd type="none" w="sm" len="sm"/>
            <a:tailEnd type="none" w="sm" len="sm"/>
          </a:ln>
        </p:spPr>
      </p:cxnSp>
      <p:sp>
        <p:nvSpPr>
          <p:cNvPr id="257" name="Google Shape;257;p15"/>
          <p:cNvSpPr txBox="1"/>
          <p:nvPr/>
        </p:nvSpPr>
        <p:spPr>
          <a:xfrm>
            <a:off x="6684998" y="3087918"/>
            <a:ext cx="106574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T-7 days</a:t>
            </a:r>
            <a:endParaRPr sz="1400" b="0" i="0" u="none" strike="noStrike" cap="none">
              <a:solidFill>
                <a:srgbClr val="000000"/>
              </a:solidFill>
              <a:latin typeface="Arial"/>
              <a:ea typeface="Arial"/>
              <a:cs typeface="Arial"/>
              <a:sym typeface="Arial"/>
            </a:endParaRPr>
          </a:p>
        </p:txBody>
      </p:sp>
      <p:sp>
        <p:nvSpPr>
          <p:cNvPr id="258" name="Google Shape;258;p15"/>
          <p:cNvSpPr txBox="1"/>
          <p:nvPr/>
        </p:nvSpPr>
        <p:spPr>
          <a:xfrm>
            <a:off x="5307265" y="3075316"/>
            <a:ext cx="120680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T-10 days</a:t>
            </a:r>
            <a:endParaRPr sz="1400" b="0" i="0" u="none" strike="noStrike" cap="none">
              <a:solidFill>
                <a:srgbClr val="000000"/>
              </a:solidFill>
              <a:latin typeface="Arial"/>
              <a:ea typeface="Arial"/>
              <a:cs typeface="Arial"/>
              <a:sym typeface="Arial"/>
            </a:endParaRPr>
          </a:p>
        </p:txBody>
      </p:sp>
      <p:cxnSp>
        <p:nvCxnSpPr>
          <p:cNvPr id="259" name="Google Shape;259;p15"/>
          <p:cNvCxnSpPr/>
          <p:nvPr/>
        </p:nvCxnSpPr>
        <p:spPr>
          <a:xfrm>
            <a:off x="5859693" y="3934436"/>
            <a:ext cx="1264716" cy="0"/>
          </a:xfrm>
          <a:prstGeom prst="straightConnector1">
            <a:avLst/>
          </a:prstGeom>
          <a:noFill/>
          <a:ln w="28575" cap="flat" cmpd="sng">
            <a:solidFill>
              <a:schemeClr val="accent1"/>
            </a:solidFill>
            <a:prstDash val="solid"/>
            <a:miter lim="800000"/>
            <a:headEnd type="triangle" w="med" len="med"/>
            <a:tailEnd type="triangle" w="med" len="med"/>
          </a:ln>
        </p:spPr>
      </p:cxnSp>
      <p:sp>
        <p:nvSpPr>
          <p:cNvPr id="260" name="Google Shape;260;p15"/>
          <p:cNvSpPr txBox="1"/>
          <p:nvPr/>
        </p:nvSpPr>
        <p:spPr>
          <a:xfrm>
            <a:off x="5176006" y="5322744"/>
            <a:ext cx="6107186" cy="706717"/>
          </a:xfrm>
          <a:prstGeom prst="rect">
            <a:avLst/>
          </a:prstGeom>
          <a:noFill/>
          <a:ln>
            <a:noFill/>
          </a:ln>
        </p:spPr>
        <p:txBody>
          <a:bodyPr spcFirstLastPara="1" wrap="square" lIns="0" tIns="0" rIns="0" bIns="0" anchor="t" anchorCtr="0">
            <a:normAutofit/>
          </a:bodyPr>
          <a:lstStyle/>
          <a:p>
            <a:pPr marL="228600" marR="0" lvl="0" indent="-228600" algn="l" rtl="0">
              <a:lnSpc>
                <a:spcPct val="110000"/>
              </a:lnSpc>
              <a:spcBef>
                <a:spcPts val="0"/>
              </a:spcBef>
              <a:spcAft>
                <a:spcPts val="0"/>
              </a:spcAft>
              <a:buClr>
                <a:srgbClr val="000000"/>
              </a:buClr>
              <a:buSzPts val="2000"/>
              <a:buFont typeface="Arial"/>
              <a:buChar char="•"/>
            </a:pPr>
            <a:r>
              <a:rPr lang="en-SG" sz="2000" b="0" i="0" u="none" strike="noStrike" cap="none">
                <a:solidFill>
                  <a:srgbClr val="000000"/>
                </a:solidFill>
                <a:latin typeface="Twentieth Century"/>
                <a:ea typeface="Twentieth Century"/>
                <a:cs typeface="Twentieth Century"/>
                <a:sym typeface="Twentieth Century"/>
              </a:rPr>
              <a:t>Engineer weather features with rolling average of 4 days, then shift by 7 days</a:t>
            </a:r>
            <a:endParaRPr sz="1400" b="0" i="0" u="none" strike="noStrike" cap="none">
              <a:solidFill>
                <a:srgbClr val="000000"/>
              </a:solidFill>
              <a:latin typeface="Arial"/>
              <a:ea typeface="Arial"/>
              <a:cs typeface="Arial"/>
              <a:sym typeface="Arial"/>
            </a:endParaRPr>
          </a:p>
          <a:p>
            <a:pPr marL="228600" marR="0" lvl="0" indent="-76200" algn="l" rtl="0">
              <a:lnSpc>
                <a:spcPct val="110000"/>
              </a:lnSpc>
              <a:spcBef>
                <a:spcPts val="1000"/>
              </a:spcBef>
              <a:spcAft>
                <a:spcPts val="0"/>
              </a:spcAft>
              <a:buClr>
                <a:schemeClr val="dk1"/>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sp>
        <p:nvSpPr>
          <p:cNvPr id="261" name="Google Shape;261;p15"/>
          <p:cNvSpPr txBox="1"/>
          <p:nvPr/>
        </p:nvSpPr>
        <p:spPr>
          <a:xfrm>
            <a:off x="5567747" y="4024256"/>
            <a:ext cx="2536018"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accent1"/>
                </a:solidFill>
                <a:latin typeface="Twentieth Century"/>
                <a:ea typeface="Twentieth Century"/>
                <a:cs typeface="Twentieth Century"/>
                <a:sym typeface="Twentieth Century"/>
              </a:rPr>
              <a:t>Breeding window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SG" sz="1600" b="0" i="0" u="none" strike="noStrike" cap="none">
                <a:solidFill>
                  <a:schemeClr val="accent1"/>
                </a:solidFill>
                <a:latin typeface="Twentieth Century"/>
                <a:ea typeface="Twentieth Century"/>
                <a:cs typeface="Twentieth Century"/>
                <a:sym typeface="Twentieth Century"/>
              </a:rPr>
              <a:t>Weather condition should be conducive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6"/>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FEATURE ENGINEERING</a:t>
            </a:r>
            <a:endParaRPr/>
          </a:p>
        </p:txBody>
      </p:sp>
      <p:sp>
        <p:nvSpPr>
          <p:cNvPr id="267" name="Google Shape;267;p16"/>
          <p:cNvSpPr/>
          <p:nvPr/>
        </p:nvSpPr>
        <p:spPr>
          <a:xfrm>
            <a:off x="579496" y="1451295"/>
            <a:ext cx="5770969"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2. Weather: Optimal Temperature Range</a:t>
            </a:r>
            <a:endParaRPr sz="1400" b="0" i="0" u="none" strike="noStrike" cap="none">
              <a:solidFill>
                <a:srgbClr val="000000"/>
              </a:solidFill>
              <a:latin typeface="Arial"/>
              <a:ea typeface="Arial"/>
              <a:cs typeface="Arial"/>
              <a:sym typeface="Arial"/>
            </a:endParaRPr>
          </a:p>
        </p:txBody>
      </p:sp>
      <p:sp>
        <p:nvSpPr>
          <p:cNvPr id="268" name="Google Shape;268;p16"/>
          <p:cNvSpPr txBox="1">
            <a:spLocks noGrp="1"/>
          </p:cNvSpPr>
          <p:nvPr>
            <p:ph type="body" idx="1"/>
          </p:nvPr>
        </p:nvSpPr>
        <p:spPr>
          <a:xfrm>
            <a:off x="579496" y="2202977"/>
            <a:ext cx="10703696" cy="3203727"/>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According to research, the optimal temperature for mosquito breeding is between 50 degree (minimum to be active) and 80 degree (for maximum activeness).</a:t>
            </a:r>
            <a:endParaRPr/>
          </a:p>
          <a:p>
            <a:pPr marL="228600" lvl="0" indent="-228600" algn="l" rtl="0">
              <a:lnSpc>
                <a:spcPct val="120000"/>
              </a:lnSpc>
              <a:spcBef>
                <a:spcPts val="1000"/>
              </a:spcBef>
              <a:spcAft>
                <a:spcPts val="0"/>
              </a:spcAft>
              <a:buClr>
                <a:srgbClr val="000000"/>
              </a:buClr>
              <a:buSzPts val="2000"/>
              <a:buChar char="•"/>
            </a:pPr>
            <a:r>
              <a:rPr lang="en-SG" sz="2000" b="0" i="0">
                <a:solidFill>
                  <a:srgbClr val="000000"/>
                </a:solidFill>
              </a:rPr>
              <a:t>Based on this, we will build a new feature to indicate whether or not the Mean Tavg in T-7 to T-10 days is within optimal temperature range:</a:t>
            </a:r>
            <a:endParaRPr/>
          </a:p>
          <a:p>
            <a:pPr marL="685800" lvl="1" indent="-228600" algn="l" rtl="0">
              <a:lnSpc>
                <a:spcPct val="120000"/>
              </a:lnSpc>
              <a:spcBef>
                <a:spcPts val="500"/>
              </a:spcBef>
              <a:spcAft>
                <a:spcPts val="0"/>
              </a:spcAft>
              <a:buClr>
                <a:srgbClr val="000000"/>
              </a:buClr>
              <a:buSzPts val="2000"/>
              <a:buChar char="•"/>
            </a:pPr>
            <a:r>
              <a:rPr lang="en-SG" sz="2000" b="0" i="0">
                <a:solidFill>
                  <a:srgbClr val="000000"/>
                </a:solidFill>
              </a:rPr>
              <a:t>1: Within optimal temperature range (50 to 80)</a:t>
            </a:r>
            <a:endParaRPr/>
          </a:p>
          <a:p>
            <a:pPr marL="685800" lvl="1" indent="-228600" algn="l" rtl="0">
              <a:lnSpc>
                <a:spcPct val="120000"/>
              </a:lnSpc>
              <a:spcBef>
                <a:spcPts val="500"/>
              </a:spcBef>
              <a:spcAft>
                <a:spcPts val="0"/>
              </a:spcAft>
              <a:buClr>
                <a:srgbClr val="000000"/>
              </a:buClr>
              <a:buSzPts val="2000"/>
              <a:buChar char="•"/>
            </a:pPr>
            <a:r>
              <a:rPr lang="en-SG" sz="2000" b="0" i="0">
                <a:solidFill>
                  <a:srgbClr val="000000"/>
                </a:solidFill>
              </a:rPr>
              <a:t>0: Not within optima temperature range (50 to (80)</a:t>
            </a:r>
            <a:endParaRPr/>
          </a:p>
        </p:txBody>
      </p:sp>
      <p:sp>
        <p:nvSpPr>
          <p:cNvPr id="269" name="Google Shape;269;p16"/>
          <p:cNvSpPr/>
          <p:nvPr/>
        </p:nvSpPr>
        <p:spPr>
          <a:xfrm>
            <a:off x="579496" y="4950903"/>
            <a:ext cx="5770969"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3. Train/ Test Dataset: Species &amp; Trap</a:t>
            </a:r>
            <a:endParaRPr sz="1400" b="0" i="0" u="none" strike="noStrike" cap="none">
              <a:solidFill>
                <a:srgbClr val="000000"/>
              </a:solidFill>
              <a:latin typeface="Arial"/>
              <a:ea typeface="Arial"/>
              <a:cs typeface="Arial"/>
              <a:sym typeface="Arial"/>
            </a:endParaRPr>
          </a:p>
        </p:txBody>
      </p:sp>
      <p:sp>
        <p:nvSpPr>
          <p:cNvPr id="270" name="Google Shape;270;p16"/>
          <p:cNvSpPr txBox="1"/>
          <p:nvPr/>
        </p:nvSpPr>
        <p:spPr>
          <a:xfrm>
            <a:off x="579496" y="5693663"/>
            <a:ext cx="6853807" cy="400109"/>
          </a:xfrm>
          <a:prstGeom prst="rect">
            <a:avLst/>
          </a:prstGeom>
          <a:noFill/>
          <a:ln>
            <a:noFill/>
          </a:ln>
        </p:spPr>
        <p:txBody>
          <a:bodyPr spcFirstLastPara="1" wrap="square" lIns="0" tIns="0" rIns="0" bIns="0" anchor="t" anchorCtr="0">
            <a:normAutofit/>
          </a:bodyPr>
          <a:lstStyle/>
          <a:p>
            <a:pPr marL="228600" marR="0" lvl="0" indent="-228600" algn="l" rtl="0">
              <a:lnSpc>
                <a:spcPct val="120000"/>
              </a:lnSpc>
              <a:spcBef>
                <a:spcPts val="0"/>
              </a:spcBef>
              <a:spcAft>
                <a:spcPts val="0"/>
              </a:spcAft>
              <a:buClr>
                <a:srgbClr val="000000"/>
              </a:buClr>
              <a:buSzPts val="2000"/>
              <a:buFont typeface="Arial"/>
              <a:buChar char="•"/>
            </a:pPr>
            <a:r>
              <a:rPr lang="en-SG" sz="2000" b="0" i="0" u="none" strike="noStrike" cap="none">
                <a:solidFill>
                  <a:srgbClr val="000000"/>
                </a:solidFill>
                <a:latin typeface="Twentieth Century"/>
                <a:ea typeface="Twentieth Century"/>
                <a:cs typeface="Twentieth Century"/>
                <a:sym typeface="Twentieth Century"/>
              </a:rPr>
              <a:t>One Hot Encoding</a:t>
            </a:r>
            <a:endParaRPr sz="1400" b="0" i="0" u="none" strike="noStrike" cap="none">
              <a:solidFill>
                <a:srgbClr val="000000"/>
              </a:solidFill>
              <a:latin typeface="Arial"/>
              <a:ea typeface="Arial"/>
              <a:cs typeface="Arial"/>
              <a:sym typeface="Arial"/>
            </a:endParaRPr>
          </a:p>
          <a:p>
            <a:pPr marL="228600" marR="0" lvl="0" indent="-76200" algn="l" rtl="0">
              <a:lnSpc>
                <a:spcPct val="120000"/>
              </a:lnSpc>
              <a:spcBef>
                <a:spcPts val="1000"/>
              </a:spcBef>
              <a:spcAft>
                <a:spcPts val="0"/>
              </a:spcAft>
              <a:buClr>
                <a:schemeClr val="dk1"/>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9b16c664d7_0_10"/>
          <p:cNvSpPr txBox="1">
            <a:spLocks noGrp="1"/>
          </p:cNvSpPr>
          <p:nvPr>
            <p:ph type="title"/>
          </p:nvPr>
        </p:nvSpPr>
        <p:spPr>
          <a:xfrm>
            <a:off x="1371600" y="344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MAPPING OF WEATHER DATA TO TRAIN/ TEST DATA</a:t>
            </a:r>
            <a:endParaRPr/>
          </a:p>
        </p:txBody>
      </p:sp>
      <p:sp>
        <p:nvSpPr>
          <p:cNvPr id="276" name="Google Shape;276;g9b16c664d7_0_10"/>
          <p:cNvSpPr txBox="1">
            <a:spLocks noGrp="1"/>
          </p:cNvSpPr>
          <p:nvPr>
            <p:ph type="body" idx="1"/>
          </p:nvPr>
        </p:nvSpPr>
        <p:spPr>
          <a:xfrm>
            <a:off x="5773150" y="2202975"/>
            <a:ext cx="5510100" cy="3203700"/>
          </a:xfrm>
          <a:prstGeom prst="rect">
            <a:avLst/>
          </a:prstGeom>
          <a:noFill/>
          <a:ln>
            <a:noFill/>
          </a:ln>
        </p:spPr>
        <p:txBody>
          <a:bodyPr spcFirstLastPara="1" wrap="square" lIns="0" tIns="0" rIns="0" bIns="0" anchor="t" anchorCtr="0">
            <a:noAutofit/>
          </a:bodyPr>
          <a:lstStyle/>
          <a:p>
            <a:pPr marL="228600" lvl="0" indent="-228600" algn="l" rtl="0">
              <a:lnSpc>
                <a:spcPct val="120000"/>
              </a:lnSpc>
              <a:spcBef>
                <a:spcPts val="0"/>
              </a:spcBef>
              <a:spcAft>
                <a:spcPts val="0"/>
              </a:spcAft>
              <a:buClr>
                <a:srgbClr val="000000"/>
              </a:buClr>
              <a:buSzPts val="2000"/>
              <a:buChar char="•"/>
            </a:pPr>
            <a:r>
              <a:rPr lang="en-SG" sz="2000">
                <a:solidFill>
                  <a:srgbClr val="000000"/>
                </a:solidFill>
              </a:rPr>
              <a:t>For each trap location, we calculate the distance between the trap to weather station 1 and 2</a:t>
            </a:r>
            <a:endParaRPr sz="2000">
              <a:solidFill>
                <a:srgbClr val="000000"/>
              </a:solidFill>
            </a:endParaRPr>
          </a:p>
          <a:p>
            <a:pPr marL="228600" lvl="0" indent="0" algn="l" rtl="0">
              <a:lnSpc>
                <a:spcPct val="120000"/>
              </a:lnSpc>
              <a:spcBef>
                <a:spcPts val="0"/>
              </a:spcBef>
              <a:spcAft>
                <a:spcPts val="0"/>
              </a:spcAft>
              <a:buSzPts val="1800"/>
              <a:buNone/>
            </a:pPr>
            <a:endParaRPr sz="2000">
              <a:solidFill>
                <a:srgbClr val="000000"/>
              </a:solidFill>
            </a:endParaRPr>
          </a:p>
          <a:p>
            <a:pPr marL="228600" lvl="0" indent="-228600" algn="l" rtl="0">
              <a:lnSpc>
                <a:spcPct val="120000"/>
              </a:lnSpc>
              <a:spcBef>
                <a:spcPts val="0"/>
              </a:spcBef>
              <a:spcAft>
                <a:spcPts val="0"/>
              </a:spcAft>
              <a:buClr>
                <a:srgbClr val="000000"/>
              </a:buClr>
              <a:buSzPts val="2000"/>
              <a:buChar char="•"/>
            </a:pPr>
            <a:r>
              <a:rPr lang="en-SG" sz="2000">
                <a:solidFill>
                  <a:srgbClr val="000000"/>
                </a:solidFill>
              </a:rPr>
              <a:t>Then map the weather data from the nearest station to the train and test dataset</a:t>
            </a:r>
            <a:endParaRPr sz="2000">
              <a:solidFill>
                <a:srgbClr val="000000"/>
              </a:solidFill>
            </a:endParaRPr>
          </a:p>
        </p:txBody>
      </p:sp>
      <p:pic>
        <p:nvPicPr>
          <p:cNvPr id="277" name="Google Shape;277;g9b16c664d7_0_10"/>
          <p:cNvPicPr preferRelativeResize="0"/>
          <p:nvPr/>
        </p:nvPicPr>
        <p:blipFill rotWithShape="1">
          <a:blip r:embed="rId3">
            <a:alphaModFix/>
          </a:blip>
          <a:srcRect/>
          <a:stretch/>
        </p:blipFill>
        <p:spPr>
          <a:xfrm>
            <a:off x="1252675" y="1115181"/>
            <a:ext cx="4065268" cy="5227831"/>
          </a:xfrm>
          <a:prstGeom prst="rect">
            <a:avLst/>
          </a:prstGeom>
          <a:noFill/>
          <a:ln>
            <a:noFill/>
          </a:ln>
        </p:spPr>
      </p:pic>
      <p:cxnSp>
        <p:nvCxnSpPr>
          <p:cNvPr id="278" name="Google Shape;278;g9b16c664d7_0_10"/>
          <p:cNvCxnSpPr/>
          <p:nvPr/>
        </p:nvCxnSpPr>
        <p:spPr>
          <a:xfrm rot="10800000">
            <a:off x="2202875" y="2405500"/>
            <a:ext cx="620400" cy="316500"/>
          </a:xfrm>
          <a:prstGeom prst="straightConnector1">
            <a:avLst/>
          </a:prstGeom>
          <a:noFill/>
          <a:ln w="19050" cap="flat" cmpd="sng">
            <a:solidFill>
              <a:srgbClr val="FFFF00"/>
            </a:solidFill>
            <a:prstDash val="solid"/>
            <a:round/>
            <a:headEnd type="none" w="sm" len="sm"/>
            <a:tailEnd type="triangle" w="med" len="med"/>
          </a:ln>
        </p:spPr>
      </p:cxnSp>
      <p:cxnSp>
        <p:nvCxnSpPr>
          <p:cNvPr id="279" name="Google Shape;279;g9b16c664d7_0_10"/>
          <p:cNvCxnSpPr/>
          <p:nvPr/>
        </p:nvCxnSpPr>
        <p:spPr>
          <a:xfrm rot="10800000">
            <a:off x="3304400" y="4165250"/>
            <a:ext cx="822900" cy="873600"/>
          </a:xfrm>
          <a:prstGeom prst="straightConnector1">
            <a:avLst/>
          </a:prstGeom>
          <a:noFill/>
          <a:ln w="19050" cap="flat" cmpd="sng">
            <a:solidFill>
              <a:srgbClr val="FFFF00"/>
            </a:solidFill>
            <a:prstDash val="solid"/>
            <a:round/>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MODELLING</a:t>
            </a:r>
            <a:endParaRPr/>
          </a:p>
        </p:txBody>
      </p:sp>
      <p:sp>
        <p:nvSpPr>
          <p:cNvPr id="285" name="Google Shape;285;p17"/>
          <p:cNvSpPr txBox="1">
            <a:spLocks noGrp="1"/>
          </p:cNvSpPr>
          <p:nvPr>
            <p:ph type="body" idx="1"/>
          </p:nvPr>
        </p:nvSpPr>
        <p:spPr>
          <a:xfrm>
            <a:off x="998290" y="1573802"/>
            <a:ext cx="10449558" cy="4424326"/>
          </a:xfrm>
          <a:prstGeom prst="rect">
            <a:avLst/>
          </a:prstGeom>
          <a:noFill/>
          <a:ln>
            <a:noFill/>
          </a:ln>
        </p:spPr>
        <p:txBody>
          <a:bodyPr spcFirstLastPara="1" wrap="square" lIns="0" tIns="0" rIns="0" bIns="0" anchor="t" anchorCtr="0">
            <a:normAutofit/>
          </a:bodyPr>
          <a:lstStyle/>
          <a:p>
            <a:pPr marL="0" lvl="0" indent="0" algn="l" rtl="0">
              <a:lnSpc>
                <a:spcPct val="120000"/>
              </a:lnSpc>
              <a:spcBef>
                <a:spcPts val="0"/>
              </a:spcBef>
              <a:spcAft>
                <a:spcPts val="0"/>
              </a:spcAft>
              <a:buClr>
                <a:srgbClr val="000000"/>
              </a:buClr>
              <a:buSzPts val="2400"/>
              <a:buNone/>
            </a:pPr>
            <a:r>
              <a:rPr lang="en-SG" b="1" u="sng">
                <a:solidFill>
                  <a:srgbClr val="000000"/>
                </a:solidFill>
              </a:rPr>
              <a:t>Key Metrics:</a:t>
            </a:r>
            <a:endParaRPr b="1"/>
          </a:p>
          <a:p>
            <a:pPr marL="228600" lvl="0" indent="-228600" algn="l" rtl="0">
              <a:lnSpc>
                <a:spcPct val="120000"/>
              </a:lnSpc>
              <a:spcBef>
                <a:spcPts val="1000"/>
              </a:spcBef>
              <a:spcAft>
                <a:spcPts val="0"/>
              </a:spcAft>
              <a:buClr>
                <a:srgbClr val="000000"/>
              </a:buClr>
              <a:buSzPts val="2400"/>
              <a:buChar char="•"/>
            </a:pPr>
            <a:r>
              <a:rPr lang="en-SG" b="1">
                <a:solidFill>
                  <a:srgbClr val="000000"/>
                </a:solidFill>
              </a:rPr>
              <a:t>ROC AUC score</a:t>
            </a:r>
            <a:endParaRPr b="1"/>
          </a:p>
          <a:p>
            <a:pPr marL="228600" lvl="0" indent="-228600" algn="l" rtl="0">
              <a:lnSpc>
                <a:spcPct val="120000"/>
              </a:lnSpc>
              <a:spcBef>
                <a:spcPts val="1000"/>
              </a:spcBef>
              <a:spcAft>
                <a:spcPts val="0"/>
              </a:spcAft>
              <a:buClr>
                <a:srgbClr val="000000"/>
              </a:buClr>
              <a:buSzPts val="2400"/>
              <a:buChar char="•"/>
            </a:pPr>
            <a:r>
              <a:rPr lang="en-SG" b="1">
                <a:solidFill>
                  <a:srgbClr val="000000"/>
                </a:solidFill>
              </a:rPr>
              <a:t>Sensitivity</a:t>
            </a:r>
            <a:endParaRPr b="1"/>
          </a:p>
          <a:p>
            <a:pPr marL="685800" lvl="1" indent="-228600" algn="l" rtl="0">
              <a:lnSpc>
                <a:spcPct val="120000"/>
              </a:lnSpc>
              <a:spcBef>
                <a:spcPts val="500"/>
              </a:spcBef>
              <a:spcAft>
                <a:spcPts val="0"/>
              </a:spcAft>
              <a:buClr>
                <a:srgbClr val="000000"/>
              </a:buClr>
              <a:buSzPts val="2400"/>
              <a:buChar char="•"/>
            </a:pPr>
            <a:r>
              <a:rPr lang="en-SG">
                <a:solidFill>
                  <a:srgbClr val="000000"/>
                </a:solidFill>
              </a:rPr>
              <a:t>False Positives are better than False Negatives! </a:t>
            </a:r>
            <a:endParaRPr>
              <a:solidFill>
                <a:srgbClr val="000000"/>
              </a:solidFill>
            </a:endParaRPr>
          </a:p>
          <a:p>
            <a:pPr marL="0" lvl="0" indent="0" algn="l" rtl="0">
              <a:lnSpc>
                <a:spcPct val="120000"/>
              </a:lnSpc>
              <a:spcBef>
                <a:spcPts val="1000"/>
              </a:spcBef>
              <a:spcAft>
                <a:spcPts val="0"/>
              </a:spcAft>
              <a:buClr>
                <a:schemeClr val="dk1"/>
              </a:buClr>
              <a:buSzPts val="2400"/>
              <a:buNone/>
            </a:pPr>
            <a:endParaRPr>
              <a:solidFill>
                <a:srgbClr val="000000"/>
              </a:solidFill>
            </a:endParaRPr>
          </a:p>
          <a:p>
            <a:pPr marL="0" lvl="0" indent="0" algn="l" rtl="0">
              <a:lnSpc>
                <a:spcPct val="120000"/>
              </a:lnSpc>
              <a:spcBef>
                <a:spcPts val="1000"/>
              </a:spcBef>
              <a:spcAft>
                <a:spcPts val="0"/>
              </a:spcAft>
              <a:buClr>
                <a:srgbClr val="000000"/>
              </a:buClr>
              <a:buSzPts val="2400"/>
              <a:buNone/>
            </a:pPr>
            <a:r>
              <a:rPr lang="en-SG" b="1" u="sng">
                <a:solidFill>
                  <a:srgbClr val="000000"/>
                </a:solidFill>
              </a:rPr>
              <a:t>Handling of Imbalanced Data:</a:t>
            </a:r>
            <a:endParaRPr b="1" u="sng"/>
          </a:p>
          <a:p>
            <a:pPr marL="228600" lvl="0" indent="-228600" algn="l" rtl="0">
              <a:lnSpc>
                <a:spcPct val="120000"/>
              </a:lnSpc>
              <a:spcBef>
                <a:spcPts val="1000"/>
              </a:spcBef>
              <a:spcAft>
                <a:spcPts val="0"/>
              </a:spcAft>
              <a:buClr>
                <a:srgbClr val="000000"/>
              </a:buClr>
              <a:buSzPts val="2400"/>
              <a:buChar char="•"/>
            </a:pPr>
            <a:r>
              <a:rPr lang="en-SG">
                <a:solidFill>
                  <a:srgbClr val="000000"/>
                </a:solidFill>
              </a:rPr>
              <a:t>Apply </a:t>
            </a:r>
            <a:r>
              <a:rPr lang="en-SG" b="1">
                <a:solidFill>
                  <a:srgbClr val="000000"/>
                </a:solidFill>
              </a:rPr>
              <a:t>SMOTE </a:t>
            </a:r>
            <a:r>
              <a:rPr lang="en-SG">
                <a:solidFill>
                  <a:srgbClr val="000000"/>
                </a:solidFill>
              </a:rPr>
              <a:t>oversampling if the classifier model does not handle imbalanced data</a:t>
            </a:r>
            <a:endParaRPr/>
          </a:p>
          <a:p>
            <a:pPr marL="228600" lvl="0" indent="-76200" algn="l" rtl="0">
              <a:lnSpc>
                <a:spcPct val="120000"/>
              </a:lnSpc>
              <a:spcBef>
                <a:spcPts val="1000"/>
              </a:spcBef>
              <a:spcAft>
                <a:spcPts val="0"/>
              </a:spcAft>
              <a:buClr>
                <a:schemeClr val="dk1"/>
              </a:buClr>
              <a:buSzPts val="2400"/>
              <a:buNone/>
            </a:pP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9aeff50e86_3_0"/>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MODELLING</a:t>
            </a:r>
            <a:endParaRPr/>
          </a:p>
        </p:txBody>
      </p:sp>
      <p:graphicFrame>
        <p:nvGraphicFramePr>
          <p:cNvPr id="291" name="Google Shape;291;g9aeff50e86_3_0"/>
          <p:cNvGraphicFramePr/>
          <p:nvPr/>
        </p:nvGraphicFramePr>
        <p:xfrm>
          <a:off x="1991433" y="2215366"/>
          <a:ext cx="3000000" cy="3000000"/>
        </p:xfrm>
        <a:graphic>
          <a:graphicData uri="http://schemas.openxmlformats.org/drawingml/2006/table">
            <a:tbl>
              <a:tblPr firstRow="1" bandRow="1">
                <a:noFill/>
                <a:tableStyleId>{D3DDBBC7-14EE-46EA-AB63-E5990E5DB859}</a:tableStyleId>
              </a:tblPr>
              <a:tblGrid>
                <a:gridCol w="4556700">
                  <a:extLst>
                    <a:ext uri="{9D8B030D-6E8A-4147-A177-3AD203B41FA5}">
                      <a16:colId xmlns:a16="http://schemas.microsoft.com/office/drawing/2014/main" val="20000"/>
                    </a:ext>
                  </a:extLst>
                </a:gridCol>
                <a:gridCol w="3652425">
                  <a:extLst>
                    <a:ext uri="{9D8B030D-6E8A-4147-A177-3AD203B41FA5}">
                      <a16:colId xmlns:a16="http://schemas.microsoft.com/office/drawing/2014/main" val="20001"/>
                    </a:ext>
                  </a:extLst>
                </a:gridCol>
              </a:tblGrid>
              <a:tr h="266400">
                <a:tc>
                  <a:txBody>
                    <a:bodyPr/>
                    <a:lstStyle/>
                    <a:p>
                      <a:pPr marL="0" marR="0" lvl="0" indent="0" algn="ctr" rtl="0">
                        <a:lnSpc>
                          <a:spcPct val="100000"/>
                        </a:lnSpc>
                        <a:spcBef>
                          <a:spcPts val="0"/>
                        </a:spcBef>
                        <a:spcAft>
                          <a:spcPts val="0"/>
                        </a:spcAft>
                        <a:buClr>
                          <a:schemeClr val="dk1"/>
                        </a:buClr>
                        <a:buSzPts val="2300"/>
                        <a:buFont typeface="Arial"/>
                        <a:buNone/>
                      </a:pPr>
                      <a:r>
                        <a:rPr lang="en-SG" sz="2300" u="none" strike="noStrike" cap="none">
                          <a:latin typeface="Twentieth Century"/>
                          <a:ea typeface="Twentieth Century"/>
                          <a:cs typeface="Twentieth Century"/>
                          <a:sym typeface="Twentieth Century"/>
                        </a:rPr>
                        <a:t>Model</a:t>
                      </a:r>
                      <a:endParaRPr sz="23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Strategy to Handle Imbalanced Data</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0"/>
                  </a:ext>
                </a:extLst>
              </a:tr>
              <a:tr h="426725">
                <a:tc>
                  <a:txBody>
                    <a:bodyPr/>
                    <a:lstStyle/>
                    <a:p>
                      <a:pPr marL="0" marR="0" lvl="0" indent="0" algn="l"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Logistic Regression </a:t>
                      </a:r>
                      <a:endParaRPr sz="23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SMOTE</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1"/>
                  </a:ext>
                </a:extLst>
              </a:tr>
              <a:tr h="426725">
                <a:tc>
                  <a:txBody>
                    <a:bodyPr/>
                    <a:lstStyle/>
                    <a:p>
                      <a:pPr marL="0" marR="0" lvl="0" indent="0" algn="l"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Random Forest </a:t>
                      </a:r>
                      <a:endParaRPr sz="23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Class Weighting</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2"/>
                  </a:ext>
                </a:extLst>
              </a:tr>
              <a:tr h="426725">
                <a:tc>
                  <a:txBody>
                    <a:bodyPr/>
                    <a:lstStyle/>
                    <a:p>
                      <a:pPr marL="0" marR="0" lvl="0" indent="0" algn="l"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AdaBoost </a:t>
                      </a:r>
                      <a:endParaRPr sz="23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SMOTE</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3"/>
                  </a:ext>
                </a:extLst>
              </a:tr>
              <a:tr h="426725">
                <a:tc>
                  <a:txBody>
                    <a:bodyPr/>
                    <a:lstStyle/>
                    <a:p>
                      <a:pPr marL="0" marR="0" lvl="0" indent="0" algn="l"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GradientBoost </a:t>
                      </a:r>
                      <a:endParaRPr sz="23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SMOTE</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4"/>
                  </a:ext>
                </a:extLst>
              </a:tr>
              <a:tr h="168725">
                <a:tc>
                  <a:txBody>
                    <a:bodyPr/>
                    <a:lstStyle/>
                    <a:p>
                      <a:pPr marL="0" marR="0" lvl="0" indent="0" algn="l"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XGBoost </a:t>
                      </a:r>
                      <a:endParaRPr sz="23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2300"/>
                        <a:buFont typeface="Arial"/>
                        <a:buNone/>
                      </a:pPr>
                      <a:r>
                        <a:rPr lang="en-SG" sz="2300" u="none" strike="noStrike" cap="none">
                          <a:latin typeface="Twentieth Century"/>
                          <a:ea typeface="Twentieth Century"/>
                          <a:cs typeface="Twentieth Century"/>
                          <a:sym typeface="Twentieth Century"/>
                        </a:rPr>
                        <a:t>scale_pos_weight</a:t>
                      </a:r>
                      <a:endParaRPr sz="23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1371600" y="734357"/>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PROBLEM STATEMENT</a:t>
            </a:r>
            <a:endParaRPr/>
          </a:p>
        </p:txBody>
      </p:sp>
      <p:sp>
        <p:nvSpPr>
          <p:cNvPr id="96" name="Google Shape;96;p2"/>
          <p:cNvSpPr txBox="1">
            <a:spLocks noGrp="1"/>
          </p:cNvSpPr>
          <p:nvPr>
            <p:ph type="body" idx="1"/>
          </p:nvPr>
        </p:nvSpPr>
        <p:spPr>
          <a:xfrm>
            <a:off x="687896" y="1526797"/>
            <a:ext cx="10924607" cy="4544322"/>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400"/>
              <a:buChar char="•"/>
            </a:pPr>
            <a:r>
              <a:rPr lang="en-SG" i="0">
                <a:solidFill>
                  <a:srgbClr val="000000"/>
                </a:solidFill>
              </a:rPr>
              <a:t>Due to a recent outbreak of the </a:t>
            </a:r>
            <a:r>
              <a:rPr lang="en-SG" b="1" i="0">
                <a:solidFill>
                  <a:schemeClr val="accent2"/>
                </a:solidFill>
              </a:rPr>
              <a:t>West Nile Virus</a:t>
            </a:r>
            <a:r>
              <a:rPr lang="en-SG" b="1" i="0">
                <a:solidFill>
                  <a:srgbClr val="000000"/>
                </a:solidFill>
              </a:rPr>
              <a:t> </a:t>
            </a:r>
            <a:r>
              <a:rPr lang="en-SG" i="0">
                <a:solidFill>
                  <a:srgbClr val="000000"/>
                </a:solidFill>
              </a:rPr>
              <a:t>in the city of </a:t>
            </a:r>
            <a:r>
              <a:rPr lang="en-SG" b="1" i="0">
                <a:solidFill>
                  <a:schemeClr val="accent2"/>
                </a:solidFill>
              </a:rPr>
              <a:t>Chicago</a:t>
            </a:r>
            <a:r>
              <a:rPr lang="en-SG" i="0">
                <a:solidFill>
                  <a:srgbClr val="000000"/>
                </a:solidFill>
              </a:rPr>
              <a:t>, our Data Science team at the Disease and Treatment Agency has been tasked by the Centers for Disease Control (CDC) to develop a strategy to deploy the effective use of pesticides, by targeting spraying of pesticides to areas of high risk will help to mitigate future outbreaks.</a:t>
            </a:r>
            <a:endParaRPr/>
          </a:p>
          <a:p>
            <a:pPr marL="228600" lvl="0" indent="-228600" algn="l" rtl="0">
              <a:lnSpc>
                <a:spcPct val="120000"/>
              </a:lnSpc>
              <a:spcBef>
                <a:spcPts val="1000"/>
              </a:spcBef>
              <a:spcAft>
                <a:spcPts val="0"/>
              </a:spcAft>
              <a:buClr>
                <a:srgbClr val="000000"/>
              </a:buClr>
              <a:buSzPts val="2400"/>
              <a:buChar char="•"/>
            </a:pPr>
            <a:r>
              <a:rPr lang="en-SG" i="0">
                <a:solidFill>
                  <a:srgbClr val="000000"/>
                </a:solidFill>
              </a:rPr>
              <a:t>Leveraging on weather, location, mosquito population and spraying data, the team will develop a </a:t>
            </a:r>
            <a:r>
              <a:rPr lang="en-SG" b="1" i="0">
                <a:solidFill>
                  <a:schemeClr val="accent2"/>
                </a:solidFill>
              </a:rPr>
              <a:t>binary classification model </a:t>
            </a:r>
            <a:r>
              <a:rPr lang="en-SG" i="0">
                <a:solidFill>
                  <a:srgbClr val="000000"/>
                </a:solidFill>
              </a:rPr>
              <a:t>to </a:t>
            </a:r>
            <a:r>
              <a:rPr lang="en-SG" b="1" i="0">
                <a:solidFill>
                  <a:schemeClr val="accent2"/>
                </a:solidFill>
              </a:rPr>
              <a:t>predict the presence of the West Nile Virus</a:t>
            </a:r>
            <a:r>
              <a:rPr lang="en-SG" i="0">
                <a:solidFill>
                  <a:srgbClr val="000000"/>
                </a:solidFill>
              </a:rPr>
              <a:t> in the city of Chicago.</a:t>
            </a:r>
            <a:endParaRPr/>
          </a:p>
          <a:p>
            <a:pPr marL="228600" lvl="0" indent="-76200" algn="l" rtl="0">
              <a:lnSpc>
                <a:spcPct val="12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8"/>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MODEL EVALUATION</a:t>
            </a:r>
            <a:endParaRPr/>
          </a:p>
        </p:txBody>
      </p:sp>
      <p:graphicFrame>
        <p:nvGraphicFramePr>
          <p:cNvPr id="297" name="Google Shape;297;p18"/>
          <p:cNvGraphicFramePr/>
          <p:nvPr/>
        </p:nvGraphicFramePr>
        <p:xfrm>
          <a:off x="467145" y="2072604"/>
          <a:ext cx="3000000" cy="3000000"/>
        </p:xfrm>
        <a:graphic>
          <a:graphicData uri="http://schemas.openxmlformats.org/drawingml/2006/table">
            <a:tbl>
              <a:tblPr firstRow="1" bandRow="1">
                <a:noFill/>
                <a:tableStyleId>{D3DDBBC7-14EE-46EA-AB63-E5990E5DB859}</a:tableStyleId>
              </a:tblPr>
              <a:tblGrid>
                <a:gridCol w="4109900">
                  <a:extLst>
                    <a:ext uri="{9D8B030D-6E8A-4147-A177-3AD203B41FA5}">
                      <a16:colId xmlns:a16="http://schemas.microsoft.com/office/drawing/2014/main" val="20000"/>
                    </a:ext>
                  </a:extLst>
                </a:gridCol>
                <a:gridCol w="1787700">
                  <a:extLst>
                    <a:ext uri="{9D8B030D-6E8A-4147-A177-3AD203B41FA5}">
                      <a16:colId xmlns:a16="http://schemas.microsoft.com/office/drawing/2014/main" val="20001"/>
                    </a:ext>
                  </a:extLst>
                </a:gridCol>
                <a:gridCol w="1787700">
                  <a:extLst>
                    <a:ext uri="{9D8B030D-6E8A-4147-A177-3AD203B41FA5}">
                      <a16:colId xmlns:a16="http://schemas.microsoft.com/office/drawing/2014/main" val="20002"/>
                    </a:ext>
                  </a:extLst>
                </a:gridCol>
                <a:gridCol w="1787700">
                  <a:extLst>
                    <a:ext uri="{9D8B030D-6E8A-4147-A177-3AD203B41FA5}">
                      <a16:colId xmlns:a16="http://schemas.microsoft.com/office/drawing/2014/main" val="20003"/>
                    </a:ext>
                  </a:extLst>
                </a:gridCol>
                <a:gridCol w="1787700">
                  <a:extLst>
                    <a:ext uri="{9D8B030D-6E8A-4147-A177-3AD203B41FA5}">
                      <a16:colId xmlns:a16="http://schemas.microsoft.com/office/drawing/2014/main" val="20004"/>
                    </a:ext>
                  </a:extLst>
                </a:gridCol>
              </a:tblGrid>
              <a:tr h="641400">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Training </a:t>
                      </a:r>
                      <a:endParaRPr sz="1500" u="none" strike="noStrike" cap="none">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ROC AUC</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Validation </a:t>
                      </a:r>
                      <a:endParaRPr sz="1500" u="none" strike="noStrike" cap="none">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ROC AUC</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Sensitivity</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Accuracy</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0"/>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Logistic Regression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0.78</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0.80</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0.68</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0.77</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1"/>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Random Forest (with class weighting)</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0.77</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0.75</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AdaBoost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0.80</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0.56</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3"/>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GradientBoost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0.84</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0.65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4"/>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XGBoost (with scale_pos_weight)</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0.65</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9"/>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MODEL EVALUATION</a:t>
            </a:r>
            <a:endParaRPr/>
          </a:p>
        </p:txBody>
      </p:sp>
      <p:graphicFrame>
        <p:nvGraphicFramePr>
          <p:cNvPr id="303" name="Google Shape;303;p19"/>
          <p:cNvGraphicFramePr/>
          <p:nvPr/>
        </p:nvGraphicFramePr>
        <p:xfrm>
          <a:off x="467145" y="2072604"/>
          <a:ext cx="3000000" cy="3000000"/>
        </p:xfrm>
        <a:graphic>
          <a:graphicData uri="http://schemas.openxmlformats.org/drawingml/2006/table">
            <a:tbl>
              <a:tblPr firstRow="1" bandRow="1">
                <a:noFill/>
                <a:tableStyleId>{D3DDBBC7-14EE-46EA-AB63-E5990E5DB859}</a:tableStyleId>
              </a:tblPr>
              <a:tblGrid>
                <a:gridCol w="4109900">
                  <a:extLst>
                    <a:ext uri="{9D8B030D-6E8A-4147-A177-3AD203B41FA5}">
                      <a16:colId xmlns:a16="http://schemas.microsoft.com/office/drawing/2014/main" val="20000"/>
                    </a:ext>
                  </a:extLst>
                </a:gridCol>
                <a:gridCol w="1787700">
                  <a:extLst>
                    <a:ext uri="{9D8B030D-6E8A-4147-A177-3AD203B41FA5}">
                      <a16:colId xmlns:a16="http://schemas.microsoft.com/office/drawing/2014/main" val="20001"/>
                    </a:ext>
                  </a:extLst>
                </a:gridCol>
                <a:gridCol w="1787700">
                  <a:extLst>
                    <a:ext uri="{9D8B030D-6E8A-4147-A177-3AD203B41FA5}">
                      <a16:colId xmlns:a16="http://schemas.microsoft.com/office/drawing/2014/main" val="20002"/>
                    </a:ext>
                  </a:extLst>
                </a:gridCol>
                <a:gridCol w="1787700">
                  <a:extLst>
                    <a:ext uri="{9D8B030D-6E8A-4147-A177-3AD203B41FA5}">
                      <a16:colId xmlns:a16="http://schemas.microsoft.com/office/drawing/2014/main" val="20003"/>
                    </a:ext>
                  </a:extLst>
                </a:gridCol>
                <a:gridCol w="1787700">
                  <a:extLst>
                    <a:ext uri="{9D8B030D-6E8A-4147-A177-3AD203B41FA5}">
                      <a16:colId xmlns:a16="http://schemas.microsoft.com/office/drawing/2014/main" val="20004"/>
                    </a:ext>
                  </a:extLst>
                </a:gridCol>
              </a:tblGrid>
              <a:tr h="641400">
                <a:tc>
                  <a:txBody>
                    <a:bodyPr/>
                    <a:lstStyle/>
                    <a:p>
                      <a:pPr marL="0" marR="0" lvl="0" indent="0" algn="l" rtl="0">
                        <a:lnSpc>
                          <a:spcPct val="100000"/>
                        </a:lnSpc>
                        <a:spcBef>
                          <a:spcPts val="0"/>
                        </a:spcBef>
                        <a:spcAft>
                          <a:spcPts val="0"/>
                        </a:spcAft>
                        <a:buClr>
                          <a:srgbClr val="000000"/>
                        </a:buClr>
                        <a:buSzPts val="1900"/>
                        <a:buFont typeface="Arial"/>
                        <a:buNone/>
                      </a:pPr>
                      <a:endParaRPr sz="19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Training </a:t>
                      </a:r>
                      <a:endParaRPr sz="1500" u="none" strike="noStrike" cap="none">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ROC AUC</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Validation </a:t>
                      </a:r>
                      <a:endParaRPr sz="1500" u="none" strike="noStrike" cap="none">
                        <a:latin typeface="Twentieth Century"/>
                        <a:ea typeface="Twentieth Century"/>
                        <a:cs typeface="Twentieth Century"/>
                        <a:sym typeface="Twentieth Century"/>
                      </a:endParaRPr>
                    </a:p>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ROC AUC</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Sensitivity</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Accuracy</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0"/>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Logistic Regression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0.78</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0.80</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0.68</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0.77</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1"/>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Random Forest (with class weighting)</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0.77</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0.75</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2"/>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AdaBoost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0.80</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solidFill>
                            <a:schemeClr val="dk1"/>
                          </a:solidFill>
                          <a:latin typeface="Twentieth Century"/>
                          <a:ea typeface="Twentieth Century"/>
                          <a:cs typeface="Twentieth Century"/>
                          <a:sym typeface="Twentieth Century"/>
                        </a:rPr>
                        <a:t>0.56</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3"/>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GradientBoost (with SMOTE)</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0.84</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b="1" u="none" strike="noStrike" cap="none">
                          <a:solidFill>
                            <a:srgbClr val="0070C0"/>
                          </a:solidFill>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b="1" u="none" strike="noStrike" cap="none">
                          <a:solidFill>
                            <a:schemeClr val="accent2"/>
                          </a:solidFill>
                          <a:latin typeface="Twentieth Century"/>
                          <a:ea typeface="Twentieth Century"/>
                          <a:cs typeface="Twentieth Century"/>
                          <a:sym typeface="Twentieth Century"/>
                        </a:rPr>
                        <a:t>0.65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0.81</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4"/>
                  </a:ext>
                </a:extLst>
              </a:tr>
              <a:tr h="371600">
                <a:tc>
                  <a:txBody>
                    <a:bodyPr/>
                    <a:lstStyle/>
                    <a:p>
                      <a:pPr marL="0" marR="0" lvl="0" indent="0" algn="l"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XGBoost (with scale_pos_weight)</a:t>
                      </a:r>
                      <a:endParaRPr sz="1500" u="none" strike="noStrike" cap="none">
                        <a:latin typeface="Twentieth Century"/>
                        <a:ea typeface="Twentieth Century"/>
                        <a:cs typeface="Twentieth Century"/>
                        <a:sym typeface="Twentieth Century"/>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0.85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b="1" u="none" strike="noStrike" cap="none">
                          <a:solidFill>
                            <a:srgbClr val="0070C0"/>
                          </a:solidFill>
                          <a:latin typeface="Twentieth Century"/>
                          <a:ea typeface="Twentieth Century"/>
                          <a:cs typeface="Twentieth Century"/>
                          <a:sym typeface="Twentieth Century"/>
                        </a:rPr>
                        <a:t>0.83</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b="1" u="none" strike="noStrike" cap="none">
                          <a:solidFill>
                            <a:srgbClr val="0070C0"/>
                          </a:solidFill>
                          <a:latin typeface="Twentieth Century"/>
                          <a:ea typeface="Twentieth Century"/>
                          <a:cs typeface="Twentieth Century"/>
                          <a:sym typeface="Twentieth Century"/>
                        </a:rPr>
                        <a:t>0.85</a:t>
                      </a:r>
                      <a:endParaRPr sz="1500" u="none" strike="noStrike" cap="none">
                        <a:latin typeface="Twentieth Century"/>
                        <a:ea typeface="Twentieth Century"/>
                        <a:cs typeface="Twentieth Century"/>
                        <a:sym typeface="Twentieth Century"/>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900"/>
                        <a:buFont typeface="Arial"/>
                        <a:buNone/>
                      </a:pPr>
                      <a:r>
                        <a:rPr lang="en-SG" sz="1900" u="none" strike="noStrike" cap="none">
                          <a:latin typeface="Twentieth Century"/>
                          <a:ea typeface="Twentieth Century"/>
                          <a:cs typeface="Twentieth Century"/>
                          <a:sym typeface="Twentieth Century"/>
                        </a:rPr>
                        <a:t>0.65</a:t>
                      </a:r>
                      <a:endParaRPr sz="1500" u="none" strike="noStrike" cap="none">
                        <a:latin typeface="Twentieth Century"/>
                        <a:ea typeface="Twentieth Century"/>
                        <a:cs typeface="Twentieth Century"/>
                        <a:sym typeface="Twentieth Century"/>
                      </a:endParaRPr>
                    </a:p>
                  </a:txBody>
                  <a:tcPr marL="91450" marR="91450" marT="45725" marB="45725" anchor="ctr"/>
                </a:tc>
                <a:extLst>
                  <a:ext uri="{0D108BD9-81ED-4DB2-BD59-A6C34878D82A}">
                    <a16:rowId xmlns:a16="http://schemas.microsoft.com/office/drawing/2014/main" val="10005"/>
                  </a:ext>
                </a:extLst>
              </a:tr>
            </a:tbl>
          </a:graphicData>
        </a:graphic>
      </p:graphicFrame>
      <p:sp>
        <p:nvSpPr>
          <p:cNvPr id="304" name="Google Shape;304;p19"/>
          <p:cNvSpPr/>
          <p:nvPr/>
        </p:nvSpPr>
        <p:spPr>
          <a:xfrm>
            <a:off x="467145" y="3867870"/>
            <a:ext cx="11257800" cy="755100"/>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0"/>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BEST MODEL: XGBOOST</a:t>
            </a:r>
            <a:endParaRPr/>
          </a:p>
        </p:txBody>
      </p:sp>
      <p:pic>
        <p:nvPicPr>
          <p:cNvPr id="310" name="Google Shape;310;p20"/>
          <p:cNvPicPr preferRelativeResize="0"/>
          <p:nvPr/>
        </p:nvPicPr>
        <p:blipFill rotWithShape="1">
          <a:blip r:embed="rId3">
            <a:alphaModFix/>
          </a:blip>
          <a:srcRect/>
          <a:stretch/>
        </p:blipFill>
        <p:spPr>
          <a:xfrm>
            <a:off x="1371600" y="1944301"/>
            <a:ext cx="4142209" cy="3429855"/>
          </a:xfrm>
          <a:prstGeom prst="rect">
            <a:avLst/>
          </a:prstGeom>
          <a:noFill/>
          <a:ln>
            <a:noFill/>
          </a:ln>
        </p:spPr>
      </p:pic>
      <p:pic>
        <p:nvPicPr>
          <p:cNvPr id="311" name="Google Shape;311;p20"/>
          <p:cNvPicPr preferRelativeResize="0"/>
          <p:nvPr/>
        </p:nvPicPr>
        <p:blipFill rotWithShape="1">
          <a:blip r:embed="rId4">
            <a:alphaModFix/>
          </a:blip>
          <a:srcRect/>
          <a:stretch/>
        </p:blipFill>
        <p:spPr>
          <a:xfrm>
            <a:off x="6096000" y="1944301"/>
            <a:ext cx="5052439" cy="3429854"/>
          </a:xfrm>
          <a:prstGeom prst="rect">
            <a:avLst/>
          </a:prstGeom>
          <a:noFill/>
          <a:ln>
            <a:noFill/>
          </a:ln>
        </p:spPr>
      </p:pic>
      <p:sp>
        <p:nvSpPr>
          <p:cNvPr id="312" name="Google Shape;312;p20"/>
          <p:cNvSpPr/>
          <p:nvPr/>
        </p:nvSpPr>
        <p:spPr>
          <a:xfrm rot="2518381">
            <a:off x="1975566" y="3759281"/>
            <a:ext cx="449923" cy="392995"/>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13" name="Google Shape;313;p20"/>
          <p:cNvSpPr txBox="1">
            <a:spLocks noGrp="1"/>
          </p:cNvSpPr>
          <p:nvPr>
            <p:ph type="body" idx="1"/>
          </p:nvPr>
        </p:nvSpPr>
        <p:spPr>
          <a:xfrm>
            <a:off x="6096075" y="5527250"/>
            <a:ext cx="5052300" cy="599400"/>
          </a:xfrm>
          <a:prstGeom prst="rect">
            <a:avLst/>
          </a:prstGeom>
          <a:noFill/>
          <a:ln>
            <a:noFill/>
          </a:ln>
        </p:spPr>
        <p:txBody>
          <a:bodyPr spcFirstLastPara="1" wrap="square" lIns="0" tIns="0" rIns="0" bIns="0" anchor="t" anchorCtr="0">
            <a:noAutofit/>
          </a:bodyPr>
          <a:lstStyle/>
          <a:p>
            <a:pPr marL="228600" lvl="0" indent="-76200" algn="l" rtl="0">
              <a:lnSpc>
                <a:spcPct val="120000"/>
              </a:lnSpc>
              <a:spcBef>
                <a:spcPts val="1000"/>
              </a:spcBef>
              <a:spcAft>
                <a:spcPts val="0"/>
              </a:spcAft>
              <a:buClr>
                <a:schemeClr val="dk1"/>
              </a:buClr>
              <a:buSzPts val="2400"/>
              <a:buNone/>
            </a:pPr>
            <a:r>
              <a:rPr lang="en-SG" sz="2300" b="1">
                <a:solidFill>
                  <a:srgbClr val="000000"/>
                </a:solidFill>
              </a:rPr>
              <a:t>Kaggle Score (Test ROC AUC): 0.77363 </a:t>
            </a:r>
            <a:endParaRPr sz="2700" b="1"/>
          </a:p>
        </p:txBody>
      </p:sp>
      <p:sp>
        <p:nvSpPr>
          <p:cNvPr id="314" name="Google Shape;314;p20"/>
          <p:cNvSpPr txBox="1"/>
          <p:nvPr/>
        </p:nvSpPr>
        <p:spPr>
          <a:xfrm>
            <a:off x="7318275" y="5599925"/>
            <a:ext cx="8837100" cy="103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1"/>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BEST MODEL: XGBOOST</a:t>
            </a:r>
            <a:endParaRPr/>
          </a:p>
        </p:txBody>
      </p:sp>
      <p:pic>
        <p:nvPicPr>
          <p:cNvPr id="320" name="Google Shape;320;p21"/>
          <p:cNvPicPr preferRelativeResize="0"/>
          <p:nvPr/>
        </p:nvPicPr>
        <p:blipFill rotWithShape="1">
          <a:blip r:embed="rId3">
            <a:alphaModFix/>
          </a:blip>
          <a:srcRect/>
          <a:stretch/>
        </p:blipFill>
        <p:spPr>
          <a:xfrm>
            <a:off x="982199" y="1560637"/>
            <a:ext cx="7351050" cy="4314901"/>
          </a:xfrm>
          <a:prstGeom prst="rect">
            <a:avLst/>
          </a:prstGeom>
          <a:noFill/>
          <a:ln>
            <a:noFill/>
          </a:ln>
        </p:spPr>
      </p:pic>
      <p:pic>
        <p:nvPicPr>
          <p:cNvPr id="321" name="Google Shape;321;p21"/>
          <p:cNvPicPr preferRelativeResize="0"/>
          <p:nvPr/>
        </p:nvPicPr>
        <p:blipFill rotWithShape="1">
          <a:blip r:embed="rId4">
            <a:alphaModFix/>
          </a:blip>
          <a:srcRect/>
          <a:stretch/>
        </p:blipFill>
        <p:spPr>
          <a:xfrm>
            <a:off x="8381347" y="1494896"/>
            <a:ext cx="3711069" cy="4766804"/>
          </a:xfrm>
          <a:prstGeom prst="rect">
            <a:avLst/>
          </a:prstGeom>
          <a:noFill/>
          <a:ln>
            <a:noFill/>
          </a:ln>
        </p:spPr>
      </p:pic>
      <p:sp>
        <p:nvSpPr>
          <p:cNvPr id="322" name="Google Shape;322;p21"/>
          <p:cNvSpPr/>
          <p:nvPr/>
        </p:nvSpPr>
        <p:spPr>
          <a:xfrm>
            <a:off x="864300" y="2193950"/>
            <a:ext cx="1416300" cy="368100"/>
          </a:xfrm>
          <a:prstGeom prst="rect">
            <a:avLst/>
          </a:prstGeom>
          <a:noFill/>
          <a:ln w="28575" cap="flat" cmpd="sng">
            <a:solidFill>
              <a:srgbClr val="00FF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3" name="Google Shape;323;p21"/>
          <p:cNvSpPr/>
          <p:nvPr/>
        </p:nvSpPr>
        <p:spPr>
          <a:xfrm>
            <a:off x="864300" y="1812950"/>
            <a:ext cx="1416300" cy="368100"/>
          </a:xfrm>
          <a:prstGeom prst="rect">
            <a:avLst/>
          </a:prstGeom>
          <a:noFill/>
          <a:ln w="28575" cap="flat" cmpd="sng">
            <a:solidFill>
              <a:srgbClr val="99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4" name="Google Shape;324;p21"/>
          <p:cNvSpPr/>
          <p:nvPr/>
        </p:nvSpPr>
        <p:spPr>
          <a:xfrm>
            <a:off x="864300" y="2574950"/>
            <a:ext cx="1416300" cy="368100"/>
          </a:xfrm>
          <a:prstGeom prst="rect">
            <a:avLst/>
          </a:prstGeom>
          <a:noFill/>
          <a:ln w="28575" cap="flat" cmpd="sng">
            <a:solidFill>
              <a:srgbClr val="FF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5" name="Google Shape;325;p21"/>
          <p:cNvSpPr/>
          <p:nvPr/>
        </p:nvSpPr>
        <p:spPr>
          <a:xfrm>
            <a:off x="864300" y="2955950"/>
            <a:ext cx="1416300" cy="599400"/>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6" name="Google Shape;326;p21"/>
          <p:cNvSpPr txBox="1">
            <a:spLocks noGrp="1"/>
          </p:cNvSpPr>
          <p:nvPr>
            <p:ph type="body" idx="1"/>
          </p:nvPr>
        </p:nvSpPr>
        <p:spPr>
          <a:xfrm>
            <a:off x="-285000" y="1736750"/>
            <a:ext cx="1114800" cy="368100"/>
          </a:xfrm>
          <a:prstGeom prst="rect">
            <a:avLst/>
          </a:prstGeom>
          <a:noFill/>
          <a:ln>
            <a:noFill/>
          </a:ln>
        </p:spPr>
        <p:txBody>
          <a:bodyPr spcFirstLastPara="1" wrap="square" lIns="0" tIns="0" rIns="0" bIns="0" anchor="t" anchorCtr="0">
            <a:noAutofit/>
          </a:bodyPr>
          <a:lstStyle/>
          <a:p>
            <a:pPr marL="228600" lvl="0" indent="-76200" algn="r" rtl="0">
              <a:lnSpc>
                <a:spcPct val="120000"/>
              </a:lnSpc>
              <a:spcBef>
                <a:spcPts val="1000"/>
              </a:spcBef>
              <a:spcAft>
                <a:spcPts val="0"/>
              </a:spcAft>
              <a:buClr>
                <a:schemeClr val="dk1"/>
              </a:buClr>
              <a:buSzPts val="2400"/>
              <a:buNone/>
            </a:pPr>
            <a:r>
              <a:rPr lang="en-SG" sz="1400" i="1">
                <a:solidFill>
                  <a:srgbClr val="000000"/>
                </a:solidFill>
              </a:rPr>
              <a:t>Seasonality</a:t>
            </a:r>
            <a:endParaRPr sz="1800" i="1"/>
          </a:p>
        </p:txBody>
      </p:sp>
      <p:sp>
        <p:nvSpPr>
          <p:cNvPr id="327" name="Google Shape;327;p21"/>
          <p:cNvSpPr txBox="1">
            <a:spLocks noGrp="1"/>
          </p:cNvSpPr>
          <p:nvPr>
            <p:ph type="body" idx="1"/>
          </p:nvPr>
        </p:nvSpPr>
        <p:spPr>
          <a:xfrm>
            <a:off x="-361200" y="2117750"/>
            <a:ext cx="1114800" cy="368100"/>
          </a:xfrm>
          <a:prstGeom prst="rect">
            <a:avLst/>
          </a:prstGeom>
          <a:noFill/>
          <a:ln>
            <a:noFill/>
          </a:ln>
        </p:spPr>
        <p:txBody>
          <a:bodyPr spcFirstLastPara="1" wrap="square" lIns="0" tIns="0" rIns="0" bIns="0" anchor="t" anchorCtr="0">
            <a:noAutofit/>
          </a:bodyPr>
          <a:lstStyle/>
          <a:p>
            <a:pPr marL="228600" lvl="0" indent="-76200" algn="r" rtl="0">
              <a:lnSpc>
                <a:spcPct val="120000"/>
              </a:lnSpc>
              <a:spcBef>
                <a:spcPts val="1000"/>
              </a:spcBef>
              <a:spcAft>
                <a:spcPts val="0"/>
              </a:spcAft>
              <a:buClr>
                <a:schemeClr val="dk1"/>
              </a:buClr>
              <a:buSzPts val="2400"/>
              <a:buNone/>
            </a:pPr>
            <a:r>
              <a:rPr lang="en-SG" sz="1400" i="1">
                <a:solidFill>
                  <a:srgbClr val="000000"/>
                </a:solidFill>
              </a:rPr>
              <a:t>Weather</a:t>
            </a:r>
            <a:endParaRPr sz="1800" i="1"/>
          </a:p>
        </p:txBody>
      </p:sp>
      <p:sp>
        <p:nvSpPr>
          <p:cNvPr id="328" name="Google Shape;328;p21"/>
          <p:cNvSpPr txBox="1">
            <a:spLocks noGrp="1"/>
          </p:cNvSpPr>
          <p:nvPr>
            <p:ph type="body" idx="1"/>
          </p:nvPr>
        </p:nvSpPr>
        <p:spPr>
          <a:xfrm>
            <a:off x="-333100" y="2460650"/>
            <a:ext cx="1114800" cy="368100"/>
          </a:xfrm>
          <a:prstGeom prst="rect">
            <a:avLst/>
          </a:prstGeom>
          <a:noFill/>
          <a:ln>
            <a:noFill/>
          </a:ln>
        </p:spPr>
        <p:txBody>
          <a:bodyPr spcFirstLastPara="1" wrap="square" lIns="0" tIns="0" rIns="0" bIns="0" anchor="t" anchorCtr="0">
            <a:noAutofit/>
          </a:bodyPr>
          <a:lstStyle/>
          <a:p>
            <a:pPr marL="228600" lvl="0" indent="-76200" algn="r" rtl="0">
              <a:lnSpc>
                <a:spcPct val="120000"/>
              </a:lnSpc>
              <a:spcBef>
                <a:spcPts val="1000"/>
              </a:spcBef>
              <a:spcAft>
                <a:spcPts val="0"/>
              </a:spcAft>
              <a:buClr>
                <a:schemeClr val="dk1"/>
              </a:buClr>
              <a:buSzPts val="2400"/>
              <a:buNone/>
            </a:pPr>
            <a:r>
              <a:rPr lang="en-SG" sz="1400" i="1">
                <a:solidFill>
                  <a:srgbClr val="000000"/>
                </a:solidFill>
              </a:rPr>
              <a:t>Species</a:t>
            </a:r>
            <a:endParaRPr sz="1800" i="1"/>
          </a:p>
        </p:txBody>
      </p:sp>
      <p:sp>
        <p:nvSpPr>
          <p:cNvPr id="329" name="Google Shape;329;p21"/>
          <p:cNvSpPr txBox="1">
            <a:spLocks noGrp="1"/>
          </p:cNvSpPr>
          <p:nvPr>
            <p:ph type="body" idx="1"/>
          </p:nvPr>
        </p:nvSpPr>
        <p:spPr>
          <a:xfrm>
            <a:off x="-333100" y="2994050"/>
            <a:ext cx="1114800" cy="368100"/>
          </a:xfrm>
          <a:prstGeom prst="rect">
            <a:avLst/>
          </a:prstGeom>
          <a:noFill/>
          <a:ln>
            <a:noFill/>
          </a:ln>
        </p:spPr>
        <p:txBody>
          <a:bodyPr spcFirstLastPara="1" wrap="square" lIns="0" tIns="0" rIns="0" bIns="0" anchor="t" anchorCtr="0">
            <a:noAutofit/>
          </a:bodyPr>
          <a:lstStyle/>
          <a:p>
            <a:pPr marL="228600" lvl="0" indent="-76200" algn="r" rtl="0">
              <a:lnSpc>
                <a:spcPct val="120000"/>
              </a:lnSpc>
              <a:spcBef>
                <a:spcPts val="1000"/>
              </a:spcBef>
              <a:spcAft>
                <a:spcPts val="0"/>
              </a:spcAft>
              <a:buClr>
                <a:schemeClr val="dk1"/>
              </a:buClr>
              <a:buSzPts val="2400"/>
              <a:buNone/>
            </a:pPr>
            <a:r>
              <a:rPr lang="en-SG" sz="1400" i="1">
                <a:solidFill>
                  <a:srgbClr val="000000"/>
                </a:solidFill>
              </a:rPr>
              <a:t>Location</a:t>
            </a:r>
            <a:endParaRPr sz="1800" i="1"/>
          </a:p>
        </p:txBody>
      </p:sp>
      <p:sp>
        <p:nvSpPr>
          <p:cNvPr id="330" name="Google Shape;330;p21"/>
          <p:cNvSpPr/>
          <p:nvPr/>
        </p:nvSpPr>
        <p:spPr>
          <a:xfrm rot="1652196">
            <a:off x="9037191" y="2613480"/>
            <a:ext cx="245287" cy="214827"/>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1"/>
          <p:cNvSpPr/>
          <p:nvPr/>
        </p:nvSpPr>
        <p:spPr>
          <a:xfrm rot="1652196">
            <a:off x="9646791" y="2689680"/>
            <a:ext cx="245287" cy="214827"/>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1"/>
          <p:cNvSpPr/>
          <p:nvPr/>
        </p:nvSpPr>
        <p:spPr>
          <a:xfrm rot="1652196">
            <a:off x="10713591" y="4823280"/>
            <a:ext cx="245287" cy="214827"/>
          </a:xfrm>
          <a:prstGeom prst="rightArrow">
            <a:avLst>
              <a:gd name="adj1" fmla="val 50000"/>
              <a:gd name="adj2" fmla="val 50000"/>
            </a:avLst>
          </a:prstGeom>
          <a:solidFill>
            <a:schemeClr val="accent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9afd23ac68_0_18"/>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COST BENEFIT EVALUATION</a:t>
            </a:r>
            <a:endParaRPr/>
          </a:p>
        </p:txBody>
      </p:sp>
      <p:sp>
        <p:nvSpPr>
          <p:cNvPr id="338" name="Google Shape;338;g9afd23ac68_0_18"/>
          <p:cNvSpPr txBox="1"/>
          <p:nvPr/>
        </p:nvSpPr>
        <p:spPr>
          <a:xfrm>
            <a:off x="1263750" y="4486275"/>
            <a:ext cx="9664500" cy="1371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300"/>
              <a:buFont typeface="Arial"/>
              <a:buNone/>
            </a:pPr>
            <a:r>
              <a:rPr lang="en-SG" sz="2300" i="0" u="none" strike="noStrike" cap="none">
                <a:solidFill>
                  <a:schemeClr val="dk1"/>
                </a:solidFill>
                <a:latin typeface="Twentieth Century"/>
                <a:ea typeface="Twentieth Century"/>
                <a:cs typeface="Twentieth Century"/>
                <a:sym typeface="Twentieth Century"/>
              </a:rPr>
              <a:t>36 Neuroinvasive Disease Cases Total Cost - </a:t>
            </a:r>
            <a:r>
              <a:rPr lang="en-SG" sz="2300" i="0" u="sng" strike="noStrike" cap="none">
                <a:solidFill>
                  <a:schemeClr val="dk1"/>
                </a:solidFill>
                <a:latin typeface="Twentieth Century"/>
                <a:ea typeface="Twentieth Century"/>
                <a:cs typeface="Twentieth Century"/>
                <a:sym typeface="Twentieth Century"/>
              </a:rPr>
              <a:t>$904,212</a:t>
            </a:r>
            <a:endParaRPr sz="2300" i="0" u="sng" strike="noStrike" cap="none">
              <a:solidFill>
                <a:schemeClr val="dk1"/>
              </a:solidFill>
              <a:latin typeface="Twentieth Century"/>
              <a:ea typeface="Twentieth Century"/>
              <a:cs typeface="Twentieth Century"/>
              <a:sym typeface="Twentieth Century"/>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339" name="Google Shape;339;g9afd23ac68_0_18"/>
          <p:cNvPicPr preferRelativeResize="0"/>
          <p:nvPr/>
        </p:nvPicPr>
        <p:blipFill rotWithShape="1">
          <a:blip r:embed="rId3">
            <a:alphaModFix/>
          </a:blip>
          <a:srcRect t="10450"/>
          <a:stretch/>
        </p:blipFill>
        <p:spPr>
          <a:xfrm>
            <a:off x="1955150" y="2235375"/>
            <a:ext cx="8281700" cy="2450950"/>
          </a:xfrm>
          <a:prstGeom prst="rect">
            <a:avLst/>
          </a:prstGeom>
          <a:noFill/>
          <a:ln>
            <a:noFill/>
          </a:ln>
        </p:spPr>
      </p:pic>
      <p:sp>
        <p:nvSpPr>
          <p:cNvPr id="340" name="Google Shape;340;g9afd23ac68_0_18"/>
          <p:cNvSpPr/>
          <p:nvPr/>
        </p:nvSpPr>
        <p:spPr>
          <a:xfrm>
            <a:off x="8729675" y="4229775"/>
            <a:ext cx="1628700" cy="5994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9afd23ac68_0_18"/>
          <p:cNvSpPr/>
          <p:nvPr/>
        </p:nvSpPr>
        <p:spPr>
          <a:xfrm>
            <a:off x="579497" y="1157680"/>
            <a:ext cx="3556800" cy="520200"/>
          </a:xfrm>
          <a:prstGeom prst="roundRect">
            <a:avLst>
              <a:gd name="adj" fmla="val 7743"/>
            </a:avLst>
          </a:prstGeom>
          <a:solidFill>
            <a:srgbClr val="FFE599"/>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u="sng">
                <a:solidFill>
                  <a:schemeClr val="dk1"/>
                </a:solidFill>
                <a:latin typeface="Twentieth Century"/>
                <a:ea typeface="Twentieth Century"/>
                <a:cs typeface="Twentieth Century"/>
                <a:sym typeface="Twentieth Century"/>
              </a:rPr>
              <a:t>Scenario 1: No Spraying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9afd23ac68_0_35"/>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COST BENEFIT EVALUATION</a:t>
            </a:r>
            <a:endParaRPr/>
          </a:p>
        </p:txBody>
      </p:sp>
      <p:sp>
        <p:nvSpPr>
          <p:cNvPr id="347" name="Google Shape;347;g9afd23ac68_0_35"/>
          <p:cNvSpPr txBox="1"/>
          <p:nvPr/>
        </p:nvSpPr>
        <p:spPr>
          <a:xfrm>
            <a:off x="1263750" y="4486275"/>
            <a:ext cx="9664500" cy="1371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300"/>
              <a:buFont typeface="Arial"/>
              <a:buNone/>
            </a:pPr>
            <a:r>
              <a:rPr lang="en-SG" sz="2300" i="0" u="none" strike="noStrike" cap="none">
                <a:solidFill>
                  <a:schemeClr val="dk1"/>
                </a:solidFill>
                <a:latin typeface="Twentieth Century"/>
                <a:ea typeface="Twentieth Century"/>
                <a:cs typeface="Twentieth Century"/>
                <a:sym typeface="Twentieth Century"/>
              </a:rPr>
              <a:t>Total Cost of Mass Spraying - </a:t>
            </a:r>
            <a:r>
              <a:rPr lang="en-SG" sz="2300" i="0" u="sng" strike="noStrike" cap="none">
                <a:solidFill>
                  <a:schemeClr val="dk1"/>
                </a:solidFill>
                <a:latin typeface="Twentieth Century"/>
                <a:ea typeface="Twentieth Century"/>
                <a:cs typeface="Twentieth Century"/>
                <a:sym typeface="Twentieth Century"/>
              </a:rPr>
              <a:t>$1,080,923</a:t>
            </a:r>
            <a:endParaRPr sz="2300" i="0" u="sng" strike="noStrike" cap="none">
              <a:solidFill>
                <a:schemeClr val="dk1"/>
              </a:solidFill>
              <a:latin typeface="Twentieth Century"/>
              <a:ea typeface="Twentieth Century"/>
              <a:cs typeface="Twentieth Century"/>
              <a:sym typeface="Twentieth Century"/>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348" name="Google Shape;348;g9afd23ac68_0_35"/>
          <p:cNvPicPr preferRelativeResize="0"/>
          <p:nvPr/>
        </p:nvPicPr>
        <p:blipFill>
          <a:blip r:embed="rId3">
            <a:alphaModFix/>
          </a:blip>
          <a:stretch>
            <a:fillRect/>
          </a:stretch>
        </p:blipFill>
        <p:spPr>
          <a:xfrm>
            <a:off x="1069975" y="1721830"/>
            <a:ext cx="9350574" cy="2496667"/>
          </a:xfrm>
          <a:prstGeom prst="rect">
            <a:avLst/>
          </a:prstGeom>
          <a:noFill/>
          <a:ln>
            <a:noFill/>
          </a:ln>
        </p:spPr>
      </p:pic>
      <p:sp>
        <p:nvSpPr>
          <p:cNvPr id="349" name="Google Shape;349;g9afd23ac68_0_35"/>
          <p:cNvSpPr/>
          <p:nvPr/>
        </p:nvSpPr>
        <p:spPr>
          <a:xfrm>
            <a:off x="8730750" y="3727625"/>
            <a:ext cx="1787400" cy="6708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g9afd23ac68_0_35"/>
          <p:cNvSpPr/>
          <p:nvPr/>
        </p:nvSpPr>
        <p:spPr>
          <a:xfrm>
            <a:off x="579501" y="1005275"/>
            <a:ext cx="4256700" cy="520200"/>
          </a:xfrm>
          <a:prstGeom prst="roundRect">
            <a:avLst>
              <a:gd name="adj" fmla="val 7743"/>
            </a:avLst>
          </a:prstGeom>
          <a:solidFill>
            <a:srgbClr val="D9EAD3"/>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u="sng">
                <a:solidFill>
                  <a:schemeClr val="dk1"/>
                </a:solidFill>
                <a:latin typeface="Twentieth Century"/>
                <a:ea typeface="Twentieth Century"/>
                <a:cs typeface="Twentieth Century"/>
                <a:sym typeface="Twentieth Century"/>
              </a:rPr>
              <a:t>Scenario 2: Massive Spraying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9afd23ac68_0_43"/>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COST BENEFIT EVALUATION</a:t>
            </a:r>
            <a:endParaRPr/>
          </a:p>
        </p:txBody>
      </p:sp>
      <p:sp>
        <p:nvSpPr>
          <p:cNvPr id="356" name="Google Shape;356;g9afd23ac68_0_43"/>
          <p:cNvSpPr txBox="1"/>
          <p:nvPr/>
        </p:nvSpPr>
        <p:spPr>
          <a:xfrm>
            <a:off x="1263750" y="4486275"/>
            <a:ext cx="9664500" cy="1371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sng" strike="noStrike" cap="none">
              <a:solidFill>
                <a:schemeClr val="dk1"/>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300"/>
              <a:buFont typeface="Arial"/>
              <a:buNone/>
            </a:pPr>
            <a:r>
              <a:rPr lang="en-SG" sz="2300" i="0" u="none" strike="noStrike" cap="none">
                <a:solidFill>
                  <a:schemeClr val="dk1"/>
                </a:solidFill>
                <a:latin typeface="Twentieth Century"/>
                <a:ea typeface="Twentieth Century"/>
                <a:cs typeface="Twentieth Century"/>
                <a:sym typeface="Twentieth Century"/>
              </a:rPr>
              <a:t>Total Cost of Targeted Spraying - </a:t>
            </a:r>
            <a:r>
              <a:rPr lang="en-SG" sz="2300" i="0" u="sng" strike="noStrike" cap="none">
                <a:solidFill>
                  <a:schemeClr val="dk1"/>
                </a:solidFill>
                <a:latin typeface="Twentieth Century"/>
                <a:ea typeface="Twentieth Century"/>
                <a:cs typeface="Twentieth Century"/>
                <a:sym typeface="Twentieth Century"/>
              </a:rPr>
              <a:t>$29,425</a:t>
            </a:r>
            <a:endParaRPr sz="2300" i="0" u="sng" strike="noStrike" cap="none">
              <a:solidFill>
                <a:schemeClr val="dk1"/>
              </a:solidFill>
              <a:latin typeface="Twentieth Century"/>
              <a:ea typeface="Twentieth Century"/>
              <a:cs typeface="Twentieth Century"/>
              <a:sym typeface="Twentieth Century"/>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357" name="Google Shape;357;g9afd23ac68_0_43"/>
          <p:cNvPicPr preferRelativeResize="0"/>
          <p:nvPr/>
        </p:nvPicPr>
        <p:blipFill>
          <a:blip r:embed="rId3">
            <a:alphaModFix/>
          </a:blip>
          <a:stretch>
            <a:fillRect/>
          </a:stretch>
        </p:blipFill>
        <p:spPr>
          <a:xfrm>
            <a:off x="1036925" y="2112201"/>
            <a:ext cx="9744401" cy="1875850"/>
          </a:xfrm>
          <a:prstGeom prst="rect">
            <a:avLst/>
          </a:prstGeom>
          <a:noFill/>
          <a:ln>
            <a:noFill/>
          </a:ln>
        </p:spPr>
      </p:pic>
      <p:sp>
        <p:nvSpPr>
          <p:cNvPr id="358" name="Google Shape;358;g9afd23ac68_0_43"/>
          <p:cNvSpPr/>
          <p:nvPr/>
        </p:nvSpPr>
        <p:spPr>
          <a:xfrm>
            <a:off x="9140850" y="3597600"/>
            <a:ext cx="1787400" cy="551100"/>
          </a:xfrm>
          <a:prstGeom prst="rect">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9afd23ac68_0_43"/>
          <p:cNvSpPr/>
          <p:nvPr/>
        </p:nvSpPr>
        <p:spPr>
          <a:xfrm>
            <a:off x="579500" y="1386275"/>
            <a:ext cx="5345700" cy="520200"/>
          </a:xfrm>
          <a:prstGeom prst="roundRect">
            <a:avLst>
              <a:gd name="adj" fmla="val 7743"/>
            </a:avLst>
          </a:prstGeom>
          <a:solidFill>
            <a:srgbClr val="FCE5CD"/>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u="sng">
                <a:solidFill>
                  <a:schemeClr val="dk1"/>
                </a:solidFill>
                <a:latin typeface="Twentieth Century"/>
                <a:ea typeface="Twentieth Century"/>
                <a:cs typeface="Twentieth Century"/>
                <a:sym typeface="Twentieth Century"/>
              </a:rPr>
              <a:t>Scenario 3: Spraying Targeted Hotzones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9afd23ac68_0_25"/>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COST BENEFIT EVALUATION</a:t>
            </a:r>
            <a:endParaRPr/>
          </a:p>
        </p:txBody>
      </p:sp>
      <p:pic>
        <p:nvPicPr>
          <p:cNvPr id="365" name="Google Shape;365;g9afd23ac68_0_25"/>
          <p:cNvPicPr preferRelativeResize="0"/>
          <p:nvPr/>
        </p:nvPicPr>
        <p:blipFill rotWithShape="1">
          <a:blip r:embed="rId3">
            <a:alphaModFix/>
          </a:blip>
          <a:srcRect l="13437" t="24083" r="15615" b="24708"/>
          <a:stretch/>
        </p:blipFill>
        <p:spPr>
          <a:xfrm rot="1077279">
            <a:off x="10182438" y="1842466"/>
            <a:ext cx="1374347" cy="1143417"/>
          </a:xfrm>
          <a:prstGeom prst="rect">
            <a:avLst/>
          </a:prstGeom>
          <a:noFill/>
          <a:ln>
            <a:noFill/>
          </a:ln>
        </p:spPr>
      </p:pic>
      <p:graphicFrame>
        <p:nvGraphicFramePr>
          <p:cNvPr id="366" name="Google Shape;366;g9afd23ac68_0_25"/>
          <p:cNvGraphicFramePr/>
          <p:nvPr/>
        </p:nvGraphicFramePr>
        <p:xfrm>
          <a:off x="1234950" y="2851350"/>
          <a:ext cx="3000000" cy="3000000"/>
        </p:xfrm>
        <a:graphic>
          <a:graphicData uri="http://schemas.openxmlformats.org/drawingml/2006/table">
            <a:tbl>
              <a:tblPr>
                <a:noFill/>
                <a:tableStyleId>{C21E7830-F900-44C7-A659-4B9D77BA2264}</a:tableStyleId>
              </a:tblPr>
              <a:tblGrid>
                <a:gridCol w="2401500">
                  <a:extLst>
                    <a:ext uri="{9D8B030D-6E8A-4147-A177-3AD203B41FA5}">
                      <a16:colId xmlns:a16="http://schemas.microsoft.com/office/drawing/2014/main" val="20000"/>
                    </a:ext>
                  </a:extLst>
                </a:gridCol>
                <a:gridCol w="2401500">
                  <a:extLst>
                    <a:ext uri="{9D8B030D-6E8A-4147-A177-3AD203B41FA5}">
                      <a16:colId xmlns:a16="http://schemas.microsoft.com/office/drawing/2014/main" val="20001"/>
                    </a:ext>
                  </a:extLst>
                </a:gridCol>
                <a:gridCol w="2401500">
                  <a:extLst>
                    <a:ext uri="{9D8B030D-6E8A-4147-A177-3AD203B41FA5}">
                      <a16:colId xmlns:a16="http://schemas.microsoft.com/office/drawing/2014/main" val="20002"/>
                    </a:ext>
                  </a:extLst>
                </a:gridCol>
                <a:gridCol w="2401500">
                  <a:extLst>
                    <a:ext uri="{9D8B030D-6E8A-4147-A177-3AD203B41FA5}">
                      <a16:colId xmlns:a16="http://schemas.microsoft.com/office/drawing/2014/main" val="20003"/>
                    </a:ext>
                  </a:extLst>
                </a:gridCol>
              </a:tblGrid>
              <a:tr h="459950">
                <a:tc>
                  <a:txBody>
                    <a:bodyPr/>
                    <a:lstStyle/>
                    <a:p>
                      <a:pPr marL="0" marR="0" lvl="0" indent="0" algn="l" rtl="0">
                        <a:lnSpc>
                          <a:spcPct val="100000"/>
                        </a:lnSpc>
                        <a:spcBef>
                          <a:spcPts val="0"/>
                        </a:spcBef>
                        <a:spcAft>
                          <a:spcPts val="0"/>
                        </a:spcAft>
                        <a:buNone/>
                      </a:pPr>
                      <a:r>
                        <a:rPr lang="en-SG" sz="1900" b="1">
                          <a:latin typeface="Twentieth Century"/>
                          <a:ea typeface="Twentieth Century"/>
                          <a:cs typeface="Twentieth Century"/>
                          <a:sym typeface="Twentieth Century"/>
                        </a:rPr>
                        <a:t>Scenario</a:t>
                      </a:r>
                      <a:endParaRPr sz="1900" b="1">
                        <a:latin typeface="Twentieth Century"/>
                        <a:ea typeface="Twentieth Century"/>
                        <a:cs typeface="Twentieth Century"/>
                        <a:sym typeface="Twentieth Century"/>
                      </a:endParaRPr>
                    </a:p>
                  </a:txBody>
                  <a:tcPr marL="91425" marR="91425" marT="91425" marB="91425">
                    <a:lnB w="9525" cap="flat" cmpd="sng">
                      <a:solidFill>
                        <a:srgbClr val="9E9E9E"/>
                      </a:solidFill>
                      <a:prstDash val="solid"/>
                      <a:round/>
                      <a:headEnd type="none" w="sm" len="sm"/>
                      <a:tailEnd type="none" w="sm" len="sm"/>
                    </a:lnB>
                    <a:solidFill>
                      <a:srgbClr val="EA9999"/>
                    </a:solidFill>
                  </a:tcPr>
                </a:tc>
                <a:tc>
                  <a:txBody>
                    <a:bodyPr/>
                    <a:lstStyle/>
                    <a:p>
                      <a:pPr marL="0" marR="0" lvl="0" indent="0" algn="ctr" rtl="0">
                        <a:lnSpc>
                          <a:spcPct val="100000"/>
                        </a:lnSpc>
                        <a:spcBef>
                          <a:spcPts val="0"/>
                        </a:spcBef>
                        <a:spcAft>
                          <a:spcPts val="0"/>
                        </a:spcAft>
                        <a:buNone/>
                      </a:pPr>
                      <a:r>
                        <a:rPr lang="en-SG" sz="1900" b="1">
                          <a:latin typeface="Twentieth Century"/>
                          <a:ea typeface="Twentieth Century"/>
                          <a:cs typeface="Twentieth Century"/>
                          <a:sym typeface="Twentieth Century"/>
                        </a:rPr>
                        <a:t>No Spraying</a:t>
                      </a:r>
                      <a:endParaRPr sz="1900" b="1">
                        <a:latin typeface="Twentieth Century"/>
                        <a:ea typeface="Twentieth Century"/>
                        <a:cs typeface="Twentieth Century"/>
                        <a:sym typeface="Twentieth Century"/>
                      </a:endParaRPr>
                    </a:p>
                  </a:txBody>
                  <a:tcPr marL="91425" marR="91425" marT="91425" marB="91425">
                    <a:lnB w="9525" cap="flat" cmpd="sng">
                      <a:solidFill>
                        <a:srgbClr val="9E9E9E"/>
                      </a:solidFill>
                      <a:prstDash val="solid"/>
                      <a:round/>
                      <a:headEnd type="none" w="sm" len="sm"/>
                      <a:tailEnd type="none" w="sm" len="sm"/>
                    </a:lnB>
                    <a:solidFill>
                      <a:srgbClr val="EA9999"/>
                    </a:solidFill>
                  </a:tcPr>
                </a:tc>
                <a:tc>
                  <a:txBody>
                    <a:bodyPr/>
                    <a:lstStyle/>
                    <a:p>
                      <a:pPr marL="0" marR="0" lvl="0" indent="0" algn="ctr" rtl="0">
                        <a:lnSpc>
                          <a:spcPct val="100000"/>
                        </a:lnSpc>
                        <a:spcBef>
                          <a:spcPts val="0"/>
                        </a:spcBef>
                        <a:spcAft>
                          <a:spcPts val="0"/>
                        </a:spcAft>
                        <a:buNone/>
                      </a:pPr>
                      <a:r>
                        <a:rPr lang="en-SG" sz="1900" b="1">
                          <a:latin typeface="Twentieth Century"/>
                          <a:ea typeface="Twentieth Century"/>
                          <a:cs typeface="Twentieth Century"/>
                          <a:sym typeface="Twentieth Century"/>
                        </a:rPr>
                        <a:t>Mass Spraying</a:t>
                      </a:r>
                      <a:endParaRPr sz="1900" b="1">
                        <a:latin typeface="Twentieth Century"/>
                        <a:ea typeface="Twentieth Century"/>
                        <a:cs typeface="Twentieth Century"/>
                        <a:sym typeface="Twentieth Century"/>
                      </a:endParaRPr>
                    </a:p>
                  </a:txBody>
                  <a:tcPr marL="91425" marR="91425" marT="91425" marB="91425">
                    <a:solidFill>
                      <a:srgbClr val="EA9999"/>
                    </a:solidFill>
                  </a:tcPr>
                </a:tc>
                <a:tc>
                  <a:txBody>
                    <a:bodyPr/>
                    <a:lstStyle/>
                    <a:p>
                      <a:pPr marL="0" marR="0" lvl="0" indent="0" algn="ctr" rtl="0">
                        <a:lnSpc>
                          <a:spcPct val="100000"/>
                        </a:lnSpc>
                        <a:spcBef>
                          <a:spcPts val="0"/>
                        </a:spcBef>
                        <a:spcAft>
                          <a:spcPts val="0"/>
                        </a:spcAft>
                        <a:buNone/>
                      </a:pPr>
                      <a:r>
                        <a:rPr lang="en-SG" sz="1900" b="1">
                          <a:latin typeface="Twentieth Century"/>
                          <a:ea typeface="Twentieth Century"/>
                          <a:cs typeface="Twentieth Century"/>
                          <a:sym typeface="Twentieth Century"/>
                        </a:rPr>
                        <a:t>Targeted Spraying</a:t>
                      </a:r>
                      <a:endParaRPr sz="1900" b="1">
                        <a:latin typeface="Twentieth Century"/>
                        <a:ea typeface="Twentieth Century"/>
                        <a:cs typeface="Twentieth Century"/>
                        <a:sym typeface="Twentieth Century"/>
                      </a:endParaRPr>
                    </a:p>
                  </a:txBody>
                  <a:tcPr marL="91425" marR="91425" marT="91425" marB="91425">
                    <a:solidFill>
                      <a:srgbClr val="EA9999"/>
                    </a:solidFill>
                  </a:tcPr>
                </a:tc>
                <a:extLst>
                  <a:ext uri="{0D108BD9-81ED-4DB2-BD59-A6C34878D82A}">
                    <a16:rowId xmlns:a16="http://schemas.microsoft.com/office/drawing/2014/main" val="10000"/>
                  </a:ext>
                </a:extLst>
              </a:tr>
              <a:tr h="705575">
                <a:tc>
                  <a:txBody>
                    <a:bodyPr/>
                    <a:lstStyle/>
                    <a:p>
                      <a:pPr marL="0" marR="0" lvl="0" indent="0" algn="l" rtl="0">
                        <a:lnSpc>
                          <a:spcPct val="100000"/>
                        </a:lnSpc>
                        <a:spcBef>
                          <a:spcPts val="0"/>
                        </a:spcBef>
                        <a:spcAft>
                          <a:spcPts val="0"/>
                        </a:spcAft>
                        <a:buNone/>
                      </a:pPr>
                      <a:r>
                        <a:rPr lang="en-SG" sz="1900">
                          <a:latin typeface="Twentieth Century"/>
                          <a:ea typeface="Twentieth Century"/>
                          <a:cs typeface="Twentieth Century"/>
                          <a:sym typeface="Twentieth Century"/>
                        </a:rPr>
                        <a:t>Cost</a:t>
                      </a:r>
                      <a:endParaRPr sz="1900">
                        <a:latin typeface="Twentieth Century"/>
                        <a:ea typeface="Twentieth Century"/>
                        <a:cs typeface="Twentieth Century"/>
                        <a:sym typeface="Twentieth Century"/>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SG" sz="1900">
                          <a:solidFill>
                            <a:schemeClr val="dk1"/>
                          </a:solidFill>
                          <a:latin typeface="Twentieth Century"/>
                          <a:ea typeface="Twentieth Century"/>
                          <a:cs typeface="Twentieth Century"/>
                          <a:sym typeface="Twentieth Century"/>
                        </a:rPr>
                        <a:t>Medical Cost</a:t>
                      </a:r>
                      <a:endParaRPr sz="1900">
                        <a:latin typeface="Twentieth Century"/>
                        <a:ea typeface="Twentieth Century"/>
                        <a:cs typeface="Twentieth Century"/>
                        <a:sym typeface="Twentieth Century"/>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400"/>
                        <a:buFont typeface="Arial"/>
                        <a:buNone/>
                      </a:pPr>
                      <a:r>
                        <a:rPr lang="en-SG" sz="1900">
                          <a:solidFill>
                            <a:schemeClr val="dk1"/>
                          </a:solidFill>
                          <a:latin typeface="Twentieth Century"/>
                          <a:ea typeface="Twentieth Century"/>
                          <a:cs typeface="Twentieth Century"/>
                          <a:sym typeface="Twentieth Century"/>
                        </a:rPr>
                        <a:t>Spraying all Chicago city </a:t>
                      </a:r>
                      <a:endParaRPr sz="1900">
                        <a:solidFill>
                          <a:schemeClr val="dk1"/>
                        </a:solidFill>
                        <a:latin typeface="Twentieth Century"/>
                        <a:ea typeface="Twentieth Century"/>
                        <a:cs typeface="Twentieth Century"/>
                        <a:sym typeface="Twentieth Century"/>
                      </a:endParaRPr>
                    </a:p>
                    <a:p>
                      <a:pPr marL="0" lvl="0" indent="0" algn="ctr" rtl="0">
                        <a:spcBef>
                          <a:spcPts val="0"/>
                        </a:spcBef>
                        <a:spcAft>
                          <a:spcPts val="0"/>
                        </a:spcAft>
                        <a:buClr>
                          <a:schemeClr val="dk1"/>
                        </a:buClr>
                        <a:buSzPts val="1400"/>
                        <a:buFont typeface="Arial"/>
                        <a:buNone/>
                      </a:pPr>
                      <a:r>
                        <a:rPr lang="en-SG" sz="1500" i="1">
                          <a:solidFill>
                            <a:schemeClr val="dk1"/>
                          </a:solidFill>
                          <a:latin typeface="Twentieth Century"/>
                          <a:ea typeface="Twentieth Century"/>
                          <a:cs typeface="Twentieth Century"/>
                          <a:sym typeface="Twentieth Century"/>
                        </a:rPr>
                        <a:t>(6 times during peak period)</a:t>
                      </a:r>
                      <a:endParaRPr sz="1500" i="1">
                        <a:latin typeface="Twentieth Century"/>
                        <a:ea typeface="Twentieth Century"/>
                        <a:cs typeface="Twentieth Century"/>
                        <a:sym typeface="Twentieth Century"/>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SG" sz="1900">
                          <a:latin typeface="Twentieth Century"/>
                          <a:ea typeface="Twentieth Century"/>
                          <a:cs typeface="Twentieth Century"/>
                          <a:sym typeface="Twentieth Century"/>
                        </a:rPr>
                        <a:t>Spray top 5 mosquito hotzones</a:t>
                      </a:r>
                      <a:endParaRPr sz="1900">
                        <a:latin typeface="Twentieth Century"/>
                        <a:ea typeface="Twentieth Century"/>
                        <a:cs typeface="Twentieth Century"/>
                        <a:sym typeface="Twentieth Century"/>
                      </a:endParaRPr>
                    </a:p>
                    <a:p>
                      <a:pPr marL="0" lvl="0" indent="0" algn="ctr" rtl="0">
                        <a:spcBef>
                          <a:spcPts val="0"/>
                        </a:spcBef>
                        <a:spcAft>
                          <a:spcPts val="0"/>
                        </a:spcAft>
                        <a:buClr>
                          <a:schemeClr val="dk1"/>
                        </a:buClr>
                        <a:buSzPts val="1400"/>
                        <a:buFont typeface="Arial"/>
                        <a:buNone/>
                      </a:pPr>
                      <a:r>
                        <a:rPr lang="en-SG" sz="1500" i="1">
                          <a:solidFill>
                            <a:schemeClr val="dk1"/>
                          </a:solidFill>
                          <a:latin typeface="Twentieth Century"/>
                          <a:ea typeface="Twentieth Century"/>
                          <a:cs typeface="Twentieth Century"/>
                          <a:sym typeface="Twentieth Century"/>
                        </a:rPr>
                        <a:t>(6 times during peak period)</a:t>
                      </a:r>
                      <a:endParaRPr sz="1900">
                        <a:latin typeface="Twentieth Century"/>
                        <a:ea typeface="Twentieth Century"/>
                        <a:cs typeface="Twentieth Century"/>
                        <a:sym typeface="Twentieth Century"/>
                      </a:endParaRPr>
                    </a:p>
                  </a:txBody>
                  <a:tcPr marL="91425" marR="91425" marT="91425" marB="91425" anchor="ctr"/>
                </a:tc>
                <a:extLst>
                  <a:ext uri="{0D108BD9-81ED-4DB2-BD59-A6C34878D82A}">
                    <a16:rowId xmlns:a16="http://schemas.microsoft.com/office/drawing/2014/main" val="10001"/>
                  </a:ext>
                </a:extLst>
              </a:tr>
              <a:tr h="828375">
                <a:tc>
                  <a:txBody>
                    <a:bodyPr/>
                    <a:lstStyle/>
                    <a:p>
                      <a:pPr marL="0" lvl="0" indent="0" algn="l" rtl="0">
                        <a:spcBef>
                          <a:spcPts val="0"/>
                        </a:spcBef>
                        <a:spcAft>
                          <a:spcPts val="0"/>
                        </a:spcAft>
                        <a:buClr>
                          <a:schemeClr val="dk1"/>
                        </a:buClr>
                        <a:buSzPts val="1100"/>
                        <a:buFont typeface="Arial"/>
                        <a:buNone/>
                      </a:pPr>
                      <a:r>
                        <a:rPr lang="en-SG" sz="1800">
                          <a:solidFill>
                            <a:schemeClr val="dk1"/>
                          </a:solidFill>
                          <a:latin typeface="Twentieth Century"/>
                          <a:ea typeface="Twentieth Century"/>
                          <a:cs typeface="Twentieth Century"/>
                          <a:sym typeface="Twentieth Century"/>
                        </a:rPr>
                        <a:t>Total Cost</a:t>
                      </a:r>
                      <a:endParaRPr sz="1800">
                        <a:latin typeface="Twentieth Century"/>
                        <a:ea typeface="Twentieth Century"/>
                        <a:cs typeface="Twentieth Century"/>
                        <a:sym typeface="Twentieth Century"/>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50000"/>
                        </a:lnSpc>
                        <a:spcBef>
                          <a:spcPts val="0"/>
                        </a:spcBef>
                        <a:spcAft>
                          <a:spcPts val="0"/>
                        </a:spcAft>
                        <a:buClr>
                          <a:schemeClr val="dk1"/>
                        </a:buClr>
                        <a:buSzPts val="2300"/>
                        <a:buFont typeface="Arial"/>
                        <a:buNone/>
                      </a:pPr>
                      <a:r>
                        <a:rPr lang="en-SG" sz="2300" u="sng">
                          <a:solidFill>
                            <a:schemeClr val="dk1"/>
                          </a:solidFill>
                          <a:latin typeface="Twentieth Century"/>
                          <a:ea typeface="Twentieth Century"/>
                          <a:cs typeface="Twentieth Century"/>
                          <a:sym typeface="Twentieth Century"/>
                        </a:rPr>
                        <a:t>$904,212</a:t>
                      </a:r>
                      <a:endParaRPr sz="1400" u="none" strike="noStrike" cap="none">
                        <a:latin typeface="Twentieth Century"/>
                        <a:ea typeface="Twentieth Century"/>
                        <a:cs typeface="Twentieth Century"/>
                        <a:sym typeface="Twentieth Century"/>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50000"/>
                        </a:lnSpc>
                        <a:spcBef>
                          <a:spcPts val="0"/>
                        </a:spcBef>
                        <a:spcAft>
                          <a:spcPts val="0"/>
                        </a:spcAft>
                        <a:buClr>
                          <a:schemeClr val="dk1"/>
                        </a:buClr>
                        <a:buSzPts val="2300"/>
                        <a:buFont typeface="Arial"/>
                        <a:buNone/>
                      </a:pPr>
                      <a:r>
                        <a:rPr lang="en-SG" sz="2300" u="sng">
                          <a:solidFill>
                            <a:schemeClr val="dk1"/>
                          </a:solidFill>
                          <a:latin typeface="Twentieth Century"/>
                          <a:ea typeface="Twentieth Century"/>
                          <a:cs typeface="Twentieth Century"/>
                          <a:sym typeface="Twentieth Century"/>
                        </a:rPr>
                        <a:t>$1,080,923</a:t>
                      </a:r>
                      <a:endParaRPr sz="2300" u="sng">
                        <a:solidFill>
                          <a:schemeClr val="dk1"/>
                        </a:solidFill>
                        <a:latin typeface="Twentieth Century"/>
                        <a:ea typeface="Twentieth Century"/>
                        <a:cs typeface="Twentieth Century"/>
                        <a:sym typeface="Twentieth Century"/>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lnSpc>
                          <a:spcPct val="150000"/>
                        </a:lnSpc>
                        <a:spcBef>
                          <a:spcPts val="0"/>
                        </a:spcBef>
                        <a:spcAft>
                          <a:spcPts val="0"/>
                        </a:spcAft>
                        <a:buClr>
                          <a:schemeClr val="dk1"/>
                        </a:buClr>
                        <a:buSzPts val="2300"/>
                        <a:buFont typeface="Arial"/>
                        <a:buNone/>
                      </a:pPr>
                      <a:r>
                        <a:rPr lang="en-SG" sz="2300" u="sng">
                          <a:solidFill>
                            <a:schemeClr val="dk1"/>
                          </a:solidFill>
                          <a:latin typeface="Twentieth Century"/>
                          <a:ea typeface="Twentieth Century"/>
                          <a:cs typeface="Twentieth Century"/>
                          <a:sym typeface="Twentieth Century"/>
                        </a:rPr>
                        <a:t>$29,425</a:t>
                      </a:r>
                      <a:endParaRPr sz="1400" u="none" strike="noStrike" cap="none">
                        <a:latin typeface="Twentieth Century"/>
                        <a:ea typeface="Twentieth Century"/>
                        <a:cs typeface="Twentieth Century"/>
                        <a:sym typeface="Twentieth Century"/>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9aeff50e86_1_28"/>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CONCLUSION</a:t>
            </a:r>
            <a:endParaRPr/>
          </a:p>
        </p:txBody>
      </p:sp>
      <p:sp>
        <p:nvSpPr>
          <p:cNvPr id="372" name="Google Shape;372;g9aeff50e86_1_28"/>
          <p:cNvSpPr txBox="1"/>
          <p:nvPr/>
        </p:nvSpPr>
        <p:spPr>
          <a:xfrm>
            <a:off x="2305950" y="1527150"/>
            <a:ext cx="8372100" cy="380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wentieth Century"/>
              <a:ea typeface="Twentieth Century"/>
              <a:cs typeface="Twentieth Century"/>
              <a:sym typeface="Twentieth Century"/>
            </a:endParaRPr>
          </a:p>
        </p:txBody>
      </p:sp>
      <p:sp>
        <p:nvSpPr>
          <p:cNvPr id="373" name="Google Shape;373;g9aeff50e86_1_28"/>
          <p:cNvSpPr txBox="1"/>
          <p:nvPr/>
        </p:nvSpPr>
        <p:spPr>
          <a:xfrm>
            <a:off x="1045350" y="1325375"/>
            <a:ext cx="5041200" cy="4272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SG" sz="2200" b="1" i="0" u="none" strike="noStrike" cap="none">
                <a:solidFill>
                  <a:schemeClr val="dk1"/>
                </a:solidFill>
                <a:latin typeface="Arial"/>
                <a:ea typeface="Arial"/>
                <a:cs typeface="Arial"/>
                <a:sym typeface="Arial"/>
              </a:rPr>
              <a:t>X</a:t>
            </a:r>
            <a:r>
              <a:rPr lang="en-SG" sz="2200" b="1" i="0" u="none" strike="noStrike" cap="none">
                <a:solidFill>
                  <a:schemeClr val="dk1"/>
                </a:solidFill>
                <a:latin typeface="Twentieth Century"/>
                <a:ea typeface="Twentieth Century"/>
                <a:cs typeface="Twentieth Century"/>
                <a:sym typeface="Twentieth Century"/>
              </a:rPr>
              <a:t>GBoost:</a:t>
            </a:r>
            <a:endParaRPr sz="2200" b="1" i="0" u="none" strike="noStrike" cap="none">
              <a:solidFill>
                <a:schemeClr val="dk1"/>
              </a:solidFill>
              <a:latin typeface="Twentieth Century"/>
              <a:ea typeface="Twentieth Century"/>
              <a:cs typeface="Twentieth Century"/>
              <a:sym typeface="Twentieth Century"/>
            </a:endParaRPr>
          </a:p>
          <a:p>
            <a:pPr marL="457200" marR="0" lvl="0" indent="-355600" algn="l" rtl="0">
              <a:lnSpc>
                <a:spcPct val="150000"/>
              </a:lnSpc>
              <a:spcBef>
                <a:spcPts val="0"/>
              </a:spcBef>
              <a:spcAft>
                <a:spcPts val="0"/>
              </a:spcAft>
              <a:buClr>
                <a:schemeClr val="dk1"/>
              </a:buClr>
              <a:buSzPts val="2000"/>
              <a:buFont typeface="Twentieth Century"/>
              <a:buChar char="-"/>
            </a:pPr>
            <a:r>
              <a:rPr lang="en-SG" sz="2000" b="0" i="0" u="sng" strike="noStrike" cap="none">
                <a:solidFill>
                  <a:schemeClr val="dk1"/>
                </a:solidFill>
                <a:latin typeface="Twentieth Century"/>
                <a:ea typeface="Twentieth Century"/>
                <a:cs typeface="Twentieth Century"/>
                <a:sym typeface="Twentieth Century"/>
              </a:rPr>
              <a:t>Highest ROC AUC Score:</a:t>
            </a:r>
            <a:endParaRPr sz="2000" b="0" i="0" u="sng" strike="noStrike" cap="none">
              <a:solidFill>
                <a:schemeClr val="dk1"/>
              </a:solidFill>
              <a:latin typeface="Twentieth Century"/>
              <a:ea typeface="Twentieth Century"/>
              <a:cs typeface="Twentieth Century"/>
              <a:sym typeface="Twentieth Century"/>
            </a:endParaRPr>
          </a:p>
          <a:p>
            <a:pPr marL="914400" marR="0" lvl="0" indent="0" algn="l" rtl="0">
              <a:lnSpc>
                <a:spcPct val="15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Train 0.85</a:t>
            </a:r>
            <a:endParaRPr sz="2000" b="0" i="0" u="none" strike="noStrike" cap="none">
              <a:solidFill>
                <a:schemeClr val="dk1"/>
              </a:solidFill>
              <a:latin typeface="Twentieth Century"/>
              <a:ea typeface="Twentieth Century"/>
              <a:cs typeface="Twentieth Century"/>
              <a:sym typeface="Twentieth Century"/>
            </a:endParaRPr>
          </a:p>
          <a:p>
            <a:pPr marL="914400" marR="0" lvl="0" indent="0" algn="l" rtl="0">
              <a:lnSpc>
                <a:spcPct val="15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Test  0.83</a:t>
            </a:r>
            <a:endParaRPr sz="2000" b="0" i="0" u="none" strike="noStrike" cap="none">
              <a:solidFill>
                <a:schemeClr val="dk1"/>
              </a:solidFill>
              <a:latin typeface="Twentieth Century"/>
              <a:ea typeface="Twentieth Century"/>
              <a:cs typeface="Twentieth Century"/>
              <a:sym typeface="Twentieth Century"/>
            </a:endParaRPr>
          </a:p>
          <a:p>
            <a:pPr marL="457200" marR="0" lvl="0" indent="-355600" algn="l" rtl="0">
              <a:lnSpc>
                <a:spcPct val="150000"/>
              </a:lnSpc>
              <a:spcBef>
                <a:spcPts val="0"/>
              </a:spcBef>
              <a:spcAft>
                <a:spcPts val="0"/>
              </a:spcAft>
              <a:buClr>
                <a:schemeClr val="dk1"/>
              </a:buClr>
              <a:buSzPts val="2000"/>
              <a:buFont typeface="Twentieth Century"/>
              <a:buChar char="-"/>
            </a:pPr>
            <a:r>
              <a:rPr lang="en-SG" sz="2000" b="0" i="0" u="sng" strike="noStrike" cap="none">
                <a:solidFill>
                  <a:schemeClr val="dk1"/>
                </a:solidFill>
                <a:latin typeface="Twentieth Century"/>
                <a:ea typeface="Twentieth Century"/>
                <a:cs typeface="Twentieth Century"/>
                <a:sym typeface="Twentieth Century"/>
              </a:rPr>
              <a:t>Most Important Features:</a:t>
            </a:r>
            <a:endParaRPr sz="2000" b="0" i="0" u="sng" strike="noStrike" cap="none">
              <a:solidFill>
                <a:schemeClr val="dk1"/>
              </a:solidFill>
              <a:latin typeface="Twentieth Century"/>
              <a:ea typeface="Twentieth Century"/>
              <a:cs typeface="Twentieth Century"/>
              <a:sym typeface="Twentieth Century"/>
            </a:endParaRPr>
          </a:p>
          <a:p>
            <a:pPr marL="914400" marR="0" lvl="0" indent="0" algn="l" rtl="0">
              <a:lnSpc>
                <a:spcPct val="15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Traps - Locations</a:t>
            </a:r>
            <a:endParaRPr sz="2000" b="0" i="0" u="none" strike="noStrike" cap="none">
              <a:solidFill>
                <a:schemeClr val="dk1"/>
              </a:solidFill>
              <a:latin typeface="Twentieth Century"/>
              <a:ea typeface="Twentieth Century"/>
              <a:cs typeface="Twentieth Century"/>
              <a:sym typeface="Twentieth Century"/>
            </a:endParaRPr>
          </a:p>
          <a:p>
            <a:pPr marL="914400" marR="0" lvl="0" indent="0" algn="l" rtl="0">
              <a:lnSpc>
                <a:spcPct val="15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Seasonality - Month and Year</a:t>
            </a:r>
            <a:endParaRPr sz="2000" b="0" i="0" u="none" strike="noStrike" cap="none">
              <a:solidFill>
                <a:schemeClr val="dk1"/>
              </a:solidFill>
              <a:latin typeface="Twentieth Century"/>
              <a:ea typeface="Twentieth Century"/>
              <a:cs typeface="Twentieth Century"/>
              <a:sym typeface="Twentieth Century"/>
            </a:endParaRPr>
          </a:p>
          <a:p>
            <a:pPr marL="914400" marR="0" lvl="0" indent="0" algn="l" rtl="0">
              <a:lnSpc>
                <a:spcPct val="15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Temperature - Weather  </a:t>
            </a:r>
            <a:endParaRPr sz="2000" b="0" i="0" u="none" strike="noStrike" cap="none">
              <a:solidFill>
                <a:schemeClr val="dk1"/>
              </a:solidFill>
              <a:latin typeface="Twentieth Century"/>
              <a:ea typeface="Twentieth Century"/>
              <a:cs typeface="Twentieth Century"/>
              <a:sym typeface="Twentieth Century"/>
            </a:endParaRPr>
          </a:p>
        </p:txBody>
      </p:sp>
      <p:sp>
        <p:nvSpPr>
          <p:cNvPr id="374" name="Google Shape;374;g9aeff50e86_1_28"/>
          <p:cNvSpPr txBox="1"/>
          <p:nvPr/>
        </p:nvSpPr>
        <p:spPr>
          <a:xfrm>
            <a:off x="6269800" y="1463500"/>
            <a:ext cx="5574600" cy="42720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2200"/>
              <a:buFont typeface="Arial"/>
              <a:buNone/>
            </a:pPr>
            <a:r>
              <a:rPr lang="en-SG" sz="2200" b="1" i="0" u="none" strike="noStrike" cap="none">
                <a:solidFill>
                  <a:schemeClr val="dk1"/>
                </a:solidFill>
                <a:latin typeface="Twentieth Century"/>
                <a:ea typeface="Twentieth Century"/>
                <a:cs typeface="Twentieth Century"/>
                <a:sym typeface="Twentieth Century"/>
              </a:rPr>
              <a:t>Cost Benefit Analysis:</a:t>
            </a:r>
            <a:endParaRPr sz="2200" b="1">
              <a:solidFill>
                <a:schemeClr val="dk1"/>
              </a:solidFill>
              <a:latin typeface="Twentieth Century"/>
              <a:ea typeface="Twentieth Century"/>
              <a:cs typeface="Twentieth Century"/>
              <a:sym typeface="Twentieth Century"/>
            </a:endParaRPr>
          </a:p>
          <a:p>
            <a:pPr marL="457200" marR="0" lvl="0" indent="-349250" algn="l" rtl="0">
              <a:lnSpc>
                <a:spcPct val="150000"/>
              </a:lnSpc>
              <a:spcBef>
                <a:spcPts val="0"/>
              </a:spcBef>
              <a:spcAft>
                <a:spcPts val="0"/>
              </a:spcAft>
              <a:buClr>
                <a:schemeClr val="dk1"/>
              </a:buClr>
              <a:buSzPts val="1900"/>
              <a:buFont typeface="Twentieth Century"/>
              <a:buChar char="-"/>
            </a:pPr>
            <a:r>
              <a:rPr lang="en-SG" sz="1900">
                <a:solidFill>
                  <a:schemeClr val="dk1"/>
                </a:solidFill>
                <a:latin typeface="Twentieth Century"/>
                <a:ea typeface="Twentieth Century"/>
                <a:cs typeface="Twentieth Century"/>
                <a:sym typeface="Twentieth Century"/>
              </a:rPr>
              <a:t>Targeted Spraying	</a:t>
            </a:r>
            <a:endParaRPr sz="1900">
              <a:solidFill>
                <a:schemeClr val="dk1"/>
              </a:solidFill>
              <a:latin typeface="Twentieth Century"/>
              <a:ea typeface="Twentieth Century"/>
              <a:cs typeface="Twentieth Century"/>
              <a:sym typeface="Twentieth Century"/>
            </a:endParaRPr>
          </a:p>
          <a:p>
            <a:pPr marL="1371600" marR="0" lvl="1" indent="-349250" algn="l" rtl="0">
              <a:lnSpc>
                <a:spcPct val="150000"/>
              </a:lnSpc>
              <a:spcBef>
                <a:spcPts val="0"/>
              </a:spcBef>
              <a:spcAft>
                <a:spcPts val="0"/>
              </a:spcAft>
              <a:buClr>
                <a:schemeClr val="dk1"/>
              </a:buClr>
              <a:buSzPts val="1900"/>
              <a:buFont typeface="Twentieth Century"/>
              <a:buChar char="-"/>
            </a:pPr>
            <a:r>
              <a:rPr lang="en-SG" sz="1900">
                <a:solidFill>
                  <a:schemeClr val="dk1"/>
                </a:solidFill>
                <a:latin typeface="Twentieth Century"/>
                <a:ea typeface="Twentieth Century"/>
                <a:cs typeface="Twentieth Century"/>
                <a:sym typeface="Twentieth Century"/>
              </a:rPr>
              <a:t>TOP 5 Hotzones</a:t>
            </a:r>
            <a:endParaRPr sz="1900">
              <a:solidFill>
                <a:schemeClr val="dk1"/>
              </a:solidFill>
              <a:latin typeface="Twentieth Century"/>
              <a:ea typeface="Twentieth Century"/>
              <a:cs typeface="Twentieth Century"/>
              <a:sym typeface="Twentieth Century"/>
            </a:endParaRPr>
          </a:p>
          <a:p>
            <a:pPr marL="1371600" marR="0" lvl="1" indent="-349250" algn="l" rtl="0">
              <a:lnSpc>
                <a:spcPct val="150000"/>
              </a:lnSpc>
              <a:spcBef>
                <a:spcPts val="0"/>
              </a:spcBef>
              <a:spcAft>
                <a:spcPts val="0"/>
              </a:spcAft>
              <a:buClr>
                <a:schemeClr val="dk1"/>
              </a:buClr>
              <a:buSzPts val="1900"/>
              <a:buFont typeface="Twentieth Century"/>
              <a:buChar char="-"/>
            </a:pPr>
            <a:r>
              <a:rPr lang="en-SG" sz="1900">
                <a:solidFill>
                  <a:schemeClr val="dk1"/>
                </a:solidFill>
                <a:latin typeface="Twentieth Century"/>
                <a:ea typeface="Twentieth Century"/>
                <a:cs typeface="Twentieth Century"/>
                <a:sym typeface="Twentieth Century"/>
              </a:rPr>
              <a:t>6x During Peak Period </a:t>
            </a:r>
            <a:endParaRPr sz="1900">
              <a:solidFill>
                <a:schemeClr val="dk1"/>
              </a:solidFill>
              <a:latin typeface="Twentieth Century"/>
              <a:ea typeface="Twentieth Century"/>
              <a:cs typeface="Twentieth Century"/>
              <a:sym typeface="Twentieth Century"/>
            </a:endParaRPr>
          </a:p>
          <a:p>
            <a:pPr marL="1371600" marR="0" lvl="1" indent="-349250" algn="l" rtl="0">
              <a:lnSpc>
                <a:spcPct val="150000"/>
              </a:lnSpc>
              <a:spcBef>
                <a:spcPts val="0"/>
              </a:spcBef>
              <a:spcAft>
                <a:spcPts val="0"/>
              </a:spcAft>
              <a:buClr>
                <a:schemeClr val="dk1"/>
              </a:buClr>
              <a:buSzPts val="1900"/>
              <a:buFont typeface="Twentieth Century"/>
              <a:buChar char="-"/>
            </a:pPr>
            <a:r>
              <a:rPr lang="en-SG" sz="2000">
                <a:solidFill>
                  <a:schemeClr val="dk1"/>
                </a:solidFill>
                <a:latin typeface="Twentieth Century"/>
                <a:ea typeface="Twentieth Century"/>
                <a:cs typeface="Twentieth Century"/>
                <a:sym typeface="Twentieth Century"/>
              </a:rPr>
              <a:t>Total </a:t>
            </a:r>
            <a:r>
              <a:rPr lang="en-SG" sz="2000" b="0" i="0" u="none" strike="noStrike" cap="none">
                <a:solidFill>
                  <a:schemeClr val="dk1"/>
                </a:solidFill>
                <a:latin typeface="Twentieth Century"/>
                <a:ea typeface="Twentieth Century"/>
                <a:cs typeface="Twentieth Century"/>
                <a:sym typeface="Twentieth Century"/>
              </a:rPr>
              <a:t>Cost </a:t>
            </a:r>
            <a:r>
              <a:rPr lang="en-SG" sz="2300" u="sng">
                <a:solidFill>
                  <a:schemeClr val="dk1"/>
                </a:solidFill>
                <a:latin typeface="Twentieth Century"/>
                <a:ea typeface="Twentieth Century"/>
                <a:cs typeface="Twentieth Century"/>
                <a:sym typeface="Twentieth Century"/>
              </a:rPr>
              <a:t>$29,425</a:t>
            </a:r>
            <a:endParaRPr sz="20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50000"/>
              </a:lnSpc>
              <a:spcBef>
                <a:spcPts val="0"/>
              </a:spcBef>
              <a:spcAft>
                <a:spcPts val="0"/>
              </a:spcAft>
              <a:buNone/>
            </a:pPr>
            <a:endParaRPr sz="2000" b="0" i="0" u="none" strike="noStrike" cap="none">
              <a:solidFill>
                <a:schemeClr val="dk1"/>
              </a:solidFill>
              <a:latin typeface="Twentieth Century"/>
              <a:ea typeface="Twentieth Century"/>
              <a:cs typeface="Twentieth Century"/>
              <a:sym typeface="Twentieth Century"/>
            </a:endParaRPr>
          </a:p>
        </p:txBody>
      </p:sp>
      <p:cxnSp>
        <p:nvCxnSpPr>
          <p:cNvPr id="375" name="Google Shape;375;g9aeff50e86_1_28"/>
          <p:cNvCxnSpPr/>
          <p:nvPr/>
        </p:nvCxnSpPr>
        <p:spPr>
          <a:xfrm>
            <a:off x="5872175" y="771525"/>
            <a:ext cx="0" cy="50292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9aeff50e86_1_165"/>
          <p:cNvSpPr txBox="1">
            <a:spLocks noGrp="1"/>
          </p:cNvSpPr>
          <p:nvPr>
            <p:ph type="title"/>
          </p:nvPr>
        </p:nvSpPr>
        <p:spPr>
          <a:xfrm>
            <a:off x="1371600" y="725968"/>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RECOMMENDATION </a:t>
            </a:r>
            <a:endParaRPr/>
          </a:p>
        </p:txBody>
      </p:sp>
      <p:sp>
        <p:nvSpPr>
          <p:cNvPr id="381" name="Google Shape;381;g9aeff50e86_1_165"/>
          <p:cNvSpPr txBox="1"/>
          <p:nvPr/>
        </p:nvSpPr>
        <p:spPr>
          <a:xfrm>
            <a:off x="4564500" y="1614725"/>
            <a:ext cx="7047900" cy="194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SG" sz="4100" b="0" i="0" u="none" strike="noStrike" cap="none">
                <a:solidFill>
                  <a:srgbClr val="000000"/>
                </a:solidFill>
                <a:latin typeface="Twentieth Century"/>
                <a:ea typeface="Twentieth Century"/>
                <a:cs typeface="Twentieth Century"/>
                <a:sym typeface="Twentieth Century"/>
              </a:rPr>
              <a:t>Precise Pesticide Deployment</a:t>
            </a:r>
            <a:endParaRPr sz="41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rgbClr val="000000"/>
                </a:solidFill>
                <a:latin typeface="Twentieth Century"/>
                <a:ea typeface="Twentieth Century"/>
                <a:cs typeface="Twentieth Century"/>
                <a:sym typeface="Twentieth Century"/>
              </a:rPr>
              <a:t>Based on :</a:t>
            </a:r>
            <a:endParaRPr sz="2000" b="0" i="0" u="none" strike="noStrike" cap="none">
              <a:solidFill>
                <a:srgbClr val="000000"/>
              </a:solidFill>
              <a:latin typeface="Twentieth Century"/>
              <a:ea typeface="Twentieth Century"/>
              <a:cs typeface="Twentieth Century"/>
              <a:sym typeface="Twentieth Century"/>
            </a:endParaRPr>
          </a:p>
          <a:p>
            <a:pPr marL="457200" marR="0" lvl="0" indent="-355600" algn="l" rtl="0">
              <a:lnSpc>
                <a:spcPct val="100000"/>
              </a:lnSpc>
              <a:spcBef>
                <a:spcPts val="0"/>
              </a:spcBef>
              <a:spcAft>
                <a:spcPts val="0"/>
              </a:spcAft>
              <a:buClr>
                <a:srgbClr val="000000"/>
              </a:buClr>
              <a:buSzPts val="2000"/>
              <a:buFont typeface="Twentieth Century"/>
              <a:buChar char="-"/>
            </a:pPr>
            <a:r>
              <a:rPr lang="en-SG" sz="2000" b="0" i="0" u="none" strike="noStrike" cap="none">
                <a:solidFill>
                  <a:srgbClr val="000000"/>
                </a:solidFill>
                <a:latin typeface="Twentieth Century"/>
                <a:ea typeface="Twentieth Century"/>
                <a:cs typeface="Twentieth Century"/>
                <a:sym typeface="Twentieth Century"/>
              </a:rPr>
              <a:t>SEASONALITY (</a:t>
            </a:r>
            <a:r>
              <a:rPr lang="en-SG" sz="2000">
                <a:latin typeface="Twentieth Century"/>
                <a:ea typeface="Twentieth Century"/>
                <a:cs typeface="Twentieth Century"/>
                <a:sym typeface="Twentieth Century"/>
              </a:rPr>
              <a:t>Jul to Aug</a:t>
            </a:r>
            <a:r>
              <a:rPr lang="en-SG" sz="2000" b="0" i="0" u="none" strike="noStrike" cap="none">
                <a:solidFill>
                  <a:srgbClr val="000000"/>
                </a:solidFill>
                <a:latin typeface="Twentieth Century"/>
                <a:ea typeface="Twentieth Century"/>
                <a:cs typeface="Twentieth Century"/>
                <a:sym typeface="Twentieth Century"/>
              </a:rPr>
              <a:t>)</a:t>
            </a:r>
            <a:endParaRPr sz="2000" b="0" i="0" u="none" strike="noStrike" cap="none">
              <a:solidFill>
                <a:srgbClr val="000000"/>
              </a:solidFill>
              <a:latin typeface="Twentieth Century"/>
              <a:ea typeface="Twentieth Century"/>
              <a:cs typeface="Twentieth Century"/>
              <a:sym typeface="Twentieth Century"/>
            </a:endParaRPr>
          </a:p>
          <a:p>
            <a:pPr marL="457200" marR="0" lvl="0" indent="-355600" algn="l" rtl="0">
              <a:lnSpc>
                <a:spcPct val="100000"/>
              </a:lnSpc>
              <a:spcBef>
                <a:spcPts val="0"/>
              </a:spcBef>
              <a:spcAft>
                <a:spcPts val="0"/>
              </a:spcAft>
              <a:buClr>
                <a:srgbClr val="000000"/>
              </a:buClr>
              <a:buSzPts val="2000"/>
              <a:buFont typeface="Twentieth Century"/>
              <a:buChar char="-"/>
            </a:pPr>
            <a:r>
              <a:rPr lang="en-SG" sz="2000" b="0" i="0" u="none" strike="noStrike" cap="none">
                <a:solidFill>
                  <a:srgbClr val="000000"/>
                </a:solidFill>
                <a:latin typeface="Twentieth Century"/>
                <a:ea typeface="Twentieth Century"/>
                <a:cs typeface="Twentieth Century"/>
                <a:sym typeface="Twentieth Century"/>
              </a:rPr>
              <a:t>TIMING (</a:t>
            </a:r>
            <a:r>
              <a:rPr lang="en-SG" sz="2000">
                <a:latin typeface="Twentieth Century"/>
                <a:ea typeface="Twentieth Century"/>
                <a:cs typeface="Twentieth Century"/>
                <a:sym typeface="Twentieth Century"/>
              </a:rPr>
              <a:t>every 7-10 days after rain</a:t>
            </a:r>
            <a:r>
              <a:rPr lang="en-SG" sz="2000" b="0" i="0" u="none" strike="noStrike" cap="none">
                <a:solidFill>
                  <a:srgbClr val="000000"/>
                </a:solidFill>
                <a:latin typeface="Twentieth Century"/>
                <a:ea typeface="Twentieth Century"/>
                <a:cs typeface="Twentieth Century"/>
                <a:sym typeface="Twentieth Century"/>
              </a:rPr>
              <a:t>)</a:t>
            </a:r>
            <a:endParaRPr sz="2000" b="0" i="0" u="none" strike="noStrike" cap="none">
              <a:solidFill>
                <a:srgbClr val="000000"/>
              </a:solidFill>
              <a:latin typeface="Twentieth Century"/>
              <a:ea typeface="Twentieth Century"/>
              <a:cs typeface="Twentieth Century"/>
              <a:sym typeface="Twentieth Century"/>
            </a:endParaRPr>
          </a:p>
          <a:p>
            <a:pPr marL="457200" marR="0" lvl="0" indent="-355600" algn="l" rtl="0">
              <a:lnSpc>
                <a:spcPct val="100000"/>
              </a:lnSpc>
              <a:spcBef>
                <a:spcPts val="0"/>
              </a:spcBef>
              <a:spcAft>
                <a:spcPts val="0"/>
              </a:spcAft>
              <a:buClr>
                <a:srgbClr val="000000"/>
              </a:buClr>
              <a:buSzPts val="2000"/>
              <a:buFont typeface="Twentieth Century"/>
              <a:buChar char="-"/>
            </a:pPr>
            <a:r>
              <a:rPr lang="en-SG" sz="2000" b="0" i="0" u="none" strike="noStrike" cap="none">
                <a:solidFill>
                  <a:srgbClr val="000000"/>
                </a:solidFill>
                <a:latin typeface="Twentieth Century"/>
                <a:ea typeface="Twentieth Century"/>
                <a:cs typeface="Twentieth Century"/>
                <a:sym typeface="Twentieth Century"/>
              </a:rPr>
              <a:t>LOCATION (</a:t>
            </a:r>
            <a:r>
              <a:rPr lang="en-SG" sz="2000">
                <a:latin typeface="Twentieth Century"/>
                <a:ea typeface="Twentieth Century"/>
                <a:cs typeface="Twentieth Century"/>
                <a:sym typeface="Twentieth Century"/>
              </a:rPr>
              <a:t>Top 5 mosquito h</a:t>
            </a:r>
            <a:r>
              <a:rPr lang="en-SG" sz="2000" b="0" i="0" u="none" strike="noStrike" cap="none">
                <a:solidFill>
                  <a:srgbClr val="000000"/>
                </a:solidFill>
                <a:latin typeface="Twentieth Century"/>
                <a:ea typeface="Twentieth Century"/>
                <a:cs typeface="Twentieth Century"/>
                <a:sym typeface="Twentieth Century"/>
              </a:rPr>
              <a:t>otspots)</a:t>
            </a:r>
            <a:endParaRPr sz="2000" b="0" i="0" u="none" strike="noStrike" cap="none">
              <a:solidFill>
                <a:srgbClr val="000000"/>
              </a:solidFill>
              <a:latin typeface="Twentieth Century"/>
              <a:ea typeface="Twentieth Century"/>
              <a:cs typeface="Twentieth Century"/>
              <a:sym typeface="Twentieth Century"/>
            </a:endParaRPr>
          </a:p>
        </p:txBody>
      </p:sp>
      <p:sp>
        <p:nvSpPr>
          <p:cNvPr id="382" name="Google Shape;382;g9aeff50e86_1_165"/>
          <p:cNvSpPr txBox="1"/>
          <p:nvPr/>
        </p:nvSpPr>
        <p:spPr>
          <a:xfrm>
            <a:off x="4564500" y="4294275"/>
            <a:ext cx="5556900" cy="14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100"/>
              <a:buFont typeface="Arial"/>
              <a:buNone/>
            </a:pPr>
            <a:r>
              <a:rPr lang="en-SG" sz="4100" b="0" i="0" u="none" strike="noStrike" cap="none">
                <a:solidFill>
                  <a:srgbClr val="000000"/>
                </a:solidFill>
                <a:latin typeface="Twentieth Century"/>
                <a:ea typeface="Twentieth Century"/>
                <a:cs typeface="Twentieth Century"/>
                <a:sym typeface="Twentieth Century"/>
              </a:rPr>
              <a:t>Educational Programmes</a:t>
            </a:r>
            <a:endParaRPr sz="4100" b="0" i="0" u="none" strike="noStrike" cap="none">
              <a:solidFill>
                <a:srgbClr val="000000"/>
              </a:solidFill>
              <a:latin typeface="Twentieth Century"/>
              <a:ea typeface="Twentieth Century"/>
              <a:cs typeface="Twentieth Century"/>
              <a:sym typeface="Twentieth Century"/>
            </a:endParaRPr>
          </a:p>
          <a:p>
            <a:pPr marL="457200" marR="0" lvl="0" indent="-355600" algn="l" rtl="0">
              <a:lnSpc>
                <a:spcPct val="100000"/>
              </a:lnSpc>
              <a:spcBef>
                <a:spcPts val="0"/>
              </a:spcBef>
              <a:spcAft>
                <a:spcPts val="0"/>
              </a:spcAft>
              <a:buClr>
                <a:srgbClr val="000000"/>
              </a:buClr>
              <a:buSzPts val="2000"/>
              <a:buFont typeface="Twentieth Century"/>
              <a:buChar char="-"/>
            </a:pPr>
            <a:r>
              <a:rPr lang="en-SG" sz="2000" b="0" i="0" u="none" strike="noStrike" cap="none">
                <a:solidFill>
                  <a:srgbClr val="000000"/>
                </a:solidFill>
                <a:latin typeface="Twentieth Century"/>
                <a:ea typeface="Twentieth Century"/>
                <a:cs typeface="Twentieth Century"/>
                <a:sym typeface="Twentieth Century"/>
              </a:rPr>
              <a:t>Encouraging communities to take responsibility </a:t>
            </a:r>
            <a:endParaRPr sz="2000" b="0" i="0" u="none" strike="noStrike" cap="none">
              <a:solidFill>
                <a:srgbClr val="000000"/>
              </a:solidFill>
              <a:latin typeface="Twentieth Century"/>
              <a:ea typeface="Twentieth Century"/>
              <a:cs typeface="Twentieth Century"/>
              <a:sym typeface="Twentieth Century"/>
            </a:endParaRPr>
          </a:p>
          <a:p>
            <a:pPr marL="457200" marR="0" lvl="0" indent="-355600" algn="l" rtl="0">
              <a:lnSpc>
                <a:spcPct val="100000"/>
              </a:lnSpc>
              <a:spcBef>
                <a:spcPts val="0"/>
              </a:spcBef>
              <a:spcAft>
                <a:spcPts val="0"/>
              </a:spcAft>
              <a:buClr>
                <a:srgbClr val="000000"/>
              </a:buClr>
              <a:buSzPts val="2000"/>
              <a:buFont typeface="Twentieth Century"/>
              <a:buChar char="-"/>
            </a:pPr>
            <a:r>
              <a:rPr lang="en-SG" sz="2000" b="0" i="0" u="none" strike="noStrike" cap="none">
                <a:solidFill>
                  <a:srgbClr val="000000"/>
                </a:solidFill>
                <a:latin typeface="Twentieth Century"/>
                <a:ea typeface="Twentieth Century"/>
                <a:cs typeface="Twentieth Century"/>
                <a:sym typeface="Twentieth Century"/>
              </a:rPr>
              <a:t>Increased frequency in hotzones</a:t>
            </a:r>
            <a:endParaRPr sz="20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4100"/>
              <a:buFont typeface="Arial"/>
              <a:buNone/>
            </a:pPr>
            <a:r>
              <a:rPr lang="en-SG" sz="4100" b="0" i="0" u="none" strike="noStrike" cap="none">
                <a:solidFill>
                  <a:srgbClr val="000000"/>
                </a:solidFill>
                <a:latin typeface="Twentieth Century"/>
                <a:ea typeface="Twentieth Century"/>
                <a:cs typeface="Twentieth Century"/>
                <a:sym typeface="Twentieth Century"/>
              </a:rPr>
              <a:t> </a:t>
            </a:r>
            <a:endParaRPr sz="4100" b="0" i="0" u="none" strike="noStrike" cap="none">
              <a:solidFill>
                <a:srgbClr val="000000"/>
              </a:solidFill>
              <a:latin typeface="Twentieth Century"/>
              <a:ea typeface="Twentieth Century"/>
              <a:cs typeface="Twentieth Century"/>
              <a:sym typeface="Twentieth Century"/>
            </a:endParaRPr>
          </a:p>
        </p:txBody>
      </p:sp>
      <p:sp>
        <p:nvSpPr>
          <p:cNvPr id="383" name="Google Shape;383;g9aeff50e86_1_165"/>
          <p:cNvSpPr/>
          <p:nvPr/>
        </p:nvSpPr>
        <p:spPr>
          <a:xfrm>
            <a:off x="1789359" y="1853788"/>
            <a:ext cx="1440000" cy="1440000"/>
          </a:xfrm>
          <a:prstGeom prst="ellipse">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0"/>
              <a:buFont typeface="Arial"/>
              <a:buNone/>
            </a:pPr>
            <a:r>
              <a:rPr lang="en-SG" sz="9000" b="0" i="0" u="none" strike="noStrike" cap="none">
                <a:solidFill>
                  <a:srgbClr val="000000"/>
                </a:solidFill>
                <a:latin typeface="Arial"/>
                <a:ea typeface="Arial"/>
                <a:cs typeface="Arial"/>
                <a:sym typeface="Arial"/>
              </a:rPr>
              <a:t>1</a:t>
            </a:r>
            <a:endParaRPr sz="9000" b="0" i="0" u="none" strike="noStrike" cap="none">
              <a:solidFill>
                <a:srgbClr val="000000"/>
              </a:solidFill>
              <a:latin typeface="Arial"/>
              <a:ea typeface="Arial"/>
              <a:cs typeface="Arial"/>
              <a:sym typeface="Arial"/>
            </a:endParaRPr>
          </a:p>
        </p:txBody>
      </p:sp>
      <p:sp>
        <p:nvSpPr>
          <p:cNvPr id="384" name="Google Shape;384;g9aeff50e86_1_165"/>
          <p:cNvSpPr/>
          <p:nvPr/>
        </p:nvSpPr>
        <p:spPr>
          <a:xfrm>
            <a:off x="1789359" y="4294263"/>
            <a:ext cx="1440000" cy="1440000"/>
          </a:xfrm>
          <a:prstGeom prst="ellipse">
            <a:avLst/>
          </a:prstGeom>
          <a:solidFill>
            <a:srgbClr val="D9D9D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0"/>
              <a:buFont typeface="Arial"/>
              <a:buNone/>
            </a:pPr>
            <a:r>
              <a:rPr lang="en-SG" sz="9000" b="0" i="0" u="none" strike="noStrike" cap="none">
                <a:solidFill>
                  <a:srgbClr val="000000"/>
                </a:solidFill>
                <a:latin typeface="Arial"/>
                <a:ea typeface="Arial"/>
                <a:cs typeface="Arial"/>
                <a:sym typeface="Arial"/>
              </a:rPr>
              <a:t>2</a:t>
            </a:r>
            <a:endParaRPr sz="90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a:t>
            </a:r>
            <a:endParaRPr/>
          </a:p>
        </p:txBody>
      </p:sp>
      <p:sp>
        <p:nvSpPr>
          <p:cNvPr id="102" name="Google Shape;102;p3"/>
          <p:cNvSpPr/>
          <p:nvPr/>
        </p:nvSpPr>
        <p:spPr>
          <a:xfrm>
            <a:off x="511729" y="1711354"/>
            <a:ext cx="3556932" cy="4269997"/>
          </a:xfrm>
          <a:prstGeom prst="roundRect">
            <a:avLst>
              <a:gd name="adj" fmla="val 7743"/>
            </a:avLst>
          </a:prstGeom>
          <a:solidFill>
            <a:srgbClr val="F7D6E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Train &amp; Test Dataset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Test results of mosquito traps with features such as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Date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Address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Species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Trap ID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Longitude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Latitude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Number of Mosquitos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WNVPresent</a:t>
            </a:r>
            <a:endParaRPr sz="2000" b="0" i="0" u="none" strike="noStrike" cap="none">
              <a:solidFill>
                <a:schemeClr val="dk1"/>
              </a:solidFill>
              <a:latin typeface="Twentieth Century"/>
              <a:ea typeface="Twentieth Century"/>
              <a:cs typeface="Twentieth Century"/>
              <a:sym typeface="Twentieth Century"/>
            </a:endParaRPr>
          </a:p>
        </p:txBody>
      </p:sp>
      <p:sp>
        <p:nvSpPr>
          <p:cNvPr id="103" name="Google Shape;103;p3"/>
          <p:cNvSpPr/>
          <p:nvPr/>
        </p:nvSpPr>
        <p:spPr>
          <a:xfrm>
            <a:off x="4346896" y="1711354"/>
            <a:ext cx="3556932" cy="4269997"/>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Weather Dataset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Weather data is from NOAA, containing the weather conditions from 2 weather stations: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Station 1: Chicago O’Hare International Airport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SG" sz="2000" b="0" i="0" u="none" strike="noStrike" cap="none">
                <a:solidFill>
                  <a:schemeClr val="dk1"/>
                </a:solidFill>
                <a:latin typeface="Twentieth Century"/>
                <a:ea typeface="Twentieth Century"/>
                <a:cs typeface="Twentieth Century"/>
                <a:sym typeface="Twentieth Century"/>
              </a:rPr>
              <a:t>Station 2: Chicago Midway International Airport</a:t>
            </a:r>
            <a:endParaRPr sz="1400" b="0" i="0" u="none" strike="noStrike" cap="none">
              <a:solidFill>
                <a:srgbClr val="000000"/>
              </a:solidFill>
              <a:latin typeface="Arial"/>
              <a:ea typeface="Arial"/>
              <a:cs typeface="Arial"/>
              <a:sym typeface="Arial"/>
            </a:endParaRPr>
          </a:p>
        </p:txBody>
      </p:sp>
      <p:sp>
        <p:nvSpPr>
          <p:cNvPr id="104" name="Google Shape;104;p3"/>
          <p:cNvSpPr/>
          <p:nvPr/>
        </p:nvSpPr>
        <p:spPr>
          <a:xfrm>
            <a:off x="8182063" y="1711354"/>
            <a:ext cx="3556932" cy="4269997"/>
          </a:xfrm>
          <a:prstGeom prst="roundRect">
            <a:avLst>
              <a:gd name="adj" fmla="val 7743"/>
            </a:avLst>
          </a:prstGeom>
          <a:solidFill>
            <a:srgbClr val="F6E6C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Spray Dataset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Geographic Information Systems (GIS) data for City of Chicago's spray efforts to kill mosquitos in 2011 and 2013.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000"/>
              <a:buFont typeface="Arial"/>
              <a:buNone/>
            </a:pPr>
            <a:r>
              <a:rPr lang="en-SG" sz="2000" b="0" i="0" u="none" strike="noStrike" cap="none">
                <a:solidFill>
                  <a:schemeClr val="dk1"/>
                </a:solidFill>
                <a:latin typeface="Twentieth Century"/>
                <a:ea typeface="Twentieth Century"/>
                <a:cs typeface="Twentieth Century"/>
                <a:sym typeface="Twentieth Century"/>
              </a:rPr>
              <a:t>It contains data on the Date, Time, Longitude and Latitude of spray.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9a62129e00_4_0"/>
          <p:cNvSpPr txBox="1">
            <a:spLocks noGrp="1"/>
          </p:cNvSpPr>
          <p:nvPr>
            <p:ph type="title"/>
          </p:nvPr>
        </p:nvSpPr>
        <p:spPr>
          <a:xfrm>
            <a:off x="1371600" y="734357"/>
            <a:ext cx="102408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a:t>FURTHER WORK</a:t>
            </a:r>
            <a:endParaRPr/>
          </a:p>
        </p:txBody>
      </p:sp>
      <p:sp>
        <p:nvSpPr>
          <p:cNvPr id="390" name="Google Shape;390;g9a62129e00_4_0"/>
          <p:cNvSpPr txBox="1">
            <a:spLocks noGrp="1"/>
          </p:cNvSpPr>
          <p:nvPr>
            <p:ph type="body" idx="1"/>
          </p:nvPr>
        </p:nvSpPr>
        <p:spPr>
          <a:xfrm>
            <a:off x="687896" y="1526797"/>
            <a:ext cx="10924500" cy="4544400"/>
          </a:xfrm>
          <a:prstGeom prst="rect">
            <a:avLst/>
          </a:prstGeom>
          <a:noFill/>
          <a:ln>
            <a:noFill/>
          </a:ln>
        </p:spPr>
        <p:txBody>
          <a:bodyPr spcFirstLastPara="1" wrap="square" lIns="0" tIns="0" rIns="0" bIns="0" anchor="t" anchorCtr="0">
            <a:noAutofit/>
          </a:bodyPr>
          <a:lstStyle/>
          <a:p>
            <a:pPr marL="457200" lvl="0" indent="-349250" algn="l" rtl="0">
              <a:lnSpc>
                <a:spcPct val="120000"/>
              </a:lnSpc>
              <a:spcBef>
                <a:spcPts val="1000"/>
              </a:spcBef>
              <a:spcAft>
                <a:spcPts val="0"/>
              </a:spcAft>
              <a:buSzPts val="1900"/>
              <a:buChar char="•"/>
            </a:pPr>
            <a:r>
              <a:rPr lang="en-SG" sz="2500">
                <a:solidFill>
                  <a:srgbClr val="000000"/>
                </a:solidFill>
              </a:rPr>
              <a:t>Better way of treating trap location data ⇒ Clustering into zones</a:t>
            </a:r>
            <a:endParaRPr sz="2500">
              <a:solidFill>
                <a:srgbClr val="000000"/>
              </a:solidFill>
            </a:endParaRPr>
          </a:p>
          <a:p>
            <a:pPr marL="0" lvl="0" indent="0" algn="l" rtl="0">
              <a:lnSpc>
                <a:spcPct val="120000"/>
              </a:lnSpc>
              <a:spcBef>
                <a:spcPts val="1000"/>
              </a:spcBef>
              <a:spcAft>
                <a:spcPts val="0"/>
              </a:spcAft>
              <a:buNone/>
            </a:pPr>
            <a:endParaRPr sz="2500">
              <a:solidFill>
                <a:srgbClr val="000000"/>
              </a:solidFill>
            </a:endParaRPr>
          </a:p>
          <a:p>
            <a:pPr marL="457200" lvl="0" indent="-349250" algn="l" rtl="0">
              <a:spcBef>
                <a:spcPts val="1000"/>
              </a:spcBef>
              <a:spcAft>
                <a:spcPts val="0"/>
              </a:spcAft>
              <a:buSzPts val="1900"/>
              <a:buChar char="•"/>
            </a:pPr>
            <a:r>
              <a:rPr lang="en-SG" sz="2500"/>
              <a:t>Use more recent data to model (</a:t>
            </a:r>
            <a:r>
              <a:rPr lang="en-SG" sz="2500" i="1"/>
              <a:t>e.g. WNV Forecasting Challenge 2020</a:t>
            </a:r>
            <a:r>
              <a:rPr lang="en-SG" sz="2500"/>
              <a:t>)</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xEl>
                                              <p:pRg st="0" end="0"/>
                                            </p:txEl>
                                          </p:spTgt>
                                        </p:tgtEl>
                                        <p:attrNameLst>
                                          <p:attrName>style.visibility</p:attrName>
                                        </p:attrNameLst>
                                      </p:cBhvr>
                                      <p:to>
                                        <p:strVal val="visible"/>
                                      </p:to>
                                    </p:set>
                                    <p:animEffect transition="in" filter="fade">
                                      <p:cBhvr>
                                        <p:cTn id="7" dur="1000"/>
                                        <p:tgtEl>
                                          <p:spTgt spid="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0">
                                            <p:txEl>
                                              <p:pRg st="1" end="1"/>
                                            </p:txEl>
                                          </p:spTgt>
                                        </p:tgtEl>
                                        <p:attrNameLst>
                                          <p:attrName>style.visibility</p:attrName>
                                        </p:attrNameLst>
                                      </p:cBhvr>
                                      <p:to>
                                        <p:strVal val="visible"/>
                                      </p:to>
                                    </p:set>
                                    <p:animEffect transition="in" filter="fade">
                                      <p:cBhvr>
                                        <p:cTn id="12" dur="1000"/>
                                        <p:tgtEl>
                                          <p:spTgt spid="3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xEl>
                                              <p:pRg st="2" end="2"/>
                                            </p:txEl>
                                          </p:spTgt>
                                        </p:tgtEl>
                                        <p:attrNameLst>
                                          <p:attrName>style.visibility</p:attrName>
                                        </p:attrNameLst>
                                      </p:cBhvr>
                                      <p:to>
                                        <p:strVal val="visible"/>
                                      </p:to>
                                    </p:set>
                                    <p:animEffect transition="in" filter="fade">
                                      <p:cBhvr>
                                        <p:cTn id="17" dur="1000"/>
                                        <p:tgtEl>
                                          <p:spTgt spid="3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g9aeff50e86_1_32"/>
          <p:cNvSpPr txBox="1">
            <a:spLocks noGrp="1"/>
          </p:cNvSpPr>
          <p:nvPr>
            <p:ph type="title"/>
          </p:nvPr>
        </p:nvSpPr>
        <p:spPr>
          <a:xfrm>
            <a:off x="3198750" y="3129300"/>
            <a:ext cx="5794500" cy="5994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chemeClr val="dk1"/>
              </a:buClr>
              <a:buSzPts val="3600"/>
              <a:buFont typeface="Twentieth Century"/>
              <a:buNone/>
            </a:pPr>
            <a:r>
              <a:rPr lang="en-SG" sz="6500"/>
              <a:t>THANK YOU :D</a:t>
            </a:r>
            <a:endParaRPr sz="6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1371600" y="734357"/>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 SCIENCE WORKFLOW</a:t>
            </a:r>
            <a:endParaRPr/>
          </a:p>
        </p:txBody>
      </p:sp>
      <p:grpSp>
        <p:nvGrpSpPr>
          <p:cNvPr id="110" name="Google Shape;110;p4"/>
          <p:cNvGrpSpPr/>
          <p:nvPr/>
        </p:nvGrpSpPr>
        <p:grpSpPr>
          <a:xfrm>
            <a:off x="774643" y="2095593"/>
            <a:ext cx="10073062" cy="2666812"/>
            <a:chOff x="83949" y="644618"/>
            <a:chExt cx="10073062" cy="2666812"/>
          </a:xfrm>
        </p:grpSpPr>
        <p:sp>
          <p:nvSpPr>
            <p:cNvPr id="111" name="Google Shape;111;p4"/>
            <p:cNvSpPr/>
            <p:nvPr/>
          </p:nvSpPr>
          <p:spPr>
            <a:xfrm>
              <a:off x="8271073" y="1035066"/>
              <a:ext cx="1885939" cy="1886247"/>
            </a:xfrm>
            <a:prstGeom prst="ellipse">
              <a:avLst/>
            </a:prstGeom>
            <a:solidFill>
              <a:srgbClr val="A9A92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
            <p:cNvSpPr/>
            <p:nvPr/>
          </p:nvSpPr>
          <p:spPr>
            <a:xfrm>
              <a:off x="8333302" y="1097952"/>
              <a:ext cx="1760400" cy="1760400"/>
            </a:xfrm>
            <a:prstGeom prst="ellipse">
              <a:avLst/>
            </a:prstGeom>
            <a:solidFill>
              <a:schemeClr val="lt1">
                <a:alpha val="89411"/>
              </a:schemeClr>
            </a:solidFill>
            <a:ln w="12700" cap="flat" cmpd="sng">
              <a:solidFill>
                <a:srgbClr val="A9A92A"/>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txBox="1"/>
            <p:nvPr/>
          </p:nvSpPr>
          <p:spPr>
            <a:xfrm>
              <a:off x="8585229" y="1349496"/>
              <a:ext cx="1257627" cy="125738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Twentieth Century"/>
                <a:buNone/>
              </a:pPr>
              <a:r>
                <a:rPr lang="en-SG" sz="2000" b="0" i="0" u="none" strike="noStrike" cap="none">
                  <a:solidFill>
                    <a:schemeClr val="dk1"/>
                  </a:solidFill>
                  <a:latin typeface="Twentieth Century"/>
                  <a:ea typeface="Twentieth Century"/>
                  <a:cs typeface="Twentieth Century"/>
                  <a:sym typeface="Twentieth Century"/>
                </a:rPr>
                <a:t>Model Evaluation</a:t>
              </a:r>
              <a:endParaRPr sz="1400" b="0" i="0" u="none" strike="noStrike" cap="none">
                <a:solidFill>
                  <a:srgbClr val="000000"/>
                </a:solidFill>
                <a:latin typeface="Arial"/>
                <a:ea typeface="Arial"/>
                <a:cs typeface="Arial"/>
                <a:sym typeface="Arial"/>
              </a:endParaRPr>
            </a:p>
          </p:txBody>
        </p:sp>
        <p:sp>
          <p:nvSpPr>
            <p:cNvPr id="114" name="Google Shape;114;p4"/>
            <p:cNvSpPr/>
            <p:nvPr/>
          </p:nvSpPr>
          <p:spPr>
            <a:xfrm rot="2700000">
              <a:off x="6321007" y="1035164"/>
              <a:ext cx="1885721" cy="1885721"/>
            </a:xfrm>
            <a:prstGeom prst="teardrop">
              <a:avLst>
                <a:gd name="adj" fmla="val 100000"/>
              </a:avLst>
            </a:prstGeom>
            <a:solidFill>
              <a:srgbClr val="9BAA28"/>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p:nvPr/>
          </p:nvSpPr>
          <p:spPr>
            <a:xfrm>
              <a:off x="6385134" y="1097952"/>
              <a:ext cx="1760400" cy="1760400"/>
            </a:xfrm>
            <a:prstGeom prst="ellipse">
              <a:avLst/>
            </a:prstGeom>
            <a:solidFill>
              <a:schemeClr val="lt1">
                <a:alpha val="89411"/>
              </a:schemeClr>
            </a:solidFill>
            <a:ln w="12700" cap="flat" cmpd="sng">
              <a:solidFill>
                <a:srgbClr val="9BAA28"/>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
            <p:cNvSpPr txBox="1"/>
            <p:nvPr/>
          </p:nvSpPr>
          <p:spPr>
            <a:xfrm>
              <a:off x="6636057" y="1349496"/>
              <a:ext cx="1257627" cy="125738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Twentieth Century"/>
                <a:buNone/>
              </a:pPr>
              <a:r>
                <a:rPr lang="en-SG" sz="2000" b="0" i="0" u="none" strike="noStrike" cap="none">
                  <a:solidFill>
                    <a:schemeClr val="dk1"/>
                  </a:solidFill>
                  <a:latin typeface="Twentieth Century"/>
                  <a:ea typeface="Twentieth Century"/>
                  <a:cs typeface="Twentieth Century"/>
                  <a:sym typeface="Twentieth Century"/>
                </a:rPr>
                <a:t>Modelling</a:t>
              </a:r>
              <a:endParaRPr sz="1400" b="0" i="0" u="none" strike="noStrike" cap="none">
                <a:solidFill>
                  <a:srgbClr val="000000"/>
                </a:solidFill>
                <a:latin typeface="Arial"/>
                <a:ea typeface="Arial"/>
                <a:cs typeface="Arial"/>
                <a:sym typeface="Arial"/>
              </a:endParaRPr>
            </a:p>
          </p:txBody>
        </p:sp>
        <p:sp>
          <p:nvSpPr>
            <p:cNvPr id="117" name="Google Shape;117;p4"/>
            <p:cNvSpPr/>
            <p:nvPr/>
          </p:nvSpPr>
          <p:spPr>
            <a:xfrm rot="2700000">
              <a:off x="4372839" y="1035164"/>
              <a:ext cx="1885721" cy="1885721"/>
            </a:xfrm>
            <a:prstGeom prst="teardrop">
              <a:avLst>
                <a:gd name="adj" fmla="val 100000"/>
              </a:avLst>
            </a:prstGeom>
            <a:solidFill>
              <a:srgbClr val="8FAC2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
            <p:cNvSpPr/>
            <p:nvPr/>
          </p:nvSpPr>
          <p:spPr>
            <a:xfrm>
              <a:off x="4435962" y="1097952"/>
              <a:ext cx="1760477" cy="1760475"/>
            </a:xfrm>
            <a:prstGeom prst="ellipse">
              <a:avLst/>
            </a:prstGeom>
            <a:solidFill>
              <a:schemeClr val="lt1">
                <a:alpha val="89411"/>
              </a:schemeClr>
            </a:solidFill>
            <a:ln w="12700" cap="flat" cmpd="sng">
              <a:solidFill>
                <a:srgbClr val="8FAC2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4"/>
            <p:cNvSpPr txBox="1"/>
            <p:nvPr/>
          </p:nvSpPr>
          <p:spPr>
            <a:xfrm>
              <a:off x="4686886" y="1349496"/>
              <a:ext cx="1257627" cy="125738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Twentieth Century"/>
                <a:buNone/>
              </a:pPr>
              <a:r>
                <a:rPr lang="en-SG" sz="2000" b="0" i="0" u="none" strike="noStrike" cap="none">
                  <a:solidFill>
                    <a:schemeClr val="dk1"/>
                  </a:solidFill>
                  <a:latin typeface="Twentieth Century"/>
                  <a:ea typeface="Twentieth Century"/>
                  <a:cs typeface="Twentieth Century"/>
                  <a:sym typeface="Twentieth Century"/>
                </a:rPr>
                <a:t>Feature Engineering</a:t>
              </a:r>
              <a:endParaRPr sz="1400" b="0" i="0" u="none" strike="noStrike" cap="none">
                <a:solidFill>
                  <a:srgbClr val="000000"/>
                </a:solidFill>
                <a:latin typeface="Arial"/>
                <a:ea typeface="Arial"/>
                <a:cs typeface="Arial"/>
                <a:sym typeface="Arial"/>
              </a:endParaRPr>
            </a:p>
          </p:txBody>
        </p:sp>
        <p:sp>
          <p:nvSpPr>
            <p:cNvPr id="120" name="Google Shape;120;p4"/>
            <p:cNvSpPr/>
            <p:nvPr/>
          </p:nvSpPr>
          <p:spPr>
            <a:xfrm rot="2700000">
              <a:off x="2423667" y="1035164"/>
              <a:ext cx="1885721" cy="1885721"/>
            </a:xfrm>
            <a:prstGeom prst="teardrop">
              <a:avLst>
                <a:gd name="adj" fmla="val 100000"/>
              </a:avLst>
            </a:prstGeom>
            <a:solidFill>
              <a:srgbClr val="82AF2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
            <p:cNvSpPr/>
            <p:nvPr/>
          </p:nvSpPr>
          <p:spPr>
            <a:xfrm>
              <a:off x="2486791" y="1097952"/>
              <a:ext cx="1760477" cy="1760475"/>
            </a:xfrm>
            <a:prstGeom prst="ellipse">
              <a:avLst/>
            </a:prstGeom>
            <a:solidFill>
              <a:schemeClr val="lt1">
                <a:alpha val="89411"/>
              </a:schemeClr>
            </a:solidFill>
            <a:ln w="12700" cap="flat" cmpd="sng">
              <a:solidFill>
                <a:srgbClr val="82AF2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
            <p:cNvSpPr txBox="1"/>
            <p:nvPr/>
          </p:nvSpPr>
          <p:spPr>
            <a:xfrm>
              <a:off x="2738717" y="1349496"/>
              <a:ext cx="1257627" cy="125738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Twentieth Century"/>
                <a:buNone/>
              </a:pPr>
              <a:r>
                <a:rPr lang="en-SG" sz="2000" b="0" i="0" u="none" strike="noStrike" cap="none">
                  <a:solidFill>
                    <a:schemeClr val="dk1"/>
                  </a:solidFill>
                  <a:latin typeface="Twentieth Century"/>
                  <a:ea typeface="Twentieth Century"/>
                  <a:cs typeface="Twentieth Century"/>
                  <a:sym typeface="Twentieth Century"/>
                </a:rPr>
                <a:t>EDA</a:t>
              </a:r>
              <a:endParaRPr sz="1400" b="0" i="0" u="none" strike="noStrike" cap="none">
                <a:solidFill>
                  <a:srgbClr val="000000"/>
                </a:solidFill>
                <a:latin typeface="Arial"/>
                <a:ea typeface="Arial"/>
                <a:cs typeface="Arial"/>
                <a:sym typeface="Arial"/>
              </a:endParaRPr>
            </a:p>
          </p:txBody>
        </p:sp>
        <p:sp>
          <p:nvSpPr>
            <p:cNvPr id="123" name="Google Shape;123;p4"/>
            <p:cNvSpPr/>
            <p:nvPr/>
          </p:nvSpPr>
          <p:spPr>
            <a:xfrm rot="2700000">
              <a:off x="474495" y="1035164"/>
              <a:ext cx="1885721" cy="1885721"/>
            </a:xfrm>
            <a:prstGeom prst="teardrop">
              <a:avLst>
                <a:gd name="adj" fmla="val 100000"/>
              </a:avLst>
            </a:prstGeom>
            <a:solidFill>
              <a:srgbClr val="74B12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
            <p:cNvSpPr/>
            <p:nvPr/>
          </p:nvSpPr>
          <p:spPr>
            <a:xfrm>
              <a:off x="537619" y="1097952"/>
              <a:ext cx="1760477" cy="1760475"/>
            </a:xfrm>
            <a:prstGeom prst="ellipse">
              <a:avLst/>
            </a:prstGeom>
            <a:solidFill>
              <a:schemeClr val="lt1">
                <a:alpha val="89411"/>
              </a:schemeClr>
            </a:solidFill>
            <a:ln w="12700" cap="flat" cmpd="sng">
              <a:solidFill>
                <a:srgbClr val="74B12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
            <p:cNvSpPr txBox="1"/>
            <p:nvPr/>
          </p:nvSpPr>
          <p:spPr>
            <a:xfrm>
              <a:off x="789546" y="1349496"/>
              <a:ext cx="1257627" cy="1257388"/>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dk1"/>
                </a:buClr>
                <a:buSzPts val="2000"/>
                <a:buFont typeface="Twentieth Century"/>
                <a:buNone/>
              </a:pPr>
              <a:r>
                <a:rPr lang="en-SG" sz="2000" b="0" i="0" u="none" strike="noStrike" cap="none">
                  <a:solidFill>
                    <a:schemeClr val="dk1"/>
                  </a:solidFill>
                  <a:latin typeface="Twentieth Century"/>
                  <a:ea typeface="Twentieth Century"/>
                  <a:cs typeface="Twentieth Century"/>
                  <a:sym typeface="Twentieth Century"/>
                </a:rPr>
                <a:t>Data Cleaning</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 CLEANING</a:t>
            </a:r>
            <a:endParaRPr/>
          </a:p>
        </p:txBody>
      </p:sp>
      <p:sp>
        <p:nvSpPr>
          <p:cNvPr id="131" name="Google Shape;131;p5"/>
          <p:cNvSpPr/>
          <p:nvPr/>
        </p:nvSpPr>
        <p:spPr>
          <a:xfrm>
            <a:off x="511729" y="1711355"/>
            <a:ext cx="3556932" cy="520118"/>
          </a:xfrm>
          <a:prstGeom prst="roundRect">
            <a:avLst>
              <a:gd name="adj" fmla="val 7743"/>
            </a:avLst>
          </a:prstGeom>
          <a:solidFill>
            <a:srgbClr val="F7D6EC"/>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Train &amp; Test Dataset</a:t>
            </a:r>
            <a:endParaRPr sz="1400" b="0" i="0" u="none" strike="noStrike" cap="none">
              <a:solidFill>
                <a:srgbClr val="000000"/>
              </a:solidFill>
              <a:latin typeface="Arial"/>
              <a:ea typeface="Arial"/>
              <a:cs typeface="Arial"/>
              <a:sym typeface="Arial"/>
            </a:endParaRPr>
          </a:p>
        </p:txBody>
      </p:sp>
      <p:sp>
        <p:nvSpPr>
          <p:cNvPr id="132" name="Google Shape;132;p5"/>
          <p:cNvSpPr txBox="1">
            <a:spLocks noGrp="1"/>
          </p:cNvSpPr>
          <p:nvPr>
            <p:ph type="body" idx="1"/>
          </p:nvPr>
        </p:nvSpPr>
        <p:spPr>
          <a:xfrm>
            <a:off x="511725" y="2483146"/>
            <a:ext cx="11224500" cy="1664700"/>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No null values</a:t>
            </a:r>
            <a:endParaRPr/>
          </a:p>
          <a:p>
            <a:pPr marL="228600" lvl="0" indent="-228600" algn="l" rtl="0">
              <a:lnSpc>
                <a:spcPct val="120000"/>
              </a:lnSpc>
              <a:spcBef>
                <a:spcPts val="1000"/>
              </a:spcBef>
              <a:spcAft>
                <a:spcPts val="0"/>
              </a:spcAft>
              <a:buClr>
                <a:srgbClr val="000000"/>
              </a:buClr>
              <a:buSzPts val="2000"/>
              <a:buChar char="•"/>
            </a:pPr>
            <a:r>
              <a:rPr lang="en-SG" sz="2000">
                <a:solidFill>
                  <a:srgbClr val="000000"/>
                </a:solidFill>
              </a:rPr>
              <a:t>813 duplicated rows</a:t>
            </a:r>
            <a:endParaRPr/>
          </a:p>
          <a:p>
            <a:pPr marL="685800" lvl="1" indent="-228600" algn="l" rtl="0">
              <a:lnSpc>
                <a:spcPct val="120000"/>
              </a:lnSpc>
              <a:spcBef>
                <a:spcPts val="0"/>
              </a:spcBef>
              <a:spcAft>
                <a:spcPts val="0"/>
              </a:spcAft>
              <a:buClr>
                <a:srgbClr val="000000"/>
              </a:buClr>
              <a:buSzPts val="2000"/>
              <a:buChar char="•"/>
            </a:pPr>
            <a:r>
              <a:rPr lang="en-SG" sz="2000">
                <a:solidFill>
                  <a:srgbClr val="000000"/>
                </a:solidFill>
              </a:rPr>
              <a:t>T</a:t>
            </a:r>
            <a:r>
              <a:rPr lang="en-SG" sz="2000" b="0" i="0">
                <a:solidFill>
                  <a:srgbClr val="000000"/>
                </a:solidFill>
              </a:rPr>
              <a:t>est results are organized in such a way that when the number of mosquitos exceed 50, they are split into another record (another row in the dataset), such that the number of mosquitos are capped at 50.</a:t>
            </a:r>
            <a:endParaRPr/>
          </a:p>
          <a:p>
            <a:pPr marL="228600" lvl="0" indent="-76200" algn="l" rtl="0">
              <a:lnSpc>
                <a:spcPct val="120000"/>
              </a:lnSpc>
              <a:spcBef>
                <a:spcPts val="1000"/>
              </a:spcBef>
              <a:spcAft>
                <a:spcPts val="0"/>
              </a:spcAft>
              <a:buClr>
                <a:schemeClr val="dk1"/>
              </a:buClr>
              <a:buSzPts val="2400"/>
              <a:buNone/>
            </a:pPr>
            <a:endParaRPr/>
          </a:p>
        </p:txBody>
      </p:sp>
      <p:pic>
        <p:nvPicPr>
          <p:cNvPr id="133" name="Google Shape;133;p5"/>
          <p:cNvPicPr preferRelativeResize="0"/>
          <p:nvPr/>
        </p:nvPicPr>
        <p:blipFill rotWithShape="1">
          <a:blip r:embed="rId3">
            <a:alphaModFix/>
          </a:blip>
          <a:srcRect/>
          <a:stretch/>
        </p:blipFill>
        <p:spPr>
          <a:xfrm>
            <a:off x="1123589" y="4919573"/>
            <a:ext cx="8243888" cy="703433"/>
          </a:xfrm>
          <a:prstGeom prst="rect">
            <a:avLst/>
          </a:prstGeom>
          <a:noFill/>
          <a:ln>
            <a:noFill/>
          </a:ln>
        </p:spPr>
      </p:pic>
      <p:pic>
        <p:nvPicPr>
          <p:cNvPr id="134" name="Google Shape;134;p5"/>
          <p:cNvPicPr preferRelativeResize="0"/>
          <p:nvPr/>
        </p:nvPicPr>
        <p:blipFill rotWithShape="1">
          <a:blip r:embed="rId4">
            <a:alphaModFix/>
          </a:blip>
          <a:srcRect/>
          <a:stretch/>
        </p:blipFill>
        <p:spPr>
          <a:xfrm>
            <a:off x="1123588" y="4210680"/>
            <a:ext cx="8243887" cy="6215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 CLEANING</a:t>
            </a:r>
            <a:endParaRPr/>
          </a:p>
        </p:txBody>
      </p:sp>
      <p:sp>
        <p:nvSpPr>
          <p:cNvPr id="140" name="Google Shape;140;p6"/>
          <p:cNvSpPr/>
          <p:nvPr/>
        </p:nvSpPr>
        <p:spPr>
          <a:xfrm>
            <a:off x="511729" y="1711355"/>
            <a:ext cx="3556932" cy="520118"/>
          </a:xfrm>
          <a:prstGeom prst="roundRect">
            <a:avLst>
              <a:gd name="adj" fmla="val 7743"/>
            </a:avLst>
          </a:prstGeom>
          <a:solidFill>
            <a:srgbClr val="F6E6C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Spray Dataset</a:t>
            </a:r>
            <a:endParaRPr sz="1400" b="0" i="0" u="none" strike="noStrike" cap="none">
              <a:solidFill>
                <a:srgbClr val="000000"/>
              </a:solidFill>
              <a:latin typeface="Arial"/>
              <a:ea typeface="Arial"/>
              <a:cs typeface="Arial"/>
              <a:sym typeface="Arial"/>
            </a:endParaRPr>
          </a:p>
        </p:txBody>
      </p:sp>
      <p:pic>
        <p:nvPicPr>
          <p:cNvPr id="141" name="Google Shape;141;p6"/>
          <p:cNvPicPr preferRelativeResize="0"/>
          <p:nvPr/>
        </p:nvPicPr>
        <p:blipFill rotWithShape="1">
          <a:blip r:embed="rId3">
            <a:alphaModFix/>
          </a:blip>
          <a:srcRect/>
          <a:stretch/>
        </p:blipFill>
        <p:spPr>
          <a:xfrm>
            <a:off x="223083" y="2661572"/>
            <a:ext cx="7063553" cy="3403348"/>
          </a:xfrm>
          <a:prstGeom prst="rect">
            <a:avLst/>
          </a:prstGeom>
          <a:noFill/>
          <a:ln>
            <a:noFill/>
          </a:ln>
        </p:spPr>
      </p:pic>
      <p:sp>
        <p:nvSpPr>
          <p:cNvPr id="142" name="Google Shape;142;p6"/>
          <p:cNvSpPr txBox="1">
            <a:spLocks noGrp="1"/>
          </p:cNvSpPr>
          <p:nvPr>
            <p:ph type="body" idx="1"/>
          </p:nvPr>
        </p:nvSpPr>
        <p:spPr>
          <a:xfrm>
            <a:off x="4337109" y="1511311"/>
            <a:ext cx="3498208" cy="920205"/>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584 missing values for ‘Time’</a:t>
            </a:r>
            <a:endParaRPr/>
          </a:p>
          <a:p>
            <a:pPr marL="228600" lvl="0" indent="-228600" algn="l" rtl="0">
              <a:lnSpc>
                <a:spcPct val="120000"/>
              </a:lnSpc>
              <a:spcBef>
                <a:spcPts val="1000"/>
              </a:spcBef>
              <a:spcAft>
                <a:spcPts val="0"/>
              </a:spcAft>
              <a:buClr>
                <a:srgbClr val="000000"/>
              </a:buClr>
              <a:buSzPts val="2000"/>
              <a:buChar char="•"/>
            </a:pPr>
            <a:r>
              <a:rPr lang="en-SG" sz="2000">
                <a:solidFill>
                  <a:srgbClr val="000000"/>
                </a:solidFill>
              </a:rPr>
              <a:t>541 duplicated rows</a:t>
            </a:r>
            <a:endParaRPr/>
          </a:p>
          <a:p>
            <a:pPr marL="228600" lvl="0" indent="-76200" algn="l" rtl="0">
              <a:lnSpc>
                <a:spcPct val="120000"/>
              </a:lnSpc>
              <a:spcBef>
                <a:spcPts val="1000"/>
              </a:spcBef>
              <a:spcAft>
                <a:spcPts val="0"/>
              </a:spcAft>
              <a:buClr>
                <a:schemeClr val="dk1"/>
              </a:buClr>
              <a:buSzPts val="2400"/>
              <a:buNone/>
            </a:pPr>
            <a:endParaRPr/>
          </a:p>
        </p:txBody>
      </p:sp>
      <p:pic>
        <p:nvPicPr>
          <p:cNvPr id="143" name="Google Shape;143;p6"/>
          <p:cNvPicPr preferRelativeResize="0"/>
          <p:nvPr/>
        </p:nvPicPr>
        <p:blipFill rotWithShape="1">
          <a:blip r:embed="rId4">
            <a:alphaModFix/>
          </a:blip>
          <a:srcRect/>
          <a:stretch/>
        </p:blipFill>
        <p:spPr>
          <a:xfrm>
            <a:off x="7457813" y="2896463"/>
            <a:ext cx="4356512" cy="767428"/>
          </a:xfrm>
          <a:prstGeom prst="rect">
            <a:avLst/>
          </a:prstGeom>
          <a:noFill/>
          <a:ln>
            <a:noFill/>
          </a:ln>
        </p:spPr>
      </p:pic>
      <p:pic>
        <p:nvPicPr>
          <p:cNvPr id="144" name="Google Shape;144;p6"/>
          <p:cNvPicPr preferRelativeResize="0"/>
          <p:nvPr/>
        </p:nvPicPr>
        <p:blipFill rotWithShape="1">
          <a:blip r:embed="rId5">
            <a:alphaModFix/>
          </a:blip>
          <a:srcRect/>
          <a:stretch/>
        </p:blipFill>
        <p:spPr>
          <a:xfrm>
            <a:off x="7457813" y="3935407"/>
            <a:ext cx="4365026" cy="678538"/>
          </a:xfrm>
          <a:prstGeom prst="rect">
            <a:avLst/>
          </a:prstGeom>
          <a:noFill/>
          <a:ln>
            <a:noFill/>
          </a:ln>
        </p:spPr>
      </p:pic>
      <p:sp>
        <p:nvSpPr>
          <p:cNvPr id="145" name="Google Shape;145;p6"/>
          <p:cNvSpPr txBox="1"/>
          <p:nvPr/>
        </p:nvSpPr>
        <p:spPr>
          <a:xfrm>
            <a:off x="7635381" y="4801194"/>
            <a:ext cx="3907870" cy="1196934"/>
          </a:xfrm>
          <a:prstGeom prst="rect">
            <a:avLst/>
          </a:prstGeom>
          <a:noFill/>
          <a:ln>
            <a:noFill/>
          </a:ln>
        </p:spPr>
        <p:txBody>
          <a:bodyPr spcFirstLastPara="1" wrap="square" lIns="0" tIns="0" rIns="0" bIns="0" anchor="t" anchorCtr="0">
            <a:normAutofit/>
          </a:bodyPr>
          <a:lstStyle/>
          <a:p>
            <a:pPr marL="228600" marR="0" lvl="0" indent="-228600" algn="l" rtl="0">
              <a:lnSpc>
                <a:spcPct val="120000"/>
              </a:lnSpc>
              <a:spcBef>
                <a:spcPts val="0"/>
              </a:spcBef>
              <a:spcAft>
                <a:spcPts val="0"/>
              </a:spcAft>
              <a:buClr>
                <a:srgbClr val="000000"/>
              </a:buClr>
              <a:buSzPts val="2000"/>
              <a:buFont typeface="Arial"/>
              <a:buChar char="•"/>
            </a:pPr>
            <a:r>
              <a:rPr lang="en-SG" sz="2000" b="0" i="0" u="none" strike="noStrike" cap="none">
                <a:solidFill>
                  <a:srgbClr val="000000"/>
                </a:solidFill>
                <a:latin typeface="Twentieth Century"/>
                <a:ea typeface="Twentieth Century"/>
                <a:cs typeface="Twentieth Century"/>
                <a:sym typeface="Twentieth Century"/>
              </a:rPr>
              <a:t>All the missing values for ‘Time’ and duplicates occur on the same date ‘2011-09-07’</a:t>
            </a:r>
            <a:endParaRPr sz="1400" b="0" i="0" u="none" strike="noStrike" cap="none">
              <a:solidFill>
                <a:srgbClr val="000000"/>
              </a:solidFill>
              <a:latin typeface="Arial"/>
              <a:ea typeface="Arial"/>
              <a:cs typeface="Arial"/>
              <a:sym typeface="Arial"/>
            </a:endParaRPr>
          </a:p>
          <a:p>
            <a:pPr marL="228600" marR="0" lvl="0" indent="-76200" algn="l" rtl="0">
              <a:lnSpc>
                <a:spcPct val="120000"/>
              </a:lnSpc>
              <a:spcBef>
                <a:spcPts val="1000"/>
              </a:spcBef>
              <a:spcAft>
                <a:spcPts val="0"/>
              </a:spcAft>
              <a:buClr>
                <a:schemeClr val="dk1"/>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 CLEANING</a:t>
            </a:r>
            <a:endParaRPr/>
          </a:p>
        </p:txBody>
      </p:sp>
      <p:sp>
        <p:nvSpPr>
          <p:cNvPr id="151" name="Google Shape;151;p7"/>
          <p:cNvSpPr/>
          <p:nvPr/>
        </p:nvSpPr>
        <p:spPr>
          <a:xfrm>
            <a:off x="579497" y="1451295"/>
            <a:ext cx="3556932"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Weather Dataset</a:t>
            </a:r>
            <a:endParaRPr sz="1400" b="0" i="0" u="none" strike="noStrike" cap="none">
              <a:solidFill>
                <a:srgbClr val="000000"/>
              </a:solidFill>
              <a:latin typeface="Arial"/>
              <a:ea typeface="Arial"/>
              <a:cs typeface="Arial"/>
              <a:sym typeface="Arial"/>
            </a:endParaRPr>
          </a:p>
        </p:txBody>
      </p:sp>
      <p:pic>
        <p:nvPicPr>
          <p:cNvPr id="152" name="Google Shape;152;p7"/>
          <p:cNvPicPr preferRelativeResize="0"/>
          <p:nvPr/>
        </p:nvPicPr>
        <p:blipFill rotWithShape="1">
          <a:blip r:embed="rId3">
            <a:alphaModFix/>
          </a:blip>
          <a:srcRect/>
          <a:stretch/>
        </p:blipFill>
        <p:spPr>
          <a:xfrm>
            <a:off x="638220" y="2012302"/>
            <a:ext cx="3975725" cy="4258112"/>
          </a:xfrm>
          <a:prstGeom prst="rect">
            <a:avLst/>
          </a:prstGeom>
          <a:noFill/>
          <a:ln>
            <a:noFill/>
          </a:ln>
        </p:spPr>
      </p:pic>
      <p:sp>
        <p:nvSpPr>
          <p:cNvPr id="153" name="Google Shape;153;p7"/>
          <p:cNvSpPr txBox="1">
            <a:spLocks noGrp="1"/>
          </p:cNvSpPr>
          <p:nvPr>
            <p:ph type="body" idx="1"/>
          </p:nvPr>
        </p:nvSpPr>
        <p:spPr>
          <a:xfrm>
            <a:off x="4346896" y="1451295"/>
            <a:ext cx="6844018" cy="3263318"/>
          </a:xfrm>
          <a:prstGeom prst="rect">
            <a:avLst/>
          </a:prstGeom>
          <a:noFill/>
          <a:ln>
            <a:noFill/>
          </a:ln>
        </p:spPr>
        <p:txBody>
          <a:bodyPr spcFirstLastPara="1" wrap="square" lIns="0" tIns="0" rIns="0" bIns="0" anchor="t" anchorCtr="0">
            <a:normAutofit/>
          </a:bodyPr>
          <a:lstStyle/>
          <a:p>
            <a:pPr marL="228600" lvl="0" indent="-228600" algn="l" rtl="0">
              <a:lnSpc>
                <a:spcPct val="120000"/>
              </a:lnSpc>
              <a:spcBef>
                <a:spcPts val="0"/>
              </a:spcBef>
              <a:spcAft>
                <a:spcPts val="0"/>
              </a:spcAft>
              <a:buClr>
                <a:srgbClr val="000000"/>
              </a:buClr>
              <a:buSzPts val="2000"/>
              <a:buChar char="•"/>
            </a:pPr>
            <a:r>
              <a:rPr lang="en-SG" sz="2000" b="0" i="0">
                <a:solidFill>
                  <a:srgbClr val="000000"/>
                </a:solidFill>
              </a:rPr>
              <a:t>At first glance, no missing value</a:t>
            </a:r>
            <a:endParaRPr/>
          </a:p>
          <a:p>
            <a:pPr marL="228600" lvl="0" indent="-228600" algn="l" rtl="0">
              <a:lnSpc>
                <a:spcPct val="120000"/>
              </a:lnSpc>
              <a:spcBef>
                <a:spcPts val="1000"/>
              </a:spcBef>
              <a:spcAft>
                <a:spcPts val="0"/>
              </a:spcAft>
              <a:buClr>
                <a:srgbClr val="000000"/>
              </a:buClr>
              <a:buSzPts val="2000"/>
              <a:buChar char="•"/>
            </a:pPr>
            <a:r>
              <a:rPr lang="en-SG" sz="2000">
                <a:solidFill>
                  <a:srgbClr val="000000"/>
                </a:solidFill>
              </a:rPr>
              <a:t>Based on data dictionary, missing values are marked with ‘M’, trace value are marked with ‘T’.</a:t>
            </a:r>
            <a:endParaRPr/>
          </a:p>
          <a:p>
            <a:pPr marL="228600" lvl="0" indent="-101600" algn="l" rtl="0">
              <a:lnSpc>
                <a:spcPct val="120000"/>
              </a:lnSpc>
              <a:spcBef>
                <a:spcPts val="1000"/>
              </a:spcBef>
              <a:spcAft>
                <a:spcPts val="0"/>
              </a:spcAft>
              <a:buClr>
                <a:schemeClr val="dk1"/>
              </a:buClr>
              <a:buSzPts val="2000"/>
              <a:buNone/>
            </a:pPr>
            <a:endParaRPr sz="2000">
              <a:solidFill>
                <a:srgbClr val="000000"/>
              </a:solidFill>
            </a:endParaRPr>
          </a:p>
          <a:p>
            <a:pPr marL="228600" lvl="0" indent="-101600" algn="l" rtl="0">
              <a:lnSpc>
                <a:spcPct val="120000"/>
              </a:lnSpc>
              <a:spcBef>
                <a:spcPts val="1000"/>
              </a:spcBef>
              <a:spcAft>
                <a:spcPts val="0"/>
              </a:spcAft>
              <a:buClr>
                <a:schemeClr val="dk1"/>
              </a:buClr>
              <a:buSzPts val="2000"/>
              <a:buNone/>
            </a:pPr>
            <a:endParaRPr sz="2000">
              <a:solidFill>
                <a:srgbClr val="000000"/>
              </a:solidFill>
            </a:endParaRPr>
          </a:p>
          <a:p>
            <a:pPr marL="228600" lvl="0" indent="-228600" algn="l" rtl="0">
              <a:lnSpc>
                <a:spcPct val="120000"/>
              </a:lnSpc>
              <a:spcBef>
                <a:spcPts val="1000"/>
              </a:spcBef>
              <a:spcAft>
                <a:spcPts val="0"/>
              </a:spcAft>
              <a:buClr>
                <a:srgbClr val="000000"/>
              </a:buClr>
              <a:buSzPts val="2000"/>
              <a:buChar char="•"/>
            </a:pPr>
            <a:r>
              <a:rPr lang="en-SG" sz="2000">
                <a:solidFill>
                  <a:srgbClr val="000000"/>
                </a:solidFill>
              </a:rPr>
              <a:t>Mapped to correct values</a:t>
            </a:r>
            <a:endParaRPr/>
          </a:p>
          <a:p>
            <a:pPr marL="228600" lvl="0" indent="-76200" algn="l" rtl="0">
              <a:lnSpc>
                <a:spcPct val="120000"/>
              </a:lnSpc>
              <a:spcBef>
                <a:spcPts val="1000"/>
              </a:spcBef>
              <a:spcAft>
                <a:spcPts val="0"/>
              </a:spcAft>
              <a:buClr>
                <a:schemeClr val="dk1"/>
              </a:buClr>
              <a:buSzPts val="2400"/>
              <a:buNone/>
            </a:pPr>
            <a:endParaRPr/>
          </a:p>
        </p:txBody>
      </p:sp>
      <p:pic>
        <p:nvPicPr>
          <p:cNvPr id="154" name="Google Shape;154;p7"/>
          <p:cNvPicPr preferRelativeResize="0"/>
          <p:nvPr/>
        </p:nvPicPr>
        <p:blipFill rotWithShape="1">
          <a:blip r:embed="rId4">
            <a:alphaModFix/>
          </a:blip>
          <a:srcRect/>
          <a:stretch/>
        </p:blipFill>
        <p:spPr>
          <a:xfrm>
            <a:off x="4561990" y="2624698"/>
            <a:ext cx="4299196" cy="647008"/>
          </a:xfrm>
          <a:prstGeom prst="rect">
            <a:avLst/>
          </a:prstGeom>
          <a:noFill/>
          <a:ln>
            <a:noFill/>
          </a:ln>
        </p:spPr>
      </p:pic>
      <p:pic>
        <p:nvPicPr>
          <p:cNvPr id="155" name="Google Shape;155;p7"/>
          <p:cNvPicPr preferRelativeResize="0"/>
          <p:nvPr/>
        </p:nvPicPr>
        <p:blipFill rotWithShape="1">
          <a:blip r:embed="rId5">
            <a:alphaModFix/>
          </a:blip>
          <a:srcRect/>
          <a:stretch/>
        </p:blipFill>
        <p:spPr>
          <a:xfrm>
            <a:off x="4561989" y="4257132"/>
            <a:ext cx="7386461" cy="8937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1371600" y="725968"/>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DATA CLEANING</a:t>
            </a:r>
            <a:endParaRPr/>
          </a:p>
        </p:txBody>
      </p:sp>
      <p:sp>
        <p:nvSpPr>
          <p:cNvPr id="161" name="Google Shape;161;p8"/>
          <p:cNvSpPr/>
          <p:nvPr/>
        </p:nvSpPr>
        <p:spPr>
          <a:xfrm>
            <a:off x="579497" y="1157680"/>
            <a:ext cx="3556932" cy="520118"/>
          </a:xfrm>
          <a:prstGeom prst="roundRect">
            <a:avLst>
              <a:gd name="adj" fmla="val 7743"/>
            </a:avLst>
          </a:prstGeom>
          <a:solidFill>
            <a:srgbClr val="E4F6CA"/>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SG" sz="2400" b="0" i="0" u="sng" strike="noStrike" cap="none">
                <a:solidFill>
                  <a:schemeClr val="dk1"/>
                </a:solidFill>
                <a:latin typeface="Twentieth Century"/>
                <a:ea typeface="Twentieth Century"/>
                <a:cs typeface="Twentieth Century"/>
                <a:sym typeface="Twentieth Century"/>
              </a:rPr>
              <a:t>Weather Dataset</a:t>
            </a:r>
            <a:endParaRPr sz="1400" b="0" i="0" u="none" strike="noStrike" cap="none">
              <a:solidFill>
                <a:srgbClr val="000000"/>
              </a:solidFill>
              <a:latin typeface="Arial"/>
              <a:ea typeface="Arial"/>
              <a:cs typeface="Arial"/>
              <a:sym typeface="Arial"/>
            </a:endParaRPr>
          </a:p>
        </p:txBody>
      </p:sp>
      <p:pic>
        <p:nvPicPr>
          <p:cNvPr id="162" name="Google Shape;162;p8"/>
          <p:cNvPicPr preferRelativeResize="0"/>
          <p:nvPr/>
        </p:nvPicPr>
        <p:blipFill rotWithShape="1">
          <a:blip r:embed="rId3">
            <a:alphaModFix/>
          </a:blip>
          <a:srcRect/>
          <a:stretch/>
        </p:blipFill>
        <p:spPr>
          <a:xfrm>
            <a:off x="506858" y="1757172"/>
            <a:ext cx="4769095" cy="4369025"/>
          </a:xfrm>
          <a:prstGeom prst="rect">
            <a:avLst/>
          </a:prstGeom>
          <a:noFill/>
          <a:ln>
            <a:noFill/>
          </a:ln>
        </p:spPr>
      </p:pic>
      <p:pic>
        <p:nvPicPr>
          <p:cNvPr id="163" name="Google Shape;163;p8"/>
          <p:cNvPicPr preferRelativeResize="0"/>
          <p:nvPr/>
        </p:nvPicPr>
        <p:blipFill rotWithShape="1">
          <a:blip r:embed="rId4">
            <a:alphaModFix/>
          </a:blip>
          <a:srcRect/>
          <a:stretch/>
        </p:blipFill>
        <p:spPr>
          <a:xfrm>
            <a:off x="5349382" y="1413882"/>
            <a:ext cx="5243116" cy="2474077"/>
          </a:xfrm>
          <a:prstGeom prst="rect">
            <a:avLst/>
          </a:prstGeom>
          <a:noFill/>
          <a:ln>
            <a:noFill/>
          </a:ln>
        </p:spPr>
      </p:pic>
      <p:pic>
        <p:nvPicPr>
          <p:cNvPr id="164" name="Google Shape;164;p8"/>
          <p:cNvPicPr preferRelativeResize="0"/>
          <p:nvPr/>
        </p:nvPicPr>
        <p:blipFill rotWithShape="1">
          <a:blip r:embed="rId5">
            <a:alphaModFix/>
          </a:blip>
          <a:srcRect/>
          <a:stretch/>
        </p:blipFill>
        <p:spPr>
          <a:xfrm>
            <a:off x="5340993" y="3825412"/>
            <a:ext cx="5243116" cy="2502666"/>
          </a:xfrm>
          <a:prstGeom prst="rect">
            <a:avLst/>
          </a:prstGeom>
          <a:noFill/>
          <a:ln>
            <a:noFill/>
          </a:ln>
        </p:spPr>
      </p:pic>
      <p:grpSp>
        <p:nvGrpSpPr>
          <p:cNvPr id="165" name="Google Shape;165;p8"/>
          <p:cNvGrpSpPr/>
          <p:nvPr/>
        </p:nvGrpSpPr>
        <p:grpSpPr>
          <a:xfrm>
            <a:off x="1124125" y="2474752"/>
            <a:ext cx="7660934" cy="3632113"/>
            <a:chOff x="1501630" y="2508308"/>
            <a:chExt cx="7660934" cy="3632113"/>
          </a:xfrm>
        </p:grpSpPr>
        <p:sp>
          <p:nvSpPr>
            <p:cNvPr id="166" name="Google Shape;166;p8"/>
            <p:cNvSpPr/>
            <p:nvPr/>
          </p:nvSpPr>
          <p:spPr>
            <a:xfrm>
              <a:off x="1501630" y="2508308"/>
              <a:ext cx="1375794" cy="872455"/>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7" name="Google Shape;167;p8"/>
            <p:cNvSpPr/>
            <p:nvPr/>
          </p:nvSpPr>
          <p:spPr>
            <a:xfrm>
              <a:off x="7970940" y="4267136"/>
              <a:ext cx="392884" cy="1864896"/>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8" name="Google Shape;168;p8"/>
            <p:cNvSpPr/>
            <p:nvPr/>
          </p:nvSpPr>
          <p:spPr>
            <a:xfrm>
              <a:off x="8562389" y="4275525"/>
              <a:ext cx="180000" cy="1864896"/>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69" name="Google Shape;169;p8"/>
            <p:cNvSpPr/>
            <p:nvPr/>
          </p:nvSpPr>
          <p:spPr>
            <a:xfrm>
              <a:off x="8982564" y="4275525"/>
              <a:ext cx="180000" cy="1864896"/>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70" name="Google Shape;170;p8"/>
            <p:cNvSpPr/>
            <p:nvPr/>
          </p:nvSpPr>
          <p:spPr>
            <a:xfrm>
              <a:off x="6994114" y="4267136"/>
              <a:ext cx="180000" cy="1864896"/>
            </a:xfrm>
            <a:prstGeom prst="rect">
              <a:avLst/>
            </a:prstGeom>
            <a:no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sp>
        <p:nvSpPr>
          <p:cNvPr id="171" name="Google Shape;171;p8"/>
          <p:cNvSpPr/>
          <p:nvPr/>
        </p:nvSpPr>
        <p:spPr>
          <a:xfrm>
            <a:off x="506858" y="4781725"/>
            <a:ext cx="4635570" cy="1344472"/>
          </a:xfrm>
          <a:prstGeom prst="roundRect">
            <a:avLst>
              <a:gd name="adj" fmla="val 16667"/>
            </a:avLst>
          </a:prstGeom>
          <a:solidFill>
            <a:srgbClr val="E4F6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SG" sz="1800" b="0" i="0" u="none" strike="noStrike" cap="none">
                <a:solidFill>
                  <a:schemeClr val="dk1"/>
                </a:solidFill>
                <a:latin typeface="Twentieth Century"/>
                <a:ea typeface="Twentieth Century"/>
                <a:cs typeface="Twentieth Century"/>
                <a:sym typeface="Twentieth Century"/>
              </a:rPr>
              <a:t>Strategies to impute missing values: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SG" sz="1800" b="0" i="0" u="none" strike="noStrike" cap="none">
                <a:solidFill>
                  <a:schemeClr val="dk1"/>
                </a:solidFill>
                <a:latin typeface="Twentieth Century"/>
                <a:ea typeface="Twentieth Century"/>
                <a:cs typeface="Twentieth Century"/>
                <a:sym typeface="Twentieth Century"/>
              </a:rPr>
              <a:t>Tavg: Mean of Same day Tmax and Tmin</a:t>
            </a:r>
            <a:endParaRPr sz="1800" b="0" i="0" u="none" strike="noStrike" cap="none">
              <a:solidFill>
                <a:schemeClr val="dk1"/>
              </a:solidFill>
              <a:latin typeface="Twentieth Century"/>
              <a:ea typeface="Twentieth Century"/>
              <a:cs typeface="Twentieth Century"/>
              <a:sym typeface="Twentieth Century"/>
            </a:endParaRPr>
          </a:p>
          <a:p>
            <a:pPr marL="285750" marR="0" lvl="0" indent="-285750" algn="l" rtl="0">
              <a:lnSpc>
                <a:spcPct val="100000"/>
              </a:lnSpc>
              <a:spcBef>
                <a:spcPts val="0"/>
              </a:spcBef>
              <a:spcAft>
                <a:spcPts val="0"/>
              </a:spcAft>
              <a:buClr>
                <a:schemeClr val="dk1"/>
              </a:buClr>
              <a:buSzPts val="1800"/>
              <a:buFont typeface="Arial"/>
              <a:buChar char="•"/>
            </a:pPr>
            <a:r>
              <a:rPr lang="en-SG" sz="1800" b="0" i="0" u="none" strike="noStrike" cap="none">
                <a:solidFill>
                  <a:schemeClr val="dk1"/>
                </a:solidFill>
                <a:latin typeface="Twentieth Century"/>
                <a:ea typeface="Twentieth Century"/>
                <a:cs typeface="Twentieth Century"/>
                <a:sym typeface="Twentieth Century"/>
              </a:rPr>
              <a:t>Others: Available data from the other station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1"/>
                                        </p:tgtEl>
                                        <p:attrNameLst>
                                          <p:attrName>style.visibility</p:attrName>
                                        </p:attrNameLst>
                                      </p:cBhvr>
                                      <p:to>
                                        <p:strVal val="visible"/>
                                      </p:to>
                                    </p:set>
                                    <p:animEffect transition="in" filter="fade">
                                      <p:cBhvr>
                                        <p:cTn id="11"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1405156" y="270400"/>
            <a:ext cx="10240903" cy="599492"/>
          </a:xfrm>
          <a:prstGeom prst="rect">
            <a:avLst/>
          </a:prstGeom>
          <a:noFill/>
          <a:ln>
            <a:noFill/>
          </a:ln>
        </p:spPr>
        <p:txBody>
          <a:bodyPr spcFirstLastPara="1" wrap="square" lIns="0" tIns="0" rIns="0" bIns="0" anchor="b" anchorCtr="0">
            <a:normAutofit/>
          </a:bodyPr>
          <a:lstStyle/>
          <a:p>
            <a:pPr marL="0" lvl="0" indent="0" algn="r" rtl="0">
              <a:lnSpc>
                <a:spcPct val="100000"/>
              </a:lnSpc>
              <a:spcBef>
                <a:spcPts val="0"/>
              </a:spcBef>
              <a:spcAft>
                <a:spcPts val="0"/>
              </a:spcAft>
              <a:buClr>
                <a:schemeClr val="dk1"/>
              </a:buClr>
              <a:buSzPts val="3600"/>
              <a:buFont typeface="Twentieth Century"/>
              <a:buNone/>
            </a:pPr>
            <a:r>
              <a:rPr lang="en-SG"/>
              <a:t>EDA</a:t>
            </a:r>
            <a:endParaRPr/>
          </a:p>
        </p:txBody>
      </p:sp>
      <p:pic>
        <p:nvPicPr>
          <p:cNvPr id="177" name="Google Shape;177;p9"/>
          <p:cNvPicPr preferRelativeResize="0"/>
          <p:nvPr/>
        </p:nvPicPr>
        <p:blipFill rotWithShape="1">
          <a:blip r:embed="rId3">
            <a:alphaModFix/>
          </a:blip>
          <a:srcRect/>
          <a:stretch/>
        </p:blipFill>
        <p:spPr>
          <a:xfrm>
            <a:off x="802390" y="270400"/>
            <a:ext cx="6591837" cy="5919784"/>
          </a:xfrm>
          <a:prstGeom prst="rect">
            <a:avLst/>
          </a:prstGeom>
          <a:noFill/>
          <a:ln>
            <a:noFill/>
          </a:ln>
        </p:spPr>
      </p:pic>
      <p:sp>
        <p:nvSpPr>
          <p:cNvPr id="178" name="Google Shape;178;p9"/>
          <p:cNvSpPr txBox="1">
            <a:spLocks noGrp="1"/>
          </p:cNvSpPr>
          <p:nvPr>
            <p:ph type="body" idx="1"/>
          </p:nvPr>
        </p:nvSpPr>
        <p:spPr>
          <a:xfrm>
            <a:off x="7292959" y="523811"/>
            <a:ext cx="3498300" cy="920100"/>
          </a:xfrm>
          <a:prstGeom prst="rect">
            <a:avLst/>
          </a:prstGeom>
          <a:noFill/>
          <a:ln>
            <a:noFill/>
          </a:ln>
        </p:spPr>
        <p:txBody>
          <a:bodyPr spcFirstLastPara="1" wrap="square" lIns="0" tIns="0" rIns="0" bIns="0" anchor="t" anchorCtr="0">
            <a:noAutofit/>
          </a:bodyPr>
          <a:lstStyle/>
          <a:p>
            <a:pPr marL="152400" lvl="0" indent="0" algn="l" rtl="0">
              <a:lnSpc>
                <a:spcPct val="100000"/>
              </a:lnSpc>
              <a:spcBef>
                <a:spcPts val="1000"/>
              </a:spcBef>
              <a:spcAft>
                <a:spcPts val="0"/>
              </a:spcAft>
              <a:buClr>
                <a:schemeClr val="dk1"/>
              </a:buClr>
              <a:buSzPts val="2400"/>
              <a:buNone/>
            </a:pPr>
            <a:r>
              <a:rPr lang="en-SG" sz="1800">
                <a:solidFill>
                  <a:srgbClr val="000000"/>
                </a:solidFill>
              </a:rPr>
              <a:t>Train dataset:</a:t>
            </a:r>
            <a:endParaRPr sz="1800">
              <a:solidFill>
                <a:srgbClr val="000000"/>
              </a:solidFill>
            </a:endParaRPr>
          </a:p>
          <a:p>
            <a:pPr marL="152400" lvl="0" indent="0" algn="l" rtl="0">
              <a:lnSpc>
                <a:spcPct val="100000"/>
              </a:lnSpc>
              <a:spcBef>
                <a:spcPts val="1000"/>
              </a:spcBef>
              <a:spcAft>
                <a:spcPts val="0"/>
              </a:spcAft>
              <a:buClr>
                <a:schemeClr val="dk1"/>
              </a:buClr>
              <a:buSzPts val="2400"/>
              <a:buNone/>
            </a:pPr>
            <a:r>
              <a:rPr lang="en-SG" sz="1800">
                <a:solidFill>
                  <a:srgbClr val="000000"/>
                </a:solidFill>
              </a:rPr>
              <a:t>Year 2007, 2009, 2011, 2013 </a:t>
            </a:r>
            <a:endParaRPr sz="1800">
              <a:solidFill>
                <a:srgbClr val="000000"/>
              </a:solidFill>
            </a:endParaRPr>
          </a:p>
        </p:txBody>
      </p:sp>
      <p:sp>
        <p:nvSpPr>
          <p:cNvPr id="179" name="Google Shape;179;p9"/>
          <p:cNvSpPr txBox="1">
            <a:spLocks noGrp="1"/>
          </p:cNvSpPr>
          <p:nvPr>
            <p:ph type="body" idx="1"/>
          </p:nvPr>
        </p:nvSpPr>
        <p:spPr>
          <a:xfrm>
            <a:off x="7292959" y="1992911"/>
            <a:ext cx="3498300" cy="920100"/>
          </a:xfrm>
          <a:prstGeom prst="rect">
            <a:avLst/>
          </a:prstGeom>
          <a:noFill/>
          <a:ln>
            <a:noFill/>
          </a:ln>
        </p:spPr>
        <p:txBody>
          <a:bodyPr spcFirstLastPara="1" wrap="square" lIns="0" tIns="0" rIns="0" bIns="0" anchor="t" anchorCtr="0">
            <a:noAutofit/>
          </a:bodyPr>
          <a:lstStyle/>
          <a:p>
            <a:pPr marL="152400" lvl="0" indent="0" algn="l" rtl="0">
              <a:lnSpc>
                <a:spcPct val="100000"/>
              </a:lnSpc>
              <a:spcBef>
                <a:spcPts val="1000"/>
              </a:spcBef>
              <a:spcAft>
                <a:spcPts val="0"/>
              </a:spcAft>
              <a:buClr>
                <a:schemeClr val="dk1"/>
              </a:buClr>
              <a:buSzPts val="2400"/>
              <a:buNone/>
            </a:pPr>
            <a:r>
              <a:rPr lang="en-SG" sz="1800">
                <a:solidFill>
                  <a:srgbClr val="000000"/>
                </a:solidFill>
              </a:rPr>
              <a:t>Test dataset:</a:t>
            </a:r>
            <a:endParaRPr sz="1800">
              <a:solidFill>
                <a:srgbClr val="000000"/>
              </a:solidFill>
            </a:endParaRPr>
          </a:p>
          <a:p>
            <a:pPr marL="152400" lvl="0" indent="0" algn="l" rtl="0">
              <a:lnSpc>
                <a:spcPct val="100000"/>
              </a:lnSpc>
              <a:spcBef>
                <a:spcPts val="1000"/>
              </a:spcBef>
              <a:spcAft>
                <a:spcPts val="0"/>
              </a:spcAft>
              <a:buClr>
                <a:schemeClr val="dk1"/>
              </a:buClr>
              <a:buSzPts val="2400"/>
              <a:buNone/>
            </a:pPr>
            <a:r>
              <a:rPr lang="en-SG" sz="1800">
                <a:solidFill>
                  <a:srgbClr val="000000"/>
                </a:solidFill>
              </a:rPr>
              <a:t>Year 2008, 2010, 2012, 2014</a:t>
            </a:r>
            <a:endParaRPr sz="1800">
              <a:solidFill>
                <a:srgbClr val="000000"/>
              </a:solidFill>
            </a:endParaRPr>
          </a:p>
        </p:txBody>
      </p:sp>
      <p:sp>
        <p:nvSpPr>
          <p:cNvPr id="180" name="Google Shape;180;p9"/>
          <p:cNvSpPr txBox="1">
            <a:spLocks noGrp="1"/>
          </p:cNvSpPr>
          <p:nvPr>
            <p:ph type="body" idx="1"/>
          </p:nvPr>
        </p:nvSpPr>
        <p:spPr>
          <a:xfrm>
            <a:off x="7292959" y="3462011"/>
            <a:ext cx="3498300" cy="920100"/>
          </a:xfrm>
          <a:prstGeom prst="rect">
            <a:avLst/>
          </a:prstGeom>
          <a:noFill/>
          <a:ln>
            <a:noFill/>
          </a:ln>
        </p:spPr>
        <p:txBody>
          <a:bodyPr spcFirstLastPara="1" wrap="square" lIns="0" tIns="0" rIns="0" bIns="0" anchor="t" anchorCtr="0">
            <a:noAutofit/>
          </a:bodyPr>
          <a:lstStyle/>
          <a:p>
            <a:pPr marL="152400" lvl="0" indent="0" algn="l" rtl="0">
              <a:lnSpc>
                <a:spcPct val="100000"/>
              </a:lnSpc>
              <a:spcBef>
                <a:spcPts val="1000"/>
              </a:spcBef>
              <a:spcAft>
                <a:spcPts val="0"/>
              </a:spcAft>
              <a:buClr>
                <a:schemeClr val="dk1"/>
              </a:buClr>
              <a:buSzPts val="2400"/>
              <a:buNone/>
            </a:pPr>
            <a:r>
              <a:rPr lang="en-SG" sz="1800">
                <a:solidFill>
                  <a:srgbClr val="000000"/>
                </a:solidFill>
              </a:rPr>
              <a:t>Spray dataset:</a:t>
            </a:r>
            <a:endParaRPr sz="1800">
              <a:solidFill>
                <a:srgbClr val="000000"/>
              </a:solidFill>
            </a:endParaRPr>
          </a:p>
          <a:p>
            <a:pPr marL="152400" lvl="0" indent="0" algn="l" rtl="0">
              <a:lnSpc>
                <a:spcPct val="100000"/>
              </a:lnSpc>
              <a:spcBef>
                <a:spcPts val="1000"/>
              </a:spcBef>
              <a:spcAft>
                <a:spcPts val="0"/>
              </a:spcAft>
              <a:buClr>
                <a:schemeClr val="dk1"/>
              </a:buClr>
              <a:buSzPts val="2400"/>
              <a:buNone/>
            </a:pPr>
            <a:r>
              <a:rPr lang="en-SG" sz="1800">
                <a:solidFill>
                  <a:srgbClr val="000000"/>
                </a:solidFill>
              </a:rPr>
              <a:t>Year 2011, 2013</a:t>
            </a:r>
            <a:endParaRPr sz="1800">
              <a:solidFill>
                <a:srgbClr val="000000"/>
              </a:solidFill>
            </a:endParaRPr>
          </a:p>
        </p:txBody>
      </p:sp>
      <p:sp>
        <p:nvSpPr>
          <p:cNvPr id="181" name="Google Shape;181;p9"/>
          <p:cNvSpPr txBox="1">
            <a:spLocks noGrp="1"/>
          </p:cNvSpPr>
          <p:nvPr>
            <p:ph type="body" idx="1"/>
          </p:nvPr>
        </p:nvSpPr>
        <p:spPr>
          <a:xfrm>
            <a:off x="7292959" y="4931111"/>
            <a:ext cx="3498300" cy="920100"/>
          </a:xfrm>
          <a:prstGeom prst="rect">
            <a:avLst/>
          </a:prstGeom>
          <a:noFill/>
          <a:ln>
            <a:noFill/>
          </a:ln>
        </p:spPr>
        <p:txBody>
          <a:bodyPr spcFirstLastPara="1" wrap="square" lIns="0" tIns="0" rIns="0" bIns="0" anchor="t" anchorCtr="0">
            <a:noAutofit/>
          </a:bodyPr>
          <a:lstStyle/>
          <a:p>
            <a:pPr marL="152400" lvl="0" indent="0" algn="l" rtl="0">
              <a:lnSpc>
                <a:spcPct val="100000"/>
              </a:lnSpc>
              <a:spcBef>
                <a:spcPts val="1000"/>
              </a:spcBef>
              <a:spcAft>
                <a:spcPts val="0"/>
              </a:spcAft>
              <a:buClr>
                <a:schemeClr val="dk1"/>
              </a:buClr>
              <a:buSzPts val="2400"/>
              <a:buNone/>
            </a:pPr>
            <a:r>
              <a:rPr lang="en-SG" sz="1800">
                <a:solidFill>
                  <a:srgbClr val="000000"/>
                </a:solidFill>
              </a:rPr>
              <a:t>Weather dataset:</a:t>
            </a:r>
            <a:endParaRPr sz="1800">
              <a:solidFill>
                <a:srgbClr val="000000"/>
              </a:solidFill>
            </a:endParaRPr>
          </a:p>
          <a:p>
            <a:pPr marL="152400" lvl="0" indent="0" algn="l" rtl="0">
              <a:lnSpc>
                <a:spcPct val="100000"/>
              </a:lnSpc>
              <a:spcBef>
                <a:spcPts val="1000"/>
              </a:spcBef>
              <a:spcAft>
                <a:spcPts val="0"/>
              </a:spcAft>
              <a:buClr>
                <a:schemeClr val="dk1"/>
              </a:buClr>
              <a:buSzPts val="2400"/>
              <a:buNone/>
            </a:pPr>
            <a:r>
              <a:rPr lang="en-SG" sz="1800">
                <a:solidFill>
                  <a:srgbClr val="000000"/>
                </a:solidFill>
              </a:rPr>
              <a:t>Year 2007 to 2014</a:t>
            </a:r>
            <a:endParaRPr sz="1800">
              <a:solidFill>
                <a:srgbClr val="000000"/>
              </a:solidFill>
            </a:endParaRPr>
          </a:p>
        </p:txBody>
      </p:sp>
    </p:spTree>
  </p:cSld>
  <p:clrMapOvr>
    <a:masterClrMapping/>
  </p:clrMapOvr>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412924"/>
      </a:dk2>
      <a:lt2>
        <a:srgbClr val="E2E8E4"/>
      </a:lt2>
      <a:accent1>
        <a:srgbClr val="D739A2"/>
      </a:accent1>
      <a:accent2>
        <a:srgbClr val="C5274E"/>
      </a:accent2>
      <a:accent3>
        <a:srgbClr val="D75439"/>
      </a:accent3>
      <a:accent4>
        <a:srgbClr val="C58427"/>
      </a:accent4>
      <a:accent5>
        <a:srgbClr val="A9A92D"/>
      </a:accent5>
      <a:accent6>
        <a:srgbClr val="76B223"/>
      </a:accent6>
      <a:hlink>
        <a:srgbClr val="31945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Office PowerPoint</Application>
  <PresentationFormat>Widescreen</PresentationFormat>
  <Paragraphs>267</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Twentieth Century</vt:lpstr>
      <vt:lpstr>GradientRiseVTI</vt:lpstr>
      <vt:lpstr>WEST NILE VIRUS PREDICTION</vt:lpstr>
      <vt:lpstr>PROBLEM STATEMENT</vt:lpstr>
      <vt:lpstr>DATA</vt:lpstr>
      <vt:lpstr>DATA SCIENCE WORKFLOW</vt:lpstr>
      <vt:lpstr>DATA CLEANING</vt:lpstr>
      <vt:lpstr>DATA CLEANING</vt:lpstr>
      <vt:lpstr>DATA CLEANING</vt:lpstr>
      <vt:lpstr>DATA CLEANING</vt:lpstr>
      <vt:lpstr>EDA</vt:lpstr>
      <vt:lpstr>EDA</vt:lpstr>
      <vt:lpstr>EDA</vt:lpstr>
      <vt:lpstr>EDA</vt:lpstr>
      <vt:lpstr>EDA</vt:lpstr>
      <vt:lpstr>EDA</vt:lpstr>
      <vt:lpstr>FEATURE ENGINEERING</vt:lpstr>
      <vt:lpstr>FEATURE ENGINEERING</vt:lpstr>
      <vt:lpstr>MAPPING OF WEATHER DATA TO TRAIN/ TEST DATA</vt:lpstr>
      <vt:lpstr>MODELLING</vt:lpstr>
      <vt:lpstr>MODELLING</vt:lpstr>
      <vt:lpstr>MODEL EVALUATION</vt:lpstr>
      <vt:lpstr>MODEL EVALUATION</vt:lpstr>
      <vt:lpstr>BEST MODEL: XGBOOST</vt:lpstr>
      <vt:lpstr>BEST MODEL: XGBOOST</vt:lpstr>
      <vt:lpstr>COST BENEFIT EVALUATION</vt:lpstr>
      <vt:lpstr>COST BENEFIT EVALUATION</vt:lpstr>
      <vt:lpstr>COST BENEFIT EVALUATION</vt:lpstr>
      <vt:lpstr>COST BENEFIT EVALUATION</vt:lpstr>
      <vt:lpstr>CONCLUSION</vt:lpstr>
      <vt:lpstr>RECOMMENDATION </vt:lpstr>
      <vt:lpstr>FURTHER WORK</vt:lpstr>
      <vt:lpstr>THANK YOU :D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NILE VIRUS PREDICTION</dc:title>
  <dc:creator>Leung Sau Yee</dc:creator>
  <cp:lastModifiedBy>Leung Sau Yee</cp:lastModifiedBy>
  <cp:revision>1</cp:revision>
  <dcterms:created xsi:type="dcterms:W3CDTF">2020-09-22T16:12:19Z</dcterms:created>
  <dcterms:modified xsi:type="dcterms:W3CDTF">2020-09-25T06:37:10Z</dcterms:modified>
</cp:coreProperties>
</file>