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7" r:id="rId4"/>
    <p:sldId id="287" r:id="rId5"/>
    <p:sldId id="259" r:id="rId6"/>
    <p:sldId id="260" r:id="rId7"/>
    <p:sldId id="277" r:id="rId8"/>
    <p:sldId id="261" r:id="rId9"/>
    <p:sldId id="282" r:id="rId10"/>
    <p:sldId id="262" r:id="rId11"/>
    <p:sldId id="263" r:id="rId12"/>
    <p:sldId id="264" r:id="rId13"/>
    <p:sldId id="265" r:id="rId14"/>
    <p:sldId id="266" r:id="rId15"/>
    <p:sldId id="278" r:id="rId16"/>
    <p:sldId id="279" r:id="rId17"/>
    <p:sldId id="286" r:id="rId18"/>
    <p:sldId id="267" r:id="rId19"/>
    <p:sldId id="268" r:id="rId20"/>
    <p:sldId id="269" r:id="rId21"/>
    <p:sldId id="283" r:id="rId22"/>
    <p:sldId id="270" r:id="rId23"/>
    <p:sldId id="271" r:id="rId24"/>
    <p:sldId id="280" r:id="rId25"/>
    <p:sldId id="281" r:id="rId26"/>
    <p:sldId id="272" r:id="rId27"/>
    <p:sldId id="273" r:id="rId28"/>
    <p:sldId id="274" r:id="rId29"/>
    <p:sldId id="275" r:id="rId30"/>
    <p:sldId id="276" r:id="rId31"/>
    <p:sldId id="284" r:id="rId32"/>
    <p:sldId id="285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F448-C5C6-4871-8E66-26102704F498}" type="datetimeFigureOut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58979-A834-4092-8224-6CCC95F276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81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58979-A834-4092-8224-6CCC95F276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308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E4EE-4F15-4B9C-B1DC-0CE570184763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8A0-D464-4DAA-A363-40E6917C4CAC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066-2CBB-4636-8FC5-979BDC5FF6E8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ED01-7E64-42E8-81CA-5CDAD3EC43A8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1D60-36E5-45A9-973D-D3D07AE918D3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243D-02D9-40A0-A24B-0D5AD786571F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F54-FF93-4D1B-BD08-4C3738D7776E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C81D-8689-49AC-AB28-B1EE8AD1F251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FBC-2258-465B-A543-C2E1F3FC4271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EBE-B472-4BF8-A0DE-6331D08A8C7C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27D-C453-4E67-9A4D-4E22464D09D3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C6F48-14AB-45DE-921C-9834397EFE88}" type="datetime1">
              <a:rPr lang="zh-CN" altLang="en-US" smtClean="0"/>
              <a:pPr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414592" cy="2747391"/>
          </a:xfrm>
        </p:spPr>
        <p:txBody>
          <a:bodyPr/>
          <a:lstStyle/>
          <a:p>
            <a:r>
              <a:rPr lang="en-US" altLang="zh-CN" sz="11500" dirty="0" err="1" smtClean="0">
                <a:solidFill>
                  <a:schemeClr val="bg1"/>
                </a:solidFill>
                <a:effectLst>
                  <a:reflection blurRad="6350" stA="50000" endA="300" endPos="50000" dist="76200" dir="5400000" sy="-100000" algn="bl" rotWithShape="0"/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endParaRPr lang="zh-CN" altLang="en-US" sz="11500" dirty="0">
              <a:solidFill>
                <a:schemeClr val="bg1"/>
              </a:solidFill>
              <a:effectLst>
                <a:reflection blurRad="6350" stA="50000" endA="300" endPos="50000" dist="76200" dir="5400000" sy="-100000" algn="bl" rotWithShape="0"/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005064"/>
            <a:ext cx="6400800" cy="1219200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en-US" sz="200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Barcode-based mobile payment </a:t>
            </a:r>
            <a:r>
              <a:rPr lang="en-US" altLang="en-US" sz="200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solution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Copyright©popcorn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</a:t>
            </a:fld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25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40768"/>
            <a:ext cx="2716756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828" y="2060848"/>
            <a:ext cx="37201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Shopping </a:t>
            </a:r>
            <a:r>
              <a:rPr lang="en-US" sz="2800" dirty="0" smtClean="0">
                <a:solidFill>
                  <a:schemeClr val="bg1"/>
                </a:solidFill>
              </a:rPr>
              <a:t>Mall Details</a:t>
            </a:r>
            <a:r>
              <a:rPr lang="en-US" sz="2800" dirty="0" smtClean="0">
                <a:solidFill>
                  <a:schemeClr val="bg1"/>
                </a:solidFill>
              </a:rPr>
              <a:t> </a:t>
            </a:r>
            <a:r>
              <a:rPr lang="en-US" sz="2800" dirty="0" smtClean="0">
                <a:solidFill>
                  <a:schemeClr val="bg1"/>
                </a:solidFill>
              </a:rPr>
              <a:t>Page</a:t>
            </a:r>
          </a:p>
          <a:p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Help users understand the details of 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shopping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mall where they are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such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service telephone,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complaints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telephone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537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40768"/>
            <a:ext cx="2722649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060848"/>
            <a:ext cx="38147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Popular products 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Access to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 current best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sellers</a:t>
            </a:r>
          </a:p>
          <a:p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Users can click on an item for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details.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5177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40768"/>
            <a:ext cx="2714397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132856"/>
            <a:ext cx="3816424" cy="294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Dynamically extensible list implementation of the </a:t>
            </a:r>
            <a:r>
              <a:rPr lang="en-US" sz="2800" dirty="0" smtClean="0">
                <a:solidFill>
                  <a:schemeClr val="bg1"/>
                </a:solidFill>
              </a:rPr>
              <a:t>page</a:t>
            </a: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Click </a:t>
            </a:r>
            <a:r>
              <a:rPr lang="en-US" sz="1600" dirty="0" smtClean="0">
                <a:solidFill>
                  <a:schemeClr val="bg1"/>
                </a:solidFill>
              </a:rPr>
              <a:t>the "more" button on the bottom </a:t>
            </a:r>
            <a:r>
              <a:rPr lang="en-US" sz="1600" dirty="0" smtClean="0">
                <a:solidFill>
                  <a:schemeClr val="bg1"/>
                </a:solidFill>
              </a:rPr>
              <a:t>to</a:t>
            </a:r>
            <a:r>
              <a:rPr lang="en-US" sz="1600" dirty="0" smtClean="0">
                <a:solidFill>
                  <a:schemeClr val="bg1"/>
                </a:solidFill>
              </a:rPr>
              <a:t> get more </a:t>
            </a:r>
            <a:r>
              <a:rPr lang="en-US" sz="1600" dirty="0" smtClean="0">
                <a:solidFill>
                  <a:schemeClr val="bg1"/>
                </a:solidFill>
              </a:rPr>
              <a:t>goods.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468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40768"/>
            <a:ext cx="2717941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792" y="2276872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Product Details 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Users can view product details</a:t>
            </a: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 name, price, producers and so on.</a:t>
            </a:r>
            <a:endParaRPr lang="en-US" altLang="zh-CN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1343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340768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276872"/>
            <a:ext cx="3744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Specials 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popular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goods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here are some shopping discounts of goods.</a:t>
            </a: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45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930778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 Recognition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876" y="3546463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iPay's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 function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910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1285860"/>
            <a:ext cx="368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</a:t>
            </a: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Recognition</a:t>
            </a:r>
            <a:endParaRPr lang="zh-CN" altLang="en-US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492895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supports one-dimensional and two-dimensional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</a:t>
            </a:r>
          </a:p>
          <a:p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scans the bar code on the packaging for more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 with the help of </a:t>
            </a: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Self-scanning eliminates the need for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traditional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line clearing waiting time.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2561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17</a:t>
            </a:fld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664" y="1772816"/>
            <a:ext cx="4275939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228184" y="2222574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 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Recognition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supports one-dimensional and two-dimensional code</a:t>
            </a:r>
          </a:p>
          <a:p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Quick </a:t>
            </a:r>
            <a:r>
              <a:rPr lang="en-US" altLang="zh-CN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identification and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7715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124744"/>
            <a:ext cx="2721494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1847401"/>
            <a:ext cx="38164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 Recognition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Scan the bar code, the </a:t>
            </a:r>
            <a:r>
              <a:rPr lang="en-US" sz="1600" dirty="0" smtClean="0">
                <a:solidFill>
                  <a:schemeClr val="bg1"/>
                </a:solidFill>
              </a:rPr>
              <a:t>client </a:t>
            </a:r>
            <a:r>
              <a:rPr lang="en-US" altLang="zh-CN" sz="1600" dirty="0" smtClean="0">
                <a:solidFill>
                  <a:schemeClr val="bg1"/>
                </a:solidFill>
              </a:rPr>
              <a:t>will </a:t>
            </a:r>
            <a:r>
              <a:rPr lang="en-US" sz="1600" dirty="0" smtClean="0">
                <a:solidFill>
                  <a:schemeClr val="bg1"/>
                </a:solidFill>
              </a:rPr>
              <a:t>obtain</a:t>
            </a:r>
            <a:r>
              <a:rPr lang="en-US" sz="1600" dirty="0" smtClean="0">
                <a:solidFill>
                  <a:schemeClr val="bg1"/>
                </a:solidFill>
              </a:rPr>
              <a:t> the corresponding product </a:t>
            </a:r>
            <a:r>
              <a:rPr lang="en-US" sz="1600" dirty="0" smtClean="0">
                <a:solidFill>
                  <a:schemeClr val="bg1"/>
                </a:solidFill>
              </a:rPr>
              <a:t>information from 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server, user </a:t>
            </a:r>
            <a:r>
              <a:rPr lang="en-US" sz="1600" dirty="0" smtClean="0">
                <a:solidFill>
                  <a:schemeClr val="bg1"/>
                </a:solidFill>
              </a:rPr>
              <a:t>can choose whether to purchase </a:t>
            </a:r>
            <a:r>
              <a:rPr lang="en-US" sz="1600" dirty="0" smtClean="0">
                <a:solidFill>
                  <a:schemeClr val="bg1"/>
                </a:solidFill>
              </a:rPr>
              <a:t>(i.e.</a:t>
            </a:r>
            <a:r>
              <a:rPr lang="en-US" sz="1600" dirty="0" smtClean="0">
                <a:solidFill>
                  <a:schemeClr val="bg1"/>
                </a:solidFill>
              </a:rPr>
              <a:t> Add to Cart)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252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124744"/>
            <a:ext cx="2714397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19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1772816"/>
            <a:ext cx="347805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</a:t>
            </a:r>
          </a:p>
          <a:p>
            <a:endParaRPr lang="en-US" altLang="zh-CN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 product was added to shopping cart, the user can continue scanning other bar codes of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goods.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 upper right corner of each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 </a:t>
            </a: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provides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 shortcut button for the user at any time for bar code identification.</a:t>
            </a: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673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Copyright©popcorn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4407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Practical </a:t>
            </a:r>
            <a:r>
              <a:rPr lang="en-US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Problems</a:t>
            </a:r>
            <a:endParaRPr lang="zh-CN" altLang="en-US" sz="4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207167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Consumer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often encounter the phenomenon of </a:t>
            </a:r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waiting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clearing </a:t>
            </a:r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line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when shopping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in 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supermarkets</a:t>
            </a:r>
          </a:p>
          <a:p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Waiting will cost consumers a lot of time</a:t>
            </a:r>
          </a:p>
          <a:p>
            <a:endParaRPr lang="en-US" altLang="zh-CN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 experience </a:t>
            </a:r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will have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a certain 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discount</a:t>
            </a:r>
          </a:p>
          <a:p>
            <a:endParaRPr lang="en-US" altLang="zh-CN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Lack of good information in shopping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1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052736"/>
            <a:ext cx="2727410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1916832"/>
            <a:ext cx="34563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 Cart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 cart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contains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goods users want to buy,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where users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can adjust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goods. Such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as: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 goods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details, modify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goods quantity.</a:t>
            </a: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27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0476" y="2564904"/>
            <a:ext cx="326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Payment</a:t>
            </a:r>
            <a:endParaRPr lang="zh-CN" altLang="en-US" sz="5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4392" y="3861048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convenient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 safe mobile payment experience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79924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052736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1916832"/>
            <a:ext cx="35696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 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adjustment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Users can also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remove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their goods from the real and the virtual shopping cart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adjust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 shopping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plan.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2931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052736"/>
            <a:ext cx="2727410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340768"/>
            <a:ext cx="3744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Settlement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offers electronic billing, user account and bank card binding,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reduce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the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trouble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caused the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traditional cash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 credit card payment.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Phone as a wallet, giving users an unprecedented experience!</a:t>
            </a: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86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1828" y="1052736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628800"/>
            <a:ext cx="36724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dose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lot of security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considerations and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payment is the most important part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Connection during payment uses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https encryption, and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enhances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payment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 with the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introduction of the RSA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algorithm.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65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420888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About Account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1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196752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500174"/>
            <a:ext cx="3528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Account 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the account tab to view account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 account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balance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Modify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account information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 transaction history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2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183305"/>
            <a:ext cx="2720298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27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881990"/>
            <a:ext cx="230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Balance Inquiry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35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196752"/>
            <a:ext cx="2716756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988840"/>
            <a:ext cx="3600400" cy="245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Modify the basic 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</a:t>
            </a: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also provides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functions for users to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modify their own contact information and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password.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64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196752"/>
            <a:ext cx="2710863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29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1071546"/>
            <a:ext cx="37415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More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Clear cache: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remove the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goods, such as images, user information, the public key files and other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from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phone.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Settings: settings provide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personalized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Us: </a:t>
            </a:r>
            <a:r>
              <a:rPr lang="en-US" sz="16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Logout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800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77524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772816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Mobile </a:t>
            </a:r>
            <a:r>
              <a:rPr lang="en-US" alt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payment </a:t>
            </a:r>
            <a:r>
              <a:rPr lang="en-US" alt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solution based 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on b</a:t>
            </a:r>
            <a:r>
              <a:rPr lang="en-US" alt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arcode</a:t>
            </a:r>
          </a:p>
          <a:p>
            <a:endParaRPr lang="en-US" altLang="zh-CN" sz="20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Quick shopping, payment system, committed to improving the shopping 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malls and banks’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service 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quality</a:t>
            </a:r>
          </a:p>
          <a:p>
            <a:endParaRPr lang="en-US" altLang="zh-CN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Self-serve shopping 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software</a:t>
            </a:r>
          </a:p>
          <a:p>
            <a:endParaRPr lang="en-US" altLang="zh-CN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Standard electronic wallet</a:t>
            </a:r>
            <a:endParaRPr lang="en-US" altLang="zh-CN" sz="20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53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196752"/>
            <a:ext cx="2720298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30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70892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276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31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3235" y="249289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Outlook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812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32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806" y="836711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Outlook</a:t>
            </a:r>
            <a:endParaRPr lang="zh-CN" altLang="en-US" sz="4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830" y="2041304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Mobile Payment</a:t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Wallet</a:t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Social network shopping</a:t>
            </a: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Other areas to promote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1357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33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4157447"/>
            <a:ext cx="2376264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effectLst>
                  <a:reflection stA="62000" endPos="67000" dist="1143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iPay</a:t>
            </a:r>
            <a:endParaRPr lang="zh-CN" altLang="en-US" sz="5400" dirty="0">
              <a:solidFill>
                <a:schemeClr val="bg1"/>
              </a:solidFill>
              <a:effectLst>
                <a:reflection stA="62000" endPos="67000" dist="1143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3752" y="4373471"/>
            <a:ext cx="855729" cy="855729"/>
          </a:xfrm>
        </p:spPr>
      </p:pic>
      <p:sp>
        <p:nvSpPr>
          <p:cNvPr id="8" name="TextBox 7"/>
          <p:cNvSpPr txBox="1"/>
          <p:nvPr/>
        </p:nvSpPr>
        <p:spPr>
          <a:xfrm>
            <a:off x="2735796" y="2276872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 appreciate</a:t>
            </a:r>
            <a:endParaRPr lang="zh-CN" altLang="en-US" sz="4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67473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Produced by 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403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7250" y="1246602"/>
            <a:ext cx="1872208" cy="15121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enter 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 mall,</a:t>
            </a:r>
            <a:b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634534"/>
            <a:ext cx="2496340" cy="13681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mall information</a:t>
            </a:r>
            <a:b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Best sellers,</a:t>
            </a:r>
            <a:b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Specials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0153702">
            <a:off x="3018573" y="1212381"/>
            <a:ext cx="1788417" cy="532443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20088333">
            <a:off x="3046871" y="926928"/>
            <a:ext cx="110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optional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28926" y="3988682"/>
            <a:ext cx="2286016" cy="12241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scan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product bar codes,</a:t>
            </a:r>
            <a:b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Access to product information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60232" y="5229200"/>
            <a:ext cx="1944216" cy="108012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settlement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 leave the mall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2048560">
            <a:off x="5259572" y="4930940"/>
            <a:ext cx="1349564" cy="596519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2597874">
            <a:off x="1561076" y="3207851"/>
            <a:ext cx="1493301" cy="596519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环形箭头 17"/>
          <p:cNvSpPr/>
          <p:nvPr/>
        </p:nvSpPr>
        <p:spPr>
          <a:xfrm>
            <a:off x="3341137" y="3263191"/>
            <a:ext cx="1296144" cy="1211691"/>
          </a:xfrm>
          <a:prstGeom prst="circular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5438" y="290464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Cart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574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276872"/>
            <a:ext cx="1625397" cy="162539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Copyright©popcorn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42324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Barcode-based mobile payment solution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18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220808"/>
            <a:ext cx="2611512" cy="435063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828090"/>
            <a:ext cx="360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enter account and password 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then click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login button to login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11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7</a:t>
            </a:fld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268760"/>
            <a:ext cx="2679451" cy="4427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2344525"/>
            <a:ext cx="3816424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 in 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uses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HTTPS connection, to enhance security 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71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124744"/>
            <a:ext cx="2721494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628800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r>
              <a:rPr lang="en-US" sz="2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Client Home</a:t>
            </a:r>
            <a:endParaRPr lang="en-US" altLang="zh-CN" sz="2800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Provides the following features :</a:t>
            </a:r>
            <a:endParaRPr lang="en-US" altLang="zh-CN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Shopping mall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</a:t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Best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sellers</a:t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Specials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Quick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Scan</a:t>
            </a:r>
            <a:b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Product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Search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721356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pPr/>
              <a:t>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348880"/>
            <a:ext cx="544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Information Access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740" y="342900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entralized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, efficient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321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258</TotalTime>
  <Words>156</Words>
  <Application>Microsoft Office PowerPoint</Application>
  <PresentationFormat>全屏显示(4:3)</PresentationFormat>
  <Paragraphs>195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主管人员</vt:lpstr>
      <vt:lpstr>iPay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iPay</dc:title>
  <dc:creator>闲趣</dc:creator>
  <cp:lastModifiedBy>Tianming Lu</cp:lastModifiedBy>
  <cp:revision>40</cp:revision>
  <dcterms:created xsi:type="dcterms:W3CDTF">2011-09-05T12:33:57Z</dcterms:created>
  <dcterms:modified xsi:type="dcterms:W3CDTF">2011-09-06T06:21:14Z</dcterms:modified>
</cp:coreProperties>
</file>