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04" r:id="rId2"/>
  </p:sldIdLst>
  <p:sldSz cx="9144000" cy="68580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9900"/>
    <a:srgbClr val="CC99FF"/>
    <a:srgbClr val="008000"/>
    <a:srgbClr val="FFFF00"/>
    <a:srgbClr val="66FF33"/>
    <a:srgbClr val="66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53"/>
  </p:normalViewPr>
  <p:slideViewPr>
    <p:cSldViewPr showGuide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5124" name="页脚占位符 51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5125" name="灯片编号占位符 51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850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4100" name="幻灯片图像占位符 40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410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775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矩形 104449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矩形 10445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矩形 10445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3" name="矩形 104452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4" name="矩形 104453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5" name="矩形 104454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6" name="矩形 104455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7" name="标题 104456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458" name="文本占位符 104457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459" name="日期占位符 104458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4460" name="页脚占位符 104459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4461" name="灯片编号占位符 104460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1.</a:t>
            </a:r>
            <a:r>
              <a:rPr lang="zh-CN" altLang="en-US" sz="1400" b="1" dirty="0"/>
              <a:t>通过对比度扩展增强图像。要求：将图像</a:t>
            </a:r>
            <a:r>
              <a:rPr lang="zh-CN" altLang="en-US" sz="1400" b="1" dirty="0">
                <a:sym typeface="+mn-ea"/>
              </a:rPr>
              <a:t>'cameraman.tif'</a:t>
            </a:r>
            <a:r>
              <a:rPr lang="zh-CN" altLang="en-US" sz="1400" b="1" dirty="0"/>
              <a:t>从灰度范围</a:t>
            </a:r>
            <a:r>
              <a:rPr lang="en-US" altLang="zh-CN" sz="1400" b="1" dirty="0"/>
              <a:t>[0.15,0.8]</a:t>
            </a:r>
            <a:r>
              <a:rPr lang="zh-CN" altLang="en-US" sz="1400" b="1" dirty="0"/>
              <a:t>映射到</a:t>
            </a:r>
            <a:r>
              <a:rPr lang="en-US" altLang="zh-CN" sz="1400" b="1" dirty="0"/>
              <a:t>[0,1]</a:t>
            </a:r>
            <a:r>
              <a:rPr lang="zh-CN" altLang="en-US" sz="1400" b="1" dirty="0"/>
              <a:t>，同时显示原图及直方图，变换后的图像及</a:t>
            </a:r>
            <a:r>
              <a:rPr lang="zh-CN" altLang="en-US" sz="1400" b="1" dirty="0" smtClean="0"/>
              <a:t>直方图。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2.</a:t>
            </a:r>
            <a:r>
              <a:rPr lang="zh-CN" altLang="en-US" sz="1400" b="1" dirty="0"/>
              <a:t>对图像</a:t>
            </a:r>
            <a:r>
              <a:rPr sz="1400" b="1" dirty="0">
                <a:sym typeface="+mn-ea"/>
              </a:rPr>
              <a:t>‘</a:t>
            </a:r>
            <a:r>
              <a:rPr sz="1400" b="1" dirty="0" err="1">
                <a:sym typeface="+mn-ea"/>
              </a:rPr>
              <a:t>pout.tif</a:t>
            </a:r>
            <a:r>
              <a:rPr sz="1400" b="1" dirty="0">
                <a:sym typeface="+mn-ea"/>
              </a:rPr>
              <a:t>’</a:t>
            </a:r>
            <a:r>
              <a:rPr lang="zh-CN" altLang="en-US" sz="1400" b="1" dirty="0"/>
              <a:t>进行直方图均衡化，</a:t>
            </a:r>
            <a:r>
              <a:rPr lang="zh-CN" altLang="en-US" sz="1400" b="1" dirty="0">
                <a:sym typeface="+mn-ea"/>
              </a:rPr>
              <a:t>同时显示原图及直方图，及均衡化后的图像及</a:t>
            </a:r>
            <a:r>
              <a:rPr lang="zh-CN" altLang="en-US" sz="1400" b="1" dirty="0" smtClean="0">
                <a:sym typeface="+mn-ea"/>
              </a:rPr>
              <a:t>直方图。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3.</a:t>
            </a:r>
            <a:r>
              <a:rPr lang="zh-CN" altLang="en-US" sz="1400" b="1" dirty="0">
                <a:sym typeface="+mn-ea"/>
              </a:rPr>
              <a:t>对彩色图像</a:t>
            </a:r>
            <a:r>
              <a:rPr lang="en-US" altLang="zh-CN" sz="1400" b="1" dirty="0">
                <a:sym typeface="+mn-ea"/>
              </a:rPr>
              <a:t>'</a:t>
            </a:r>
            <a:r>
              <a:rPr lang="zh-CN" altLang="en-US" sz="1400" b="1" dirty="0">
                <a:sym typeface="+mn-ea"/>
              </a:rPr>
              <a:t>football.jpg</a:t>
            </a:r>
            <a:r>
              <a:rPr lang="en-US" altLang="zh-CN" sz="1400" b="1" dirty="0">
                <a:sym typeface="+mn-ea"/>
              </a:rPr>
              <a:t>'</a:t>
            </a:r>
            <a:r>
              <a:rPr lang="zh-CN" altLang="en-US" sz="1400" b="1" dirty="0">
                <a:sym typeface="+mn-ea"/>
              </a:rPr>
              <a:t>的红色通道采用</a:t>
            </a:r>
            <a:r>
              <a:rPr lang="en-US" altLang="zh-CN" sz="1400" b="1" dirty="0">
                <a:sym typeface="+mn-ea"/>
              </a:rPr>
              <a:t>9*9</a:t>
            </a:r>
            <a:r>
              <a:rPr lang="zh-CN" altLang="en-US" sz="1400" b="1" dirty="0">
                <a:sym typeface="+mn-ea"/>
              </a:rPr>
              <a:t>的平均模板进行平滑，同时显示原图及平滑后的图像。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4.</a:t>
            </a:r>
            <a:r>
              <a:rPr lang="zh-CN" altLang="en-US" sz="1400" b="1" dirty="0"/>
              <a:t>对图像</a:t>
            </a:r>
            <a:r>
              <a:rPr lang="zh-CN" altLang="en-US" sz="1400" b="1" dirty="0">
                <a:sym typeface="+mn-ea"/>
              </a:rPr>
              <a:t>'glass.png'</a:t>
            </a:r>
            <a:r>
              <a:rPr lang="zh-CN" altLang="en-US" sz="1400" b="1" dirty="0"/>
              <a:t>加入均值为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，方差为</a:t>
            </a:r>
            <a:r>
              <a:rPr lang="en-US" altLang="zh-CN" sz="1400" b="1" dirty="0"/>
              <a:t>0.005</a:t>
            </a:r>
            <a:r>
              <a:rPr lang="zh-CN" altLang="en-US" sz="1400" b="1" dirty="0"/>
              <a:t>的高斯噪声，并采用</a:t>
            </a:r>
            <a:r>
              <a:rPr lang="en-US" altLang="zh-CN" sz="1400" b="1" dirty="0"/>
              <a:t>5*5</a:t>
            </a:r>
            <a:r>
              <a:rPr lang="zh-CN" altLang="en-US" sz="1400" b="1" dirty="0"/>
              <a:t>的均值滤波进行去噪</a:t>
            </a:r>
            <a:r>
              <a:rPr lang="zh-CN" altLang="en-US" sz="1400" b="1" dirty="0">
                <a:sym typeface="+mn-ea"/>
              </a:rPr>
              <a:t>，同时显示原图，噪声图和去噪后的图像。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5.</a:t>
            </a:r>
            <a:r>
              <a:rPr lang="zh-CN" altLang="en-US" sz="1400" b="1" dirty="0">
                <a:sym typeface="+mn-ea"/>
              </a:rPr>
              <a:t>对图像'glass.png'加入浓度为</a:t>
            </a:r>
            <a:r>
              <a:rPr lang="en-US" altLang="zh-CN" sz="1400" b="1" dirty="0">
                <a:sym typeface="+mn-ea"/>
              </a:rPr>
              <a:t>0.03</a:t>
            </a:r>
            <a:r>
              <a:rPr lang="zh-CN" altLang="en-US" sz="1400" b="1" dirty="0">
                <a:sym typeface="+mn-ea"/>
              </a:rPr>
              <a:t>的椒盐噪声，并采用</a:t>
            </a:r>
            <a:r>
              <a:rPr lang="en-US" altLang="zh-CN" sz="1400" b="1" dirty="0">
                <a:sym typeface="+mn-ea"/>
              </a:rPr>
              <a:t>5*5</a:t>
            </a:r>
            <a:r>
              <a:rPr lang="zh-CN" altLang="en-US" sz="1400" b="1" dirty="0">
                <a:sym typeface="+mn-ea"/>
              </a:rPr>
              <a:t>的中值滤波进行去噪，同时显示原图，噪声图和去噪后的图像。</a:t>
            </a:r>
          </a:p>
          <a:p>
            <a:pPr marL="0" indent="0">
              <a:buNone/>
            </a:pPr>
            <a:r>
              <a:rPr lang="en-US" altLang="zh-CN" sz="1400" b="1" dirty="0" smtClean="0">
                <a:sym typeface="+mn-ea"/>
              </a:rPr>
              <a:t>6.</a:t>
            </a:r>
            <a:r>
              <a:rPr lang="zh-CN" altLang="en-US" sz="1400" b="1" dirty="0" smtClean="0">
                <a:sym typeface="+mn-ea"/>
              </a:rPr>
              <a:t>读入</a:t>
            </a:r>
            <a:r>
              <a:rPr lang="zh-CN" altLang="en-US" sz="1400" b="1" dirty="0">
                <a:sym typeface="+mn-ea"/>
              </a:rPr>
              <a:t>彩色</a:t>
            </a:r>
            <a:r>
              <a:rPr lang="zh-CN" altLang="en-US" sz="1400" b="1" dirty="0" smtClean="0">
                <a:sym typeface="+mn-ea"/>
              </a:rPr>
              <a:t>图像</a:t>
            </a:r>
            <a:r>
              <a:rPr lang="zh-CN" altLang="en-US" sz="1400" b="1" dirty="0">
                <a:sym typeface="+mn-ea"/>
              </a:rPr>
              <a:t>' </a:t>
            </a:r>
            <a:r>
              <a:rPr lang="en-US" altLang="zh-CN" sz="1400" b="1" dirty="0" smtClean="0">
                <a:sym typeface="+mn-ea"/>
              </a:rPr>
              <a:t>football.jpg</a:t>
            </a:r>
            <a:r>
              <a:rPr lang="zh-CN" altLang="en-US" sz="1400" b="1" dirty="0" smtClean="0">
                <a:sym typeface="+mn-ea"/>
              </a:rPr>
              <a:t>' ，将其变为灰度图像，顺时针旋转</a:t>
            </a:r>
            <a:r>
              <a:rPr lang="en-US" altLang="zh-CN" sz="1400" b="1" dirty="0" smtClean="0">
                <a:sym typeface="+mn-ea"/>
              </a:rPr>
              <a:t>45</a:t>
            </a:r>
            <a:r>
              <a:rPr lang="zh-CN" altLang="en-US" sz="1400" b="1" dirty="0" smtClean="0">
                <a:sym typeface="+mn-ea"/>
              </a:rPr>
              <a:t>度后进行二值化（阈值</a:t>
            </a:r>
            <a:r>
              <a:rPr lang="en-US" altLang="zh-CN" sz="1400" b="1" dirty="0" smtClean="0">
                <a:sym typeface="+mn-ea"/>
              </a:rPr>
              <a:t>0</a:t>
            </a:r>
            <a:r>
              <a:rPr lang="en-US" altLang="zh-CN" sz="1400" b="1" dirty="0">
                <a:sym typeface="+mn-ea"/>
              </a:rPr>
              <a:t>.</a:t>
            </a:r>
            <a:r>
              <a:rPr lang="en-US" altLang="zh-CN" sz="1400" b="1" dirty="0" smtClean="0">
                <a:sym typeface="+mn-ea"/>
              </a:rPr>
              <a:t>6</a:t>
            </a:r>
            <a:r>
              <a:rPr lang="zh-CN" altLang="en-US" sz="1400" b="1" dirty="0" smtClean="0">
                <a:sym typeface="+mn-ea"/>
              </a:rPr>
              <a:t>），在一个窗口显示彩色图像、灰度图像、旋转图像及二值图像，并注入标题。</a:t>
            </a:r>
          </a:p>
          <a:p>
            <a:pPr marL="0" indent="0">
              <a:buNone/>
            </a:pPr>
            <a:endParaRPr lang="zh-CN" altLang="en-US" sz="1400" b="1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1400" b="1" dirty="0"/>
              <a:t>7.                                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画出x在     上的曲线图,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每隔0.01取一数值，并求曲线最小值。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  <p:graphicFrame>
        <p:nvGraphicFramePr>
          <p:cNvPr id="5" name="对象 -21474826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12766"/>
              </p:ext>
            </p:extLst>
          </p:nvPr>
        </p:nvGraphicFramePr>
        <p:xfrm>
          <a:off x="1606233" y="4869160"/>
          <a:ext cx="14598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3" imgW="1459865" imgH="419100" progId="Equation.KSEE3">
                  <p:embed/>
                </p:oleObj>
              </mc:Choice>
              <mc:Fallback>
                <p:oleObj r:id="rId3" imgW="1459865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233" y="4869160"/>
                        <a:ext cx="145986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66108"/>
              </p:ext>
            </p:extLst>
          </p:nvPr>
        </p:nvGraphicFramePr>
        <p:xfrm>
          <a:off x="3941445" y="4941168"/>
          <a:ext cx="419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5" imgW="419100" imgH="203200" progId="Equation.KSEE3">
                  <p:embed/>
                </p:oleObj>
              </mc:Choice>
              <mc:Fallback>
                <p:oleObj r:id="rId5" imgW="419100" imgH="2032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1445" y="4941168"/>
                        <a:ext cx="4191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</TotalTime>
  <Words>258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Tahoma</vt:lpstr>
      <vt:lpstr>Times New Roman</vt:lpstr>
      <vt:lpstr>Wingdings</vt:lpstr>
      <vt:lpstr>Blends</vt:lpstr>
      <vt:lpstr>Equation.KSEE3</vt:lpstr>
      <vt:lpstr>Test</vt:lpstr>
    </vt:vector>
  </TitlesOfParts>
  <Company>Unknown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</dc:title>
  <dc:creator>zhou</dc:creator>
  <cp:lastModifiedBy>微软用户</cp:lastModifiedBy>
  <cp:revision>545</cp:revision>
  <dcterms:created xsi:type="dcterms:W3CDTF">1998-10-03T07:25:00Z</dcterms:created>
  <dcterms:modified xsi:type="dcterms:W3CDTF">2019-05-20T00:02:21Z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