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47" autoAdjust="0"/>
  </p:normalViewPr>
  <p:slideViewPr>
    <p:cSldViewPr snapToGrid="0">
      <p:cViewPr varScale="1">
        <p:scale>
          <a:sx n="60" d="100"/>
          <a:sy n="60" d="100"/>
        </p:scale>
        <p:origin x="107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2F335-2871-40D0-8603-38118A52CE30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AD640-D42B-4841-AEC1-675ABA2C7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2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BAF4D5-8886-4614-945D-EC5BEF96968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65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3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27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1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2718" y="176213"/>
            <a:ext cx="8496300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39185" y="1279526"/>
            <a:ext cx="11618383" cy="46704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22767" y="6237288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70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1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24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4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5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7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9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319B-CF08-4752-967D-52BFE0037A2B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7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7319B-CF08-4752-967D-52BFE0037A2B}" type="datetimeFigureOut">
              <a:rPr lang="zh-CN" altLang="en-US" smtClean="0"/>
              <a:pPr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2784-4358-49C1-9956-BC99E3813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6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3214" y="319286"/>
            <a:ext cx="1083195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作业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</a:t>
            </a:r>
            <a:endParaRPr lang="en-US" altLang="zh-CN" sz="2800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 smtClean="0"/>
              <a:t>申请</a:t>
            </a:r>
            <a:r>
              <a:rPr lang="zh-CN" altLang="en-US" sz="2000" dirty="0" smtClean="0"/>
              <a:t>一个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账号。“学号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姓名 ：账号名 ” 信息要体现到</a:t>
            </a:r>
            <a:r>
              <a:rPr lang="en-US" altLang="zh-CN" sz="2000" dirty="0" smtClean="0"/>
              <a:t>word</a:t>
            </a:r>
            <a:r>
              <a:rPr lang="zh-CN" altLang="en-US" sz="2000" dirty="0" smtClean="0"/>
              <a:t>文档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文档开头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  <a:r>
              <a:rPr lang="zh-CN" altLang="en-US" sz="2000" dirty="0" smtClean="0"/>
              <a:t>每个人</a:t>
            </a:r>
            <a:r>
              <a:rPr lang="zh-CN" altLang="en-US" sz="2000" dirty="0" smtClean="0"/>
              <a:t>账号详细信息：包括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web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地址</a:t>
            </a:r>
            <a:r>
              <a:rPr lang="zh-CN" altLang="en-US" sz="2000" dirty="0" smtClean="0"/>
              <a:t>和首页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截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屏</a:t>
            </a:r>
            <a:r>
              <a:rPr lang="zh-CN" altLang="en-US" sz="2000" dirty="0" smtClean="0"/>
              <a:t>要体现到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word</a:t>
            </a:r>
            <a:r>
              <a:rPr lang="zh-CN" altLang="en-US" sz="2000" b="1" i="1" dirty="0" smtClean="0">
                <a:solidFill>
                  <a:srgbClr val="FF0000"/>
                </a:solidFill>
              </a:rPr>
              <a:t>文档</a:t>
            </a:r>
            <a:r>
              <a:rPr lang="zh-CN" altLang="en-US" sz="2000" dirty="0" smtClean="0"/>
              <a:t>。账号名规则为“姓名全拼”，如有重名后面再加学</a:t>
            </a:r>
            <a:r>
              <a:rPr lang="zh-CN" altLang="en-US" sz="2000" dirty="0" smtClean="0"/>
              <a:t>号，如果已有则不必重新申请。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 smtClean="0"/>
              <a:t>安装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for Windows</a:t>
            </a:r>
            <a:r>
              <a:rPr lang="zh-CN" altLang="en-US" sz="2000" dirty="0" smtClean="0"/>
              <a:t>或其他工具（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下版本亦可）。 下载地址：</a:t>
            </a:r>
            <a:r>
              <a:rPr lang="en-US" altLang="zh-CN" sz="2000" dirty="0" smtClean="0"/>
              <a:t>https://gitforwindows.org/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</a:pPr>
            <a:r>
              <a:rPr lang="zh-CN" altLang="en-US" sz="2000" dirty="0" smtClean="0"/>
              <a:t>编写</a:t>
            </a:r>
            <a:r>
              <a:rPr lang="zh-CN" altLang="en-US" sz="2000" b="1" i="1" dirty="0" smtClean="0">
                <a:solidFill>
                  <a:srgbClr val="FF0000"/>
                </a:solidFill>
              </a:rPr>
              <a:t>程序代码</a:t>
            </a:r>
            <a:r>
              <a:rPr lang="zh-CN" altLang="en-US" sz="2000" dirty="0" smtClean="0"/>
              <a:t>（题目及要求参见最后附录说明），要求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实现。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buFontTx/>
              <a:buAutoNum type="arabicPeriod"/>
            </a:pPr>
            <a:r>
              <a:rPr lang="zh-CN" altLang="en-US" sz="2000" dirty="0" smtClean="0"/>
              <a:t>该程序要在</a:t>
            </a:r>
            <a:r>
              <a:rPr lang="en-US" altLang="zh-CN" sz="2000" dirty="0" smtClean="0"/>
              <a:t>GitHub</a:t>
            </a:r>
            <a:r>
              <a:rPr lang="zh-CN" altLang="en-US" sz="2000" dirty="0" smtClean="0"/>
              <a:t>上进行管理</a:t>
            </a:r>
            <a:r>
              <a:rPr lang="zh-CN" altLang="en-US" sz="2000" dirty="0" smtClean="0"/>
              <a:t>。在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建立项目代码</a:t>
            </a:r>
            <a:r>
              <a:rPr lang="zh-CN" altLang="en-US" sz="2000" dirty="0" smtClean="0"/>
              <a:t>仓库，名称为“</a:t>
            </a:r>
            <a:r>
              <a:rPr lang="en-US" altLang="zh-CN" sz="2000" dirty="0" smtClean="0">
                <a:solidFill>
                  <a:srgbClr val="FF0000"/>
                </a:solidFill>
              </a:rPr>
              <a:t>STHomeWork01</a:t>
            </a:r>
            <a:r>
              <a:rPr lang="zh-CN" altLang="en-US" sz="2000" dirty="0" smtClean="0"/>
              <a:t>”；要求从建立代码仓库到提交修改至少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轮操作，相应操作</a:t>
            </a:r>
            <a:r>
              <a:rPr lang="zh-CN" altLang="en-US" sz="2000" dirty="0" smtClean="0"/>
              <a:t>要求用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Git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命令或其他工具</a:t>
            </a:r>
            <a:r>
              <a:rPr lang="zh-CN" altLang="en-US" sz="2000" dirty="0" smtClean="0"/>
              <a:t>完成</a:t>
            </a:r>
            <a:r>
              <a:rPr lang="zh-CN" altLang="en-US" sz="2000" dirty="0" smtClean="0"/>
              <a:t>；整个具体</a:t>
            </a:r>
            <a:r>
              <a:rPr lang="zh-CN" altLang="en-US" sz="2000" dirty="0" smtClean="0"/>
              <a:t>过程（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轮），</a:t>
            </a:r>
            <a:r>
              <a:rPr lang="zh-CN" altLang="en-US" sz="2000" dirty="0" smtClean="0"/>
              <a:t>例如</a:t>
            </a:r>
            <a:r>
              <a:rPr lang="zh-CN" altLang="en-US" sz="2000" dirty="0" smtClean="0"/>
              <a:t>：每一步使用</a:t>
            </a:r>
            <a:r>
              <a:rPr lang="zh-CN" altLang="en-US" sz="2000" dirty="0" smtClean="0"/>
              <a:t>的命令、结果等要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截屏</a:t>
            </a:r>
            <a:r>
              <a:rPr lang="zh-CN" altLang="en-US" sz="2000" dirty="0" smtClean="0"/>
              <a:t>，体现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word</a:t>
            </a:r>
            <a:r>
              <a:rPr lang="zh-CN" altLang="en-US" sz="2000" dirty="0" smtClean="0"/>
              <a:t>文档中（同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pPr marL="342900" indent="-342900">
              <a:buFontTx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85339" y="6334780"/>
            <a:ext cx="364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禁止抄袭，雷同必究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633214" y="4551214"/>
            <a:ext cx="1114554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需要提交的内容：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Word</a:t>
            </a:r>
            <a:r>
              <a:rPr lang="zh-CN" altLang="en-US" sz="2000" dirty="0" smtClean="0"/>
              <a:t>文档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源代码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要求所提交的材料打包命名“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作业次数</a:t>
            </a:r>
            <a:r>
              <a:rPr lang="zh-CN" altLang="en-US" dirty="0"/>
              <a:t>”</a:t>
            </a:r>
            <a:r>
              <a:rPr lang="zh-CN" altLang="en-US" dirty="0" smtClean="0"/>
              <a:t>，如：“</a:t>
            </a:r>
            <a:r>
              <a:rPr lang="en-US" altLang="zh-CN" dirty="0" smtClean="0"/>
              <a:t>2017033310-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-1.rar</a:t>
            </a:r>
            <a:r>
              <a:rPr lang="zh-CN" altLang="en-US" dirty="0" smtClean="0"/>
              <a:t>”</a:t>
            </a:r>
            <a:r>
              <a:rPr lang="zh-CN" altLang="en-US" b="1" dirty="0" smtClean="0">
                <a:solidFill>
                  <a:srgbClr val="0000FF"/>
                </a:solidFill>
              </a:rPr>
              <a:t>作业</a:t>
            </a:r>
            <a:r>
              <a:rPr lang="zh-CN" altLang="en-US" b="1" dirty="0">
                <a:solidFill>
                  <a:srgbClr val="0000FF"/>
                </a:solidFill>
              </a:rPr>
              <a:t>提交</a:t>
            </a:r>
            <a:r>
              <a:rPr lang="zh-CN" altLang="en-US" b="1" dirty="0" smtClean="0">
                <a:solidFill>
                  <a:srgbClr val="0000FF"/>
                </a:solidFill>
              </a:rPr>
              <a:t>时间暂定为</a:t>
            </a:r>
            <a:r>
              <a:rPr lang="en-US" altLang="zh-CN" b="1" dirty="0" smtClean="0">
                <a:solidFill>
                  <a:srgbClr val="0000FF"/>
                </a:solidFill>
              </a:rPr>
              <a:t>4</a:t>
            </a:r>
            <a:r>
              <a:rPr lang="zh-CN" altLang="en-US" b="1" dirty="0" smtClean="0">
                <a:solidFill>
                  <a:srgbClr val="0000FF"/>
                </a:solidFill>
              </a:rPr>
              <a:t>月</a:t>
            </a:r>
            <a:r>
              <a:rPr lang="en-US" altLang="zh-CN" b="1" dirty="0" smtClean="0">
                <a:solidFill>
                  <a:srgbClr val="0000FF"/>
                </a:solidFill>
              </a:rPr>
              <a:t>31</a:t>
            </a:r>
            <a:r>
              <a:rPr lang="zh-CN" altLang="en-US" b="1" dirty="0" smtClean="0">
                <a:solidFill>
                  <a:srgbClr val="0000FF"/>
                </a:solidFill>
              </a:rPr>
              <a:t>日结束前，</a:t>
            </a:r>
            <a:r>
              <a:rPr lang="zh-CN" altLang="en-US" dirty="0"/>
              <a:t>届时统一</a:t>
            </a:r>
            <a:r>
              <a:rPr lang="zh-CN" altLang="en-US" dirty="0" smtClean="0"/>
              <a:t>提交，等待通知。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97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矩形 3"/>
          <p:cNvSpPr>
            <a:spLocks noChangeArrowheads="1"/>
          </p:cNvSpPr>
          <p:nvPr/>
        </p:nvSpPr>
        <p:spPr bwMode="auto">
          <a:xfrm>
            <a:off x="1048871" y="747714"/>
            <a:ext cx="9528642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</a:rPr>
              <a:t>写一个程序，要求程序具有以下功能：</a:t>
            </a: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菜单选项：程序不断显示如下“菜单”选项，等待用户输入选项（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1~5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），之后执行相应功能；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插入功能：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将学生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类（最多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20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个）插入数组中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（可以使用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Java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集合类），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要求学生信息从键盘输入，每次只插入一个学生的信息；每插入一个名字后学生仍要求按学号递增排序；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输出功能：输出所有学生信息；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查找功能：按姓名查找，若找到显示相关信息，否则提示未找到。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退出功能：退出整个程序。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删除功能：按姓名删除，即按姓名查找后删除该学生信息；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修改功能：按姓名查找后修改学生年龄等信息；（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选择，若实现请标出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396970" y="124387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0099"/>
                </a:solidFill>
                <a:latin typeface="Arial" panose="020B0604020202020204" pitchFamily="34" charset="0"/>
              </a:rPr>
              <a:t>附录：项目（程序）内容</a:t>
            </a:r>
          </a:p>
        </p:txBody>
      </p:sp>
    </p:spTree>
    <p:extLst>
      <p:ext uri="{BB962C8B-B14F-4D97-AF65-F5344CB8AC3E}">
        <p14:creationId xmlns:p14="http://schemas.microsoft.com/office/powerpoint/2010/main" val="179363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5"/>
          <p:cNvSpPr>
            <a:spLocks noChangeArrowheads="1"/>
          </p:cNvSpPr>
          <p:nvPr/>
        </p:nvSpPr>
        <p:spPr bwMode="auto">
          <a:xfrm>
            <a:off x="2255184" y="1333781"/>
            <a:ext cx="66294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Tahoma" panose="020B0604030504040204" pitchFamily="34" charset="0"/>
                <a:ea typeface="黑体" panose="02010609060101010101" pitchFamily="49" charset="-122"/>
              </a:rPr>
              <a:t>请选择操作：</a:t>
            </a:r>
            <a:endParaRPr kumimoji="1" lang="en-US" altLang="zh-CN" sz="2000" b="1" dirty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Tahoma" panose="020B0604030504040204" pitchFamily="34" charset="0"/>
                <a:ea typeface="黑体" panose="02010609060101010101" pitchFamily="49" charset="-122"/>
              </a:rPr>
              <a:t>***********************************</a:t>
            </a:r>
            <a:endParaRPr kumimoji="1" lang="en-US" altLang="zh-CN" sz="2000" b="1" dirty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Tahoma" panose="020B0604030504040204" pitchFamily="34" charset="0"/>
                <a:ea typeface="黑体" panose="02010609060101010101" pitchFamily="49" charset="-122"/>
              </a:rPr>
              <a:t>*                           </a:t>
            </a:r>
            <a:r>
              <a:rPr kumimoji="1" lang="en-US" altLang="zh-CN" sz="2000" b="1" dirty="0">
                <a:latin typeface="Tahoma" panose="020B0604030504040204" pitchFamily="34" charset="0"/>
                <a:ea typeface="黑体" panose="02010609060101010101" pitchFamily="49" charset="-122"/>
              </a:rPr>
              <a:t>1  </a:t>
            </a:r>
            <a:r>
              <a:rPr kumimoji="1" lang="zh-CN" altLang="en-US" sz="2000" b="1" dirty="0">
                <a:latin typeface="Tahoma" panose="020B0604030504040204" pitchFamily="34" charset="0"/>
                <a:ea typeface="黑体" panose="02010609060101010101" pitchFamily="49" charset="-122"/>
              </a:rPr>
              <a:t>插入                                  *</a:t>
            </a:r>
            <a:endParaRPr kumimoji="1" lang="en-US" altLang="zh-CN" sz="2000" b="1" dirty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Tahoma" panose="020B0604030504040204" pitchFamily="34" charset="0"/>
                <a:ea typeface="黑体" panose="02010609060101010101" pitchFamily="49" charset="-122"/>
              </a:rPr>
              <a:t>*                           </a:t>
            </a:r>
            <a:r>
              <a:rPr kumimoji="1" lang="en-US" altLang="zh-CN" sz="2000" b="1" dirty="0">
                <a:latin typeface="Tahoma" panose="020B0604030504040204" pitchFamily="34" charset="0"/>
                <a:ea typeface="黑体" panose="02010609060101010101" pitchFamily="49" charset="-122"/>
              </a:rPr>
              <a:t>2  </a:t>
            </a:r>
            <a:r>
              <a:rPr kumimoji="1" lang="zh-CN" altLang="en-US" sz="2000" b="1" dirty="0">
                <a:latin typeface="Tahoma" panose="020B0604030504040204" pitchFamily="34" charset="0"/>
                <a:ea typeface="黑体" panose="02010609060101010101" pitchFamily="49" charset="-122"/>
              </a:rPr>
              <a:t>查找                                  *</a:t>
            </a:r>
            <a:endParaRPr kumimoji="1" lang="en-US" altLang="zh-CN" sz="2000" b="1" dirty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latin typeface="Tahoma" panose="020B0604030504040204" pitchFamily="34" charset="0"/>
                <a:ea typeface="黑体" panose="02010609060101010101" pitchFamily="49" charset="-122"/>
              </a:rPr>
              <a:t>*                           3  </a:t>
            </a:r>
            <a:r>
              <a:rPr kumimoji="1" lang="zh-CN" altLang="en-US" sz="2000" b="1" dirty="0">
                <a:latin typeface="Tahoma" panose="020B0604030504040204" pitchFamily="34" charset="0"/>
                <a:ea typeface="黑体" panose="02010609060101010101" pitchFamily="49" charset="-122"/>
              </a:rPr>
              <a:t>删除                                  *</a:t>
            </a:r>
            <a:endParaRPr kumimoji="1" lang="en-US" altLang="zh-CN" sz="2000" b="1" dirty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Tahoma" panose="020B0604030504040204" pitchFamily="34" charset="0"/>
                <a:ea typeface="黑体" panose="02010609060101010101" pitchFamily="49" charset="-122"/>
              </a:rPr>
              <a:t>*                           </a:t>
            </a:r>
            <a:r>
              <a:rPr kumimoji="1" lang="en-US" altLang="zh-CN" sz="2000" b="1" dirty="0">
                <a:latin typeface="Tahoma" panose="020B0604030504040204" pitchFamily="34" charset="0"/>
                <a:ea typeface="黑体" panose="02010609060101010101" pitchFamily="49" charset="-122"/>
              </a:rPr>
              <a:t>4  </a:t>
            </a:r>
            <a:r>
              <a:rPr kumimoji="1" lang="zh-CN" altLang="en-US" sz="2000" b="1" dirty="0">
                <a:latin typeface="Tahoma" panose="020B0604030504040204" pitchFamily="34" charset="0"/>
                <a:ea typeface="黑体" panose="02010609060101010101" pitchFamily="49" charset="-122"/>
              </a:rPr>
              <a:t>修改                                  *</a:t>
            </a:r>
            <a:endParaRPr kumimoji="1" lang="en-US" altLang="zh-CN" sz="2000" b="1" dirty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Tahoma" panose="020B0604030504040204" pitchFamily="34" charset="0"/>
                <a:ea typeface="黑体" panose="02010609060101010101" pitchFamily="49" charset="-122"/>
              </a:rPr>
              <a:t>*                           </a:t>
            </a:r>
            <a:r>
              <a:rPr kumimoji="1" lang="en-US" altLang="zh-CN" sz="2000" b="1" dirty="0">
                <a:latin typeface="Tahoma" panose="020B0604030504040204" pitchFamily="34" charset="0"/>
                <a:ea typeface="黑体" panose="02010609060101010101" pitchFamily="49" charset="-122"/>
              </a:rPr>
              <a:t>5  </a:t>
            </a:r>
            <a:r>
              <a:rPr kumimoji="1" lang="zh-CN" altLang="en-US" sz="2000" b="1" dirty="0">
                <a:latin typeface="Tahoma" panose="020B0604030504040204" pitchFamily="34" charset="0"/>
                <a:ea typeface="黑体" panose="02010609060101010101" pitchFamily="49" charset="-122"/>
              </a:rPr>
              <a:t>输出                                  *</a:t>
            </a:r>
            <a:endParaRPr kumimoji="1" lang="en-US" altLang="zh-CN" sz="2000" b="1" dirty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Tahoma" panose="020B0604030504040204" pitchFamily="34" charset="0"/>
                <a:ea typeface="黑体" panose="02010609060101010101" pitchFamily="49" charset="-122"/>
              </a:rPr>
              <a:t>*                           </a:t>
            </a:r>
            <a:r>
              <a:rPr kumimoji="1" lang="en-US" altLang="zh-CN" sz="2000" b="1" dirty="0">
                <a:latin typeface="Tahoma" panose="020B0604030504040204" pitchFamily="34" charset="0"/>
                <a:ea typeface="黑体" panose="02010609060101010101" pitchFamily="49" charset="-122"/>
              </a:rPr>
              <a:t>6  </a:t>
            </a:r>
            <a:r>
              <a:rPr kumimoji="1" lang="zh-CN" altLang="en-US" sz="2000" b="1" dirty="0">
                <a:latin typeface="Tahoma" panose="020B0604030504040204" pitchFamily="34" charset="0"/>
                <a:ea typeface="黑体" panose="02010609060101010101" pitchFamily="49" charset="-122"/>
              </a:rPr>
              <a:t>退出                                  *</a:t>
            </a:r>
            <a:endParaRPr kumimoji="1" lang="en-US" altLang="zh-CN" sz="2000" b="1" dirty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Tahoma" panose="020B0604030504040204" pitchFamily="34" charset="0"/>
                <a:ea typeface="黑体" panose="02010609060101010101" pitchFamily="49" charset="-122"/>
              </a:rPr>
              <a:t>***********************************</a:t>
            </a:r>
            <a:endParaRPr kumimoji="1" lang="en-US" altLang="zh-CN" sz="2000" b="1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62401" y="381001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kern="0" dirty="0" smtClean="0">
                <a:solidFill>
                  <a:srgbClr val="000099"/>
                </a:solidFill>
                <a:latin typeface="Arial" charset="0"/>
                <a:ea typeface="宋体" charset="-122"/>
              </a:rPr>
              <a:t>界面示意图</a:t>
            </a:r>
            <a:endParaRPr lang="zh-CN" altLang="en-US" sz="2800" kern="0" dirty="0">
              <a:solidFill>
                <a:srgbClr val="000099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1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5"/>
          <p:cNvSpPr>
            <a:spLocks noChangeArrowheads="1"/>
          </p:cNvSpPr>
          <p:nvPr/>
        </p:nvSpPr>
        <p:spPr bwMode="auto">
          <a:xfrm>
            <a:off x="1474296" y="699269"/>
            <a:ext cx="8856663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程序结构具体要求：</a:t>
            </a:r>
            <a:endParaRPr kumimoji="1" lang="en-US" altLang="zh-CN" sz="2000" b="1" dirty="0">
              <a:latin typeface="Tahoma" pitchFamily="34" charset="0"/>
              <a:ea typeface="黑体" pitchFamily="49" charset="-122"/>
            </a:endParaRPr>
          </a:p>
          <a:p>
            <a:pPr marL="457200" indent="-457200">
              <a:buFontTx/>
              <a:buAutoNum type="arabicPeriod"/>
              <a:defRPr/>
            </a:pP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实现</a:t>
            </a:r>
            <a:r>
              <a:rPr kumimoji="1" lang="en-US" altLang="zh-CN" sz="2000" b="1" dirty="0" err="1">
                <a:latin typeface="Tahoma" pitchFamily="34" charset="0"/>
                <a:ea typeface="黑体" pitchFamily="49" charset="-122"/>
              </a:rPr>
              <a:t>StudentManager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类</a:t>
            </a:r>
            <a:endParaRPr kumimoji="1" lang="en-US" altLang="zh-CN" sz="2000" b="1" dirty="0">
              <a:latin typeface="Tahoma" pitchFamily="34" charset="0"/>
              <a:ea typeface="黑体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管理所有</a:t>
            </a:r>
            <a:r>
              <a:rPr kumimoji="1" lang="en-US" altLang="zh-CN" sz="2000" b="1" dirty="0">
                <a:latin typeface="Tahoma" pitchFamily="34" charset="0"/>
                <a:ea typeface="黑体" pitchFamily="49" charset="-122"/>
              </a:rPr>
              <a:t>Student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，即</a:t>
            </a:r>
            <a:r>
              <a:rPr kumimoji="1" lang="en-US" altLang="zh-CN" sz="2000" b="1" dirty="0" err="1">
                <a:latin typeface="Tahoma" pitchFamily="34" charset="0"/>
                <a:ea typeface="黑体" pitchFamily="49" charset="-122"/>
              </a:rPr>
              <a:t>StudentManager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类有一个</a:t>
            </a:r>
            <a:r>
              <a:rPr kumimoji="1" lang="en-US" altLang="zh-CN" sz="2000" b="1" dirty="0">
                <a:latin typeface="Tahoma" pitchFamily="34" charset="0"/>
                <a:ea typeface="黑体" pitchFamily="49" charset="-122"/>
              </a:rPr>
              <a:t>Student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类型的数组或</a:t>
            </a:r>
            <a:r>
              <a:rPr kumimoji="1" lang="en-US" altLang="zh-CN" sz="2000" b="1" dirty="0">
                <a:latin typeface="Tahoma" pitchFamily="34" charset="0"/>
                <a:ea typeface="黑体" pitchFamily="49" charset="-122"/>
              </a:rPr>
              <a:t>List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作为字段；</a:t>
            </a:r>
            <a:endParaRPr kumimoji="1" lang="en-US" altLang="zh-CN" sz="2000" b="1" dirty="0">
              <a:latin typeface="Tahoma" pitchFamily="34" charset="0"/>
              <a:ea typeface="黑体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1" dirty="0">
                <a:latin typeface="Tahoma" panose="020B0604030504040204" pitchFamily="34" charset="0"/>
                <a:ea typeface="黑体" panose="02010609060101010101" pitchFamily="49" charset="-122"/>
              </a:rPr>
              <a:t>插入 、查找、删除、输出、退出等功能在该类中作为方法实现；</a:t>
            </a:r>
            <a:endParaRPr kumimoji="1" lang="en-US" altLang="zh-CN" sz="2000" b="1" dirty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该类还要有一个</a:t>
            </a:r>
            <a:r>
              <a:rPr kumimoji="1" lang="en-US" altLang="zh-CN" sz="2000" b="1" dirty="0">
                <a:latin typeface="Tahoma" pitchFamily="34" charset="0"/>
                <a:ea typeface="黑体" pitchFamily="49" charset="-122"/>
              </a:rPr>
              <a:t>App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方法，负责程序的整个控制流程（首先输出选择菜单，等待用户输入选项；然后根据选项执行相应操作）</a:t>
            </a:r>
            <a:endParaRPr kumimoji="1" lang="en-US" altLang="zh-CN" sz="2000" b="1" dirty="0">
              <a:latin typeface="Tahoma" pitchFamily="34" charset="0"/>
              <a:ea typeface="黑体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其他成员或功能自行确定</a:t>
            </a:r>
            <a:endParaRPr kumimoji="1" lang="en-US" altLang="zh-CN" sz="2000" b="1" dirty="0">
              <a:latin typeface="Tahoma" pitchFamily="34" charset="0"/>
              <a:ea typeface="黑体" pitchFamily="49" charset="-122"/>
            </a:endParaRPr>
          </a:p>
          <a:p>
            <a:pPr eaLnBrk="1" hangingPunct="1">
              <a:defRPr/>
            </a:pPr>
            <a:r>
              <a:rPr kumimoji="1" lang="en-US" altLang="zh-CN" sz="2000" b="1" dirty="0">
                <a:latin typeface="Tahoma" pitchFamily="34" charset="0"/>
                <a:ea typeface="黑体" pitchFamily="49" charset="-122"/>
              </a:rPr>
              <a:t>2. 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实现</a:t>
            </a:r>
            <a:r>
              <a:rPr kumimoji="1" lang="en-US" altLang="zh-CN" sz="2000" b="1" dirty="0">
                <a:latin typeface="Tahoma" pitchFamily="34" charset="0"/>
                <a:ea typeface="黑体" pitchFamily="49" charset="-122"/>
              </a:rPr>
              <a:t>Student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类</a:t>
            </a:r>
            <a:endParaRPr kumimoji="1" lang="en-US" altLang="zh-CN" sz="2000" b="1" dirty="0">
              <a:latin typeface="Tahoma" pitchFamily="34" charset="0"/>
              <a:ea typeface="黑体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1" dirty="0" smtClean="0">
                <a:latin typeface="Tahoma" pitchFamily="34" charset="0"/>
                <a:ea typeface="黑体" pitchFamily="49" charset="-122"/>
              </a:rPr>
              <a:t>私有字段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包括：</a:t>
            </a:r>
            <a:r>
              <a:rPr kumimoji="1" lang="en-US" altLang="zh-CN" sz="2000" b="1" dirty="0">
                <a:latin typeface="Tahoma" pitchFamily="34" charset="0"/>
                <a:ea typeface="黑体" pitchFamily="49" charset="-122"/>
              </a:rPr>
              <a:t>ID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（</a:t>
            </a:r>
            <a:r>
              <a:rPr kumimoji="1" lang="en-US" altLang="zh-CN" sz="2000" b="1" dirty="0" err="1">
                <a:latin typeface="Tahoma" pitchFamily="34" charset="0"/>
                <a:ea typeface="黑体" pitchFamily="49" charset="-122"/>
              </a:rPr>
              <a:t>int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）、</a:t>
            </a:r>
            <a:r>
              <a:rPr kumimoji="1" lang="en-US" altLang="zh-CN" sz="2000" b="1" dirty="0">
                <a:latin typeface="Tahoma" pitchFamily="34" charset="0"/>
                <a:ea typeface="黑体" pitchFamily="49" charset="-122"/>
              </a:rPr>
              <a:t>name(string)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、</a:t>
            </a:r>
            <a:r>
              <a:rPr kumimoji="1" lang="en-US" altLang="zh-CN" sz="2000" b="1" dirty="0" err="1">
                <a:latin typeface="Tahoma" pitchFamily="34" charset="0"/>
                <a:ea typeface="黑体" pitchFamily="49" charset="-122"/>
              </a:rPr>
              <a:t>birDate</a:t>
            </a:r>
            <a:r>
              <a:rPr kumimoji="1" lang="en-US" altLang="zh-CN" sz="2000" b="1" dirty="0">
                <a:latin typeface="Tahoma" pitchFamily="34" charset="0"/>
                <a:ea typeface="黑体" pitchFamily="49" charset="-122"/>
              </a:rPr>
              <a:t>(string</a:t>
            </a:r>
            <a:r>
              <a:rPr kumimoji="1" lang="zh-CN" altLang="en-US" sz="2000" b="1" dirty="0" smtClean="0">
                <a:latin typeface="Tahoma" pitchFamily="34" charset="0"/>
                <a:ea typeface="黑体" pitchFamily="49" charset="-122"/>
              </a:rPr>
              <a:t>或者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日期</a:t>
            </a:r>
            <a:r>
              <a:rPr kumimoji="1" lang="en-US" altLang="zh-CN" sz="2000" b="1" dirty="0" smtClean="0">
                <a:latin typeface="Tahoma" pitchFamily="34" charset="0"/>
                <a:ea typeface="黑体" pitchFamily="49" charset="-122"/>
              </a:rPr>
              <a:t>)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、</a:t>
            </a:r>
            <a:r>
              <a:rPr kumimoji="1" lang="en-US" altLang="zh-CN" sz="2000" b="1" dirty="0">
                <a:latin typeface="Tahoma" pitchFamily="34" charset="0"/>
                <a:ea typeface="黑体" pitchFamily="49" charset="-122"/>
              </a:rPr>
              <a:t>gender(bool)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，分别表示学号、姓名、出生日期和性别</a:t>
            </a:r>
            <a:endParaRPr kumimoji="1" lang="en-US" altLang="zh-CN" sz="2000" b="1" dirty="0">
              <a:latin typeface="Tahoma" pitchFamily="34" charset="0"/>
              <a:ea typeface="黑体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为每个私有字段设置</a:t>
            </a:r>
            <a:r>
              <a:rPr kumimoji="1" lang="zh-CN" altLang="en-US" sz="2000" b="1" dirty="0" smtClean="0">
                <a:latin typeface="Tahoma" pitchFamily="34" charset="0"/>
                <a:ea typeface="黑体" pitchFamily="49" charset="-122"/>
              </a:rPr>
              <a:t>一对儿公有访问方法</a:t>
            </a:r>
            <a:endParaRPr kumimoji="1" lang="en-US" altLang="zh-CN" sz="2000" b="1" dirty="0">
              <a:latin typeface="Tahoma" pitchFamily="34" charset="0"/>
              <a:ea typeface="黑体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其他成员或功能自行确定</a:t>
            </a:r>
            <a:endParaRPr kumimoji="1" lang="en-US" altLang="zh-CN" sz="2000" b="1" dirty="0">
              <a:latin typeface="Tahoma" pitchFamily="34" charset="0"/>
              <a:ea typeface="黑体" pitchFamily="49" charset="-122"/>
            </a:endParaRPr>
          </a:p>
          <a:p>
            <a:pPr eaLnBrk="1" hangingPunct="1">
              <a:defRPr/>
            </a:pPr>
            <a:r>
              <a:rPr kumimoji="1" lang="en-US" altLang="zh-CN" sz="2000" b="1" dirty="0">
                <a:latin typeface="Tahoma" pitchFamily="34" charset="0"/>
                <a:ea typeface="黑体" pitchFamily="49" charset="-122"/>
              </a:rPr>
              <a:t>3. 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实现测试类</a:t>
            </a:r>
            <a:r>
              <a:rPr kumimoji="1" lang="en-US" altLang="zh-CN" sz="2000" b="1" dirty="0" err="1">
                <a:latin typeface="Tahoma" pitchFamily="34" charset="0"/>
                <a:ea typeface="黑体" pitchFamily="49" charset="-122"/>
              </a:rPr>
              <a:t>SMTest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类</a:t>
            </a:r>
            <a:endParaRPr kumimoji="1" lang="en-US" altLang="zh-CN" sz="2000" b="1" dirty="0">
              <a:latin typeface="Tahoma" pitchFamily="34" charset="0"/>
              <a:ea typeface="黑体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在</a:t>
            </a:r>
            <a:r>
              <a:rPr kumimoji="1" lang="zh-CN" altLang="en-US" sz="2000" b="1" dirty="0" smtClean="0">
                <a:latin typeface="Tahoma" pitchFamily="34" charset="0"/>
                <a:ea typeface="黑体" pitchFamily="49" charset="-122"/>
              </a:rPr>
              <a:t>其</a:t>
            </a:r>
            <a:r>
              <a:rPr kumimoji="1" lang="en-US" altLang="zh-CN" sz="2000" b="1" dirty="0" smtClean="0">
                <a:latin typeface="Tahoma" pitchFamily="34" charset="0"/>
                <a:ea typeface="黑体" pitchFamily="49" charset="-122"/>
              </a:rPr>
              <a:t>Main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方法中执行</a:t>
            </a:r>
            <a:r>
              <a:rPr kumimoji="1" lang="en-US" altLang="zh-CN" sz="2000" b="1" dirty="0" err="1">
                <a:latin typeface="Tahoma" pitchFamily="34" charset="0"/>
                <a:ea typeface="黑体" pitchFamily="49" charset="-122"/>
              </a:rPr>
              <a:t>StudentManager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的</a:t>
            </a:r>
            <a:r>
              <a:rPr kumimoji="1" lang="en-US" altLang="zh-CN" sz="2000" b="1" dirty="0">
                <a:latin typeface="Tahoma" pitchFamily="34" charset="0"/>
                <a:ea typeface="黑体" pitchFamily="49" charset="-122"/>
              </a:rPr>
              <a:t>App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方法</a:t>
            </a:r>
            <a:endParaRPr kumimoji="1" lang="en-US" altLang="zh-CN" sz="2000" b="1" dirty="0">
              <a:latin typeface="Tahoma" pitchFamily="34" charset="0"/>
              <a:ea typeface="黑体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“界面”尽量</a:t>
            </a:r>
            <a:r>
              <a:rPr kumimoji="1" lang="zh-CN" altLang="en-US" sz="2000" b="1" dirty="0" smtClean="0">
                <a:latin typeface="Tahoma" pitchFamily="34" charset="0"/>
                <a:ea typeface="黑体" pitchFamily="49" charset="-122"/>
              </a:rPr>
              <a:t>美观</a:t>
            </a:r>
            <a:endParaRPr kumimoji="1" lang="en-US" altLang="zh-CN" sz="2000" b="1" dirty="0" smtClean="0">
              <a:latin typeface="Tahoma" pitchFamily="34" charset="0"/>
              <a:ea typeface="黑体" pitchFamily="49" charset="-122"/>
            </a:endParaRPr>
          </a:p>
          <a:p>
            <a:pPr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latin typeface="Tahoma" pitchFamily="34" charset="0"/>
                <a:ea typeface="黑体" pitchFamily="49" charset="-122"/>
              </a:rPr>
              <a:t>注：</a:t>
            </a:r>
            <a:endParaRPr kumimoji="1" lang="en-US" altLang="zh-CN" sz="2000" b="1" dirty="0">
              <a:solidFill>
                <a:srgbClr val="FF0000"/>
              </a:solidFill>
              <a:latin typeface="Tahoma" pitchFamily="34" charset="0"/>
              <a:ea typeface="黑体" pitchFamily="49" charset="-122"/>
            </a:endParaRPr>
          </a:p>
          <a:p>
            <a:pPr>
              <a:defRPr/>
            </a:pPr>
            <a:r>
              <a:rPr kumimoji="1" lang="zh-CN" altLang="en-US" sz="2000" b="1" dirty="0" smtClean="0">
                <a:latin typeface="Tahoma" pitchFamily="34" charset="0"/>
                <a:ea typeface="黑体" pitchFamily="49" charset="-122"/>
              </a:rPr>
              <a:t>本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题目可选择图形</a:t>
            </a:r>
            <a:r>
              <a:rPr kumimoji="1" lang="zh-CN" altLang="en-US" sz="2000" b="1" dirty="0" smtClean="0">
                <a:latin typeface="Tahoma" pitchFamily="34" charset="0"/>
                <a:ea typeface="黑体" pitchFamily="49" charset="-122"/>
              </a:rPr>
              <a:t>界面（</a:t>
            </a:r>
            <a:r>
              <a:rPr kumimoji="1" lang="en-US" altLang="zh-CN" sz="2000" b="1" dirty="0" smtClean="0">
                <a:latin typeface="Tahoma" pitchFamily="34" charset="0"/>
                <a:ea typeface="黑体" pitchFamily="49" charset="-122"/>
              </a:rPr>
              <a:t>GUI</a:t>
            </a:r>
            <a:r>
              <a:rPr kumimoji="1" lang="zh-CN" altLang="en-US" sz="2000" b="1" dirty="0" smtClean="0">
                <a:latin typeface="Tahoma" pitchFamily="34" charset="0"/>
                <a:ea typeface="黑体" pitchFamily="49" charset="-122"/>
              </a:rPr>
              <a:t>）程序</a:t>
            </a:r>
            <a:r>
              <a:rPr kumimoji="1" lang="zh-CN" altLang="en-US" sz="2000" b="1" dirty="0">
                <a:latin typeface="Tahoma" pitchFamily="34" charset="0"/>
                <a:ea typeface="黑体" pitchFamily="49" charset="-122"/>
              </a:rPr>
              <a:t>实现</a:t>
            </a:r>
            <a:r>
              <a:rPr kumimoji="1" lang="zh-CN" altLang="en-US" sz="2000" b="1" dirty="0" smtClean="0">
                <a:latin typeface="Tahoma" pitchFamily="34" charset="0"/>
                <a:ea typeface="黑体" pitchFamily="49" charset="-122"/>
              </a:rPr>
              <a:t>。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也</a:t>
            </a:r>
            <a:r>
              <a:rPr kumimoji="1"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可以增加其他功能。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可选择，若实现请在文档中明确标出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  <a:defRPr/>
            </a:pPr>
            <a:endParaRPr kumimoji="1" lang="en-US" altLang="zh-CN" sz="2000" b="1" dirty="0">
              <a:latin typeface="Tahoma" pitchFamily="34" charset="0"/>
              <a:ea typeface="黑体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19146" y="176049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kern="0" dirty="0" smtClean="0">
                <a:solidFill>
                  <a:srgbClr val="000099"/>
                </a:solidFill>
                <a:latin typeface="Arial" charset="0"/>
                <a:ea typeface="宋体" charset="-122"/>
              </a:rPr>
              <a:t>具体要求</a:t>
            </a:r>
            <a:endParaRPr lang="zh-CN" altLang="en-US" sz="2800" kern="0" dirty="0">
              <a:solidFill>
                <a:srgbClr val="000099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57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636</Words>
  <Application>Microsoft Office PowerPoint</Application>
  <PresentationFormat>宽屏</PresentationFormat>
  <Paragraphs>46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黑体</vt:lpstr>
      <vt:lpstr>Arial</vt:lpstr>
      <vt:lpstr>Calibri</vt:lpstr>
      <vt:lpstr>Calibri Light</vt:lpstr>
      <vt:lpstr>Tahoma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Yang vivi</cp:lastModifiedBy>
  <cp:revision>45</cp:revision>
  <dcterms:created xsi:type="dcterms:W3CDTF">2018-05-07T16:43:30Z</dcterms:created>
  <dcterms:modified xsi:type="dcterms:W3CDTF">2020-04-19T05:50:16Z</dcterms:modified>
</cp:coreProperties>
</file>