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86" r:id="rId4"/>
    <p:sldId id="287" r:id="rId5"/>
    <p:sldId id="306" r:id="rId6"/>
    <p:sldId id="316" r:id="rId7"/>
    <p:sldId id="284" r:id="rId8"/>
    <p:sldId id="318" r:id="rId9"/>
    <p:sldId id="319" r:id="rId10"/>
    <p:sldId id="320" r:id="rId11"/>
    <p:sldId id="317" r:id="rId12"/>
    <p:sldId id="311" r:id="rId13"/>
    <p:sldId id="321" r:id="rId14"/>
    <p:sldId id="322" r:id="rId15"/>
    <p:sldId id="28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1" y="4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0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30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67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45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13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0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8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34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6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E72-A781-4339-BC18-093EC0879B0E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40E-C216-4EF0-9023-DD22858A19D3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2DD-B01A-4227-860F-4BE220C1AB10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D098-656B-4700-9E2B-590D7CBBC5DA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7CC-DAD9-4706-8089-5751AF6B9719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A300-1161-4543-AAF3-375DD8DC04E6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3CDA-B351-4224-AAF5-6381BA8A679E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40A6-A0C7-48C2-A3F1-0D34E68A3858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018-C37F-405E-894D-9EF2C362073F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505F-5898-4E10-9F50-8705B5513E18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1C9-8C25-46FC-B7D5-FAF8FB199618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5C9E-502F-447B-B460-CF1C68197F0E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ef740@nenu.edu.cn" TargetMode="External"/><Relationship Id="rId3" Type="http://schemas.openxmlformats.org/officeDocument/2006/relationships/tags" Target="../tags/tag3.xml"/><Relationship Id="rId7" Type="http://schemas.openxmlformats.org/officeDocument/2006/relationships/image" Target="../media/image1.jp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6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96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>
                <a:cs typeface="+mn-ea"/>
                <a:sym typeface="+mn-lt"/>
              </a:rPr>
              <a:t>Python</a:t>
            </a:r>
            <a:r>
              <a:rPr lang="zh-CN" altLang="en-US" sz="4800" spc="600">
                <a:cs typeface="+mn-ea"/>
                <a:sym typeface="+mn-lt"/>
              </a:rPr>
              <a:t>程序设计语言</a:t>
            </a: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5970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600">
                <a:cs typeface="+mn-ea"/>
                <a:sym typeface="+mn-lt"/>
              </a:rPr>
              <a:t>项目实践</a:t>
            </a:r>
          </a:p>
        </p:txBody>
      </p:sp>
      <p:sp>
        <p:nvSpPr>
          <p:cNvPr id="7" name="PA_文本框 2"/>
          <p:cNvSpPr txBox="1"/>
          <p:nvPr>
            <p:custDataLst>
              <p:tags r:id="rId4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>
                <a:solidFill>
                  <a:schemeClr val="accent1"/>
                </a:solidFill>
                <a:cs typeface="+mn-ea"/>
                <a:sym typeface="+mn-lt"/>
              </a:rPr>
              <a:t>Python Programming Language</a:t>
            </a:r>
            <a:endParaRPr lang="zh-CN" altLang="en-US" sz="2400" spc="3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89" y="4880886"/>
            <a:ext cx="500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联系方式</a:t>
            </a:r>
            <a:r>
              <a:rPr lang="en-US" altLang="zh-CN" sz="1600" dirty="0">
                <a:cs typeface="+mn-ea"/>
                <a:sym typeface="+mn-lt"/>
              </a:rPr>
              <a:t>:   </a:t>
            </a:r>
            <a:r>
              <a:rPr lang="en-US" altLang="zh-CN" sz="1600" dirty="0">
                <a:cs typeface="+mn-ea"/>
                <a:sym typeface="+mn-lt"/>
                <a:hlinkClick r:id="rId8"/>
              </a:rPr>
              <a:t>hef740@nenu.edu.cn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490" y="4072548"/>
            <a:ext cx="6167755" cy="7888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授课单位：东北师范大学 信息科学与技术学院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任课教师：何飞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35550-962C-46BC-9532-2262D6E0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1CA6-E91D-4141-9F7C-049DEDB36DFF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D0FE-B97B-4FFC-A0A0-AAA42E2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F542D8-45DB-4B7E-A00D-7D04B79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965272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2.2 </a:t>
              </a:r>
              <a:r>
                <a:rPr lang="zh-CN" altLang="en-US" sz="2400" spc="600" dirty="0">
                  <a:cs typeface="+mn-ea"/>
                  <a:sym typeface="+mn-lt"/>
                </a:rPr>
                <a:t>自定义异常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31B7-9F08-4C0B-8686-621F9C19863B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947896" y="1343644"/>
            <a:ext cx="7499818" cy="678103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exceptionName</a:t>
            </a:r>
            <a:r>
              <a:rPr lang="en-US" altLang="zh-CN" dirty="0"/>
              <a:t>(</a:t>
            </a:r>
            <a:r>
              <a:rPr lang="en-US" altLang="zh-CN" dirty="0" err="1"/>
              <a:t>baseException</a:t>
            </a:r>
            <a:r>
              <a:rPr lang="en-US" altLang="zh-CN" dirty="0"/>
              <a:t>):pass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3B041F87-8252-41AC-BE5B-795FEF28702F}"/>
              </a:ext>
            </a:extLst>
          </p:cNvPr>
          <p:cNvSpPr txBox="1"/>
          <p:nvPr/>
        </p:nvSpPr>
        <p:spPr>
          <a:xfrm>
            <a:off x="2394997" y="2096423"/>
            <a:ext cx="5738130" cy="4185251"/>
          </a:xfrm>
          <a:prstGeom prst="rect">
            <a:avLst/>
          </a:prstGeom>
          <a:noFill/>
        </p:spPr>
        <p:txBody>
          <a:bodyPr wrap="square">
            <a:normAutofit fontScale="55000" lnSpcReduction="20000"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i="0" dirty="0"/>
              <a:t>Found = </a:t>
            </a:r>
            <a:r>
              <a:rPr lang="en-US" altLang="zh-CN" i="0" dirty="0" err="1"/>
              <a:t>fasle</a:t>
            </a:r>
            <a:endParaRPr lang="en-US" altLang="zh-CN" i="0" dirty="0"/>
          </a:p>
          <a:p>
            <a:r>
              <a:rPr lang="en-US" altLang="zh-CN" i="0" dirty="0"/>
              <a:t>For row, record in enumerate(table):</a:t>
            </a:r>
          </a:p>
          <a:p>
            <a:r>
              <a:rPr lang="en-US" altLang="zh-CN" i="0" dirty="0"/>
              <a:t>	for column, field in enumerate(record):</a:t>
            </a:r>
          </a:p>
          <a:p>
            <a:r>
              <a:rPr lang="en-US" altLang="zh-CN" i="0" dirty="0"/>
              <a:t>		for index, item in enumerate(field):</a:t>
            </a:r>
          </a:p>
          <a:p>
            <a:r>
              <a:rPr lang="en-US" altLang="zh-CN" i="0" dirty="0"/>
              <a:t>			if item == target:</a:t>
            </a:r>
          </a:p>
          <a:p>
            <a:r>
              <a:rPr lang="en-US" altLang="zh-CN" i="0" dirty="0"/>
              <a:t>				found = True</a:t>
            </a:r>
          </a:p>
          <a:p>
            <a:r>
              <a:rPr lang="en-US" altLang="zh-CN" i="0" dirty="0"/>
              <a:t>				break</a:t>
            </a:r>
          </a:p>
          <a:p>
            <a:r>
              <a:rPr lang="en-US" altLang="zh-CN" i="0" dirty="0"/>
              <a:t>		if found:</a:t>
            </a:r>
          </a:p>
          <a:p>
            <a:r>
              <a:rPr lang="en-US" altLang="zh-CN" i="0" dirty="0"/>
              <a:t>			break</a:t>
            </a:r>
          </a:p>
          <a:p>
            <a:r>
              <a:rPr lang="en-US" altLang="zh-CN" i="0" dirty="0"/>
              <a:t>	if found:</a:t>
            </a:r>
          </a:p>
          <a:p>
            <a:r>
              <a:rPr lang="en-US" altLang="zh-CN" i="0" dirty="0"/>
              <a:t>		break</a:t>
            </a:r>
          </a:p>
          <a:p>
            <a:r>
              <a:rPr lang="en-US" altLang="zh-CN" i="0" dirty="0"/>
              <a:t>If found</a:t>
            </a:r>
            <a:r>
              <a:rPr lang="zh-CN" altLang="en-US" i="0" dirty="0"/>
              <a:t>：</a:t>
            </a:r>
            <a:endParaRPr lang="en-US" altLang="zh-CN" i="0" dirty="0"/>
          </a:p>
          <a:p>
            <a:r>
              <a:rPr lang="en-US" altLang="zh-CN" i="0" dirty="0"/>
              <a:t>	Print(“found at ({0}, {1}, {2})”).format(row, column, index))</a:t>
            </a:r>
          </a:p>
          <a:p>
            <a:r>
              <a:rPr lang="en-US" altLang="zh-CN" i="0" dirty="0"/>
              <a:t>Else:</a:t>
            </a:r>
          </a:p>
          <a:p>
            <a:r>
              <a:rPr lang="en-US" altLang="zh-CN" i="0" dirty="0"/>
              <a:t>	print(“not found”)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A0B09AE8-0BB6-42AC-8956-439268CD1E31}"/>
              </a:ext>
            </a:extLst>
          </p:cNvPr>
          <p:cNvSpPr txBox="1"/>
          <p:nvPr/>
        </p:nvSpPr>
        <p:spPr>
          <a:xfrm>
            <a:off x="5728209" y="4418711"/>
            <a:ext cx="5363676" cy="678103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zh-CN" altLang="en-US" i="0" dirty="0">
                <a:solidFill>
                  <a:schemeClr val="accent1"/>
                </a:solidFill>
              </a:rPr>
              <a:t>可采用自定义异常改变控制流，精简代码</a:t>
            </a:r>
            <a:endParaRPr lang="en-US" altLang="zh-CN" i="0" dirty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70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D5D99-7220-4B87-9684-FC16685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26D8-0590-490E-BFFB-DAFDBF8374C8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BA34-CA5E-4F2E-83A5-EAAFCBF6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B5675-996C-4EBC-A257-F500CF1C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MH_Number">
            <a:extLst>
              <a:ext uri="{FF2B5EF4-FFF2-40B4-BE49-F238E27FC236}">
                <a16:creationId xmlns:a16="http://schemas.microsoft.com/office/drawing/2014/main" id="{7846BE10-D6EE-4627-8E4B-615D39DB7A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PA_MH_Title">
            <a:extLst>
              <a:ext uri="{FF2B5EF4-FFF2-40B4-BE49-F238E27FC236}">
                <a16:creationId xmlns:a16="http://schemas.microsoft.com/office/drawing/2014/main" id="{E395CEB6-D732-450C-900E-7633B05465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75729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 dirty="0">
                <a:cs typeface="+mn-ea"/>
                <a:sym typeface="+mn-lt"/>
              </a:rPr>
              <a:t>自定义函数</a:t>
            </a:r>
          </a:p>
        </p:txBody>
      </p:sp>
      <p:sp>
        <p:nvSpPr>
          <p:cNvPr id="13" name="MH_Title">
            <a:extLst>
              <a:ext uri="{FF2B5EF4-FFF2-40B4-BE49-F238E27FC236}">
                <a16:creationId xmlns:a16="http://schemas.microsoft.com/office/drawing/2014/main" id="{78218555-7B6D-4A3F-AFCA-7A6DFC1CC86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517978"/>
            <a:ext cx="4223535" cy="29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全局</a:t>
            </a: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局部函数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断言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lambda</a:t>
            </a: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函数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004F2D6-DCF9-42C0-AA25-5FBF2BAFC1F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3115B3-AA90-441E-BF51-1FB257CEE4A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0293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3.1 </a:t>
              </a:r>
              <a:r>
                <a:rPr lang="zh-CN" altLang="en-US" sz="2400" spc="600" dirty="0">
                  <a:cs typeface="+mn-ea"/>
                  <a:sym typeface="+mn-lt"/>
                </a:rPr>
                <a:t>全局</a:t>
              </a:r>
              <a:r>
                <a:rPr lang="en-US" altLang="zh-CN" sz="2400" spc="600" dirty="0">
                  <a:cs typeface="+mn-ea"/>
                  <a:sym typeface="+mn-lt"/>
                </a:rPr>
                <a:t>/</a:t>
              </a:r>
              <a:r>
                <a:rPr lang="zh-CN" altLang="en-US" sz="2400" spc="600" dirty="0">
                  <a:cs typeface="+mn-ea"/>
                  <a:sym typeface="+mn-lt"/>
                </a:rPr>
                <a:t>局部函数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0C2-1B24-4975-BD22-093606B56EED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定义语法格式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2017491" y="2336487"/>
            <a:ext cx="7650821" cy="144445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i="1" dirty="0">
                <a:latin typeface="Arial Nova" panose="020B0604020202020204" pitchFamily="34" charset="0"/>
                <a:cs typeface="+mn-ea"/>
              </a:rPr>
              <a:t>def </a:t>
            </a:r>
            <a:r>
              <a:rPr lang="en-US" altLang="zh-CN" sz="2000" i="1" dirty="0" err="1">
                <a:latin typeface="Arial Nova" panose="020B0604020202020204" pitchFamily="34" charset="0"/>
                <a:cs typeface="+mn-ea"/>
              </a:rPr>
              <a:t>functionName</a:t>
            </a:r>
            <a:r>
              <a:rPr lang="en-US" altLang="zh-CN" sz="2000" i="1" dirty="0">
                <a:latin typeface="Arial Nova" panose="020B0604020202020204" pitchFamily="34" charset="0"/>
                <a:cs typeface="+mn-ea"/>
              </a:rPr>
              <a:t>(parameters):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i="1" dirty="0">
                <a:latin typeface="Arial Nova" panose="020B0604020202020204" pitchFamily="34" charset="0"/>
                <a:cs typeface="+mn-ea"/>
              </a:rPr>
              <a:t>	suite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F5134D5E-44C9-4932-A199-C636AECAA671}"/>
              </a:ext>
            </a:extLst>
          </p:cNvPr>
          <p:cNvSpPr txBox="1"/>
          <p:nvPr/>
        </p:nvSpPr>
        <p:spPr>
          <a:xfrm>
            <a:off x="1966455" y="3624192"/>
            <a:ext cx="7650821" cy="144445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Arial Nova" panose="020B0604020202020204" pitchFamily="34" charset="0"/>
                <a:cs typeface="+mn-ea"/>
              </a:rPr>
              <a:t>关键问题：如何定义参数</a:t>
            </a:r>
            <a:endParaRPr lang="en-US" altLang="zh-CN" sz="2000" dirty="0">
              <a:solidFill>
                <a:schemeClr val="accent1"/>
              </a:solidFill>
              <a:latin typeface="Arial Nova" panose="020B0604020202020204" pitchFamily="34" charset="0"/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7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3.2 </a:t>
              </a:r>
              <a:r>
                <a:rPr lang="zh-CN" altLang="en-US" sz="2400" spc="600" dirty="0">
                  <a:cs typeface="+mn-ea"/>
                  <a:sym typeface="+mn-lt"/>
                </a:rPr>
                <a:t>断言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894A-EA9E-47B4-8A44-9D2FE63E3773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定义语法格式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2017491" y="2336487"/>
            <a:ext cx="7650821" cy="742273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i="1" dirty="0">
                <a:latin typeface="Arial Nova" panose="020B0604020202020204" pitchFamily="34" charset="0"/>
                <a:cs typeface="+mn-ea"/>
              </a:rPr>
              <a:t>assert </a:t>
            </a:r>
            <a:r>
              <a:rPr lang="en-US" altLang="zh-CN" sz="2000" i="1" dirty="0" err="1">
                <a:latin typeface="Arial Nova" panose="020B0604020202020204" pitchFamily="34" charset="0"/>
                <a:cs typeface="+mn-ea"/>
              </a:rPr>
              <a:t>boolean_expression</a:t>
            </a:r>
            <a:r>
              <a:rPr lang="en-US" altLang="zh-CN" sz="2000" i="1" dirty="0">
                <a:latin typeface="Arial Nova" panose="020B0604020202020204" pitchFamily="34" charset="0"/>
                <a:cs typeface="+mn-ea"/>
              </a:rPr>
              <a:t>, </a:t>
            </a:r>
            <a:r>
              <a:rPr lang="en-US" altLang="zh-CN" sz="2000" i="1" dirty="0" err="1">
                <a:latin typeface="Arial Nova" panose="020B0604020202020204" pitchFamily="34" charset="0"/>
                <a:cs typeface="+mn-ea"/>
              </a:rPr>
              <a:t>optional_expression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F5134D5E-44C9-4932-A199-C636AECAA671}"/>
              </a:ext>
            </a:extLst>
          </p:cNvPr>
          <p:cNvSpPr txBox="1"/>
          <p:nvPr/>
        </p:nvSpPr>
        <p:spPr>
          <a:xfrm>
            <a:off x="5322784" y="2937138"/>
            <a:ext cx="2139955" cy="58288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Arial Nova" panose="020B0604020202020204" pitchFamily="34" charset="0"/>
                <a:cs typeface="+mn-ea"/>
              </a:rPr>
              <a:t>实例比较</a:t>
            </a:r>
            <a:endParaRPr lang="en-US" altLang="zh-CN" sz="2000" dirty="0">
              <a:solidFill>
                <a:schemeClr val="accent1"/>
              </a:solidFill>
              <a:latin typeface="Arial Nova" panose="020B0604020202020204" pitchFamily="34" charset="0"/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80E9B75B-0D9B-4690-A69F-593AF93FC845}"/>
              </a:ext>
            </a:extLst>
          </p:cNvPr>
          <p:cNvSpPr txBox="1"/>
          <p:nvPr/>
        </p:nvSpPr>
        <p:spPr>
          <a:xfrm>
            <a:off x="1239654" y="3617344"/>
            <a:ext cx="5081450" cy="2583808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i="0" dirty="0"/>
              <a:t>def </a:t>
            </a:r>
            <a:r>
              <a:rPr lang="en-US" altLang="zh-CN" i="0" dirty="0" err="1"/>
              <a:t>preduct</a:t>
            </a:r>
            <a:r>
              <a:rPr lang="en-US" altLang="zh-CN" i="0" dirty="0"/>
              <a:t>(</a:t>
            </a:r>
            <a:r>
              <a:rPr lang="en-US" altLang="zh-CN" i="0" dirty="0" err="1"/>
              <a:t>args</a:t>
            </a:r>
            <a:r>
              <a:rPr lang="en-US" altLang="zh-CN" i="0" dirty="0"/>
              <a:t>):</a:t>
            </a:r>
          </a:p>
          <a:p>
            <a:r>
              <a:rPr lang="en-US" altLang="zh-CN" i="0" dirty="0"/>
              <a:t>	</a:t>
            </a:r>
            <a:r>
              <a:rPr lang="en-US" altLang="zh-CN" i="0" dirty="0">
                <a:solidFill>
                  <a:srgbClr val="FF0000"/>
                </a:solidFill>
              </a:rPr>
              <a:t>assert all(</a:t>
            </a:r>
            <a:r>
              <a:rPr lang="en-US" altLang="zh-CN" i="0" dirty="0" err="1">
                <a:solidFill>
                  <a:srgbClr val="FF0000"/>
                </a:solidFill>
              </a:rPr>
              <a:t>args</a:t>
            </a:r>
            <a:r>
              <a:rPr lang="en-US" altLang="zh-CN" i="0" dirty="0">
                <a:solidFill>
                  <a:srgbClr val="FF0000"/>
                </a:solidFill>
              </a:rPr>
              <a:t>), “0 argument”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	result = 1</a:t>
            </a:r>
          </a:p>
          <a:p>
            <a:r>
              <a:rPr lang="en-US" altLang="zh-CN" dirty="0"/>
              <a:t>	for </a:t>
            </a:r>
            <a:r>
              <a:rPr lang="en-US" altLang="zh-CN" dirty="0" err="1"/>
              <a:t>arg</a:t>
            </a:r>
            <a:r>
              <a:rPr lang="en-US" altLang="zh-CN" dirty="0"/>
              <a:t> in </a:t>
            </a:r>
            <a:r>
              <a:rPr lang="en-US" altLang="zh-CN" dirty="0" err="1"/>
              <a:t>args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	result *= </a:t>
            </a:r>
            <a:r>
              <a:rPr lang="en-US" altLang="zh-CN" dirty="0" err="1"/>
              <a:t>arg</a:t>
            </a:r>
            <a:endParaRPr lang="en-US" altLang="zh-CN" dirty="0"/>
          </a:p>
          <a:p>
            <a:r>
              <a:rPr lang="en-US" altLang="zh-CN" dirty="0"/>
              <a:t>	return result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185550D2-5E56-452E-A098-3093026A87E0}"/>
              </a:ext>
            </a:extLst>
          </p:cNvPr>
          <p:cNvSpPr txBox="1"/>
          <p:nvPr/>
        </p:nvSpPr>
        <p:spPr>
          <a:xfrm>
            <a:off x="6839306" y="3577906"/>
            <a:ext cx="5081450" cy="2583808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i="0" dirty="0"/>
              <a:t>def </a:t>
            </a:r>
            <a:r>
              <a:rPr lang="en-US" altLang="zh-CN" i="0" dirty="0" err="1"/>
              <a:t>preduct</a:t>
            </a:r>
            <a:r>
              <a:rPr lang="en-US" altLang="zh-CN" i="0" dirty="0"/>
              <a:t>(</a:t>
            </a:r>
            <a:r>
              <a:rPr lang="en-US" altLang="zh-CN" i="0" dirty="0" err="1"/>
              <a:t>args</a:t>
            </a:r>
            <a:r>
              <a:rPr lang="en-US" altLang="zh-CN" i="0" dirty="0"/>
              <a:t>):</a:t>
            </a:r>
          </a:p>
          <a:p>
            <a:r>
              <a:rPr lang="en-US" altLang="zh-CN" i="0" dirty="0"/>
              <a:t>	</a:t>
            </a:r>
            <a:r>
              <a:rPr lang="en-US" altLang="zh-CN" dirty="0"/>
              <a:t>result = 1</a:t>
            </a:r>
          </a:p>
          <a:p>
            <a:r>
              <a:rPr lang="en-US" altLang="zh-CN" dirty="0"/>
              <a:t>	for </a:t>
            </a:r>
            <a:r>
              <a:rPr lang="en-US" altLang="zh-CN" dirty="0" err="1"/>
              <a:t>arg</a:t>
            </a:r>
            <a:r>
              <a:rPr lang="en-US" altLang="zh-CN" dirty="0"/>
              <a:t> in </a:t>
            </a:r>
            <a:r>
              <a:rPr lang="en-US" altLang="zh-CN" dirty="0" err="1"/>
              <a:t>args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	result *= </a:t>
            </a:r>
            <a:r>
              <a:rPr lang="en-US" altLang="zh-CN" dirty="0" err="1"/>
              <a:t>arg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i="0" dirty="0">
                <a:solidFill>
                  <a:srgbClr val="FF0000"/>
                </a:solidFill>
              </a:rPr>
              <a:t>assert result, “0 argument”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	return result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7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3.3 Lambda</a:t>
              </a:r>
              <a:r>
                <a:rPr lang="zh-CN" altLang="en-US" sz="2400" spc="600" dirty="0">
                  <a:cs typeface="+mn-ea"/>
                  <a:sym typeface="+mn-lt"/>
                </a:rPr>
                <a:t>函数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C7AB-62DC-407B-8DC3-B0729D0CF48A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定义语法格式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2017491" y="2336487"/>
            <a:ext cx="7650821" cy="742273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i="1" dirty="0">
                <a:latin typeface="Arial Nova" panose="020B0604020202020204" pitchFamily="34" charset="0"/>
                <a:cs typeface="+mn-ea"/>
              </a:rPr>
              <a:t>lambda parameters: expression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F5134D5E-44C9-4932-A199-C636AECAA671}"/>
              </a:ext>
            </a:extLst>
          </p:cNvPr>
          <p:cNvSpPr txBox="1"/>
          <p:nvPr/>
        </p:nvSpPr>
        <p:spPr>
          <a:xfrm>
            <a:off x="2017491" y="3205070"/>
            <a:ext cx="2139955" cy="58288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Arial Nova" panose="020B0604020202020204" pitchFamily="34" charset="0"/>
                <a:cs typeface="+mn-ea"/>
              </a:rPr>
              <a:t>实例</a:t>
            </a:r>
            <a:endParaRPr lang="en-US" altLang="zh-CN" sz="2000" dirty="0">
              <a:solidFill>
                <a:schemeClr val="accent1"/>
              </a:solidFill>
              <a:latin typeface="Arial Nova" panose="020B0604020202020204" pitchFamily="34" charset="0"/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80E9B75B-0D9B-4690-A69F-593AF93FC845}"/>
              </a:ext>
            </a:extLst>
          </p:cNvPr>
          <p:cNvSpPr txBox="1"/>
          <p:nvPr/>
        </p:nvSpPr>
        <p:spPr>
          <a:xfrm>
            <a:off x="2042976" y="3787958"/>
            <a:ext cx="8076605" cy="1811687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0" dirty="0"/>
              <a:t>s = lambda x: “” if x==1 else “s”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0" dirty="0"/>
              <a:t>area = lambda </a:t>
            </a:r>
            <a:r>
              <a:rPr lang="en-US" altLang="zh-CN" i="0" dirty="0" err="1"/>
              <a:t>b,h</a:t>
            </a:r>
            <a:r>
              <a:rPr lang="en-US" altLang="zh-CN" i="0" dirty="0"/>
              <a:t>: 0.5*b*h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5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>
                <a:cs typeface="+mn-ea"/>
                <a:sym typeface="+mn-lt"/>
              </a:rPr>
              <a:t>提升自己！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cs typeface="+mn-ea"/>
                <a:sym typeface="+mn-lt"/>
              </a:rPr>
              <a:t>下节课学习内容：模块</a:t>
            </a:r>
            <a:endParaRPr lang="en-US" altLang="zh-CN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1DA6B-60D4-4381-BA7C-F2CAEE8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C6E7-4012-46C6-B315-1A43C14858FC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8BFD5-74D9-44E0-9E0F-B11E5291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6E9970-DBE7-4A42-8CA5-5EBD6E5D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sp>
        <p:nvSpPr>
          <p:cNvPr id="13" name="Diamond 290"/>
          <p:cNvSpPr/>
          <p:nvPr/>
        </p:nvSpPr>
        <p:spPr>
          <a:xfrm>
            <a:off x="793551" y="3632353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9" name="TextBox 296"/>
          <p:cNvSpPr txBox="1"/>
          <p:nvPr/>
        </p:nvSpPr>
        <p:spPr>
          <a:xfrm>
            <a:off x="1362457" y="3879255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异常处理</a:t>
            </a:r>
          </a:p>
        </p:txBody>
      </p:sp>
      <p:sp>
        <p:nvSpPr>
          <p:cNvPr id="15" name="Diamond 292"/>
          <p:cNvSpPr/>
          <p:nvPr/>
        </p:nvSpPr>
        <p:spPr>
          <a:xfrm>
            <a:off x="793553" y="2563262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294"/>
          <p:cNvSpPr txBox="1"/>
          <p:nvPr/>
        </p:nvSpPr>
        <p:spPr>
          <a:xfrm>
            <a:off x="1362457" y="2810164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控制结构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8B632-E26E-4179-A3A8-7339D82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7C28-0521-4154-98E0-8288C0F44F70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18C26-0AD5-4D82-8998-2FBFE9A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C5899-7EC5-4FE4-AA9A-6443079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42430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256" name="Diamond 290">
            <a:extLst>
              <a:ext uri="{FF2B5EF4-FFF2-40B4-BE49-F238E27FC236}">
                <a16:creationId xmlns:a16="http://schemas.microsoft.com/office/drawing/2014/main" id="{F1CCEB9F-B210-4254-9724-9DE79A2AC484}"/>
              </a:ext>
            </a:extLst>
          </p:cNvPr>
          <p:cNvSpPr/>
          <p:nvPr/>
        </p:nvSpPr>
        <p:spPr>
          <a:xfrm>
            <a:off x="792859" y="4586325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57" name="TextBox 296">
            <a:extLst>
              <a:ext uri="{FF2B5EF4-FFF2-40B4-BE49-F238E27FC236}">
                <a16:creationId xmlns:a16="http://schemas.microsoft.com/office/drawing/2014/main" id="{54F7A28E-C0D4-4687-B15F-40ADB1FAAA5F}"/>
              </a:ext>
            </a:extLst>
          </p:cNvPr>
          <p:cNvSpPr txBox="1"/>
          <p:nvPr/>
        </p:nvSpPr>
        <p:spPr>
          <a:xfrm>
            <a:off x="1361765" y="4833227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>
                <a:cs typeface="+mn-ea"/>
                <a:sym typeface="+mn-lt"/>
              </a:rPr>
              <a:t>控制结构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021953"/>
            <a:ext cx="4223535" cy="317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>
                <a:latin typeface="+mn-lt"/>
                <a:ea typeface="+mn-ea"/>
                <a:cs typeface="+mn-ea"/>
                <a:sym typeface="+mn-lt"/>
              </a:rPr>
              <a:t>条件分支</a:t>
            </a:r>
            <a:endParaRPr lang="en-US" altLang="zh-CN" sz="260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>
                <a:latin typeface="+mn-lt"/>
                <a:ea typeface="+mn-ea"/>
                <a:cs typeface="+mn-ea"/>
                <a:sym typeface="+mn-lt"/>
              </a:rPr>
              <a:t>循环</a:t>
            </a:r>
            <a:endParaRPr lang="en-US" altLang="zh-CN" sz="26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BD9DA-0EF1-416E-9C88-0EB8B65B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341-21C5-4238-9C22-2E5A38C666EA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ECA1E-E470-47E6-9503-9F6F9312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58FC-36C1-40D2-B853-7B4045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79252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>
                  <a:cs typeface="+mn-ea"/>
                  <a:sym typeface="+mn-lt"/>
                </a:rPr>
                <a:t>1.1 </a:t>
              </a:r>
              <a:r>
                <a:rPr lang="zh-CN" altLang="en-US" sz="2400" spc="600">
                  <a:cs typeface="+mn-ea"/>
                  <a:sym typeface="+mn-lt"/>
                </a:rPr>
                <a:t>条件分支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F2F-EABB-4951-AC70-47B26C70929E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893368" y="1315688"/>
            <a:ext cx="4294012" cy="4825054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if boolean_expression1: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	suite1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 err="1">
                <a:latin typeface="Arial Nova" panose="020B0604020202020204" pitchFamily="34" charset="0"/>
                <a:cs typeface="+mn-ea"/>
              </a:rPr>
              <a:t>eif</a:t>
            </a: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 boolean_expression2: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	suite2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….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 err="1">
                <a:latin typeface="Arial Nova" panose="020B0604020202020204" pitchFamily="34" charset="0"/>
                <a:cs typeface="+mn-ea"/>
              </a:rPr>
              <a:t>eif</a:t>
            </a: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 </a:t>
            </a:r>
            <a:r>
              <a:rPr lang="en-US" altLang="zh-CN" sz="2400" i="1" dirty="0" err="1">
                <a:latin typeface="Arial Nova" panose="020B0604020202020204" pitchFamily="34" charset="0"/>
                <a:cs typeface="+mn-ea"/>
              </a:rPr>
              <a:t>boolean_expressionN</a:t>
            </a: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: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	</a:t>
            </a:r>
            <a:r>
              <a:rPr lang="en-US" altLang="zh-CN" sz="2400" i="1" dirty="0" err="1">
                <a:latin typeface="Arial Nova" panose="020B0604020202020204" pitchFamily="34" charset="0"/>
                <a:cs typeface="+mn-ea"/>
              </a:rPr>
              <a:t>suiteN</a:t>
            </a:r>
            <a:endParaRPr lang="en-US" altLang="zh-CN" sz="2400" i="1" dirty="0">
              <a:latin typeface="Arial Nova" panose="020B0604020202020204" pitchFamily="34" charset="0"/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else: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	</a:t>
            </a:r>
            <a:r>
              <a:rPr lang="en-US" altLang="zh-CN" sz="2400" i="1" dirty="0" err="1">
                <a:latin typeface="Arial Nova" panose="020B0604020202020204" pitchFamily="34" charset="0"/>
                <a:cs typeface="+mn-ea"/>
              </a:rPr>
              <a:t>else_suite</a:t>
            </a:r>
            <a:endParaRPr lang="en-US" altLang="zh-CN" sz="2400" i="1" dirty="0">
              <a:latin typeface="Arial Nova" panose="020B0604020202020204" pitchFamily="34" charset="0"/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90BF2FC1-E273-4362-8BA0-FCC9670E7833}"/>
              </a:ext>
            </a:extLst>
          </p:cNvPr>
          <p:cNvSpPr txBox="1"/>
          <p:nvPr/>
        </p:nvSpPr>
        <p:spPr>
          <a:xfrm>
            <a:off x="6379768" y="1315688"/>
            <a:ext cx="5457098" cy="48250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dirty="0"/>
              <a:t>expression1 if </a:t>
            </a:r>
            <a:r>
              <a:rPr lang="en-US" altLang="zh-CN" dirty="0" err="1"/>
              <a:t>boolean_expression</a:t>
            </a:r>
            <a:endParaRPr lang="en-US" altLang="zh-CN" dirty="0"/>
          </a:p>
          <a:p>
            <a:r>
              <a:rPr lang="en-US" altLang="zh-CN" dirty="0"/>
              <a:t>	        else expression2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23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>
                  <a:cs typeface="+mn-ea"/>
                  <a:sym typeface="+mn-lt"/>
                </a:rPr>
                <a:t>1.2 </a:t>
              </a:r>
              <a:r>
                <a:rPr lang="zh-CN" altLang="en-US" sz="2400" spc="600">
                  <a:cs typeface="+mn-ea"/>
                  <a:sym typeface="+mn-lt"/>
                </a:rPr>
                <a:t>循环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0535-4C7C-4D1C-A29E-13DD24EA450B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>
                <a:cs typeface="+mn-ea"/>
              </a:rPr>
              <a:t>while</a:t>
            </a:r>
            <a:r>
              <a:rPr lang="zh-CN" altLang="en-US" sz="2400" b="1">
                <a:cs typeface="+mn-ea"/>
              </a:rPr>
              <a:t>循环</a:t>
            </a:r>
            <a:endParaRPr lang="en-US" altLang="zh-CN" sz="2400" b="1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63150" y="2255255"/>
            <a:ext cx="10477911" cy="381418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dirty="0"/>
              <a:t>while </a:t>
            </a:r>
            <a:r>
              <a:rPr lang="en-US" altLang="zh-CN" dirty="0" err="1"/>
              <a:t>boolean_expression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while_suite</a:t>
            </a:r>
            <a:endParaRPr lang="en-US" altLang="zh-CN" dirty="0"/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else_suite</a:t>
            </a:r>
            <a:r>
              <a:rPr lang="en-US" altLang="zh-CN" dirty="0"/>
              <a:t>	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8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>
                  <a:cs typeface="+mn-ea"/>
                  <a:sym typeface="+mn-lt"/>
                </a:rPr>
                <a:t>1.2 </a:t>
              </a:r>
              <a:r>
                <a:rPr lang="zh-CN" altLang="en-US" sz="2400" spc="600">
                  <a:cs typeface="+mn-ea"/>
                  <a:sym typeface="+mn-lt"/>
                </a:rPr>
                <a:t>循环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A71-F7A7-416B-8BF9-5EFC14AE39D4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1593969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cs typeface="+mn-ea"/>
              </a:rPr>
              <a:t>for </a:t>
            </a:r>
            <a:r>
              <a:rPr lang="zh-CN" altLang="en-US" sz="2400" b="1" dirty="0">
                <a:cs typeface="+mn-ea"/>
              </a:rPr>
              <a:t>循环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75733" y="2130804"/>
            <a:ext cx="3930303" cy="381418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dirty="0"/>
              <a:t>for expression in </a:t>
            </a:r>
            <a:r>
              <a:rPr lang="en-US" altLang="zh-CN" dirty="0" err="1"/>
              <a:t>iterable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for_suite</a:t>
            </a:r>
            <a:endParaRPr lang="en-US" altLang="zh-CN" dirty="0"/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else_suite</a:t>
            </a:r>
            <a:r>
              <a:rPr lang="en-US" altLang="zh-CN" dirty="0"/>
              <a:t>	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A993998E-88DF-424D-B36E-0CC131969A17}"/>
              </a:ext>
            </a:extLst>
          </p:cNvPr>
          <p:cNvSpPr txBox="1"/>
          <p:nvPr/>
        </p:nvSpPr>
        <p:spPr>
          <a:xfrm>
            <a:off x="6006457" y="2130804"/>
            <a:ext cx="5251569" cy="3814180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i="0" dirty="0"/>
              <a:t>def </a:t>
            </a:r>
            <a:r>
              <a:rPr lang="en-US" altLang="zh-CN" i="0" dirty="0" err="1"/>
              <a:t>list_find</a:t>
            </a:r>
            <a:r>
              <a:rPr lang="en-US" altLang="zh-CN" i="0" dirty="0"/>
              <a:t>(</a:t>
            </a:r>
            <a:r>
              <a:rPr lang="en-US" altLang="zh-CN" i="0" dirty="0" err="1"/>
              <a:t>lst</a:t>
            </a:r>
            <a:r>
              <a:rPr lang="en-US" altLang="zh-CN" i="0" dirty="0"/>
              <a:t>, target):</a:t>
            </a:r>
          </a:p>
          <a:p>
            <a:r>
              <a:rPr lang="en-US" altLang="zh-CN" i="0" dirty="0"/>
              <a:t>	for index, x in enumerate(</a:t>
            </a:r>
            <a:r>
              <a:rPr lang="en-US" altLang="zh-CN" i="0" dirty="0" err="1"/>
              <a:t>lst</a:t>
            </a:r>
            <a:r>
              <a:rPr lang="en-US" altLang="zh-CN" i="0" dirty="0"/>
              <a:t>)</a:t>
            </a:r>
          </a:p>
          <a:p>
            <a:r>
              <a:rPr lang="en-US" altLang="zh-CN" i="0" dirty="0"/>
              <a:t>		if x == target:</a:t>
            </a:r>
          </a:p>
          <a:p>
            <a:r>
              <a:rPr lang="en-US" altLang="zh-CN" i="0" dirty="0"/>
              <a:t>			break</a:t>
            </a:r>
          </a:p>
          <a:p>
            <a:r>
              <a:rPr lang="en-US" altLang="zh-CN" i="0" dirty="0"/>
              <a:t>	else:</a:t>
            </a:r>
          </a:p>
          <a:p>
            <a:r>
              <a:rPr lang="en-US" altLang="zh-CN" i="0" dirty="0"/>
              <a:t>		index = -1</a:t>
            </a:r>
          </a:p>
          <a:p>
            <a:r>
              <a:rPr lang="en-US" altLang="zh-CN" i="0" dirty="0"/>
              <a:t>	return index	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4F0D829B-C717-4C71-8F1E-251D3AAE74A3}"/>
              </a:ext>
            </a:extLst>
          </p:cNvPr>
          <p:cNvSpPr txBox="1"/>
          <p:nvPr/>
        </p:nvSpPr>
        <p:spPr>
          <a:xfrm>
            <a:off x="6096000" y="1261159"/>
            <a:ext cx="1593969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实例：</a:t>
            </a:r>
            <a:endParaRPr lang="en-US" altLang="zh-CN" sz="2400" b="1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68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D5D99-7220-4B87-9684-FC16685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69D2-5ED9-4E55-875E-9963C518E205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B5675-996C-4EBC-A257-F500CF1C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BA34-CA5E-4F2E-83A5-EAAFCBF6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1" name="MH_Number">
            <a:extLst>
              <a:ext uri="{FF2B5EF4-FFF2-40B4-BE49-F238E27FC236}">
                <a16:creationId xmlns:a16="http://schemas.microsoft.com/office/drawing/2014/main" id="{7846BE10-D6EE-4627-8E4B-615D39DB7A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PA_MH_Title">
            <a:extLst>
              <a:ext uri="{FF2B5EF4-FFF2-40B4-BE49-F238E27FC236}">
                <a16:creationId xmlns:a16="http://schemas.microsoft.com/office/drawing/2014/main" id="{E395CEB6-D732-450C-900E-7633B05465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75729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 dirty="0">
                <a:cs typeface="+mn-ea"/>
                <a:sym typeface="+mn-lt"/>
              </a:rPr>
              <a:t>异常处理</a:t>
            </a:r>
          </a:p>
        </p:txBody>
      </p:sp>
      <p:sp>
        <p:nvSpPr>
          <p:cNvPr id="13" name="MH_Title">
            <a:extLst>
              <a:ext uri="{FF2B5EF4-FFF2-40B4-BE49-F238E27FC236}">
                <a16:creationId xmlns:a16="http://schemas.microsoft.com/office/drawing/2014/main" id="{78218555-7B6D-4A3F-AFCA-7A6DFC1CC86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517978"/>
            <a:ext cx="4223535" cy="29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捕获与产生异常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自定义异常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004F2D6-DCF9-42C0-AA25-5FBF2BAFC1F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3115B3-AA90-441E-BF51-1FB257CEE4A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2.1 </a:t>
              </a:r>
              <a:r>
                <a:rPr lang="zh-CN" altLang="en-US" sz="2400" spc="600" dirty="0">
                  <a:cs typeface="+mn-ea"/>
                  <a:sym typeface="+mn-lt"/>
                </a:rPr>
                <a:t>捕获与产生异常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F356-6419-45F5-879B-0A20DC3A7350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捕获异常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63151" y="2130804"/>
            <a:ext cx="4391698" cy="4170712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dirty="0"/>
              <a:t>try: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try_suite</a:t>
            </a:r>
            <a:endParaRPr lang="en-US" altLang="zh-CN" dirty="0"/>
          </a:p>
          <a:p>
            <a:r>
              <a:rPr lang="en-US" altLang="zh-CN" dirty="0"/>
              <a:t>except exception_group1 as variable1:</a:t>
            </a:r>
          </a:p>
          <a:p>
            <a:r>
              <a:rPr lang="en-US" altLang="zh-CN" dirty="0"/>
              <a:t>	except_suite1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except </a:t>
            </a:r>
            <a:r>
              <a:rPr lang="en-US" altLang="zh-CN" dirty="0" err="1"/>
              <a:t>exception_groupN</a:t>
            </a:r>
            <a:r>
              <a:rPr lang="en-US" altLang="zh-CN" dirty="0"/>
              <a:t> as </a:t>
            </a:r>
            <a:r>
              <a:rPr lang="en-US" altLang="zh-CN" dirty="0" err="1"/>
              <a:t>variableN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except_suiteN</a:t>
            </a:r>
            <a:endParaRPr lang="en-US" altLang="zh-CN" dirty="0"/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else_suite</a:t>
            </a:r>
            <a:endParaRPr lang="en-US" altLang="zh-CN" dirty="0"/>
          </a:p>
          <a:p>
            <a:r>
              <a:rPr lang="en-US" altLang="zh-CN" dirty="0"/>
              <a:t>finally: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finally_suite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2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2.1 </a:t>
              </a:r>
              <a:r>
                <a:rPr lang="zh-CN" altLang="en-US" sz="2400" spc="600" dirty="0">
                  <a:cs typeface="+mn-ea"/>
                  <a:sym typeface="+mn-lt"/>
                </a:rPr>
                <a:t>捕获与产生异常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56B-52A5-4408-B322-A5047D8A9DB1}" type="datetime3">
              <a:rPr lang="zh-CN" altLang="en-US" smtClean="0"/>
              <a:t>2021年3月24日星期三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产生异常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63151" y="2130804"/>
            <a:ext cx="10230434" cy="4170712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dirty="0"/>
              <a:t>raise	exception</a:t>
            </a:r>
            <a:r>
              <a:rPr lang="zh-CN" altLang="en-US" dirty="0"/>
              <a:t>（</a:t>
            </a:r>
            <a:r>
              <a:rPr lang="en-US" altLang="zh-CN" dirty="0" err="1"/>
              <a:t>args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raise 	exception(</a:t>
            </a:r>
            <a:r>
              <a:rPr lang="en-US" altLang="zh-CN" dirty="0" err="1"/>
              <a:t>args</a:t>
            </a:r>
            <a:r>
              <a:rPr lang="en-US" altLang="zh-CN" dirty="0"/>
              <a:t>) from </a:t>
            </a:r>
            <a:r>
              <a:rPr lang="en-US" altLang="zh-CN" dirty="0" err="1"/>
              <a:t>original_exception</a:t>
            </a:r>
            <a:endParaRPr lang="en-US" altLang="zh-CN" dirty="0"/>
          </a:p>
          <a:p>
            <a:r>
              <a:rPr lang="en-US" altLang="zh-CN" dirty="0"/>
              <a:t>raise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82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786</Words>
  <Application>Microsoft Office PowerPoint</Application>
  <PresentationFormat>宽屏</PresentationFormat>
  <Paragraphs>376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 Light</vt:lpstr>
      <vt:lpstr>Arial</vt:lpstr>
      <vt:lpstr>Arial Nova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hanye311@126.com</cp:lastModifiedBy>
  <cp:revision>123</cp:revision>
  <dcterms:created xsi:type="dcterms:W3CDTF">2017-07-24T17:10:39Z</dcterms:created>
  <dcterms:modified xsi:type="dcterms:W3CDTF">2021-03-23T23:19:56Z</dcterms:modified>
</cp:coreProperties>
</file>