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5" r:id="rId4"/>
    <p:sldId id="274" r:id="rId5"/>
    <p:sldId id="273" r:id="rId6"/>
    <p:sldId id="277" r:id="rId7"/>
    <p:sldId id="269" r:id="rId8"/>
    <p:sldId id="270" r:id="rId9"/>
    <p:sldId id="267" r:id="rId10"/>
    <p:sldId id="287" r:id="rId11"/>
    <p:sldId id="268" r:id="rId12"/>
    <p:sldId id="275" r:id="rId13"/>
    <p:sldId id="276" r:id="rId14"/>
    <p:sldId id="291" r:id="rId15"/>
    <p:sldId id="289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93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8"/>
          <p:cNvSpPr/>
          <p:nvPr/>
        </p:nvSpPr>
        <p:spPr>
          <a:xfrm>
            <a:off x="4297363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p>
            <a:pPr fontAlgn="base"/>
            <a:fld id="{9A0DB2DC-4C9A-4742-B13C-FB6460FD3503}" type="slidenum">
              <a:rPr lang="en-US" altLang="zh-CN" sz="1200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32004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数字图像处理</a:t>
            </a:r>
            <a:br>
              <a:rPr kumimoji="0" lang="en-US" altLang="zh-CN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——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宋体" panose="02010600030101010101" pitchFamily="2" charset="-122"/>
                <a:cs typeface="+mj-cs"/>
              </a:rPr>
              <a:t>图像读取、显示与保存</a:t>
            </a:r>
            <a:endParaRPr kumimoji="0" lang="zh-CN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4D009A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Batang" panose="02030600000101010101" pitchFamily="18" charset="-127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保存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图像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imwrite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功能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Write image to graphics file.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用法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：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imwrite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I,filename,format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例 imwrite(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,['E:\QM\数字图像处理\数字图像处理（图片）\dipum_images_ch02\00.tif']);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lang="zh-CN" altLang="en-US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例imwrite(</a:t>
            </a:r>
            <a:r>
              <a:rPr lang="en-US" altLang="zh-CN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I</a:t>
            </a:r>
            <a:r>
              <a:rPr lang="zh-CN" altLang="en-US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</a:t>
            </a:r>
            <a:r>
              <a:rPr lang="en-US" altLang="zh-CN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'rose</a:t>
            </a:r>
            <a:r>
              <a:rPr lang="zh-CN" altLang="en-US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.tif');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fontAlgn="auto"/>
            <a:r>
              <a:rPr lang="zh-CN" altLang="en-US" sz="3200" b="1" strike="noStrike" noProof="1" dirty="0">
                <a:ea typeface="宋体" panose="02010600030101010101" pitchFamily="2" charset="-122"/>
              </a:rPr>
              <a:t>图像二值化</a:t>
            </a:r>
            <a:endParaRPr lang="zh-CN" altLang="en-US" sz="32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en-US" altLang="zh-CN" sz="2400" b="1" strike="noStrike" noProof="1" dirty="0">
                <a:ea typeface="宋体" panose="02010600030101010101" pitchFamily="2" charset="-122"/>
              </a:rPr>
              <a:t>g = im2bw(I, T); </a:t>
            </a: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zh-CN" altLang="en-US" sz="2400" b="1" strike="noStrike" noProof="1" dirty="0">
                <a:ea typeface="宋体" panose="02010600030101010101" pitchFamily="2" charset="-122"/>
              </a:rPr>
              <a:t>功能</a:t>
            </a:r>
            <a:r>
              <a:rPr lang="en-US" altLang="zh-CN" sz="2400" b="1" strike="noStrike" noProof="1" dirty="0">
                <a:ea typeface="宋体" panose="02010600030101010101" pitchFamily="2" charset="-122"/>
              </a:rPr>
              <a:t>:Convert intensity image I to binary image g using threshold T, where T must be in range [0, 1].</a:t>
            </a: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en-US" altLang="zh-CN" sz="2400" b="1" strike="noStrike" noProof="1" dirty="0">
                <a:ea typeface="宋体" panose="02010600030101010101" pitchFamily="2" charset="-122"/>
              </a:rPr>
              <a:t>       ex: </a:t>
            </a: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en-US" altLang="zh-CN" sz="2400" b="1" strike="noStrike" noProof="1" dirty="0">
                <a:ea typeface="宋体" panose="02010600030101010101" pitchFamily="2" charset="-122"/>
              </a:rPr>
              <a:t>       I= imread(</a:t>
            </a:r>
            <a:r>
              <a:rPr lang="en-US" altLang="zh-CN" sz="2400" b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'lena-gray.tif')</a:t>
            </a:r>
            <a:r>
              <a:rPr lang="en-US" altLang="zh-CN" sz="2400" b="1" strike="noStrike" noProof="1" dirty="0">
                <a:ea typeface="宋体" panose="02010600030101010101" pitchFamily="2" charset="-122"/>
              </a:rPr>
              <a:t>;</a:t>
            </a: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en-US" altLang="zh-CN" sz="2400" b="1" strike="noStrike" noProof="1" dirty="0">
                <a:ea typeface="宋体" panose="02010600030101010101" pitchFamily="2" charset="-122"/>
              </a:rPr>
              <a:t>       g = im2bw(I, 0.4);</a:t>
            </a: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zh-CN" altLang="en-US" sz="2400" b="1" strike="noStrike" noProof="1" dirty="0">
                <a:ea typeface="宋体" panose="02010600030101010101" pitchFamily="2" charset="-122"/>
              </a:rPr>
              <a:t>若</a:t>
            </a:r>
            <a:r>
              <a:rPr lang="en-US" altLang="zh-CN" sz="2400" b="1" strike="noStrike" noProof="1" dirty="0">
                <a:ea typeface="宋体" panose="02010600030101010101" pitchFamily="2" charset="-122"/>
              </a:rPr>
              <a:t>I(x,y)&gt;0.4*255 </a:t>
            </a:r>
            <a:r>
              <a:rPr lang="zh-CN" altLang="en-US" sz="2400" b="1" strike="noStrike" noProof="1" dirty="0">
                <a:ea typeface="宋体" panose="02010600030101010101" pitchFamily="2" charset="-122"/>
              </a:rPr>
              <a:t>则</a:t>
            </a:r>
            <a:r>
              <a:rPr lang="en-US" altLang="zh-CN" sz="2400" b="1" strike="noStrike" noProof="1" dirty="0">
                <a:ea typeface="宋体" panose="02010600030101010101" pitchFamily="2" charset="-122"/>
              </a:rPr>
              <a:t>g(x,y)=1</a:t>
            </a:r>
            <a:r>
              <a:rPr lang="zh-CN" altLang="en-US" sz="2400" b="1" strike="noStrike" noProof="1" dirty="0">
                <a:ea typeface="宋体" panose="02010600030101010101" pitchFamily="2" charset="-122"/>
              </a:rPr>
              <a:t>；否则</a:t>
            </a:r>
            <a:r>
              <a:rPr lang="en-US" altLang="zh-CN" sz="2400" b="1" dirty="0">
                <a:ea typeface="宋体" panose="02010600030101010101" pitchFamily="2" charset="-122"/>
                <a:sym typeface="+mn-ea"/>
              </a:rPr>
              <a:t>g(x,y)=0</a:t>
            </a:r>
            <a:endParaRPr lang="zh-CN" altLang="en-US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endParaRPr lang="en-US" altLang="zh-CN" sz="2400" b="1" strike="noStrike" noProof="1" dirty="0"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r>
              <a:rPr lang="zh-CN" altLang="en-US" sz="2400" b="1" strike="noStrike" noProof="1" dirty="0">
                <a:solidFill>
                  <a:srgbClr val="0070C0"/>
                </a:solidFill>
                <a:ea typeface="宋体" panose="02010600030101010101" pitchFamily="2" charset="-122"/>
              </a:rPr>
              <a:t>练习对比不同阈值下二值化图像</a:t>
            </a:r>
            <a:endParaRPr lang="zh-CN" altLang="en-US" sz="2400" b="1" strike="noStrike" noProof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00050" lvl="1" indent="0" fontAlgn="auto">
              <a:buNone/>
            </a:pPr>
            <a:endParaRPr lang="zh-CN" altLang="en-US" sz="2400" b="1" strike="noStrike" noProof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彩色转灰阶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rgb2gray()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功能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 = rgb2gray(RGB) converts the true color image RGB to the  grayscale intensity image I.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I=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imread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</a:t>
            </a:r>
            <a:r>
              <a:rPr lang="en-US" altLang="zh-CN" sz="2800" b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'lena.tif'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g = rgb2gray(I);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看看灰度像素值是否为彩色各通道均值？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三、基本操作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2595" y="414655"/>
            <a:ext cx="277050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0.299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0.58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+0.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114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315" y="5855335"/>
            <a:ext cx="386461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00050" lvl="1" indent="0" fontAlgn="auto"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彩色图像二值化是什么情况呢？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 sz="3200" b="1"/>
              <a:t>在一个窗口显示多幅图像</a:t>
            </a:r>
            <a:endParaRPr lang="zh-CN" altLang="en-US" sz="32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200" b="1"/>
              <a:t>   </a:t>
            </a:r>
            <a:r>
              <a:rPr lang="en-US" altLang="zh-CN" sz="3200" b="1"/>
              <a:t>subplot(r,c,I)</a:t>
            </a:r>
            <a:endParaRPr lang="en-US" altLang="zh-CN" sz="32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200" b="1"/>
              <a:t>其中，</a:t>
            </a:r>
            <a:r>
              <a:rPr lang="en-US" altLang="zh-CN" sz="3200" b="1"/>
              <a:t>r</a:t>
            </a:r>
            <a:r>
              <a:rPr lang="zh-CN" altLang="en-US" sz="3200" b="1"/>
              <a:t>代表行，</a:t>
            </a:r>
            <a:r>
              <a:rPr lang="en-US" altLang="zh-CN" sz="3200" b="1"/>
              <a:t>c</a:t>
            </a:r>
            <a:r>
              <a:rPr lang="zh-CN" altLang="en-US" sz="3200" b="1"/>
              <a:t>代表列，</a:t>
            </a:r>
            <a:r>
              <a:rPr lang="en-US" altLang="zh-CN" sz="3200" b="1"/>
              <a:t>I</a:t>
            </a:r>
            <a:r>
              <a:rPr lang="zh-CN" altLang="en-US" sz="3200" b="1"/>
              <a:t>代表显示的第</a:t>
            </a:r>
            <a:r>
              <a:rPr lang="en-US" altLang="zh-CN" sz="3200" b="1"/>
              <a:t>i</a:t>
            </a:r>
            <a:r>
              <a:rPr lang="zh-CN" altLang="en-US" sz="3200" b="1"/>
              <a:t>图像</a:t>
            </a:r>
            <a:endParaRPr lang="zh-CN" altLang="en-US" sz="3200" b="1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 ex: </a:t>
            </a:r>
            <a:endParaRPr lang="zh-CN" altLang="en-US" sz="32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b="1"/>
              <a:t>f=imread('lena.tif');</a:t>
            </a:r>
            <a:endParaRPr lang="zh-CN" altLang="en-US" sz="28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b="1"/>
              <a:t> I= imread('lena-gray.tif');</a:t>
            </a:r>
            <a:endParaRPr lang="zh-CN" altLang="en-US" sz="28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b="1"/>
              <a:t>subplot(1,2,1); imshow(f);</a:t>
            </a:r>
            <a:endParaRPr lang="zh-CN" altLang="en-US" sz="28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b="1"/>
              <a:t>subplot(1,2,2); imshow(I);</a:t>
            </a:r>
            <a:endParaRPr lang="zh-CN" altLang="en-US" sz="2800" b="1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200" b="1"/>
              <a:t> 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练习（一）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读取图像；</a:t>
            </a:r>
            <a:endParaRPr lang="zh-CN" altLang="en-US"/>
          </a:p>
          <a:p>
            <a:r>
              <a:rPr lang="zh-CN" altLang="en-US"/>
              <a:t>显示图像；</a:t>
            </a:r>
            <a:endParaRPr lang="zh-CN" altLang="en-US"/>
          </a:p>
          <a:p>
            <a:r>
              <a:rPr lang="zh-CN" altLang="en-US"/>
              <a:t>查看图像的属性；</a:t>
            </a:r>
            <a:endParaRPr lang="zh-CN" altLang="en-US"/>
          </a:p>
          <a:p>
            <a:r>
              <a:rPr lang="zh-CN" altLang="en-US"/>
              <a:t>保存图像；</a:t>
            </a:r>
            <a:endParaRPr lang="zh-CN" altLang="en-US"/>
          </a:p>
          <a:p>
            <a:r>
              <a:rPr lang="zh-CN" altLang="en-US"/>
              <a:t>彩色图像转换为灰度图像，再转换为二值图像；</a:t>
            </a:r>
            <a:endParaRPr lang="zh-CN" altLang="en-US"/>
          </a:p>
          <a:p>
            <a:r>
              <a:rPr lang="zh-CN" altLang="en-US"/>
              <a:t>不同阈值下二值图像效果；</a:t>
            </a:r>
            <a:endParaRPr lang="zh-CN" altLang="en-US"/>
          </a:p>
          <a:p>
            <a:r>
              <a:rPr lang="zh-CN" altLang="en-US"/>
              <a:t>在一个窗口显示多幅（四幅）图像。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1380" y="4927600"/>
            <a:ext cx="40957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</a:t>
            </a:r>
            <a:r>
              <a:rPr lang="zh-CN" altLang="en-US"/>
              <a:t>:\matlab7\toolbox\images\imdemos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一、基本原理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sz="3200" b="1" dirty="0"/>
              <a:t>数字图像的表示</a:t>
            </a:r>
            <a:endParaRPr lang="en-US" altLang="zh-CN" sz="3200" b="1" dirty="0"/>
          </a:p>
        </p:txBody>
      </p:sp>
      <p:pic>
        <p:nvPicPr>
          <p:cNvPr id="4099" name="Picture 2" descr="E:\2016\guoyt484\imageprocess\3\lena-bw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030538"/>
            <a:ext cx="2519363" cy="2519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E:\2016\guoyt484\imageprocess\3\lena-gr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43238"/>
            <a:ext cx="2519363" cy="2519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矩形 8"/>
          <p:cNvSpPr/>
          <p:nvPr/>
        </p:nvSpPr>
        <p:spPr>
          <a:xfrm>
            <a:off x="914400" y="2393950"/>
            <a:ext cx="46005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灰度是用来表示黑白图像亮度的一个术语。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Box 9"/>
          <p:cNvSpPr txBox="1"/>
          <p:nvPr/>
        </p:nvSpPr>
        <p:spPr>
          <a:xfrm>
            <a:off x="2606675" y="5759450"/>
            <a:ext cx="6080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TextBox 12"/>
          <p:cNvSpPr txBox="1"/>
          <p:nvPr/>
        </p:nvSpPr>
        <p:spPr>
          <a:xfrm>
            <a:off x="5908675" y="5802313"/>
            <a:ext cx="60801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dirty="0" smtClean="0">
                <a:ln>
                  <a:noFill/>
                </a:ln>
                <a:uLnTx/>
                <a:uFillTx/>
                <a:sym typeface="+mn-ea"/>
              </a:rPr>
              <a:t>一、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基本原理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sz="3200" b="1" dirty="0"/>
              <a:t>数字图像的表示</a:t>
            </a:r>
            <a:endParaRPr lang="en-US" altLang="zh-CN" sz="3200" b="1" dirty="0"/>
          </a:p>
        </p:txBody>
      </p:sp>
      <p:pic>
        <p:nvPicPr>
          <p:cNvPr id="5123" name="Picture 3" descr="E:\2016\guoyt484\imageprocess\3\lena-gray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3030538"/>
            <a:ext cx="2520950" cy="2520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2" descr="E:\2016\guoyt484\imageprocess\3\lena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43238"/>
            <a:ext cx="2519363" cy="2519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矩形 3"/>
          <p:cNvSpPr/>
          <p:nvPr/>
        </p:nvSpPr>
        <p:spPr>
          <a:xfrm>
            <a:off x="344488" y="2232025"/>
            <a:ext cx="77327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彩色图像是由多个二维图像组合形成的。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TextBox 10"/>
          <p:cNvSpPr txBox="1"/>
          <p:nvPr/>
        </p:nvSpPr>
        <p:spPr>
          <a:xfrm>
            <a:off x="2606675" y="5759450"/>
            <a:ext cx="6080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TextBox 11"/>
          <p:cNvSpPr txBox="1"/>
          <p:nvPr/>
        </p:nvSpPr>
        <p:spPr>
          <a:xfrm>
            <a:off x="5908675" y="5802313"/>
            <a:ext cx="60801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dirty="0" smtClean="0">
                <a:ln>
                  <a:noFill/>
                </a:ln>
                <a:uLnTx/>
                <a:uFillTx/>
                <a:sym typeface="+mn-ea"/>
              </a:rPr>
              <a:t>一、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基本原理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sz="3200" b="1" dirty="0"/>
              <a:t>数字图像的表示</a:t>
            </a:r>
            <a:endParaRPr lang="en-US" altLang="zh-CN" sz="3200" b="1" dirty="0"/>
          </a:p>
          <a:p>
            <a:pPr lvl="1"/>
            <a:endParaRPr lang="en-US" altLang="zh-CN" sz="2400" b="1" dirty="0"/>
          </a:p>
        </p:txBody>
      </p:sp>
      <p:sp>
        <p:nvSpPr>
          <p:cNvPr id="6148" name="TextBox 4"/>
          <p:cNvSpPr txBox="1"/>
          <p:nvPr/>
        </p:nvSpPr>
        <p:spPr>
          <a:xfrm>
            <a:off x="3913188" y="6086475"/>
            <a:ext cx="542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205" y="2272030"/>
            <a:ext cx="6255385" cy="3181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/>
            <a:endParaRPr lang="zh-CN" altLang="en-US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一幅灰度数字图像表示为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,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表示图像的行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(row)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表示图像的列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(column)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,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的值只能是整数。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数字图像可用矩阵或数组进行描述。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读取图像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imread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功用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将图像加载并存成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array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格式备用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:[image]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imread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(filename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例f=imread('E:\QM\数字图像处理\数字图像处理（图片）\dipum_images_ch02\</a:t>
            </a:r>
            <a:r>
              <a:rPr lang="en-US" altLang="zh-CN" sz="2400" b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lena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.tif');%%%读图像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若图像在当前路径下，可直接读取，如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f=imread('</a:t>
            </a:r>
            <a:r>
              <a:rPr lang="en-US" altLang="zh-CN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lena.</a:t>
            </a:r>
            <a:r>
              <a:rPr lang="en-US" sz="2400" b="1" strike="noStrike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tif');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图像信息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Image size: size()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ex: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I=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imread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('lena-gray.tif');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[M,N] = size(I)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M=Height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of image 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N=Width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of image 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图像信息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whos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功用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:display information about an image 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ex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whos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显示图像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imshow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功用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开启一个窗口显示影像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imshow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(I)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Figure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imshow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功用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开启一个新窗口显示影像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figure,imshow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二、基本操作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%%%读取及显示彩色图像</a:t>
            </a:r>
            <a:endParaRPr lang="zh-CN" altLang="en-US" b="1"/>
          </a:p>
          <a:p>
            <a:r>
              <a:rPr lang="zh-CN" altLang="en-US" b="1"/>
              <a:t>f=imread('lena.tif');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figure,imshow(f);</a:t>
            </a:r>
            <a:endParaRPr lang="en-US" altLang="zh-CN" b="1"/>
          </a:p>
          <a:p>
            <a:r>
              <a:rPr lang="en-US" altLang="zh-CN" b="1"/>
              <a:t>[M,N] = size(f);</a:t>
            </a:r>
            <a:endParaRPr lang="en-US" altLang="zh-CN" b="1"/>
          </a:p>
          <a:p>
            <a:r>
              <a:rPr lang="en-US" altLang="zh-CN" b="1"/>
              <a:t>[M,N,K] = size(f);</a:t>
            </a:r>
            <a:endParaRPr lang="en-US" altLang="zh-CN" b="1"/>
          </a:p>
          <a:p>
            <a:r>
              <a:rPr lang="en-US" altLang="zh-CN" b="1"/>
              <a:t>R=f(:,:,1);%%%</a:t>
            </a:r>
            <a:r>
              <a:rPr lang="zh-CN" altLang="zh-CN" b="1"/>
              <a:t>显示红色通道信息</a:t>
            </a:r>
            <a:endParaRPr lang="zh-CN" altLang="zh-CN" b="1"/>
          </a:p>
          <a:p>
            <a:r>
              <a:rPr lang="en-US" altLang="zh-CN" b="1"/>
              <a:t>G=f(:,:,2);</a:t>
            </a:r>
            <a:endParaRPr lang="en-US" altLang="zh-CN" b="1"/>
          </a:p>
          <a:p>
            <a:r>
              <a:rPr lang="en-US" altLang="zh-CN" b="1"/>
              <a:t>B=f(:,:,3);</a:t>
            </a:r>
            <a:endParaRPr lang="en-US" altLang="zh-CN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1775</Words>
  <Application>WPS 演示</Application>
  <PresentationFormat>全屏显示(4:3)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Century Gothic</vt:lpstr>
      <vt:lpstr>Courier New</vt:lpstr>
      <vt:lpstr>Batang</vt:lpstr>
      <vt:lpstr>华文中宋</vt:lpstr>
      <vt:lpstr>Times New Roman</vt:lpstr>
      <vt:lpstr>Wingdings</vt:lpstr>
      <vt:lpstr>Palatino Linotype</vt:lpstr>
      <vt:lpstr>微软雅黑</vt:lpstr>
      <vt:lpstr>幼圆</vt:lpstr>
      <vt:lpstr>Calibri</vt:lpstr>
      <vt:lpstr>主管人员</vt:lpstr>
      <vt:lpstr>数字图像处理 ——图像读取、显示与保存</vt:lpstr>
      <vt:lpstr>一、基本原理</vt:lpstr>
      <vt:lpstr>一、基本原理</vt:lpstr>
      <vt:lpstr>一、基本原理</vt:lpstr>
      <vt:lpstr>二、基本操作</vt:lpstr>
      <vt:lpstr>二、基本操作</vt:lpstr>
      <vt:lpstr>二、基本操作</vt:lpstr>
      <vt:lpstr>二、基本操作</vt:lpstr>
      <vt:lpstr>二、基本操作</vt:lpstr>
      <vt:lpstr>二、基本操作</vt:lpstr>
      <vt:lpstr>二、基本操作</vt:lpstr>
      <vt:lpstr>三、基本操作</vt:lpstr>
      <vt:lpstr>三、基本操作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Administrator</cp:lastModifiedBy>
  <cp:revision>56</cp:revision>
  <dcterms:created xsi:type="dcterms:W3CDTF">2016-03-17T12:29:00Z</dcterms:created>
  <dcterms:modified xsi:type="dcterms:W3CDTF">2017-03-22T08:28:05Z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2052-10.1.0.6260</vt:lpwstr>
  </property>
</Properties>
</file>