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handoutMasterIdLst>
    <p:handoutMasterId r:id="rId54"/>
  </p:handoutMasterIdLst>
  <p:sldIdLst>
    <p:sldId id="256" r:id="rId2"/>
    <p:sldId id="257" r:id="rId3"/>
    <p:sldId id="767" r:id="rId4"/>
    <p:sldId id="479" r:id="rId5"/>
    <p:sldId id="768" r:id="rId6"/>
    <p:sldId id="798" r:id="rId7"/>
    <p:sldId id="572" r:id="rId8"/>
    <p:sldId id="769" r:id="rId9"/>
    <p:sldId id="770" r:id="rId10"/>
    <p:sldId id="771" r:id="rId11"/>
    <p:sldId id="772" r:id="rId12"/>
    <p:sldId id="773" r:id="rId13"/>
    <p:sldId id="775" r:id="rId14"/>
    <p:sldId id="777" r:id="rId15"/>
    <p:sldId id="779" r:id="rId16"/>
    <p:sldId id="778" r:id="rId17"/>
    <p:sldId id="503" r:id="rId18"/>
    <p:sldId id="780" r:id="rId19"/>
    <p:sldId id="613" r:id="rId20"/>
    <p:sldId id="776" r:id="rId21"/>
    <p:sldId id="577" r:id="rId22"/>
    <p:sldId id="783" r:id="rId23"/>
    <p:sldId id="784" r:id="rId24"/>
    <p:sldId id="782" r:id="rId25"/>
    <p:sldId id="781" r:id="rId26"/>
    <p:sldId id="785" r:id="rId27"/>
    <p:sldId id="786" r:id="rId28"/>
    <p:sldId id="787" r:id="rId29"/>
    <p:sldId id="789" r:id="rId30"/>
    <p:sldId id="790" r:id="rId31"/>
    <p:sldId id="791" r:id="rId32"/>
    <p:sldId id="792" r:id="rId33"/>
    <p:sldId id="793" r:id="rId34"/>
    <p:sldId id="794" r:id="rId35"/>
    <p:sldId id="795" r:id="rId36"/>
    <p:sldId id="788" r:id="rId37"/>
    <p:sldId id="796" r:id="rId38"/>
    <p:sldId id="889" r:id="rId39"/>
    <p:sldId id="797" r:id="rId40"/>
    <p:sldId id="608" r:id="rId41"/>
    <p:sldId id="799" r:id="rId42"/>
    <p:sldId id="483" r:id="rId43"/>
    <p:sldId id="504" r:id="rId44"/>
    <p:sldId id="505" r:id="rId45"/>
    <p:sldId id="506" r:id="rId46"/>
    <p:sldId id="508" r:id="rId47"/>
    <p:sldId id="509" r:id="rId48"/>
    <p:sldId id="890" r:id="rId49"/>
    <p:sldId id="800" r:id="rId50"/>
    <p:sldId id="801" r:id="rId51"/>
    <p:sldId id="891" r:id="rId52"/>
  </p:sldIdLst>
  <p:sldSz cx="9144000" cy="6858000" type="screen4x3"/>
  <p:notesSz cx="6858000" cy="9144000"/>
  <p:defaultTextStyle>
    <a:defPPr>
      <a:defRPr lang="en-US"/>
    </a:defPPr>
    <a:lvl1pPr marL="0" lvl="0" indent="0" algn="ctr"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2pPr>
    <a:lvl3pPr marL="914400" lvl="2" indent="0" algn="ctr"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ctr"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ctr"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ctr"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ctr"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ctr"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ctr"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pitchFamily="18" charset="0"/>
        <a:ea typeface="宋体" panose="02010600030101010101" pitchFamily="2" charset="-12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009900"/>
    <a:srgbClr val="CC99FF"/>
    <a:srgbClr val="008000"/>
    <a:srgbClr val="FFFF00"/>
    <a:srgbClr val="66FF33"/>
    <a:srgbClr val="66CC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9"/>
    <p:restoredTop sz="94653"/>
  </p:normalViewPr>
  <p:slideViewPr>
    <p:cSldViewPr showGuides="1">
      <p:cViewPr varScale="1">
        <p:scale>
          <a:sx n="110" d="100"/>
          <a:sy n="110" d="100"/>
        </p:scale>
        <p:origin x="161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51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页眉占位符 5121"/>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5123" name="日期占位符 5122"/>
          <p:cNvSpPr>
            <a:spLocks noGrp="1"/>
          </p:cNvSpPr>
          <p:nvPr>
            <p:ph type="dt" sz="quarter" idx="1"/>
          </p:nvPr>
        </p:nvSpPr>
        <p:spPr>
          <a:xfrm>
            <a:off x="3886200" y="0"/>
            <a:ext cx="2971800" cy="457200"/>
          </a:xfrm>
          <a:prstGeom prst="rect">
            <a:avLst/>
          </a:prstGeom>
          <a:noFill/>
          <a:ln w="9525">
            <a:noFill/>
          </a:ln>
        </p:spPr>
        <p:txBody>
          <a:bodyPr/>
          <a:lstStyle/>
          <a:p>
            <a:pPr lvl="0" algn="r" eaLnBrk="1" hangingPunct="1"/>
            <a:endParaRPr lang="zh-CN" altLang="en-US" sz="1200" dirty="0"/>
          </a:p>
        </p:txBody>
      </p:sp>
      <p:sp>
        <p:nvSpPr>
          <p:cNvPr id="5124" name="页脚占位符 5123"/>
          <p:cNvSpPr>
            <a:spLocks noGrp="1"/>
          </p:cNvSpPr>
          <p:nvPr>
            <p:ph type="ftr" sz="quarter" idx="2"/>
          </p:nvPr>
        </p:nvSpPr>
        <p:spPr>
          <a:xfrm>
            <a:off x="0" y="8686800"/>
            <a:ext cx="2971800" cy="457200"/>
          </a:xfrm>
          <a:prstGeom prst="rect">
            <a:avLst/>
          </a:prstGeom>
          <a:noFill/>
          <a:ln w="9525">
            <a:noFill/>
          </a:ln>
        </p:spPr>
        <p:txBody>
          <a:bodyPr anchor="b"/>
          <a:lstStyle/>
          <a:p>
            <a:pPr lvl="0" eaLnBrk="1" hangingPunct="1"/>
            <a:endParaRPr lang="zh-CN" altLang="en-US" sz="1200" dirty="0"/>
          </a:p>
        </p:txBody>
      </p:sp>
      <p:sp>
        <p:nvSpPr>
          <p:cNvPr id="5125" name="灯片编号占位符 5124"/>
          <p:cNvSpPr>
            <a:spLocks noGrp="1"/>
          </p:cNvSpPr>
          <p:nvPr>
            <p:ph type="sldNum" sz="quarter" idx="3"/>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Tree>
    <p:extLst>
      <p:ext uri="{BB962C8B-B14F-4D97-AF65-F5344CB8AC3E}">
        <p14:creationId xmlns:p14="http://schemas.microsoft.com/office/powerpoint/2010/main" val="18269116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页眉占位符 4097"/>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dirty="0"/>
          </a:p>
        </p:txBody>
      </p:sp>
      <p:sp>
        <p:nvSpPr>
          <p:cNvPr id="4099" name="日期占位符 4098"/>
          <p:cNvSpPr>
            <a:spLocks noGrp="1"/>
          </p:cNvSpPr>
          <p:nvPr>
            <p:ph type="dt" idx="1"/>
          </p:nvPr>
        </p:nvSpPr>
        <p:spPr>
          <a:xfrm>
            <a:off x="3886200" y="0"/>
            <a:ext cx="2971800" cy="457200"/>
          </a:xfrm>
          <a:prstGeom prst="rect">
            <a:avLst/>
          </a:prstGeom>
          <a:noFill/>
          <a:ln w="9525">
            <a:noFill/>
          </a:ln>
        </p:spPr>
        <p:txBody>
          <a:bodyPr/>
          <a:lstStyle/>
          <a:p>
            <a:pPr lvl="0" algn="r" eaLnBrk="1" hangingPunct="1"/>
            <a:endParaRPr lang="zh-CN" altLang="en-US" sz="1200" dirty="0"/>
          </a:p>
        </p:txBody>
      </p:sp>
      <p:sp>
        <p:nvSpPr>
          <p:cNvPr id="4100" name="幻灯片图像占位符 4099"/>
          <p:cNvSpPr>
            <a:spLocks noGrp="1" noRot="1" noChangeAspec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4101" name="文本占位符 4100"/>
          <p:cNvSpPr>
            <a:spLocks noGrp="1"/>
          </p:cNvSpPr>
          <p:nvPr>
            <p:ph type="body" sz="quarter" idx="3"/>
          </p:nvPr>
        </p:nvSpPr>
        <p:spPr>
          <a:xfrm>
            <a:off x="914400" y="4343400"/>
            <a:ext cx="50292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102" name="页脚占位符 4101"/>
          <p:cNvSpPr>
            <a:spLocks noGrp="1"/>
          </p:cNvSpPr>
          <p:nvPr>
            <p:ph type="ftr" sz="quarter" idx="4"/>
          </p:nvPr>
        </p:nvSpPr>
        <p:spPr>
          <a:xfrm>
            <a:off x="0" y="8686800"/>
            <a:ext cx="2971800" cy="457200"/>
          </a:xfrm>
          <a:prstGeom prst="rect">
            <a:avLst/>
          </a:prstGeom>
          <a:noFill/>
          <a:ln w="9525">
            <a:noFill/>
          </a:ln>
        </p:spPr>
        <p:txBody>
          <a:bodyPr anchor="b"/>
          <a:lstStyle/>
          <a:p>
            <a:pPr lvl="0" eaLnBrk="1" hangingPunct="1"/>
            <a:endParaRPr lang="zh-CN" altLang="en-US" sz="1200" dirty="0"/>
          </a:p>
        </p:txBody>
      </p:sp>
      <p:sp>
        <p:nvSpPr>
          <p:cNvPr id="4103" name="灯片编号占位符 4102"/>
          <p:cNvSpPr>
            <a:spLocks noGrp="1"/>
          </p:cNvSpPr>
          <p:nvPr>
            <p:ph type="sldNum" sz="quarter" idx="5"/>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t>‹#›</a:t>
            </a:fld>
            <a:endParaRPr lang="zh-CN" altLang="en-US" sz="1200" dirty="0"/>
          </a:p>
        </p:txBody>
      </p:sp>
    </p:spTree>
    <p:extLst>
      <p:ext uri="{BB962C8B-B14F-4D97-AF65-F5344CB8AC3E}">
        <p14:creationId xmlns:p14="http://schemas.microsoft.com/office/powerpoint/2010/main" val="187371048"/>
      </p:ext>
    </p:extLst>
  </p:cSld>
  <p:clrMap bg1="lt1" tx1="dk1" bg2="lt2" tx2="dk2" accent1="accent1" accent2="accent2" accent3="accent3" accent4="accent4" accent5="accent5" accent6="accent6" hlink="hlink" folHlink="folHlink"/>
  <p:hf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9217"/>
          <p:cNvSpPr>
            <a:spLocks noGrp="1" noRot="1" noChangeAspect="1"/>
          </p:cNvSpPr>
          <p:nvPr>
            <p:ph type="sldImg"/>
          </p:nvPr>
        </p:nvSpPr>
        <p:spPr/>
      </p:sp>
      <p:sp>
        <p:nvSpPr>
          <p:cNvPr id="9219" name="文本占位符 9218"/>
          <p:cNvSpPr>
            <a:spLocks noGrp="1"/>
          </p:cNvSpPr>
          <p:nvPr>
            <p:ph type="body" idx="1"/>
          </p:nvPr>
        </p:nvSpPr>
        <p:spPr/>
        <p:txBody>
          <a:bodyPr/>
          <a:lstStyle/>
          <a:p>
            <a:pPr lvl="0"/>
            <a:r>
              <a:rPr lang="zh-CN" altLang="en-US" sz="1400" dirty="0"/>
              <a:t>	</a:t>
            </a:r>
            <a:endParaRPr lang="zh-CN" altLang="en-US" dirty="0"/>
          </a:p>
        </p:txBody>
      </p:sp>
      <p:sp>
        <p:nvSpPr>
          <p:cNvPr id="2" name="灯片编号占位符 1"/>
          <p:cNvSpPr>
            <a:spLocks noGrp="1"/>
          </p:cNvSpPr>
          <p:nvPr>
            <p:ph type="sldNum" sz="quarter" idx="2"/>
          </p:nvPr>
        </p:nvSpPr>
        <p:spPr/>
        <p:txBody>
          <a:bodyPr/>
          <a:lstStyle/>
          <a:p>
            <a:pPr lvl="0" algn="r" eaLnBrk="1" hangingPunct="1"/>
            <a:fld id="{9A0DB2DC-4C9A-4742-B13C-FB6460FD3503}" type="slidenum">
              <a:rPr lang="zh-CN" altLang="en-US" sz="1200" dirty="0"/>
              <a:t>1</a:t>
            </a:fld>
            <a:endParaRPr lang="zh-CN" altLang="en-US" sz="1200" dirty="0"/>
          </a:p>
        </p:txBody>
      </p:sp>
    </p:spTree>
    <p:extLst>
      <p:ext uri="{BB962C8B-B14F-4D97-AF65-F5344CB8AC3E}">
        <p14:creationId xmlns:p14="http://schemas.microsoft.com/office/powerpoint/2010/main" val="2148653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幻灯片图像占位符 512001"/>
          <p:cNvSpPr>
            <a:spLocks noGrp="1" noRot="1" noChangeAspec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512003" name="文本占位符 512002"/>
          <p:cNvSpPr>
            <a:spLocks noGrp="1"/>
          </p:cNvSpPr>
          <p:nvPr>
            <p:ph type="body" idx="1"/>
          </p:nvPr>
        </p:nvSpPr>
        <p:spPr>
          <a:xfrm>
            <a:off x="914400" y="4267200"/>
            <a:ext cx="5029200" cy="4114800"/>
          </a:xfrm>
          <a:solidFill>
            <a:srgbClr val="FFFFFF"/>
          </a:solidFill>
          <a:ln w="9525" cap="flat" cmpd="sng">
            <a:solidFill>
              <a:srgbClr val="000000"/>
            </a:solidFill>
            <a:prstDash val="solid"/>
            <a:headEnd type="none" w="med" len="med"/>
            <a:tailEnd type="none" w="med" len="med"/>
          </a:ln>
        </p:spPr>
        <p:txBody>
          <a:bodyPr/>
          <a:lstStyle/>
          <a:p>
            <a:pPr lvl="0"/>
            <a:endParaRPr lang="zh-CN" altLang="en-US" sz="1400" dirty="0"/>
          </a:p>
        </p:txBody>
      </p:sp>
      <p:sp>
        <p:nvSpPr>
          <p:cNvPr id="2" name="灯片编号占位符 1"/>
          <p:cNvSpPr>
            <a:spLocks noGrp="1"/>
          </p:cNvSpPr>
          <p:nvPr>
            <p:ph type="sldNum" sz="quarter" idx="2"/>
          </p:nvPr>
        </p:nvSpPr>
        <p:spPr/>
        <p:txBody>
          <a:bodyPr/>
          <a:lstStyle/>
          <a:p>
            <a:pPr lvl="0" algn="r" eaLnBrk="1" hangingPunct="1"/>
            <a:fld id="{9A0DB2DC-4C9A-4742-B13C-FB6460FD3503}" type="slidenum">
              <a:rPr lang="zh-CN" altLang="en-US" sz="1200" dirty="0"/>
              <a:t>45</a:t>
            </a:fld>
            <a:endParaRPr lang="zh-CN" altLang="en-US" sz="1200" dirty="0"/>
          </a:p>
        </p:txBody>
      </p:sp>
    </p:spTree>
    <p:extLst>
      <p:ext uri="{BB962C8B-B14F-4D97-AF65-F5344CB8AC3E}">
        <p14:creationId xmlns:p14="http://schemas.microsoft.com/office/powerpoint/2010/main" val="2100830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幻灯片图像占位符 516097"/>
          <p:cNvSpPr>
            <a:spLocks noGrp="1" noRot="1" noChangeAspec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516099" name="文本占位符 516098"/>
          <p:cNvSpPr>
            <a:spLocks noGrp="1"/>
          </p:cNvSpPr>
          <p:nvPr>
            <p:ph type="body" idx="1"/>
          </p:nvPr>
        </p:nvSpPr>
        <p:spPr>
          <a:xfrm>
            <a:off x="914400" y="4267200"/>
            <a:ext cx="5029200" cy="4114800"/>
          </a:xfrm>
          <a:solidFill>
            <a:srgbClr val="FFFFFF"/>
          </a:solidFill>
          <a:ln w="9525" cap="flat" cmpd="sng">
            <a:solidFill>
              <a:srgbClr val="000000"/>
            </a:solidFill>
            <a:prstDash val="solid"/>
            <a:headEnd type="none" w="med" len="med"/>
            <a:tailEnd type="none" w="med" len="med"/>
          </a:ln>
        </p:spPr>
        <p:txBody>
          <a:bodyPr/>
          <a:lstStyle/>
          <a:p>
            <a:pPr lvl="0"/>
            <a:endParaRPr lang="zh-CN" altLang="en-US" sz="1400" dirty="0"/>
          </a:p>
        </p:txBody>
      </p:sp>
      <p:sp>
        <p:nvSpPr>
          <p:cNvPr id="2" name="灯片编号占位符 1"/>
          <p:cNvSpPr>
            <a:spLocks noGrp="1"/>
          </p:cNvSpPr>
          <p:nvPr>
            <p:ph type="sldNum" sz="quarter" idx="2"/>
          </p:nvPr>
        </p:nvSpPr>
        <p:spPr/>
        <p:txBody>
          <a:bodyPr/>
          <a:lstStyle/>
          <a:p>
            <a:pPr lvl="0" algn="r" eaLnBrk="1" hangingPunct="1"/>
            <a:fld id="{9A0DB2DC-4C9A-4742-B13C-FB6460FD3503}" type="slidenum">
              <a:rPr lang="zh-CN" altLang="en-US" sz="1200" dirty="0"/>
              <a:t>46</a:t>
            </a:fld>
            <a:endParaRPr lang="zh-CN" altLang="en-US" sz="1200" dirty="0"/>
          </a:p>
        </p:txBody>
      </p:sp>
    </p:spTree>
    <p:extLst>
      <p:ext uri="{BB962C8B-B14F-4D97-AF65-F5344CB8AC3E}">
        <p14:creationId xmlns:p14="http://schemas.microsoft.com/office/powerpoint/2010/main" val="3153077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幻灯片图像占位符 518145"/>
          <p:cNvSpPr>
            <a:spLocks noGrp="1" noRot="1" noChangeAspec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518147" name="文本占位符 518146"/>
          <p:cNvSpPr>
            <a:spLocks noGrp="1"/>
          </p:cNvSpPr>
          <p:nvPr>
            <p:ph type="body" idx="1"/>
          </p:nvPr>
        </p:nvSpPr>
        <p:spPr>
          <a:xfrm>
            <a:off x="914400" y="4267200"/>
            <a:ext cx="5029200" cy="4114800"/>
          </a:xfrm>
          <a:solidFill>
            <a:srgbClr val="FFFFFF"/>
          </a:solidFill>
          <a:ln w="9525" cap="flat" cmpd="sng">
            <a:solidFill>
              <a:srgbClr val="000000"/>
            </a:solidFill>
            <a:prstDash val="solid"/>
            <a:headEnd type="none" w="med" len="med"/>
            <a:tailEnd type="none" w="med" len="med"/>
          </a:ln>
        </p:spPr>
        <p:txBody>
          <a:bodyPr/>
          <a:lstStyle/>
          <a:p>
            <a:pPr lvl="0"/>
            <a:endParaRPr lang="zh-CN" altLang="en-US" sz="1400" dirty="0"/>
          </a:p>
        </p:txBody>
      </p:sp>
      <p:sp>
        <p:nvSpPr>
          <p:cNvPr id="2" name="灯片编号占位符 1"/>
          <p:cNvSpPr>
            <a:spLocks noGrp="1"/>
          </p:cNvSpPr>
          <p:nvPr>
            <p:ph type="sldNum" sz="quarter" idx="2"/>
          </p:nvPr>
        </p:nvSpPr>
        <p:spPr/>
        <p:txBody>
          <a:bodyPr/>
          <a:lstStyle/>
          <a:p>
            <a:pPr lvl="0" algn="r" eaLnBrk="1" hangingPunct="1"/>
            <a:fld id="{9A0DB2DC-4C9A-4742-B13C-FB6460FD3503}" type="slidenum">
              <a:rPr lang="zh-CN" altLang="en-US" sz="1200" dirty="0"/>
              <a:t>47</a:t>
            </a:fld>
            <a:endParaRPr lang="zh-CN" altLang="en-US" sz="1200" dirty="0"/>
          </a:p>
        </p:txBody>
      </p:sp>
    </p:spTree>
    <p:extLst>
      <p:ext uri="{BB962C8B-B14F-4D97-AF65-F5344CB8AC3E}">
        <p14:creationId xmlns:p14="http://schemas.microsoft.com/office/powerpoint/2010/main" val="3120842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7409"/>
          <p:cNvSpPr>
            <a:spLocks noGrp="1" noRot="1" noChangeAspect="1"/>
          </p:cNvSpPr>
          <p:nvPr>
            <p:ph type="sldImg"/>
          </p:nvPr>
        </p:nvSpPr>
        <p:spPr/>
      </p:sp>
      <p:sp>
        <p:nvSpPr>
          <p:cNvPr id="17411" name="文本占位符 17410"/>
          <p:cNvSpPr>
            <a:spLocks noGrp="1"/>
          </p:cNvSpPr>
          <p:nvPr>
            <p:ph type="body" idx="1"/>
          </p:nvPr>
        </p:nvSpPr>
        <p:spPr>
          <a:xfrm>
            <a:off x="914400" y="4267200"/>
            <a:ext cx="5029200" cy="4114800"/>
          </a:xfrm>
        </p:spPr>
        <p:txBody>
          <a:bodyPr/>
          <a:lstStyle/>
          <a:p>
            <a:pPr lvl="0"/>
            <a:endParaRPr lang="zh-CN" altLang="en-US" sz="1400" dirty="0"/>
          </a:p>
        </p:txBody>
      </p:sp>
      <p:sp>
        <p:nvSpPr>
          <p:cNvPr id="2" name="灯片编号占位符 1"/>
          <p:cNvSpPr>
            <a:spLocks noGrp="1"/>
          </p:cNvSpPr>
          <p:nvPr>
            <p:ph type="sldNum" sz="quarter" idx="2"/>
          </p:nvPr>
        </p:nvSpPr>
        <p:spPr/>
        <p:txBody>
          <a:bodyPr/>
          <a:lstStyle/>
          <a:p>
            <a:pPr lvl="0" algn="r" eaLnBrk="1" hangingPunct="1"/>
            <a:fld id="{9A0DB2DC-4C9A-4742-B13C-FB6460FD3503}" type="slidenum">
              <a:rPr lang="zh-CN" altLang="en-US" sz="1200" dirty="0"/>
              <a:t>2</a:t>
            </a:fld>
            <a:endParaRPr lang="zh-CN" altLang="en-US" sz="1200" dirty="0"/>
          </a:p>
        </p:txBody>
      </p:sp>
    </p:spTree>
    <p:extLst>
      <p:ext uri="{BB962C8B-B14F-4D97-AF65-F5344CB8AC3E}">
        <p14:creationId xmlns:p14="http://schemas.microsoft.com/office/powerpoint/2010/main" val="3856531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幻灯片图像占位符 455681"/>
          <p:cNvSpPr>
            <a:spLocks noGrp="1" noRot="1" noChangeAspec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455683" name="文本占位符 455682"/>
          <p:cNvSpPr>
            <a:spLocks noGrp="1"/>
          </p:cNvSpPr>
          <p:nvPr>
            <p:ph type="body" idx="1"/>
          </p:nvPr>
        </p:nvSpPr>
        <p:spPr>
          <a:xfrm>
            <a:off x="914400" y="4267200"/>
            <a:ext cx="5029200" cy="4114800"/>
          </a:xfrm>
          <a:solidFill>
            <a:srgbClr val="FFFFFF"/>
          </a:solidFill>
          <a:ln w="9525" cap="flat" cmpd="sng">
            <a:solidFill>
              <a:srgbClr val="000000"/>
            </a:solidFill>
            <a:prstDash val="solid"/>
            <a:headEnd type="none" w="med" len="med"/>
            <a:tailEnd type="none" w="med" len="med"/>
          </a:ln>
        </p:spPr>
        <p:txBody>
          <a:bodyPr/>
          <a:lstStyle/>
          <a:p>
            <a:pPr lvl="0"/>
            <a:endParaRPr lang="zh-CN" altLang="en-US" sz="1400" dirty="0"/>
          </a:p>
        </p:txBody>
      </p:sp>
      <p:sp>
        <p:nvSpPr>
          <p:cNvPr id="2" name="灯片编号占位符 1"/>
          <p:cNvSpPr>
            <a:spLocks noGrp="1"/>
          </p:cNvSpPr>
          <p:nvPr>
            <p:ph type="sldNum" sz="quarter" idx="2"/>
          </p:nvPr>
        </p:nvSpPr>
        <p:spPr/>
        <p:txBody>
          <a:bodyPr/>
          <a:lstStyle/>
          <a:p>
            <a:pPr lvl="0" algn="r" eaLnBrk="1" hangingPunct="1"/>
            <a:fld id="{9A0DB2DC-4C9A-4742-B13C-FB6460FD3503}" type="slidenum">
              <a:rPr lang="zh-CN" altLang="en-US" sz="1200" dirty="0"/>
              <a:t>4</a:t>
            </a:fld>
            <a:endParaRPr lang="zh-CN" altLang="en-US" sz="1200" dirty="0"/>
          </a:p>
        </p:txBody>
      </p:sp>
    </p:spTree>
    <p:extLst>
      <p:ext uri="{BB962C8B-B14F-4D97-AF65-F5344CB8AC3E}">
        <p14:creationId xmlns:p14="http://schemas.microsoft.com/office/powerpoint/2010/main" val="3999551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幻灯片图像占位符 503809"/>
          <p:cNvSpPr>
            <a:spLocks noGrp="1" noRot="1" noChangeAspec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503811" name="文本占位符 503810"/>
          <p:cNvSpPr>
            <a:spLocks noGrp="1"/>
          </p:cNvSpPr>
          <p:nvPr>
            <p:ph type="body" idx="1"/>
          </p:nvPr>
        </p:nvSpPr>
        <p:spPr>
          <a:xfrm>
            <a:off x="914400" y="4267200"/>
            <a:ext cx="5029200" cy="4114800"/>
          </a:xfrm>
          <a:solidFill>
            <a:srgbClr val="FFFFFF"/>
          </a:solidFill>
          <a:ln w="9525" cap="flat" cmpd="sng">
            <a:solidFill>
              <a:srgbClr val="000000"/>
            </a:solidFill>
            <a:prstDash val="solid"/>
            <a:headEnd type="none" w="med" len="med"/>
            <a:tailEnd type="none" w="med" len="med"/>
          </a:ln>
        </p:spPr>
        <p:txBody>
          <a:bodyPr/>
          <a:lstStyle/>
          <a:p>
            <a:pPr lvl="0"/>
            <a:endParaRPr lang="zh-CN" altLang="en-US" sz="1400" dirty="0"/>
          </a:p>
        </p:txBody>
      </p:sp>
      <p:sp>
        <p:nvSpPr>
          <p:cNvPr id="2" name="灯片编号占位符 1"/>
          <p:cNvSpPr>
            <a:spLocks noGrp="1"/>
          </p:cNvSpPr>
          <p:nvPr>
            <p:ph type="sldNum" sz="quarter" idx="2"/>
          </p:nvPr>
        </p:nvSpPr>
        <p:spPr/>
        <p:txBody>
          <a:bodyPr/>
          <a:lstStyle/>
          <a:p>
            <a:pPr lvl="0" algn="r" eaLnBrk="1" hangingPunct="1"/>
            <a:fld id="{9A0DB2DC-4C9A-4742-B13C-FB6460FD3503}" type="slidenum">
              <a:rPr lang="zh-CN" altLang="en-US" sz="1200" dirty="0"/>
              <a:t>13</a:t>
            </a:fld>
            <a:endParaRPr lang="zh-CN" altLang="en-US" sz="1200" dirty="0"/>
          </a:p>
        </p:txBody>
      </p:sp>
    </p:spTree>
    <p:extLst>
      <p:ext uri="{BB962C8B-B14F-4D97-AF65-F5344CB8AC3E}">
        <p14:creationId xmlns:p14="http://schemas.microsoft.com/office/powerpoint/2010/main" val="2802277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幻灯片图像占位符 461825"/>
          <p:cNvSpPr>
            <a:spLocks noGrp="1" noRot="1" noChangeAspec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461827" name="文本占位符 461826"/>
          <p:cNvSpPr>
            <a:spLocks noGrp="1"/>
          </p:cNvSpPr>
          <p:nvPr>
            <p:ph type="body" idx="1"/>
          </p:nvPr>
        </p:nvSpPr>
        <p:spPr>
          <a:xfrm>
            <a:off x="914400" y="4267200"/>
            <a:ext cx="5029200" cy="4114800"/>
          </a:xfrm>
          <a:solidFill>
            <a:srgbClr val="FFFFFF"/>
          </a:solidFill>
          <a:ln w="9525" cap="flat" cmpd="sng">
            <a:solidFill>
              <a:srgbClr val="000000"/>
            </a:solidFill>
            <a:prstDash val="solid"/>
            <a:headEnd type="none" w="med" len="med"/>
            <a:tailEnd type="none" w="med" len="med"/>
          </a:ln>
        </p:spPr>
        <p:txBody>
          <a:bodyPr/>
          <a:lstStyle/>
          <a:p>
            <a:pPr lvl="0"/>
            <a:endParaRPr lang="zh-CN" altLang="en-US" sz="1400" dirty="0"/>
          </a:p>
        </p:txBody>
      </p:sp>
      <p:sp>
        <p:nvSpPr>
          <p:cNvPr id="2" name="灯片编号占位符 1"/>
          <p:cNvSpPr>
            <a:spLocks noGrp="1"/>
          </p:cNvSpPr>
          <p:nvPr>
            <p:ph type="sldNum" sz="quarter" idx="2"/>
          </p:nvPr>
        </p:nvSpPr>
        <p:spPr/>
        <p:txBody>
          <a:bodyPr/>
          <a:lstStyle/>
          <a:p>
            <a:pPr lvl="0" algn="r" eaLnBrk="1" hangingPunct="1"/>
            <a:fld id="{9A0DB2DC-4C9A-4742-B13C-FB6460FD3503}" type="slidenum">
              <a:rPr lang="zh-CN" altLang="en-US" sz="1200" dirty="0"/>
              <a:t>14</a:t>
            </a:fld>
            <a:endParaRPr lang="zh-CN" altLang="en-US" sz="1200" dirty="0"/>
          </a:p>
        </p:txBody>
      </p:sp>
    </p:spTree>
    <p:extLst>
      <p:ext uri="{BB962C8B-B14F-4D97-AF65-F5344CB8AC3E}">
        <p14:creationId xmlns:p14="http://schemas.microsoft.com/office/powerpoint/2010/main" val="1399493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幻灯片图像占位符 505857"/>
          <p:cNvSpPr>
            <a:spLocks noGrp="1" noRot="1" noChangeAspec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505859" name="文本占位符 505858"/>
          <p:cNvSpPr>
            <a:spLocks noGrp="1"/>
          </p:cNvSpPr>
          <p:nvPr>
            <p:ph type="body" idx="1"/>
          </p:nvPr>
        </p:nvSpPr>
        <p:spPr>
          <a:xfrm>
            <a:off x="914400" y="4267200"/>
            <a:ext cx="5029200" cy="4114800"/>
          </a:xfrm>
          <a:solidFill>
            <a:srgbClr val="FFFFFF"/>
          </a:solidFill>
          <a:ln w="9525" cap="flat" cmpd="sng">
            <a:solidFill>
              <a:srgbClr val="000000"/>
            </a:solidFill>
            <a:prstDash val="solid"/>
            <a:headEnd type="none" w="med" len="med"/>
            <a:tailEnd type="none" w="med" len="med"/>
          </a:ln>
        </p:spPr>
        <p:txBody>
          <a:bodyPr/>
          <a:lstStyle/>
          <a:p>
            <a:pPr lvl="0"/>
            <a:endParaRPr lang="zh-CN" altLang="en-US" sz="1400" dirty="0"/>
          </a:p>
        </p:txBody>
      </p:sp>
      <p:sp>
        <p:nvSpPr>
          <p:cNvPr id="2" name="灯片编号占位符 1"/>
          <p:cNvSpPr>
            <a:spLocks noGrp="1"/>
          </p:cNvSpPr>
          <p:nvPr>
            <p:ph type="sldNum" sz="quarter" idx="2"/>
          </p:nvPr>
        </p:nvSpPr>
        <p:spPr/>
        <p:txBody>
          <a:bodyPr/>
          <a:lstStyle/>
          <a:p>
            <a:pPr lvl="0" algn="r" eaLnBrk="1" hangingPunct="1"/>
            <a:fld id="{9A0DB2DC-4C9A-4742-B13C-FB6460FD3503}" type="slidenum">
              <a:rPr lang="zh-CN" altLang="en-US" sz="1200" dirty="0"/>
              <a:t>17</a:t>
            </a:fld>
            <a:endParaRPr lang="zh-CN" altLang="en-US" sz="1200" dirty="0"/>
          </a:p>
        </p:txBody>
      </p:sp>
    </p:spTree>
    <p:extLst>
      <p:ext uri="{BB962C8B-B14F-4D97-AF65-F5344CB8AC3E}">
        <p14:creationId xmlns:p14="http://schemas.microsoft.com/office/powerpoint/2010/main" val="2300048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幻灯片图像占位符 464897"/>
          <p:cNvSpPr>
            <a:spLocks noGrp="1" noRot="1" noChangeAspec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464899" name="文本占位符 464898"/>
          <p:cNvSpPr>
            <a:spLocks noGrp="1"/>
          </p:cNvSpPr>
          <p:nvPr>
            <p:ph type="body" idx="1"/>
          </p:nvPr>
        </p:nvSpPr>
        <p:spPr>
          <a:xfrm>
            <a:off x="914400" y="4267200"/>
            <a:ext cx="5029200" cy="4114800"/>
          </a:xfrm>
          <a:solidFill>
            <a:srgbClr val="FFFFFF"/>
          </a:solidFill>
          <a:ln w="9525" cap="flat" cmpd="sng">
            <a:solidFill>
              <a:srgbClr val="000000"/>
            </a:solidFill>
            <a:prstDash val="solid"/>
            <a:headEnd type="none" w="med" len="med"/>
            <a:tailEnd type="none" w="med" len="med"/>
          </a:ln>
        </p:spPr>
        <p:txBody>
          <a:bodyPr/>
          <a:lstStyle/>
          <a:p>
            <a:pPr lvl="0"/>
            <a:endParaRPr lang="zh-CN" altLang="en-US" sz="1400" dirty="0"/>
          </a:p>
        </p:txBody>
      </p:sp>
      <p:sp>
        <p:nvSpPr>
          <p:cNvPr id="2" name="灯片编号占位符 1"/>
          <p:cNvSpPr>
            <a:spLocks noGrp="1"/>
          </p:cNvSpPr>
          <p:nvPr>
            <p:ph type="sldNum" sz="quarter" idx="2"/>
          </p:nvPr>
        </p:nvSpPr>
        <p:spPr/>
        <p:txBody>
          <a:bodyPr/>
          <a:lstStyle/>
          <a:p>
            <a:pPr lvl="0" algn="r" eaLnBrk="1" hangingPunct="1"/>
            <a:fld id="{9A0DB2DC-4C9A-4742-B13C-FB6460FD3503}" type="slidenum">
              <a:rPr lang="zh-CN" altLang="en-US" sz="1200" dirty="0"/>
              <a:t>42</a:t>
            </a:fld>
            <a:endParaRPr lang="zh-CN" altLang="en-US" sz="1200" dirty="0"/>
          </a:p>
        </p:txBody>
      </p:sp>
    </p:spTree>
    <p:extLst>
      <p:ext uri="{BB962C8B-B14F-4D97-AF65-F5344CB8AC3E}">
        <p14:creationId xmlns:p14="http://schemas.microsoft.com/office/powerpoint/2010/main" val="3389762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幻灯片图像占位符 507905"/>
          <p:cNvSpPr>
            <a:spLocks noGrp="1" noRot="1" noChangeAspec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507907" name="文本占位符 507906"/>
          <p:cNvSpPr>
            <a:spLocks noGrp="1"/>
          </p:cNvSpPr>
          <p:nvPr>
            <p:ph type="body" idx="1"/>
          </p:nvPr>
        </p:nvSpPr>
        <p:spPr>
          <a:xfrm>
            <a:off x="914400" y="4267200"/>
            <a:ext cx="5029200" cy="4114800"/>
          </a:xfrm>
          <a:solidFill>
            <a:srgbClr val="FFFFFF"/>
          </a:solidFill>
          <a:ln w="9525" cap="flat" cmpd="sng">
            <a:solidFill>
              <a:srgbClr val="000000"/>
            </a:solidFill>
            <a:prstDash val="solid"/>
            <a:headEnd type="none" w="med" len="med"/>
            <a:tailEnd type="none" w="med" len="med"/>
          </a:ln>
        </p:spPr>
        <p:txBody>
          <a:bodyPr/>
          <a:lstStyle/>
          <a:p>
            <a:pPr lvl="0"/>
            <a:endParaRPr lang="zh-CN" altLang="en-US" sz="1400" dirty="0"/>
          </a:p>
        </p:txBody>
      </p:sp>
      <p:sp>
        <p:nvSpPr>
          <p:cNvPr id="2" name="灯片编号占位符 1"/>
          <p:cNvSpPr>
            <a:spLocks noGrp="1"/>
          </p:cNvSpPr>
          <p:nvPr>
            <p:ph type="sldNum" sz="quarter" idx="2"/>
          </p:nvPr>
        </p:nvSpPr>
        <p:spPr/>
        <p:txBody>
          <a:bodyPr/>
          <a:lstStyle/>
          <a:p>
            <a:pPr lvl="0" algn="r" eaLnBrk="1" hangingPunct="1"/>
            <a:fld id="{9A0DB2DC-4C9A-4742-B13C-FB6460FD3503}" type="slidenum">
              <a:rPr lang="zh-CN" altLang="en-US" sz="1200" dirty="0"/>
              <a:t>43</a:t>
            </a:fld>
            <a:endParaRPr lang="zh-CN" altLang="en-US" sz="1200" dirty="0"/>
          </a:p>
        </p:txBody>
      </p:sp>
    </p:spTree>
    <p:extLst>
      <p:ext uri="{BB962C8B-B14F-4D97-AF65-F5344CB8AC3E}">
        <p14:creationId xmlns:p14="http://schemas.microsoft.com/office/powerpoint/2010/main" val="2715235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幻灯片图像占位符 509953"/>
          <p:cNvSpPr>
            <a:spLocks noGrp="1" noRot="1" noChangeAspec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509955" name="文本占位符 509954"/>
          <p:cNvSpPr>
            <a:spLocks noGrp="1"/>
          </p:cNvSpPr>
          <p:nvPr>
            <p:ph type="body" idx="1"/>
          </p:nvPr>
        </p:nvSpPr>
        <p:spPr>
          <a:xfrm>
            <a:off x="914400" y="4267200"/>
            <a:ext cx="5029200" cy="4114800"/>
          </a:xfrm>
          <a:solidFill>
            <a:srgbClr val="FFFFFF"/>
          </a:solidFill>
          <a:ln w="9525" cap="flat" cmpd="sng">
            <a:solidFill>
              <a:srgbClr val="000000"/>
            </a:solidFill>
            <a:prstDash val="solid"/>
            <a:headEnd type="none" w="med" len="med"/>
            <a:tailEnd type="none" w="med" len="med"/>
          </a:ln>
        </p:spPr>
        <p:txBody>
          <a:bodyPr/>
          <a:lstStyle/>
          <a:p>
            <a:pPr lvl="0"/>
            <a:endParaRPr lang="zh-CN" altLang="en-US" sz="1400" dirty="0"/>
          </a:p>
        </p:txBody>
      </p:sp>
      <p:sp>
        <p:nvSpPr>
          <p:cNvPr id="2" name="灯片编号占位符 1"/>
          <p:cNvSpPr>
            <a:spLocks noGrp="1"/>
          </p:cNvSpPr>
          <p:nvPr>
            <p:ph type="sldNum" sz="quarter" idx="2"/>
          </p:nvPr>
        </p:nvSpPr>
        <p:spPr/>
        <p:txBody>
          <a:bodyPr/>
          <a:lstStyle/>
          <a:p>
            <a:pPr lvl="0" algn="r" eaLnBrk="1" hangingPunct="1"/>
            <a:fld id="{9A0DB2DC-4C9A-4742-B13C-FB6460FD3503}" type="slidenum">
              <a:rPr lang="zh-CN" altLang="en-US" sz="1200" dirty="0"/>
              <a:t>44</a:t>
            </a:fld>
            <a:endParaRPr lang="zh-CN" altLang="en-US" sz="1200" dirty="0"/>
          </a:p>
        </p:txBody>
      </p:sp>
    </p:spTree>
    <p:extLst>
      <p:ext uri="{BB962C8B-B14F-4D97-AF65-F5344CB8AC3E}">
        <p14:creationId xmlns:p14="http://schemas.microsoft.com/office/powerpoint/2010/main" val="2541639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grpSp>
        <p:nvGrpSpPr>
          <p:cNvPr id="105474" name="组合 105473"/>
          <p:cNvGrpSpPr/>
          <p:nvPr/>
        </p:nvGrpSpPr>
        <p:grpSpPr>
          <a:xfrm>
            <a:off x="0" y="2438400"/>
            <a:ext cx="9009063" cy="1052513"/>
            <a:chOff x="0" y="1536"/>
            <a:chExt cx="5675" cy="663"/>
          </a:xfrm>
        </p:grpSpPr>
        <p:grpSp>
          <p:nvGrpSpPr>
            <p:cNvPr id="105475" name="组合 105474"/>
            <p:cNvGrpSpPr/>
            <p:nvPr/>
          </p:nvGrpSpPr>
          <p:grpSpPr>
            <a:xfrm>
              <a:off x="183" y="1604"/>
              <a:ext cx="448" cy="299"/>
              <a:chOff x="720" y="336"/>
              <a:chExt cx="624" cy="432"/>
            </a:xfrm>
          </p:grpSpPr>
          <p:sp>
            <p:nvSpPr>
              <p:cNvPr id="105476" name="矩形 105475"/>
              <p:cNvSpPr/>
              <p:nvPr/>
            </p:nvSpPr>
            <p:spPr>
              <a:xfrm>
                <a:off x="720" y="336"/>
                <a:ext cx="384" cy="432"/>
              </a:xfrm>
              <a:prstGeom prst="rect">
                <a:avLst/>
              </a:prstGeom>
              <a:solidFill>
                <a:schemeClr val="folHlink"/>
              </a:solidFill>
              <a:ln w="9525">
                <a:noFill/>
              </a:ln>
            </p:spPr>
            <p:txBody>
              <a:bodyPr/>
              <a:lstStyle/>
              <a:p>
                <a:endParaRPr lang="zh-CN" altLang="en-US"/>
              </a:p>
            </p:txBody>
          </p:sp>
          <p:sp>
            <p:nvSpPr>
              <p:cNvPr id="105477" name="矩形 105476"/>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a:lstStyle/>
              <a:p>
                <a:endParaRPr lang="zh-CN" altLang="en-US"/>
              </a:p>
            </p:txBody>
          </p:sp>
        </p:grpSp>
        <p:grpSp>
          <p:nvGrpSpPr>
            <p:cNvPr id="105478" name="组合 105477"/>
            <p:cNvGrpSpPr/>
            <p:nvPr/>
          </p:nvGrpSpPr>
          <p:grpSpPr>
            <a:xfrm>
              <a:off x="261" y="1870"/>
              <a:ext cx="465" cy="299"/>
              <a:chOff x="912" y="2640"/>
              <a:chExt cx="672" cy="432"/>
            </a:xfrm>
          </p:grpSpPr>
          <p:sp>
            <p:nvSpPr>
              <p:cNvPr id="105479" name="矩形 105478"/>
              <p:cNvSpPr/>
              <p:nvPr/>
            </p:nvSpPr>
            <p:spPr>
              <a:xfrm>
                <a:off x="912" y="2640"/>
                <a:ext cx="384" cy="432"/>
              </a:xfrm>
              <a:prstGeom prst="rect">
                <a:avLst/>
              </a:prstGeom>
              <a:solidFill>
                <a:schemeClr val="accent2"/>
              </a:solidFill>
              <a:ln w="9525">
                <a:noFill/>
              </a:ln>
            </p:spPr>
            <p:txBody>
              <a:bodyPr/>
              <a:lstStyle/>
              <a:p>
                <a:endParaRPr lang="zh-CN" altLang="en-US"/>
              </a:p>
            </p:txBody>
          </p:sp>
          <p:sp>
            <p:nvSpPr>
              <p:cNvPr id="105480" name="矩形 105479"/>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a:lstStyle/>
              <a:p>
                <a:endParaRPr lang="zh-CN" altLang="en-US"/>
              </a:p>
            </p:txBody>
          </p:sp>
        </p:grpSp>
        <p:sp>
          <p:nvSpPr>
            <p:cNvPr id="105481" name="矩形 105480"/>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a:lstStyle/>
            <a:p>
              <a:endParaRPr lang="zh-CN" altLang="en-US"/>
            </a:p>
          </p:txBody>
        </p:sp>
        <p:sp>
          <p:nvSpPr>
            <p:cNvPr id="105482" name="矩形 105481"/>
            <p:cNvSpPr/>
            <p:nvPr/>
          </p:nvSpPr>
          <p:spPr>
            <a:xfrm>
              <a:off x="400" y="1536"/>
              <a:ext cx="20" cy="663"/>
            </a:xfrm>
            <a:prstGeom prst="rect">
              <a:avLst/>
            </a:prstGeom>
            <a:solidFill>
              <a:schemeClr val="bg2"/>
            </a:solidFill>
            <a:ln w="9525">
              <a:noFill/>
            </a:ln>
          </p:spPr>
          <p:txBody>
            <a:bodyPr/>
            <a:lstStyle/>
            <a:p>
              <a:endParaRPr lang="zh-CN" altLang="en-US"/>
            </a:p>
          </p:txBody>
        </p:sp>
        <p:sp>
          <p:nvSpPr>
            <p:cNvPr id="105483" name="矩形 105482"/>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a:lstStyle/>
            <a:p>
              <a:endParaRPr lang="zh-CN" altLang="en-US"/>
            </a:p>
          </p:txBody>
        </p:sp>
      </p:grpSp>
      <p:sp>
        <p:nvSpPr>
          <p:cNvPr id="105484" name="标题 105483"/>
          <p:cNvSpPr>
            <a:spLocks noGrp="1"/>
          </p:cNvSpPr>
          <p:nvPr>
            <p:ph type="ctrTitle"/>
          </p:nvPr>
        </p:nvSpPr>
        <p:spPr>
          <a:xfrm>
            <a:off x="990600" y="1828800"/>
            <a:ext cx="7772400" cy="1143000"/>
          </a:xfrm>
          <a:prstGeom prst="rect">
            <a:avLst/>
          </a:prstGeom>
          <a:noFill/>
          <a:ln w="9525">
            <a:noFill/>
          </a:ln>
        </p:spPr>
        <p:txBody>
          <a:bodyPr anchor="b"/>
          <a:lstStyle>
            <a:lvl1pPr lvl="0">
              <a:defRPr/>
            </a:lvl1pPr>
          </a:lstStyle>
          <a:p>
            <a:pPr lvl="0"/>
            <a:r>
              <a:rPr lang="zh-CN" altLang="en-US" dirty="0"/>
              <a:t>单击此处编辑母版标题样式</a:t>
            </a:r>
          </a:p>
        </p:txBody>
      </p:sp>
      <p:sp>
        <p:nvSpPr>
          <p:cNvPr id="105485" name="副标题 105484"/>
          <p:cNvSpPr>
            <a:spLocks noGrp="1"/>
          </p:cNvSpPr>
          <p:nvPr>
            <p:ph type="subTitle" idx="1"/>
          </p:nvPr>
        </p:nvSpPr>
        <p:spPr>
          <a:xfrm>
            <a:off x="1371600" y="3886200"/>
            <a:ext cx="6400800" cy="1752600"/>
          </a:xfrm>
          <a:prstGeom prst="rect">
            <a:avLst/>
          </a:prstGeom>
          <a:noFill/>
          <a:ln w="9525">
            <a:noFill/>
          </a:ln>
        </p:spPr>
        <p:txBody>
          <a:bodyPr anchor="t"/>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dirty="0"/>
              <a:t>单击此处编辑母版副标题样式</a:t>
            </a:r>
          </a:p>
        </p:txBody>
      </p:sp>
      <p:sp>
        <p:nvSpPr>
          <p:cNvPr id="105486" name="日期占位符 105485"/>
          <p:cNvSpPr>
            <a:spLocks noGrp="1"/>
          </p:cNvSpPr>
          <p:nvPr>
            <p:ph type="dt" sz="half" idx="2"/>
          </p:nvPr>
        </p:nvSpPr>
        <p:spPr>
          <a:xfrm>
            <a:off x="990600" y="6248400"/>
            <a:ext cx="1905000" cy="457200"/>
          </a:xfrm>
          <a:prstGeom prst="rect">
            <a:avLst/>
          </a:prstGeom>
          <a:noFill/>
          <a:ln w="9525">
            <a:noFill/>
          </a:ln>
        </p:spPr>
        <p:txBody>
          <a:bodyPr anchor="b"/>
          <a:lstStyle/>
          <a:p>
            <a:pPr eaLnBrk="1" hangingPunct="1"/>
            <a:fld id="{BB962C8B-B14F-4D97-AF65-F5344CB8AC3E}" type="datetime1">
              <a:rPr lang="zh-CN" altLang="en-US" dirty="0">
                <a:solidFill>
                  <a:schemeClr val="bg2"/>
                </a:solidFill>
                <a:latin typeface="Tahoma" panose="020B0604030504040204" pitchFamily="34" charset="0"/>
              </a:rPr>
              <a:t>2019/4/29</a:t>
            </a:fld>
            <a:endParaRPr lang="zh-CN" altLang="en-US" dirty="0">
              <a:solidFill>
                <a:schemeClr val="bg2"/>
              </a:solidFill>
              <a:latin typeface="Tahoma" panose="020B0604030504040204" pitchFamily="34" charset="0"/>
            </a:endParaRPr>
          </a:p>
        </p:txBody>
      </p:sp>
      <p:sp>
        <p:nvSpPr>
          <p:cNvPr id="105487" name="页脚占位符 105486"/>
          <p:cNvSpPr>
            <a:spLocks noGrp="1"/>
          </p:cNvSpPr>
          <p:nvPr>
            <p:ph type="ftr" sz="quarter" idx="3"/>
          </p:nvPr>
        </p:nvSpPr>
        <p:spPr>
          <a:xfrm>
            <a:off x="3429000" y="6248400"/>
            <a:ext cx="2895600" cy="457200"/>
          </a:xfrm>
          <a:prstGeom prst="rect">
            <a:avLst/>
          </a:prstGeom>
          <a:noFill/>
          <a:ln w="9525">
            <a:noFill/>
          </a:ln>
        </p:spPr>
        <p:txBody>
          <a:bodyPr anchor="b"/>
          <a:lstStyle/>
          <a:p>
            <a:pPr eaLnBrk="1" hangingPunct="1"/>
            <a:endParaRPr lang="zh-CN" altLang="en-US" dirty="0">
              <a:solidFill>
                <a:schemeClr val="bg2"/>
              </a:solidFill>
              <a:latin typeface="Tahoma" panose="020B0604030504040204" pitchFamily="34" charset="0"/>
            </a:endParaRPr>
          </a:p>
        </p:txBody>
      </p:sp>
      <p:sp>
        <p:nvSpPr>
          <p:cNvPr id="105488" name="灯片编号占位符 105487"/>
          <p:cNvSpPr>
            <a:spLocks noGrp="1"/>
          </p:cNvSpPr>
          <p:nvPr>
            <p:ph type="sldNum" sz="quarter" idx="4"/>
          </p:nvPr>
        </p:nvSpPr>
        <p:spPr>
          <a:xfrm>
            <a:off x="6858000" y="6248400"/>
            <a:ext cx="1905000" cy="457200"/>
          </a:xfrm>
          <a:prstGeom prst="rect">
            <a:avLst/>
          </a:prstGeom>
          <a:noFill/>
          <a:ln w="9525">
            <a:noFill/>
          </a:ln>
        </p:spPr>
        <p:txBody>
          <a:bodyPr anchor="b"/>
          <a:lstStyle/>
          <a:p>
            <a:pPr eaLnBrk="1" hangingPunct="1"/>
            <a:fld id="{9A0DB2DC-4C9A-4742-B13C-FB6460FD3503}" type="slidenum">
              <a:rPr lang="zh-CN" altLang="en-US" dirty="0">
                <a:solidFill>
                  <a:schemeClr val="bg2"/>
                </a:solidFill>
                <a:latin typeface="Tahoma" panose="020B0604030504040204" pitchFamily="34" charset="0"/>
              </a:rPr>
              <a:t>‹#›</a:t>
            </a:fld>
            <a:endParaRPr lang="zh-CN" altLang="en-US" dirty="0">
              <a:solidFill>
                <a:schemeClr val="bg2"/>
              </a:solidFill>
              <a:latin typeface="Tahoma" panose="020B0604030504040204" pitchFamily="34" charset="0"/>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1"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40009"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29150" y="4076700"/>
            <a:ext cx="3886200" cy="21002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p:txBody>
          <a:bodyPr/>
          <a:lstStyle/>
          <a:p>
            <a:pPr lvl="0" eaLnBrk="1" hangingPunct="1"/>
            <a:endParaRPr lang="zh-CN" altLang="en-US" dirty="0"/>
          </a:p>
        </p:txBody>
      </p:sp>
      <p:sp>
        <p:nvSpPr>
          <p:cNvPr id="7" name="页脚占位符 6"/>
          <p:cNvSpPr>
            <a:spLocks noGrp="1"/>
          </p:cNvSpPr>
          <p:nvPr>
            <p:ph type="ftr" sz="quarter" idx="11"/>
          </p:nvPr>
        </p:nvSpPr>
        <p:spPr/>
        <p:txBody>
          <a:bodyPr/>
          <a:lstStyle/>
          <a:p>
            <a:pPr lvl="0" eaLnBrk="1" hangingPunct="1"/>
            <a:endParaRPr lang="zh-CN" altLang="en-US" dirty="0"/>
          </a:p>
        </p:txBody>
      </p:sp>
      <p:sp>
        <p:nvSpPr>
          <p:cNvPr id="8" name="灯片编号占位符 7"/>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eaLnBrk="1" hangingPunct="1"/>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08476"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6612" y="2017713"/>
            <a:ext cx="3808476"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eaLnBrk="1" hangingPunct="1"/>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eaLnBrk="1" hangingPunct="1"/>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矩形 104449"/>
          <p:cNvSpPr/>
          <p:nvPr/>
        </p:nvSpPr>
        <p:spPr>
          <a:xfrm>
            <a:off x="417513" y="1098550"/>
            <a:ext cx="438150" cy="474663"/>
          </a:xfrm>
          <a:prstGeom prst="rect">
            <a:avLst/>
          </a:prstGeom>
          <a:solidFill>
            <a:schemeClr val="accent2"/>
          </a:solidFill>
          <a:ln w="9525">
            <a:noFill/>
          </a:ln>
        </p:spPr>
        <p:txBody>
          <a:bodyPr wrap="none" anchor="ctr"/>
          <a:lstStyle/>
          <a:p>
            <a:pPr lvl="0" algn="ctr" eaLnBrk="1" hangingPunct="1"/>
            <a:endParaRPr lang="zh-CN" altLang="en-US" sz="2400" dirty="0">
              <a:latin typeface="Tahoma" panose="020B0604030504040204" pitchFamily="34" charset="0"/>
              <a:ea typeface="宋体" panose="02010600030101010101" pitchFamily="2" charset="-122"/>
            </a:endParaRPr>
          </a:p>
        </p:txBody>
      </p:sp>
      <p:sp>
        <p:nvSpPr>
          <p:cNvPr id="104451" name="矩形 104450"/>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lstStyle/>
          <a:p>
            <a:pPr lvl="0" algn="ctr" eaLnBrk="1" hangingPunct="1"/>
            <a:endParaRPr lang="zh-CN" altLang="en-US" sz="2400" dirty="0">
              <a:latin typeface="Tahoma" panose="020B0604030504040204" pitchFamily="34" charset="0"/>
              <a:ea typeface="宋体" panose="02010600030101010101" pitchFamily="2" charset="-122"/>
            </a:endParaRPr>
          </a:p>
        </p:txBody>
      </p:sp>
      <p:sp>
        <p:nvSpPr>
          <p:cNvPr id="104452" name="矩形 104451"/>
          <p:cNvSpPr/>
          <p:nvPr/>
        </p:nvSpPr>
        <p:spPr>
          <a:xfrm>
            <a:off x="541338" y="1520825"/>
            <a:ext cx="422275" cy="474663"/>
          </a:xfrm>
          <a:prstGeom prst="rect">
            <a:avLst/>
          </a:prstGeom>
          <a:solidFill>
            <a:schemeClr val="folHlink"/>
          </a:solidFill>
          <a:ln w="9525">
            <a:noFill/>
          </a:ln>
        </p:spPr>
        <p:txBody>
          <a:bodyPr wrap="none" anchor="ctr"/>
          <a:lstStyle/>
          <a:p>
            <a:pPr lvl="0" algn="ctr" eaLnBrk="1" hangingPunct="1"/>
            <a:endParaRPr lang="zh-CN" altLang="en-US" sz="2400" dirty="0">
              <a:latin typeface="Tahoma" panose="020B0604030504040204" pitchFamily="34" charset="0"/>
              <a:ea typeface="宋体" panose="02010600030101010101" pitchFamily="2" charset="-122"/>
            </a:endParaRPr>
          </a:p>
        </p:txBody>
      </p:sp>
      <p:sp>
        <p:nvSpPr>
          <p:cNvPr id="104453" name="矩形 104452"/>
          <p:cNvSpPr/>
          <p:nvPr/>
        </p:nvSpPr>
        <p:spPr>
          <a:xfrm>
            <a:off x="911225" y="1520825"/>
            <a:ext cx="368300" cy="474663"/>
          </a:xfrm>
          <a:prstGeom prst="rect">
            <a:avLst/>
          </a:prstGeom>
          <a:gradFill rotWithShape="0">
            <a:gsLst>
              <a:gs pos="0">
                <a:schemeClr val="folHlink"/>
              </a:gs>
              <a:gs pos="100000">
                <a:schemeClr val="bg1"/>
              </a:gs>
            </a:gsLst>
            <a:lin ang="0" scaled="1"/>
            <a:tileRect/>
          </a:gradFill>
          <a:ln w="9525">
            <a:noFill/>
          </a:ln>
        </p:spPr>
        <p:txBody>
          <a:bodyPr wrap="none" anchor="ctr"/>
          <a:lstStyle/>
          <a:p>
            <a:pPr lvl="0" algn="ctr" eaLnBrk="1" hangingPunct="1"/>
            <a:endParaRPr lang="zh-CN" altLang="en-US" sz="2400" dirty="0">
              <a:latin typeface="Tahoma" panose="020B0604030504040204" pitchFamily="34" charset="0"/>
              <a:ea typeface="宋体" panose="02010600030101010101" pitchFamily="2" charset="-122"/>
            </a:endParaRPr>
          </a:p>
        </p:txBody>
      </p:sp>
      <p:sp>
        <p:nvSpPr>
          <p:cNvPr id="104454" name="矩形 104453"/>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lstStyle/>
          <a:p>
            <a:pPr lvl="0" algn="ctr" eaLnBrk="1" hangingPunct="1"/>
            <a:endParaRPr lang="zh-CN" altLang="en-US" sz="2400" dirty="0">
              <a:latin typeface="Tahoma" panose="020B0604030504040204" pitchFamily="34" charset="0"/>
              <a:ea typeface="宋体" panose="02010600030101010101" pitchFamily="2" charset="-122"/>
            </a:endParaRPr>
          </a:p>
        </p:txBody>
      </p:sp>
      <p:sp>
        <p:nvSpPr>
          <p:cNvPr id="104455" name="矩形 104454"/>
          <p:cNvSpPr/>
          <p:nvPr/>
        </p:nvSpPr>
        <p:spPr>
          <a:xfrm>
            <a:off x="762000" y="990600"/>
            <a:ext cx="31750" cy="1052513"/>
          </a:xfrm>
          <a:prstGeom prst="rect">
            <a:avLst/>
          </a:prstGeom>
          <a:solidFill>
            <a:schemeClr val="bg2"/>
          </a:solidFill>
          <a:ln w="9525">
            <a:noFill/>
          </a:ln>
        </p:spPr>
        <p:txBody>
          <a:bodyPr wrap="none" anchor="ctr"/>
          <a:lstStyle/>
          <a:p>
            <a:pPr lvl="0" algn="ctr" eaLnBrk="1" hangingPunct="1"/>
            <a:endParaRPr lang="zh-CN" altLang="en-US" sz="2400" dirty="0">
              <a:latin typeface="Tahoma" panose="020B0604030504040204" pitchFamily="34" charset="0"/>
              <a:ea typeface="宋体" panose="02010600030101010101" pitchFamily="2" charset="-122"/>
            </a:endParaRPr>
          </a:p>
        </p:txBody>
      </p:sp>
      <p:sp>
        <p:nvSpPr>
          <p:cNvPr id="104456" name="矩形 104455"/>
          <p:cNvSpPr/>
          <p:nvPr/>
        </p:nvSpPr>
        <p:spPr>
          <a:xfrm>
            <a:off x="442913" y="1781175"/>
            <a:ext cx="8226425" cy="31750"/>
          </a:xfrm>
          <a:prstGeom prst="rect">
            <a:avLst/>
          </a:prstGeom>
          <a:gradFill rotWithShape="0">
            <a:gsLst>
              <a:gs pos="0">
                <a:schemeClr val="bg2"/>
              </a:gs>
              <a:gs pos="100000">
                <a:schemeClr val="bg1"/>
              </a:gs>
            </a:gsLst>
            <a:lin ang="0" scaled="1"/>
            <a:tileRect/>
          </a:gradFill>
          <a:ln w="9525">
            <a:noFill/>
          </a:ln>
        </p:spPr>
        <p:txBody>
          <a:bodyPr wrap="none" anchor="ctr"/>
          <a:lstStyle/>
          <a:p>
            <a:pPr lvl="0" algn="ctr" eaLnBrk="1" hangingPunct="1"/>
            <a:endParaRPr lang="zh-CN" altLang="en-US" sz="2400" dirty="0">
              <a:latin typeface="Tahoma" panose="020B0604030504040204" pitchFamily="34" charset="0"/>
              <a:ea typeface="宋体" panose="02010600030101010101" pitchFamily="2" charset="-122"/>
            </a:endParaRPr>
          </a:p>
        </p:txBody>
      </p:sp>
      <p:sp>
        <p:nvSpPr>
          <p:cNvPr id="104457" name="标题 104456"/>
          <p:cNvSpPr>
            <a:spLocks noGrp="1"/>
          </p:cNvSpPr>
          <p:nvPr>
            <p:ph type="title"/>
          </p:nvPr>
        </p:nvSpPr>
        <p:spPr>
          <a:xfrm>
            <a:off x="1150938" y="617538"/>
            <a:ext cx="7793037" cy="1143000"/>
          </a:xfrm>
          <a:prstGeom prst="rect">
            <a:avLst/>
          </a:prstGeom>
          <a:noFill/>
          <a:ln w="9525">
            <a:noFill/>
          </a:ln>
        </p:spPr>
        <p:txBody>
          <a:bodyPr anchor="b"/>
          <a:lstStyle/>
          <a:p>
            <a:pPr lvl="0"/>
            <a:r>
              <a:rPr lang="zh-CN" altLang="en-US" dirty="0"/>
              <a:t>单击此处编辑母版标题样式</a:t>
            </a:r>
          </a:p>
        </p:txBody>
      </p:sp>
      <p:sp>
        <p:nvSpPr>
          <p:cNvPr id="104458" name="文本占位符 104457"/>
          <p:cNvSpPr>
            <a:spLocks noGrp="1"/>
          </p:cNvSpPr>
          <p:nvPr>
            <p:ph type="body" idx="1"/>
          </p:nvPr>
        </p:nvSpPr>
        <p:spPr>
          <a:xfrm>
            <a:off x="1182688" y="2017713"/>
            <a:ext cx="7772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4459" name="日期占位符 104458"/>
          <p:cNvSpPr>
            <a:spLocks noGrp="1"/>
          </p:cNvSpPr>
          <p:nvPr>
            <p:ph type="dt" sz="half" idx="2"/>
          </p:nvPr>
        </p:nvSpPr>
        <p:spPr>
          <a:xfrm>
            <a:off x="914400" y="6324600"/>
            <a:ext cx="1905000" cy="457200"/>
          </a:xfrm>
          <a:prstGeom prst="rect">
            <a:avLst/>
          </a:prstGeom>
          <a:noFill/>
          <a:ln w="9525">
            <a:noFill/>
          </a:ln>
        </p:spPr>
        <p:txBody>
          <a:bodyPr anchor="b"/>
          <a:lstStyle>
            <a:lvl1pPr>
              <a:defRPr sz="1400">
                <a:latin typeface="Tahoma" panose="020B0604030504040204" pitchFamily="34" charset="0"/>
              </a:defRPr>
            </a:lvl1pPr>
          </a:lstStyle>
          <a:p>
            <a:pPr lvl="0" eaLnBrk="1" hangingPunct="1"/>
            <a:endParaRPr lang="zh-CN" altLang="en-US" dirty="0"/>
          </a:p>
        </p:txBody>
      </p:sp>
      <p:sp>
        <p:nvSpPr>
          <p:cNvPr id="104460" name="页脚占位符 104459"/>
          <p:cNvSpPr>
            <a:spLocks noGrp="1"/>
          </p:cNvSpPr>
          <p:nvPr>
            <p:ph type="ftr" sz="quarter" idx="3"/>
          </p:nvPr>
        </p:nvSpPr>
        <p:spPr>
          <a:xfrm>
            <a:off x="3352800" y="6324600"/>
            <a:ext cx="2895600" cy="457200"/>
          </a:xfrm>
          <a:prstGeom prst="rect">
            <a:avLst/>
          </a:prstGeom>
          <a:noFill/>
          <a:ln w="9525">
            <a:noFill/>
          </a:ln>
        </p:spPr>
        <p:txBody>
          <a:bodyPr anchor="b"/>
          <a:lstStyle>
            <a:lvl1pPr algn="ctr">
              <a:defRPr sz="1400">
                <a:latin typeface="Tahoma" panose="020B0604030504040204" pitchFamily="34" charset="0"/>
              </a:defRPr>
            </a:lvl1pPr>
          </a:lstStyle>
          <a:p>
            <a:pPr lvl="0" eaLnBrk="1" hangingPunct="1"/>
            <a:endParaRPr lang="zh-CN" altLang="en-US" dirty="0"/>
          </a:p>
        </p:txBody>
      </p:sp>
      <p:sp>
        <p:nvSpPr>
          <p:cNvPr id="104461" name="灯片编号占位符 104460"/>
          <p:cNvSpPr>
            <a:spLocks noGrp="1"/>
          </p:cNvSpPr>
          <p:nvPr>
            <p:ph type="sldNum" sz="quarter" idx="4"/>
          </p:nvPr>
        </p:nvSpPr>
        <p:spPr>
          <a:xfrm>
            <a:off x="6781800" y="6324600"/>
            <a:ext cx="1905000" cy="457200"/>
          </a:xfrm>
          <a:prstGeom prst="rect">
            <a:avLst/>
          </a:prstGeom>
          <a:noFill/>
          <a:ln w="9525">
            <a:noFill/>
          </a:ln>
        </p:spPr>
        <p:txBody>
          <a:bodyPr anchor="b"/>
          <a:lstStyle>
            <a:lvl1pPr algn="r">
              <a:defRPr sz="1400">
                <a:latin typeface="Tahoma" panose="020B0604030504040204" pitchFamily="34" charset="0"/>
              </a:defRPr>
            </a:lvl1pPr>
          </a:lstStyle>
          <a:p>
            <a:pPr lvl="0" eaLnBrk="1" hangingPunct="1"/>
            <a:fld id="{9A0DB2DC-4C9A-4742-B13C-FB6460FD3503}" type="slidenum">
              <a:rPr lang="zh-CN" altLang="en-US" dirty="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marL="0" lvl="0" indent="0" algn="l"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audio" Target="../media/audio1.wav"/><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8.wmf"/><Relationship Id="rId5" Type="http://schemas.openxmlformats.org/officeDocument/2006/relationships/oleObject" Target="../embeddings/oleObject6.bin"/><Relationship Id="rId10" Type="http://schemas.openxmlformats.org/officeDocument/2006/relationships/image" Target="../media/image10.wmf"/><Relationship Id="rId4" Type="http://schemas.openxmlformats.org/officeDocument/2006/relationships/audio" Target="../media/audio2.wav"/><Relationship Id="rId9"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9.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0.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1.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22.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7.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4.bin"/><Relationship Id="rId5" Type="http://schemas.openxmlformats.org/officeDocument/2006/relationships/image" Target="../media/image23.wmf"/><Relationship Id="rId4" Type="http://schemas.openxmlformats.org/officeDocument/2006/relationships/oleObject" Target="../embeddings/oleObject13.bin"/><Relationship Id="rId9" Type="http://schemas.openxmlformats.org/officeDocument/2006/relationships/image" Target="../media/image25.wmf"/></Relationships>
</file>

<file path=ppt/slides/_rels/slide4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8.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7.bin"/><Relationship Id="rId5" Type="http://schemas.openxmlformats.org/officeDocument/2006/relationships/image" Target="../media/image26.wmf"/><Relationship Id="rId4" Type="http://schemas.openxmlformats.org/officeDocument/2006/relationships/oleObject" Target="../embeddings/oleObject16.bin"/></Relationships>
</file>

<file path=ppt/slides/_rels/slide4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notesSlide" Target="../notesSlides/notesSlide9.xml"/><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19.bin"/><Relationship Id="rId5" Type="http://schemas.openxmlformats.org/officeDocument/2006/relationships/image" Target="../media/image29.wmf"/><Relationship Id="rId4" Type="http://schemas.openxmlformats.org/officeDocument/2006/relationships/oleObject" Target="../embeddings/oleObject18.bin"/></Relationships>
</file>

<file path=ppt/slides/_rels/slide4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notesSlide" Target="../notesSlides/notesSlide10.xml"/><Relationship Id="rId7"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1.bin"/><Relationship Id="rId5" Type="http://schemas.openxmlformats.org/officeDocument/2006/relationships/image" Target="../media/image32.wmf"/><Relationship Id="rId4" Type="http://schemas.openxmlformats.org/officeDocument/2006/relationships/oleObject" Target="../embeddings/oleObject20.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11.xml"/><Relationship Id="rId7"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3.bin"/><Relationship Id="rId5" Type="http://schemas.openxmlformats.org/officeDocument/2006/relationships/image" Target="../media/image35.wmf"/><Relationship Id="rId4" Type="http://schemas.openxmlformats.org/officeDocument/2006/relationships/oleObject" Target="../embeddings/oleObject22.bin"/><Relationship Id="rId9" Type="http://schemas.openxmlformats.org/officeDocument/2006/relationships/image" Target="../media/image37.wmf"/></Relationships>
</file>

<file path=ppt/slides/_rels/slide4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notesSlide" Target="../notesSlides/notesSlide12.xml"/><Relationship Id="rId7"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26.bin"/><Relationship Id="rId5" Type="http://schemas.openxmlformats.org/officeDocument/2006/relationships/image" Target="../media/image38.wmf"/><Relationship Id="rId4" Type="http://schemas.openxmlformats.org/officeDocument/2006/relationships/oleObject" Target="../embeddings/oleObject25.bin"/><Relationship Id="rId9" Type="http://schemas.openxmlformats.org/officeDocument/2006/relationships/slide" Target="slide1.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41.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42.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4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标题 8200"/>
          <p:cNvSpPr>
            <a:spLocks noGrp="1"/>
          </p:cNvSpPr>
          <p:nvPr>
            <p:ph type="ctrTitle"/>
          </p:nvPr>
        </p:nvSpPr>
        <p:spPr>
          <a:xfrm>
            <a:off x="1828800" y="2590800"/>
            <a:ext cx="5638800" cy="609600"/>
          </a:xfrm>
        </p:spPr>
        <p:txBody>
          <a:bodyPr anchor="b"/>
          <a:lstStyle/>
          <a:p>
            <a:pPr algn="ctr" defTabSz="914400"/>
            <a:r>
              <a:rPr lang="zh-CN" altLang="en-US" sz="3200" b="1" kern="1200" baseline="0">
                <a:solidFill>
                  <a:schemeClr val="tx1"/>
                </a:solidFill>
                <a:latin typeface="Times New Roman" panose="02020603050405020304" pitchFamily="18" charset="0"/>
                <a:ea typeface="宋体" panose="02010600030101010101" pitchFamily="2" charset="-122"/>
              </a:rPr>
              <a:t>图像增强</a:t>
            </a:r>
            <a:r>
              <a:rPr lang="en-US" altLang="zh-CN" sz="3200" b="1" kern="1200" baseline="0">
                <a:solidFill>
                  <a:schemeClr val="tx1"/>
                </a:solidFill>
                <a:latin typeface="Times New Roman" panose="02020603050405020304" pitchFamily="18" charset="0"/>
                <a:ea typeface="宋体" panose="02010600030101010101" pitchFamily="2" charset="-122"/>
              </a:rPr>
              <a:t>-</a:t>
            </a:r>
            <a:r>
              <a:rPr lang="zh-CN" altLang="en-US" sz="3200" b="1" kern="1200" baseline="0">
                <a:solidFill>
                  <a:schemeClr val="tx1"/>
                </a:solidFill>
                <a:latin typeface="Times New Roman" panose="02020603050405020304" pitchFamily="18" charset="0"/>
                <a:ea typeface="宋体" panose="02010600030101010101" pitchFamily="2" charset="-122"/>
              </a:rPr>
              <a:t>空间滤波</a:t>
            </a:r>
            <a:r>
              <a:rPr lang="en-US" altLang="zh-CN" kern="1200" baseline="0">
                <a:latin typeface="Tahoma" panose="020B0604030504040204" pitchFamily="34" charset="0"/>
                <a:ea typeface="宋体" panose="02010600030101010101" pitchFamily="2" charset="-122"/>
              </a:rPr>
              <a:t> </a:t>
            </a:r>
          </a:p>
        </p:txBody>
      </p:sp>
      <p:sp>
        <p:nvSpPr>
          <p:cNvPr id="8202" name="副标题 8201" descr="Rectangle: Click to edit Master text styles&#10;Second level&#10;Third level&#10;Fourth level&#10;Fifth level"/>
          <p:cNvSpPr>
            <a:spLocks noGrp="1"/>
          </p:cNvSpPr>
          <p:nvPr>
            <p:ph type="subTitle" idx="1"/>
          </p:nvPr>
        </p:nvSpPr>
        <p:spPr>
          <a:xfrm>
            <a:off x="1828800" y="1295400"/>
            <a:ext cx="5638800" cy="1066800"/>
          </a:xfrm>
        </p:spPr>
        <p:txBody>
          <a:bodyPr anchor="t"/>
          <a:lstStyle/>
          <a:p>
            <a:pPr defTabSz="914400">
              <a:buSzPct val="60000"/>
            </a:pPr>
            <a:r>
              <a:rPr lang="zh-CN" altLang="en-US" sz="5400" b="1" kern="1200" baseline="0" dirty="0">
                <a:solidFill>
                  <a:schemeClr val="tx2"/>
                </a:solidFill>
                <a:latin typeface="Tahoma" panose="020B0604030504040204" pitchFamily="34" charset="0"/>
                <a:ea typeface="华文行楷" panose="02010800040101010101" pitchFamily="2" charset="-122"/>
              </a:rPr>
              <a:t>数字图像处理</a:t>
            </a:r>
          </a:p>
        </p:txBody>
      </p:sp>
      <p:sp>
        <p:nvSpPr>
          <p:cNvPr id="2" name="灯片编号占位符 1"/>
          <p:cNvSpPr>
            <a:spLocks noGrp="1"/>
          </p:cNvSpPr>
          <p:nvPr>
            <p:ph type="sldNum" sz="quarter" idx="4"/>
          </p:nvPr>
        </p:nvSpPr>
        <p:spPr/>
        <p:txBody>
          <a:bodyPr/>
          <a:lstStyle/>
          <a:p>
            <a:pPr eaLnBrk="1" hangingPunct="1"/>
            <a:fld id="{9A0DB2DC-4C9A-4742-B13C-FB6460FD3503}" type="slidenum">
              <a:rPr lang="zh-CN" altLang="en-US" dirty="0">
                <a:solidFill>
                  <a:schemeClr val="bg2"/>
                </a:solidFill>
                <a:latin typeface="Tahoma" panose="020B0604030504040204" pitchFamily="34" charset="0"/>
              </a:rPr>
              <a:t>1</a:t>
            </a:fld>
            <a:endParaRPr lang="zh-CN" altLang="en-US" dirty="0">
              <a:solidFill>
                <a:schemeClr val="bg2"/>
              </a:solidFill>
              <a:latin typeface="Tahom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transition>
    <p:blind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hlink"/>
                </a:solidFill>
                <a:latin typeface="华文中宋" panose="02010600040101010101" pitchFamily="2" charset="-122"/>
                <a:ea typeface="华文中宋" panose="02010600040101010101" pitchFamily="2" charset="-122"/>
                <a:sym typeface="+mn-ea"/>
              </a:rPr>
              <a:t>平滑滤波</a:t>
            </a:r>
            <a:endParaRPr lang="zh-CN" altLang="en-US"/>
          </a:p>
        </p:txBody>
      </p:sp>
      <p:sp>
        <p:nvSpPr>
          <p:cNvPr id="3" name="内容占位符 2"/>
          <p:cNvSpPr>
            <a:spLocks noGrp="1"/>
          </p:cNvSpPr>
          <p:nvPr>
            <p:ph idx="1"/>
          </p:nvPr>
        </p:nvSpPr>
        <p:spPr/>
        <p:txBody>
          <a:bodyPr/>
          <a:lstStyle/>
          <a:p>
            <a:r>
              <a:rPr lang="zh-CN" altLang="en-US"/>
              <a:t>邻域的选择</a:t>
            </a: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10</a:t>
            </a:fld>
            <a:endParaRPr lang="zh-CN" altLang="en-US" dirty="0"/>
          </a:p>
        </p:txBody>
      </p:sp>
      <p:graphicFrame>
        <p:nvGraphicFramePr>
          <p:cNvPr id="393220" name="对象 393219"/>
          <p:cNvGraphicFramePr/>
          <p:nvPr/>
        </p:nvGraphicFramePr>
        <p:xfrm>
          <a:off x="863283" y="3029268"/>
          <a:ext cx="7416800" cy="2408237"/>
        </p:xfrm>
        <a:graphic>
          <a:graphicData uri="http://schemas.openxmlformats.org/presentationml/2006/ole">
            <mc:AlternateContent xmlns:mc="http://schemas.openxmlformats.org/markup-compatibility/2006">
              <mc:Choice xmlns:v="urn:schemas-microsoft-com:vml" Requires="v">
                <p:oleObj spid="_x0000_s5137" r:id="rId3" imgW="8692515" imgH="2833370" progId="Visio.Drawing.11">
                  <p:embed/>
                </p:oleObj>
              </mc:Choice>
              <mc:Fallback>
                <p:oleObj r:id="rId3" imgW="8692515" imgH="2833370" progId="Visio.Drawing.11">
                  <p:embed/>
                  <p:pic>
                    <p:nvPicPr>
                      <p:cNvPr id="0" name="图片 3105"/>
                      <p:cNvPicPr/>
                      <p:nvPr/>
                    </p:nvPicPr>
                    <p:blipFill>
                      <a:blip r:embed="rId4"/>
                      <a:stretch>
                        <a:fillRect/>
                      </a:stretch>
                    </p:blipFill>
                    <p:spPr>
                      <a:xfrm>
                        <a:off x="863283" y="3029268"/>
                        <a:ext cx="7416800" cy="240823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hlink"/>
                </a:solidFill>
                <a:latin typeface="华文中宋" panose="02010600040101010101" pitchFamily="2" charset="-122"/>
                <a:ea typeface="华文中宋" panose="02010600040101010101" pitchFamily="2" charset="-122"/>
                <a:sym typeface="+mn-ea"/>
              </a:rPr>
              <a:t>平滑滤波</a:t>
            </a:r>
            <a:endParaRPr lang="zh-CN" altLang="en-US"/>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11</a:t>
            </a:fld>
            <a:endParaRPr lang="zh-CN" altLang="en-US" dirty="0"/>
          </a:p>
        </p:txBody>
      </p:sp>
      <p:sp>
        <p:nvSpPr>
          <p:cNvPr id="388243" name="矩形 388242"/>
          <p:cNvSpPr/>
          <p:nvPr/>
        </p:nvSpPr>
        <p:spPr>
          <a:xfrm>
            <a:off x="711518" y="1802448"/>
            <a:ext cx="7719695" cy="1200150"/>
          </a:xfrm>
          <a:prstGeom prst="rect">
            <a:avLst/>
          </a:prstGeom>
          <a:noFill/>
          <a:ln w="9525">
            <a:noFill/>
          </a:ln>
        </p:spPr>
        <p:txBody>
          <a:bodyPr wrap="none" anchor="t">
            <a:spAutoFit/>
          </a:bodyPr>
          <a:lstStyle/>
          <a:p>
            <a:pPr lvl="0">
              <a:lnSpc>
                <a:spcPct val="130000"/>
              </a:lnSpc>
            </a:pPr>
            <a:r>
              <a:rPr lang="zh-CN" altLang="en-US" sz="2800" b="1" dirty="0">
                <a:latin typeface="Tahoma" panose="020B0604030504040204" pitchFamily="34" charset="0"/>
                <a:ea typeface="宋体" panose="02010600030101010101" pitchFamily="2" charset="-122"/>
              </a:rPr>
              <a:t>例如，对图像采用</a:t>
            </a:r>
            <a:r>
              <a:rPr lang="en-US" altLang="zh-CN" sz="2800" b="1">
                <a:latin typeface="Tahoma" panose="020B0604030504040204" pitchFamily="34" charset="0"/>
                <a:ea typeface="宋体" panose="02010600030101010101" pitchFamily="2" charset="-122"/>
              </a:rPr>
              <a:t>3</a:t>
            </a:r>
            <a:r>
              <a:rPr lang="en-US" altLang="zh-CN" sz="2800" b="1">
                <a:latin typeface="Tahoma" panose="020B0604030504040204" pitchFamily="34" charset="0"/>
                <a:ea typeface="Tahoma" panose="020B0604030504040204" pitchFamily="34" charset="0"/>
              </a:rPr>
              <a:t>×3</a:t>
            </a:r>
            <a:r>
              <a:rPr lang="zh-CN" altLang="en-US" sz="2800" b="1" dirty="0">
                <a:latin typeface="Tahoma" panose="020B0604030504040204" pitchFamily="34" charset="0"/>
                <a:ea typeface="宋体" panose="02010600030101010101" pitchFamily="2" charset="-122"/>
              </a:rPr>
              <a:t>的邻域平均法，对于像素</a:t>
            </a:r>
          </a:p>
          <a:p>
            <a:pPr lvl="0">
              <a:lnSpc>
                <a:spcPct val="130000"/>
              </a:lnSpc>
            </a:pPr>
            <a:r>
              <a:rPr lang="zh-CN" altLang="en-US" sz="2800" b="1">
                <a:ea typeface="宋体" panose="02010600030101010101" pitchFamily="2" charset="-122"/>
              </a:rPr>
              <a:t>（</a:t>
            </a:r>
            <a:r>
              <a:rPr lang="en-US" altLang="zh-CN" sz="2800" b="1" i="1">
                <a:ea typeface="宋体" panose="02010600030101010101" pitchFamily="2" charset="-122"/>
              </a:rPr>
              <a:t>m</a:t>
            </a:r>
            <a:r>
              <a:rPr lang="en-US" altLang="zh-CN" sz="2800" b="1">
                <a:ea typeface="宋体" panose="02010600030101010101" pitchFamily="2" charset="-122"/>
              </a:rPr>
              <a:t>,</a:t>
            </a:r>
            <a:r>
              <a:rPr lang="en-US" altLang="zh-CN" sz="2800" b="1" i="1">
                <a:ea typeface="宋体" panose="02010600030101010101" pitchFamily="2" charset="-122"/>
              </a:rPr>
              <a:t>n</a:t>
            </a:r>
            <a:r>
              <a:rPr lang="zh-CN" altLang="en-US" sz="2800" b="1">
                <a:ea typeface="宋体" panose="02010600030101010101" pitchFamily="2" charset="-122"/>
              </a:rPr>
              <a:t>）</a:t>
            </a:r>
            <a:r>
              <a:rPr lang="zh-CN" altLang="en-US" sz="2800" b="1">
                <a:latin typeface="Tahoma" panose="020B0604030504040204" pitchFamily="34" charset="0"/>
                <a:ea typeface="宋体" panose="02010600030101010101" pitchFamily="2" charset="-122"/>
              </a:rPr>
              <a:t>，</a:t>
            </a:r>
            <a:r>
              <a:rPr lang="zh-CN" altLang="en-US" sz="2800" b="1" dirty="0">
                <a:latin typeface="Tahoma" panose="020B0604030504040204" pitchFamily="34" charset="0"/>
                <a:ea typeface="宋体" panose="02010600030101010101" pitchFamily="2" charset="-122"/>
              </a:rPr>
              <a:t>其邻域像素如下：</a:t>
            </a:r>
          </a:p>
        </p:txBody>
      </p:sp>
      <p:grpSp>
        <p:nvGrpSpPr>
          <p:cNvPr id="388098" name="组合 388097"/>
          <p:cNvGrpSpPr/>
          <p:nvPr/>
        </p:nvGrpSpPr>
        <p:grpSpPr>
          <a:xfrm>
            <a:off x="1547813" y="3441383"/>
            <a:ext cx="792162" cy="669925"/>
            <a:chOff x="864" y="2496"/>
            <a:chExt cx="432" cy="432"/>
          </a:xfrm>
        </p:grpSpPr>
        <p:sp>
          <p:nvSpPr>
            <p:cNvPr id="388099" name="矩形 388098"/>
            <p:cNvSpPr/>
            <p:nvPr/>
          </p:nvSpPr>
          <p:spPr>
            <a:xfrm>
              <a:off x="864" y="2496"/>
              <a:ext cx="432" cy="432"/>
            </a:xfrm>
            <a:prstGeom prst="rect">
              <a:avLst/>
            </a:prstGeom>
            <a:solidFill>
              <a:srgbClr val="FFFF00"/>
            </a:solidFill>
            <a:ln w="9525" cap="flat" cmpd="sng">
              <a:solidFill>
                <a:schemeClr val="tx1"/>
              </a:solidFill>
              <a:prstDash val="solid"/>
              <a:miter/>
              <a:headEnd type="none" w="med" len="med"/>
              <a:tailEnd type="none" w="med" len="med"/>
            </a:ln>
          </p:spPr>
          <p:txBody>
            <a:bodyPr/>
            <a:lstStyle/>
            <a:p>
              <a:endParaRPr lang="zh-CN" altLang="en-US"/>
            </a:p>
          </p:txBody>
        </p:sp>
        <p:sp>
          <p:nvSpPr>
            <p:cNvPr id="388100" name="矩形 388099"/>
            <p:cNvSpPr/>
            <p:nvPr/>
          </p:nvSpPr>
          <p:spPr>
            <a:xfrm>
              <a:off x="1008" y="2640"/>
              <a:ext cx="144" cy="144"/>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grpSp>
      <p:grpSp>
        <p:nvGrpSpPr>
          <p:cNvPr id="388259" name="组合 388258"/>
          <p:cNvGrpSpPr/>
          <p:nvPr/>
        </p:nvGrpSpPr>
        <p:grpSpPr>
          <a:xfrm>
            <a:off x="900113" y="2993708"/>
            <a:ext cx="2362200" cy="2270125"/>
            <a:chOff x="567" y="1117"/>
            <a:chExt cx="1488" cy="1430"/>
          </a:xfrm>
        </p:grpSpPr>
        <p:sp>
          <p:nvSpPr>
            <p:cNvPr id="388102" name="矩形 388101"/>
            <p:cNvSpPr/>
            <p:nvPr/>
          </p:nvSpPr>
          <p:spPr>
            <a:xfrm>
              <a:off x="1907" y="2404"/>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03" name="矩形 388102"/>
            <p:cNvSpPr/>
            <p:nvPr/>
          </p:nvSpPr>
          <p:spPr>
            <a:xfrm>
              <a:off x="1757" y="2404"/>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04" name="矩形 388103"/>
            <p:cNvSpPr/>
            <p:nvPr/>
          </p:nvSpPr>
          <p:spPr>
            <a:xfrm>
              <a:off x="1609" y="2404"/>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05" name="矩形 388104"/>
            <p:cNvSpPr/>
            <p:nvPr/>
          </p:nvSpPr>
          <p:spPr>
            <a:xfrm>
              <a:off x="1459" y="2404"/>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06" name="矩形 388105"/>
            <p:cNvSpPr/>
            <p:nvPr/>
          </p:nvSpPr>
          <p:spPr>
            <a:xfrm>
              <a:off x="1311" y="2404"/>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07" name="矩形 388106"/>
            <p:cNvSpPr/>
            <p:nvPr/>
          </p:nvSpPr>
          <p:spPr>
            <a:xfrm>
              <a:off x="1156" y="2404"/>
              <a:ext cx="155"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08" name="矩形 388107"/>
            <p:cNvSpPr/>
            <p:nvPr/>
          </p:nvSpPr>
          <p:spPr>
            <a:xfrm>
              <a:off x="980" y="2404"/>
              <a:ext cx="176"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09" name="矩形 388108"/>
            <p:cNvSpPr/>
            <p:nvPr/>
          </p:nvSpPr>
          <p:spPr>
            <a:xfrm>
              <a:off x="865" y="2404"/>
              <a:ext cx="115"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10" name="矩形 388109"/>
            <p:cNvSpPr/>
            <p:nvPr/>
          </p:nvSpPr>
          <p:spPr>
            <a:xfrm>
              <a:off x="715" y="2404"/>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11" name="矩形 388110"/>
            <p:cNvSpPr/>
            <p:nvPr/>
          </p:nvSpPr>
          <p:spPr>
            <a:xfrm>
              <a:off x="567" y="2404"/>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12" name="矩形 388111"/>
            <p:cNvSpPr/>
            <p:nvPr/>
          </p:nvSpPr>
          <p:spPr>
            <a:xfrm>
              <a:off x="1907" y="2261"/>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13" name="矩形 388112"/>
            <p:cNvSpPr/>
            <p:nvPr/>
          </p:nvSpPr>
          <p:spPr>
            <a:xfrm>
              <a:off x="1757" y="2261"/>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14" name="矩形 388113"/>
            <p:cNvSpPr/>
            <p:nvPr/>
          </p:nvSpPr>
          <p:spPr>
            <a:xfrm>
              <a:off x="1609" y="2261"/>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15" name="矩形 388114"/>
            <p:cNvSpPr/>
            <p:nvPr/>
          </p:nvSpPr>
          <p:spPr>
            <a:xfrm>
              <a:off x="1459" y="2261"/>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16" name="矩形 388115"/>
            <p:cNvSpPr/>
            <p:nvPr/>
          </p:nvSpPr>
          <p:spPr>
            <a:xfrm>
              <a:off x="1311" y="2261"/>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17" name="矩形 388116"/>
            <p:cNvSpPr/>
            <p:nvPr/>
          </p:nvSpPr>
          <p:spPr>
            <a:xfrm>
              <a:off x="1156" y="2261"/>
              <a:ext cx="155"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18" name="矩形 388117"/>
            <p:cNvSpPr/>
            <p:nvPr/>
          </p:nvSpPr>
          <p:spPr>
            <a:xfrm>
              <a:off x="980" y="2261"/>
              <a:ext cx="176"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19" name="矩形 388118"/>
            <p:cNvSpPr/>
            <p:nvPr/>
          </p:nvSpPr>
          <p:spPr>
            <a:xfrm>
              <a:off x="865" y="2261"/>
              <a:ext cx="115"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20" name="矩形 388119"/>
            <p:cNvSpPr/>
            <p:nvPr/>
          </p:nvSpPr>
          <p:spPr>
            <a:xfrm>
              <a:off x="715" y="2261"/>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21" name="矩形 388120"/>
            <p:cNvSpPr/>
            <p:nvPr/>
          </p:nvSpPr>
          <p:spPr>
            <a:xfrm>
              <a:off x="567" y="2261"/>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22" name="矩形 388121"/>
            <p:cNvSpPr/>
            <p:nvPr/>
          </p:nvSpPr>
          <p:spPr>
            <a:xfrm>
              <a:off x="1907" y="2118"/>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23" name="矩形 388122"/>
            <p:cNvSpPr/>
            <p:nvPr/>
          </p:nvSpPr>
          <p:spPr>
            <a:xfrm>
              <a:off x="1757" y="2118"/>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24" name="矩形 388123"/>
            <p:cNvSpPr/>
            <p:nvPr/>
          </p:nvSpPr>
          <p:spPr>
            <a:xfrm>
              <a:off x="1609" y="2118"/>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25" name="矩形 388124"/>
            <p:cNvSpPr/>
            <p:nvPr/>
          </p:nvSpPr>
          <p:spPr>
            <a:xfrm>
              <a:off x="1459" y="2118"/>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26" name="矩形 388125"/>
            <p:cNvSpPr/>
            <p:nvPr/>
          </p:nvSpPr>
          <p:spPr>
            <a:xfrm>
              <a:off x="1311" y="2118"/>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27" name="矩形 388126"/>
            <p:cNvSpPr/>
            <p:nvPr/>
          </p:nvSpPr>
          <p:spPr>
            <a:xfrm>
              <a:off x="1156" y="2118"/>
              <a:ext cx="155"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28" name="矩形 388127"/>
            <p:cNvSpPr/>
            <p:nvPr/>
          </p:nvSpPr>
          <p:spPr>
            <a:xfrm>
              <a:off x="980" y="2118"/>
              <a:ext cx="176"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29" name="矩形 388128"/>
            <p:cNvSpPr/>
            <p:nvPr/>
          </p:nvSpPr>
          <p:spPr>
            <a:xfrm>
              <a:off x="865" y="2118"/>
              <a:ext cx="115"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30" name="矩形 388129"/>
            <p:cNvSpPr/>
            <p:nvPr/>
          </p:nvSpPr>
          <p:spPr>
            <a:xfrm>
              <a:off x="715" y="2118"/>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31" name="矩形 388130"/>
            <p:cNvSpPr/>
            <p:nvPr/>
          </p:nvSpPr>
          <p:spPr>
            <a:xfrm>
              <a:off x="567" y="2118"/>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32" name="矩形 388131"/>
            <p:cNvSpPr/>
            <p:nvPr/>
          </p:nvSpPr>
          <p:spPr>
            <a:xfrm>
              <a:off x="1907" y="1975"/>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33" name="矩形 388132"/>
            <p:cNvSpPr/>
            <p:nvPr/>
          </p:nvSpPr>
          <p:spPr>
            <a:xfrm>
              <a:off x="1757" y="1975"/>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34" name="矩形 388133"/>
            <p:cNvSpPr/>
            <p:nvPr/>
          </p:nvSpPr>
          <p:spPr>
            <a:xfrm>
              <a:off x="1609" y="1975"/>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35" name="矩形 388134"/>
            <p:cNvSpPr/>
            <p:nvPr/>
          </p:nvSpPr>
          <p:spPr>
            <a:xfrm>
              <a:off x="1459" y="1975"/>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36" name="矩形 388135"/>
            <p:cNvSpPr/>
            <p:nvPr/>
          </p:nvSpPr>
          <p:spPr>
            <a:xfrm>
              <a:off x="1311" y="1975"/>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37" name="矩形 388136"/>
            <p:cNvSpPr/>
            <p:nvPr/>
          </p:nvSpPr>
          <p:spPr>
            <a:xfrm>
              <a:off x="1156" y="1975"/>
              <a:ext cx="155"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38" name="矩形 388137"/>
            <p:cNvSpPr/>
            <p:nvPr/>
          </p:nvSpPr>
          <p:spPr>
            <a:xfrm>
              <a:off x="980" y="1975"/>
              <a:ext cx="176"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39" name="矩形 388138"/>
            <p:cNvSpPr/>
            <p:nvPr/>
          </p:nvSpPr>
          <p:spPr>
            <a:xfrm>
              <a:off x="865" y="1975"/>
              <a:ext cx="115"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40" name="矩形 388139"/>
            <p:cNvSpPr/>
            <p:nvPr/>
          </p:nvSpPr>
          <p:spPr>
            <a:xfrm>
              <a:off x="715" y="1975"/>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41" name="矩形 388140"/>
            <p:cNvSpPr/>
            <p:nvPr/>
          </p:nvSpPr>
          <p:spPr>
            <a:xfrm>
              <a:off x="567" y="1975"/>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42" name="矩形 388141"/>
            <p:cNvSpPr/>
            <p:nvPr/>
          </p:nvSpPr>
          <p:spPr>
            <a:xfrm>
              <a:off x="1907" y="1832"/>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43" name="矩形 388142"/>
            <p:cNvSpPr/>
            <p:nvPr/>
          </p:nvSpPr>
          <p:spPr>
            <a:xfrm>
              <a:off x="1757" y="1832"/>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44" name="矩形 388143"/>
            <p:cNvSpPr/>
            <p:nvPr/>
          </p:nvSpPr>
          <p:spPr>
            <a:xfrm>
              <a:off x="1609" y="1832"/>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45" name="矩形 388144"/>
            <p:cNvSpPr/>
            <p:nvPr/>
          </p:nvSpPr>
          <p:spPr>
            <a:xfrm>
              <a:off x="1459" y="1832"/>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46" name="矩形 388145"/>
            <p:cNvSpPr/>
            <p:nvPr/>
          </p:nvSpPr>
          <p:spPr>
            <a:xfrm>
              <a:off x="1311" y="1832"/>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47" name="矩形 388146"/>
            <p:cNvSpPr/>
            <p:nvPr/>
          </p:nvSpPr>
          <p:spPr>
            <a:xfrm>
              <a:off x="1156" y="1832"/>
              <a:ext cx="155"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48" name="矩形 388147"/>
            <p:cNvSpPr/>
            <p:nvPr/>
          </p:nvSpPr>
          <p:spPr>
            <a:xfrm>
              <a:off x="980" y="1832"/>
              <a:ext cx="176"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49" name="矩形 388148"/>
            <p:cNvSpPr/>
            <p:nvPr/>
          </p:nvSpPr>
          <p:spPr>
            <a:xfrm>
              <a:off x="865" y="1832"/>
              <a:ext cx="115"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50" name="矩形 388149"/>
            <p:cNvSpPr/>
            <p:nvPr/>
          </p:nvSpPr>
          <p:spPr>
            <a:xfrm>
              <a:off x="715" y="1832"/>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51" name="矩形 388150"/>
            <p:cNvSpPr/>
            <p:nvPr/>
          </p:nvSpPr>
          <p:spPr>
            <a:xfrm>
              <a:off x="567" y="1832"/>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52" name="矩形 388151"/>
            <p:cNvSpPr/>
            <p:nvPr/>
          </p:nvSpPr>
          <p:spPr>
            <a:xfrm>
              <a:off x="1907" y="1689"/>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53" name="矩形 388152"/>
            <p:cNvSpPr/>
            <p:nvPr/>
          </p:nvSpPr>
          <p:spPr>
            <a:xfrm>
              <a:off x="1757" y="1689"/>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54" name="矩形 388153"/>
            <p:cNvSpPr/>
            <p:nvPr/>
          </p:nvSpPr>
          <p:spPr>
            <a:xfrm>
              <a:off x="1609" y="1689"/>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55" name="矩形 388154"/>
            <p:cNvSpPr/>
            <p:nvPr/>
          </p:nvSpPr>
          <p:spPr>
            <a:xfrm>
              <a:off x="1459" y="1689"/>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56" name="矩形 388155"/>
            <p:cNvSpPr/>
            <p:nvPr/>
          </p:nvSpPr>
          <p:spPr>
            <a:xfrm>
              <a:off x="1311" y="1689"/>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57" name="矩形 388156"/>
            <p:cNvSpPr/>
            <p:nvPr/>
          </p:nvSpPr>
          <p:spPr>
            <a:xfrm>
              <a:off x="1156" y="1689"/>
              <a:ext cx="155"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58" name="矩形 388157"/>
            <p:cNvSpPr/>
            <p:nvPr/>
          </p:nvSpPr>
          <p:spPr>
            <a:xfrm>
              <a:off x="980" y="1689"/>
              <a:ext cx="176"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59" name="矩形 388158"/>
            <p:cNvSpPr/>
            <p:nvPr/>
          </p:nvSpPr>
          <p:spPr>
            <a:xfrm>
              <a:off x="865" y="1689"/>
              <a:ext cx="115"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60" name="矩形 388159"/>
            <p:cNvSpPr/>
            <p:nvPr/>
          </p:nvSpPr>
          <p:spPr>
            <a:xfrm>
              <a:off x="715" y="1689"/>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61" name="矩形 388160"/>
            <p:cNvSpPr/>
            <p:nvPr/>
          </p:nvSpPr>
          <p:spPr>
            <a:xfrm>
              <a:off x="567" y="1689"/>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62" name="矩形 388161"/>
            <p:cNvSpPr/>
            <p:nvPr/>
          </p:nvSpPr>
          <p:spPr>
            <a:xfrm>
              <a:off x="1907" y="1546"/>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63" name="矩形 388162"/>
            <p:cNvSpPr/>
            <p:nvPr/>
          </p:nvSpPr>
          <p:spPr>
            <a:xfrm>
              <a:off x="1757" y="1546"/>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64" name="矩形 388163"/>
            <p:cNvSpPr/>
            <p:nvPr/>
          </p:nvSpPr>
          <p:spPr>
            <a:xfrm>
              <a:off x="1609" y="1546"/>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65" name="矩形 388164"/>
            <p:cNvSpPr/>
            <p:nvPr/>
          </p:nvSpPr>
          <p:spPr>
            <a:xfrm>
              <a:off x="1459" y="1546"/>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66" name="矩形 388165"/>
            <p:cNvSpPr/>
            <p:nvPr/>
          </p:nvSpPr>
          <p:spPr>
            <a:xfrm>
              <a:off x="1311" y="1546"/>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67" name="矩形 388166"/>
            <p:cNvSpPr/>
            <p:nvPr/>
          </p:nvSpPr>
          <p:spPr>
            <a:xfrm>
              <a:off x="1156" y="1546"/>
              <a:ext cx="155"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68" name="矩形 388167"/>
            <p:cNvSpPr/>
            <p:nvPr/>
          </p:nvSpPr>
          <p:spPr>
            <a:xfrm>
              <a:off x="980" y="1546"/>
              <a:ext cx="176"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69" name="矩形 388168"/>
            <p:cNvSpPr/>
            <p:nvPr/>
          </p:nvSpPr>
          <p:spPr>
            <a:xfrm>
              <a:off x="865" y="1546"/>
              <a:ext cx="115"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70" name="矩形 388169"/>
            <p:cNvSpPr/>
            <p:nvPr/>
          </p:nvSpPr>
          <p:spPr>
            <a:xfrm>
              <a:off x="715" y="1546"/>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71" name="矩形 388170"/>
            <p:cNvSpPr/>
            <p:nvPr/>
          </p:nvSpPr>
          <p:spPr>
            <a:xfrm>
              <a:off x="567" y="1546"/>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72" name="矩形 388171"/>
            <p:cNvSpPr/>
            <p:nvPr/>
          </p:nvSpPr>
          <p:spPr>
            <a:xfrm>
              <a:off x="1907" y="1403"/>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73" name="矩形 388172"/>
            <p:cNvSpPr/>
            <p:nvPr/>
          </p:nvSpPr>
          <p:spPr>
            <a:xfrm>
              <a:off x="1757" y="1403"/>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74" name="矩形 388173"/>
            <p:cNvSpPr/>
            <p:nvPr/>
          </p:nvSpPr>
          <p:spPr>
            <a:xfrm>
              <a:off x="1609" y="1403"/>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75" name="矩形 388174"/>
            <p:cNvSpPr/>
            <p:nvPr/>
          </p:nvSpPr>
          <p:spPr>
            <a:xfrm>
              <a:off x="1459" y="1403"/>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76" name="矩形 388175"/>
            <p:cNvSpPr/>
            <p:nvPr/>
          </p:nvSpPr>
          <p:spPr>
            <a:xfrm>
              <a:off x="1311" y="1403"/>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77" name="矩形 388176"/>
            <p:cNvSpPr/>
            <p:nvPr/>
          </p:nvSpPr>
          <p:spPr>
            <a:xfrm>
              <a:off x="1156" y="1403"/>
              <a:ext cx="155"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78" name="矩形 388177"/>
            <p:cNvSpPr/>
            <p:nvPr/>
          </p:nvSpPr>
          <p:spPr>
            <a:xfrm>
              <a:off x="980" y="1403"/>
              <a:ext cx="176"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79" name="矩形 388178"/>
            <p:cNvSpPr/>
            <p:nvPr/>
          </p:nvSpPr>
          <p:spPr>
            <a:xfrm>
              <a:off x="865" y="1403"/>
              <a:ext cx="115"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80" name="矩形 388179"/>
            <p:cNvSpPr/>
            <p:nvPr/>
          </p:nvSpPr>
          <p:spPr>
            <a:xfrm>
              <a:off x="715" y="1403"/>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81" name="矩形 388180"/>
            <p:cNvSpPr/>
            <p:nvPr/>
          </p:nvSpPr>
          <p:spPr>
            <a:xfrm>
              <a:off x="567" y="1403"/>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82" name="矩形 388181"/>
            <p:cNvSpPr/>
            <p:nvPr/>
          </p:nvSpPr>
          <p:spPr>
            <a:xfrm>
              <a:off x="1907" y="1260"/>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83" name="矩形 388182"/>
            <p:cNvSpPr/>
            <p:nvPr/>
          </p:nvSpPr>
          <p:spPr>
            <a:xfrm>
              <a:off x="1757" y="1260"/>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84" name="矩形 388183"/>
            <p:cNvSpPr/>
            <p:nvPr/>
          </p:nvSpPr>
          <p:spPr>
            <a:xfrm>
              <a:off x="1609" y="1260"/>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85" name="矩形 388184"/>
            <p:cNvSpPr/>
            <p:nvPr/>
          </p:nvSpPr>
          <p:spPr>
            <a:xfrm>
              <a:off x="1459" y="1260"/>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86" name="矩形 388185"/>
            <p:cNvSpPr/>
            <p:nvPr/>
          </p:nvSpPr>
          <p:spPr>
            <a:xfrm>
              <a:off x="1311" y="1260"/>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87" name="矩形 388186"/>
            <p:cNvSpPr/>
            <p:nvPr/>
          </p:nvSpPr>
          <p:spPr>
            <a:xfrm>
              <a:off x="1156" y="1260"/>
              <a:ext cx="155"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88" name="矩形 388187"/>
            <p:cNvSpPr/>
            <p:nvPr/>
          </p:nvSpPr>
          <p:spPr>
            <a:xfrm>
              <a:off x="980" y="1260"/>
              <a:ext cx="176"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89" name="矩形 388188"/>
            <p:cNvSpPr/>
            <p:nvPr/>
          </p:nvSpPr>
          <p:spPr>
            <a:xfrm>
              <a:off x="865" y="1260"/>
              <a:ext cx="115"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90" name="矩形 388189"/>
            <p:cNvSpPr/>
            <p:nvPr/>
          </p:nvSpPr>
          <p:spPr>
            <a:xfrm>
              <a:off x="715" y="1260"/>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91" name="矩形 388190"/>
            <p:cNvSpPr/>
            <p:nvPr/>
          </p:nvSpPr>
          <p:spPr>
            <a:xfrm>
              <a:off x="567" y="1260"/>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92" name="矩形 388191"/>
            <p:cNvSpPr/>
            <p:nvPr/>
          </p:nvSpPr>
          <p:spPr>
            <a:xfrm>
              <a:off x="1907" y="1117"/>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93" name="矩形 388192"/>
            <p:cNvSpPr/>
            <p:nvPr/>
          </p:nvSpPr>
          <p:spPr>
            <a:xfrm>
              <a:off x="1757" y="1117"/>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94" name="矩形 388193"/>
            <p:cNvSpPr/>
            <p:nvPr/>
          </p:nvSpPr>
          <p:spPr>
            <a:xfrm>
              <a:off x="1609" y="1117"/>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95" name="矩形 388194"/>
            <p:cNvSpPr/>
            <p:nvPr/>
          </p:nvSpPr>
          <p:spPr>
            <a:xfrm>
              <a:off x="1459" y="1117"/>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96" name="矩形 388195"/>
            <p:cNvSpPr/>
            <p:nvPr/>
          </p:nvSpPr>
          <p:spPr>
            <a:xfrm>
              <a:off x="1311" y="1117"/>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97" name="矩形 388196"/>
            <p:cNvSpPr/>
            <p:nvPr/>
          </p:nvSpPr>
          <p:spPr>
            <a:xfrm>
              <a:off x="1156" y="1117"/>
              <a:ext cx="155"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98" name="矩形 388197"/>
            <p:cNvSpPr/>
            <p:nvPr/>
          </p:nvSpPr>
          <p:spPr>
            <a:xfrm>
              <a:off x="980" y="1117"/>
              <a:ext cx="176"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199" name="矩形 388198"/>
            <p:cNvSpPr/>
            <p:nvPr/>
          </p:nvSpPr>
          <p:spPr>
            <a:xfrm>
              <a:off x="865" y="1117"/>
              <a:ext cx="115"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200" name="矩形 388199"/>
            <p:cNvSpPr/>
            <p:nvPr/>
          </p:nvSpPr>
          <p:spPr>
            <a:xfrm>
              <a:off x="715" y="1117"/>
              <a:ext cx="150"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201" name="矩形 388200"/>
            <p:cNvSpPr/>
            <p:nvPr/>
          </p:nvSpPr>
          <p:spPr>
            <a:xfrm>
              <a:off x="567" y="1117"/>
              <a:ext cx="148" cy="143"/>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900" dirty="0"/>
            </a:p>
          </p:txBody>
        </p:sp>
        <p:sp>
          <p:nvSpPr>
            <p:cNvPr id="388202" name="直接连接符 388201"/>
            <p:cNvSpPr/>
            <p:nvPr/>
          </p:nvSpPr>
          <p:spPr>
            <a:xfrm>
              <a:off x="567" y="1117"/>
              <a:ext cx="1488" cy="0"/>
            </a:xfrm>
            <a:prstGeom prst="line">
              <a:avLst/>
            </a:prstGeom>
            <a:ln w="28575" cap="sq" cmpd="sng">
              <a:solidFill>
                <a:schemeClr val="tx1"/>
              </a:solidFill>
              <a:prstDash val="solid"/>
              <a:miter/>
              <a:headEnd type="none" w="med" len="med"/>
              <a:tailEnd type="none" w="med" len="med"/>
            </a:ln>
          </p:spPr>
        </p:sp>
        <p:sp>
          <p:nvSpPr>
            <p:cNvPr id="388203" name="直接连接符 388202"/>
            <p:cNvSpPr/>
            <p:nvPr/>
          </p:nvSpPr>
          <p:spPr>
            <a:xfrm>
              <a:off x="567" y="1260"/>
              <a:ext cx="1488" cy="0"/>
            </a:xfrm>
            <a:prstGeom prst="line">
              <a:avLst/>
            </a:prstGeom>
            <a:ln w="12700" cap="flat" cmpd="sng">
              <a:solidFill>
                <a:schemeClr val="tx1"/>
              </a:solidFill>
              <a:prstDash val="solid"/>
              <a:miter/>
              <a:headEnd type="none" w="med" len="med"/>
              <a:tailEnd type="none" w="med" len="med"/>
            </a:ln>
          </p:spPr>
        </p:sp>
        <p:sp>
          <p:nvSpPr>
            <p:cNvPr id="388204" name="直接连接符 388203"/>
            <p:cNvSpPr/>
            <p:nvPr/>
          </p:nvSpPr>
          <p:spPr>
            <a:xfrm>
              <a:off x="567" y="1403"/>
              <a:ext cx="1488" cy="0"/>
            </a:xfrm>
            <a:prstGeom prst="line">
              <a:avLst/>
            </a:prstGeom>
            <a:ln w="12700" cap="flat" cmpd="sng">
              <a:solidFill>
                <a:schemeClr val="tx1"/>
              </a:solidFill>
              <a:prstDash val="solid"/>
              <a:miter/>
              <a:headEnd type="none" w="med" len="med"/>
              <a:tailEnd type="none" w="med" len="med"/>
            </a:ln>
          </p:spPr>
        </p:sp>
        <p:sp>
          <p:nvSpPr>
            <p:cNvPr id="388205" name="直接连接符 388204"/>
            <p:cNvSpPr/>
            <p:nvPr/>
          </p:nvSpPr>
          <p:spPr>
            <a:xfrm>
              <a:off x="567" y="1546"/>
              <a:ext cx="1488" cy="0"/>
            </a:xfrm>
            <a:prstGeom prst="line">
              <a:avLst/>
            </a:prstGeom>
            <a:ln w="12700" cap="flat" cmpd="sng">
              <a:solidFill>
                <a:schemeClr val="tx1"/>
              </a:solidFill>
              <a:prstDash val="solid"/>
              <a:miter/>
              <a:headEnd type="none" w="med" len="med"/>
              <a:tailEnd type="none" w="med" len="med"/>
            </a:ln>
          </p:spPr>
        </p:sp>
        <p:sp>
          <p:nvSpPr>
            <p:cNvPr id="388206" name="直接连接符 388205"/>
            <p:cNvSpPr/>
            <p:nvPr/>
          </p:nvSpPr>
          <p:spPr>
            <a:xfrm>
              <a:off x="567" y="1689"/>
              <a:ext cx="1488" cy="0"/>
            </a:xfrm>
            <a:prstGeom prst="line">
              <a:avLst/>
            </a:prstGeom>
            <a:ln w="12700" cap="flat" cmpd="sng">
              <a:solidFill>
                <a:schemeClr val="tx1"/>
              </a:solidFill>
              <a:prstDash val="solid"/>
              <a:miter/>
              <a:headEnd type="none" w="med" len="med"/>
              <a:tailEnd type="none" w="med" len="med"/>
            </a:ln>
          </p:spPr>
        </p:sp>
        <p:sp>
          <p:nvSpPr>
            <p:cNvPr id="388207" name="直接连接符 388206"/>
            <p:cNvSpPr/>
            <p:nvPr/>
          </p:nvSpPr>
          <p:spPr>
            <a:xfrm>
              <a:off x="567" y="1832"/>
              <a:ext cx="1488" cy="0"/>
            </a:xfrm>
            <a:prstGeom prst="line">
              <a:avLst/>
            </a:prstGeom>
            <a:ln w="12700" cap="flat" cmpd="sng">
              <a:solidFill>
                <a:schemeClr val="tx1"/>
              </a:solidFill>
              <a:prstDash val="solid"/>
              <a:miter/>
              <a:headEnd type="none" w="med" len="med"/>
              <a:tailEnd type="none" w="med" len="med"/>
            </a:ln>
          </p:spPr>
        </p:sp>
        <p:sp>
          <p:nvSpPr>
            <p:cNvPr id="388208" name="直接连接符 388207"/>
            <p:cNvSpPr/>
            <p:nvPr/>
          </p:nvSpPr>
          <p:spPr>
            <a:xfrm>
              <a:off x="567" y="1975"/>
              <a:ext cx="1488" cy="0"/>
            </a:xfrm>
            <a:prstGeom prst="line">
              <a:avLst/>
            </a:prstGeom>
            <a:ln w="12700" cap="flat" cmpd="sng">
              <a:solidFill>
                <a:schemeClr val="tx1"/>
              </a:solidFill>
              <a:prstDash val="solid"/>
              <a:miter/>
              <a:headEnd type="none" w="med" len="med"/>
              <a:tailEnd type="none" w="med" len="med"/>
            </a:ln>
          </p:spPr>
        </p:sp>
        <p:sp>
          <p:nvSpPr>
            <p:cNvPr id="388209" name="直接连接符 388208"/>
            <p:cNvSpPr/>
            <p:nvPr/>
          </p:nvSpPr>
          <p:spPr>
            <a:xfrm>
              <a:off x="567" y="2118"/>
              <a:ext cx="1488" cy="0"/>
            </a:xfrm>
            <a:prstGeom prst="line">
              <a:avLst/>
            </a:prstGeom>
            <a:ln w="12700" cap="flat" cmpd="sng">
              <a:solidFill>
                <a:schemeClr val="tx1"/>
              </a:solidFill>
              <a:prstDash val="solid"/>
              <a:miter/>
              <a:headEnd type="none" w="med" len="med"/>
              <a:tailEnd type="none" w="med" len="med"/>
            </a:ln>
          </p:spPr>
        </p:sp>
        <p:sp>
          <p:nvSpPr>
            <p:cNvPr id="388210" name="直接连接符 388209"/>
            <p:cNvSpPr/>
            <p:nvPr/>
          </p:nvSpPr>
          <p:spPr>
            <a:xfrm>
              <a:off x="567" y="2261"/>
              <a:ext cx="1488" cy="0"/>
            </a:xfrm>
            <a:prstGeom prst="line">
              <a:avLst/>
            </a:prstGeom>
            <a:ln w="12700" cap="flat" cmpd="sng">
              <a:solidFill>
                <a:schemeClr val="tx1"/>
              </a:solidFill>
              <a:prstDash val="solid"/>
              <a:miter/>
              <a:headEnd type="none" w="med" len="med"/>
              <a:tailEnd type="none" w="med" len="med"/>
            </a:ln>
          </p:spPr>
        </p:sp>
        <p:sp>
          <p:nvSpPr>
            <p:cNvPr id="388211" name="直接连接符 388210"/>
            <p:cNvSpPr/>
            <p:nvPr/>
          </p:nvSpPr>
          <p:spPr>
            <a:xfrm>
              <a:off x="567" y="2404"/>
              <a:ext cx="1488" cy="0"/>
            </a:xfrm>
            <a:prstGeom prst="line">
              <a:avLst/>
            </a:prstGeom>
            <a:ln w="12700" cap="flat" cmpd="sng">
              <a:solidFill>
                <a:schemeClr val="tx1"/>
              </a:solidFill>
              <a:prstDash val="solid"/>
              <a:miter/>
              <a:headEnd type="none" w="med" len="med"/>
              <a:tailEnd type="none" w="med" len="med"/>
            </a:ln>
          </p:spPr>
        </p:sp>
        <p:sp>
          <p:nvSpPr>
            <p:cNvPr id="388212" name="直接连接符 388211"/>
            <p:cNvSpPr/>
            <p:nvPr/>
          </p:nvSpPr>
          <p:spPr>
            <a:xfrm>
              <a:off x="567" y="2547"/>
              <a:ext cx="1488" cy="0"/>
            </a:xfrm>
            <a:prstGeom prst="line">
              <a:avLst/>
            </a:prstGeom>
            <a:ln w="28575" cap="sq" cmpd="sng">
              <a:solidFill>
                <a:schemeClr val="tx1"/>
              </a:solidFill>
              <a:prstDash val="solid"/>
              <a:miter/>
              <a:headEnd type="none" w="med" len="med"/>
              <a:tailEnd type="none" w="med" len="med"/>
            </a:ln>
          </p:spPr>
        </p:sp>
        <p:sp>
          <p:nvSpPr>
            <p:cNvPr id="388213" name="直接连接符 388212"/>
            <p:cNvSpPr/>
            <p:nvPr/>
          </p:nvSpPr>
          <p:spPr>
            <a:xfrm>
              <a:off x="567" y="1117"/>
              <a:ext cx="0" cy="1430"/>
            </a:xfrm>
            <a:prstGeom prst="line">
              <a:avLst/>
            </a:prstGeom>
            <a:ln w="28575" cap="sq" cmpd="sng">
              <a:solidFill>
                <a:schemeClr val="tx1"/>
              </a:solidFill>
              <a:prstDash val="solid"/>
              <a:miter/>
              <a:headEnd type="none" w="med" len="med"/>
              <a:tailEnd type="none" w="med" len="med"/>
            </a:ln>
          </p:spPr>
        </p:sp>
        <p:sp>
          <p:nvSpPr>
            <p:cNvPr id="388214" name="直接连接符 388213"/>
            <p:cNvSpPr/>
            <p:nvPr/>
          </p:nvSpPr>
          <p:spPr>
            <a:xfrm>
              <a:off x="715" y="1117"/>
              <a:ext cx="0" cy="1430"/>
            </a:xfrm>
            <a:prstGeom prst="line">
              <a:avLst/>
            </a:prstGeom>
            <a:ln w="12700" cap="flat" cmpd="sng">
              <a:solidFill>
                <a:schemeClr val="tx1"/>
              </a:solidFill>
              <a:prstDash val="solid"/>
              <a:miter/>
              <a:headEnd type="none" w="med" len="med"/>
              <a:tailEnd type="none" w="med" len="med"/>
            </a:ln>
          </p:spPr>
        </p:sp>
        <p:sp>
          <p:nvSpPr>
            <p:cNvPr id="388215" name="直接连接符 388214"/>
            <p:cNvSpPr/>
            <p:nvPr/>
          </p:nvSpPr>
          <p:spPr>
            <a:xfrm>
              <a:off x="865" y="1117"/>
              <a:ext cx="0" cy="1430"/>
            </a:xfrm>
            <a:prstGeom prst="line">
              <a:avLst/>
            </a:prstGeom>
            <a:ln w="12700" cap="flat" cmpd="sng">
              <a:solidFill>
                <a:schemeClr val="tx1"/>
              </a:solidFill>
              <a:prstDash val="solid"/>
              <a:miter/>
              <a:headEnd type="none" w="med" len="med"/>
              <a:tailEnd type="none" w="med" len="med"/>
            </a:ln>
          </p:spPr>
        </p:sp>
        <p:sp>
          <p:nvSpPr>
            <p:cNvPr id="388216" name="直接连接符 388215"/>
            <p:cNvSpPr/>
            <p:nvPr/>
          </p:nvSpPr>
          <p:spPr>
            <a:xfrm>
              <a:off x="980" y="1117"/>
              <a:ext cx="0" cy="1430"/>
            </a:xfrm>
            <a:prstGeom prst="line">
              <a:avLst/>
            </a:prstGeom>
            <a:ln w="12700" cap="flat" cmpd="sng">
              <a:solidFill>
                <a:schemeClr val="tx1"/>
              </a:solidFill>
              <a:prstDash val="solid"/>
              <a:miter/>
              <a:headEnd type="none" w="med" len="med"/>
              <a:tailEnd type="none" w="med" len="med"/>
            </a:ln>
          </p:spPr>
        </p:sp>
        <p:sp>
          <p:nvSpPr>
            <p:cNvPr id="388217" name="直接连接符 388216"/>
            <p:cNvSpPr/>
            <p:nvPr/>
          </p:nvSpPr>
          <p:spPr>
            <a:xfrm>
              <a:off x="1156" y="1117"/>
              <a:ext cx="0" cy="1430"/>
            </a:xfrm>
            <a:prstGeom prst="line">
              <a:avLst/>
            </a:prstGeom>
            <a:ln w="12700" cap="flat" cmpd="sng">
              <a:solidFill>
                <a:schemeClr val="tx1"/>
              </a:solidFill>
              <a:prstDash val="solid"/>
              <a:miter/>
              <a:headEnd type="none" w="med" len="med"/>
              <a:tailEnd type="none" w="med" len="med"/>
            </a:ln>
          </p:spPr>
        </p:sp>
        <p:sp>
          <p:nvSpPr>
            <p:cNvPr id="388218" name="直接连接符 388217"/>
            <p:cNvSpPr/>
            <p:nvPr/>
          </p:nvSpPr>
          <p:spPr>
            <a:xfrm>
              <a:off x="1311" y="1117"/>
              <a:ext cx="0" cy="1430"/>
            </a:xfrm>
            <a:prstGeom prst="line">
              <a:avLst/>
            </a:prstGeom>
            <a:ln w="12700" cap="flat" cmpd="sng">
              <a:solidFill>
                <a:schemeClr val="tx1"/>
              </a:solidFill>
              <a:prstDash val="solid"/>
              <a:miter/>
              <a:headEnd type="none" w="med" len="med"/>
              <a:tailEnd type="none" w="med" len="med"/>
            </a:ln>
          </p:spPr>
        </p:sp>
        <p:sp>
          <p:nvSpPr>
            <p:cNvPr id="388219" name="直接连接符 388218"/>
            <p:cNvSpPr/>
            <p:nvPr/>
          </p:nvSpPr>
          <p:spPr>
            <a:xfrm>
              <a:off x="1459" y="1117"/>
              <a:ext cx="0" cy="1430"/>
            </a:xfrm>
            <a:prstGeom prst="line">
              <a:avLst/>
            </a:prstGeom>
            <a:ln w="12700" cap="flat" cmpd="sng">
              <a:solidFill>
                <a:schemeClr val="tx1"/>
              </a:solidFill>
              <a:prstDash val="solid"/>
              <a:miter/>
              <a:headEnd type="none" w="med" len="med"/>
              <a:tailEnd type="none" w="med" len="med"/>
            </a:ln>
          </p:spPr>
        </p:sp>
        <p:sp>
          <p:nvSpPr>
            <p:cNvPr id="388220" name="直接连接符 388219"/>
            <p:cNvSpPr/>
            <p:nvPr/>
          </p:nvSpPr>
          <p:spPr>
            <a:xfrm>
              <a:off x="1609" y="1117"/>
              <a:ext cx="0" cy="1430"/>
            </a:xfrm>
            <a:prstGeom prst="line">
              <a:avLst/>
            </a:prstGeom>
            <a:ln w="12700" cap="flat" cmpd="sng">
              <a:solidFill>
                <a:schemeClr val="tx1"/>
              </a:solidFill>
              <a:prstDash val="solid"/>
              <a:miter/>
              <a:headEnd type="none" w="med" len="med"/>
              <a:tailEnd type="none" w="med" len="med"/>
            </a:ln>
          </p:spPr>
        </p:sp>
        <p:sp>
          <p:nvSpPr>
            <p:cNvPr id="388221" name="直接连接符 388220"/>
            <p:cNvSpPr/>
            <p:nvPr/>
          </p:nvSpPr>
          <p:spPr>
            <a:xfrm>
              <a:off x="1757" y="1117"/>
              <a:ext cx="0" cy="1430"/>
            </a:xfrm>
            <a:prstGeom prst="line">
              <a:avLst/>
            </a:prstGeom>
            <a:ln w="12700" cap="flat" cmpd="sng">
              <a:solidFill>
                <a:schemeClr val="tx1"/>
              </a:solidFill>
              <a:prstDash val="solid"/>
              <a:miter/>
              <a:headEnd type="none" w="med" len="med"/>
              <a:tailEnd type="none" w="med" len="med"/>
            </a:ln>
          </p:spPr>
        </p:sp>
        <p:sp>
          <p:nvSpPr>
            <p:cNvPr id="388222" name="直接连接符 388221"/>
            <p:cNvSpPr/>
            <p:nvPr/>
          </p:nvSpPr>
          <p:spPr>
            <a:xfrm>
              <a:off x="1907" y="1117"/>
              <a:ext cx="0" cy="1430"/>
            </a:xfrm>
            <a:prstGeom prst="line">
              <a:avLst/>
            </a:prstGeom>
            <a:ln w="12700" cap="flat" cmpd="sng">
              <a:solidFill>
                <a:schemeClr val="tx1"/>
              </a:solidFill>
              <a:prstDash val="solid"/>
              <a:miter/>
              <a:headEnd type="none" w="med" len="med"/>
              <a:tailEnd type="none" w="med" len="med"/>
            </a:ln>
          </p:spPr>
        </p:sp>
        <p:sp>
          <p:nvSpPr>
            <p:cNvPr id="388223" name="直接连接符 388222"/>
            <p:cNvSpPr/>
            <p:nvPr/>
          </p:nvSpPr>
          <p:spPr>
            <a:xfrm>
              <a:off x="2055" y="1117"/>
              <a:ext cx="0" cy="1430"/>
            </a:xfrm>
            <a:prstGeom prst="line">
              <a:avLst/>
            </a:prstGeom>
            <a:ln w="28575" cap="sq" cmpd="sng">
              <a:solidFill>
                <a:schemeClr val="tx1"/>
              </a:solidFill>
              <a:prstDash val="solid"/>
              <a:miter/>
              <a:headEnd type="none" w="med" len="med"/>
              <a:tailEnd type="none" w="med" len="med"/>
            </a:ln>
          </p:spPr>
        </p:sp>
      </p:grpSp>
      <p:sp>
        <p:nvSpPr>
          <p:cNvPr id="388224" name="右箭头 388223"/>
          <p:cNvSpPr/>
          <p:nvPr/>
        </p:nvSpPr>
        <p:spPr>
          <a:xfrm>
            <a:off x="3505200" y="3823970"/>
            <a:ext cx="914400" cy="685800"/>
          </a:xfrm>
          <a:prstGeom prst="rightArrow">
            <a:avLst>
              <a:gd name="adj1" fmla="val 50000"/>
              <a:gd name="adj2" fmla="val 33333"/>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graphicFrame>
        <p:nvGraphicFramePr>
          <p:cNvPr id="388251" name="表格 388250"/>
          <p:cNvGraphicFramePr/>
          <p:nvPr/>
        </p:nvGraphicFramePr>
        <p:xfrm>
          <a:off x="4500563" y="3354070"/>
          <a:ext cx="4248150" cy="1727200"/>
        </p:xfrm>
        <a:graphic>
          <a:graphicData uri="http://schemas.openxmlformats.org/drawingml/2006/table">
            <a:tbl>
              <a:tblPr/>
              <a:tblGrid>
                <a:gridCol w="1431925"/>
                <a:gridCol w="1227138"/>
                <a:gridCol w="1589087"/>
              </a:tblGrid>
              <a:tr h="5699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(m-1,n-1)</a:t>
                      </a: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(m-1,n)</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(m-1,n+1)</a:t>
                      </a: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r>
              <a:tr h="59055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(m,n-1)</a:t>
                      </a: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2400" dirty="0"/>
                        <a:t>  </a:t>
                      </a:r>
                      <a:r>
                        <a:rPr lang="en-US" altLang="zh-CN" sz="2400"/>
                        <a:t>(m,n)</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(m,n+1)</a:t>
                      </a: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chemeClr val="bg1"/>
                    </a:solidFill>
                  </a:tcPr>
                </a:tc>
              </a:tr>
              <a:tr h="56673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(m+1,n-1)</a:t>
                      </a: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(m+1,n)</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chemeClr val="bg1"/>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(m+1,n+1)</a:t>
                      </a: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solidFill>
                      <a:schemeClr val="bg1"/>
                    </a:solidFill>
                  </a:tcPr>
                </a:tc>
              </a:tr>
            </a:tbl>
          </a:graphicData>
        </a:graphic>
      </p:graphicFrame>
      <p:sp>
        <p:nvSpPr>
          <p:cNvPr id="388244" name="矩形 388243"/>
          <p:cNvSpPr/>
          <p:nvPr/>
        </p:nvSpPr>
        <p:spPr>
          <a:xfrm>
            <a:off x="1116013" y="5441633"/>
            <a:ext cx="1250950" cy="519112"/>
          </a:xfrm>
          <a:prstGeom prst="rect">
            <a:avLst/>
          </a:prstGeom>
          <a:noFill/>
          <a:ln w="9525">
            <a:noFill/>
          </a:ln>
        </p:spPr>
        <p:txBody>
          <a:bodyPr>
            <a:spAutoFit/>
          </a:bodyPr>
          <a:lstStyle/>
          <a:p>
            <a:pPr lvl="0"/>
            <a:r>
              <a:rPr lang="zh-CN" altLang="en-US" sz="2800" b="1" dirty="0">
                <a:latin typeface="Tahoma" panose="020B0604030504040204" pitchFamily="34" charset="0"/>
                <a:ea typeface="宋体" panose="02010600030101010101" pitchFamily="2" charset="-122"/>
              </a:rPr>
              <a:t>则有：</a:t>
            </a:r>
          </a:p>
        </p:txBody>
      </p:sp>
      <p:graphicFrame>
        <p:nvGraphicFramePr>
          <p:cNvPr id="388245" name="对象 388244"/>
          <p:cNvGraphicFramePr/>
          <p:nvPr/>
        </p:nvGraphicFramePr>
        <p:xfrm>
          <a:off x="2075974" y="5263992"/>
          <a:ext cx="6736080" cy="1223645"/>
        </p:xfrm>
        <a:graphic>
          <a:graphicData uri="http://schemas.openxmlformats.org/presentationml/2006/ole">
            <mc:AlternateContent xmlns:mc="http://schemas.openxmlformats.org/markup-compatibility/2006">
              <mc:Choice xmlns:v="urn:schemas-microsoft-com:vml" Requires="v">
                <p:oleObj spid="_x0000_s6161" r:id="rId3" imgW="1955800" imgH="355600" progId="Equation.3">
                  <p:embed/>
                </p:oleObj>
              </mc:Choice>
              <mc:Fallback>
                <p:oleObj r:id="rId3" imgW="1955800" imgH="355600" progId="Equation.3">
                  <p:embed/>
                  <p:pic>
                    <p:nvPicPr>
                      <p:cNvPr id="0" name="图片 3106"/>
                      <p:cNvPicPr/>
                      <p:nvPr/>
                    </p:nvPicPr>
                    <p:blipFill>
                      <a:blip r:embed="rId4"/>
                      <a:stretch>
                        <a:fillRect/>
                      </a:stretch>
                    </p:blipFill>
                    <p:spPr>
                      <a:xfrm>
                        <a:off x="2075974" y="5263992"/>
                        <a:ext cx="6736080" cy="122364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hlink"/>
                </a:solidFill>
                <a:latin typeface="华文中宋" panose="02010600040101010101" pitchFamily="2" charset="-122"/>
                <a:ea typeface="华文中宋" panose="02010600040101010101" pitchFamily="2" charset="-122"/>
                <a:sym typeface="+mn-ea"/>
              </a:rPr>
              <a:t>平滑滤波</a:t>
            </a:r>
            <a:endParaRPr lang="zh-CN" altLang="en-US"/>
          </a:p>
        </p:txBody>
      </p:sp>
      <p:sp>
        <p:nvSpPr>
          <p:cNvPr id="3" name="内容占位符 2"/>
          <p:cNvSpPr>
            <a:spLocks noGrp="1"/>
          </p:cNvSpPr>
          <p:nvPr>
            <p:ph idx="1"/>
          </p:nvPr>
        </p:nvSpPr>
        <p:spPr/>
        <p:txBody>
          <a:bodyPr/>
          <a:lstStyle/>
          <a:p>
            <a:r>
              <a:rPr lang="zh-CN" altLang="en-US" b="1" dirty="0">
                <a:latin typeface="宋体" panose="02010600030101010101" pitchFamily="2" charset="-122"/>
                <a:ea typeface="宋体" panose="02010600030101010101" pitchFamily="2" charset="-122"/>
                <a:sym typeface="+mn-ea"/>
              </a:rPr>
              <a:t>其作用相当于用这样的模板同图像卷积。</a:t>
            </a:r>
            <a:endParaRPr lang="zh-CN" altLang="en-US"/>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12</a:t>
            </a:fld>
            <a:endParaRPr lang="zh-CN" altLang="en-US" dirty="0"/>
          </a:p>
        </p:txBody>
      </p:sp>
      <p:pic>
        <p:nvPicPr>
          <p:cNvPr id="458780" name="图片 458779" descr="33平滑滤波器"/>
          <p:cNvPicPr>
            <a:picLocks noChangeAspect="1"/>
          </p:cNvPicPr>
          <p:nvPr/>
        </p:nvPicPr>
        <p:blipFill>
          <a:blip r:embed="rId2"/>
          <a:stretch>
            <a:fillRect/>
          </a:stretch>
        </p:blipFill>
        <p:spPr>
          <a:xfrm>
            <a:off x="2819400" y="2743200"/>
            <a:ext cx="2820988" cy="2268538"/>
          </a:xfrm>
          <a:prstGeom prst="rect">
            <a:avLst/>
          </a:prstGeom>
          <a:noFill/>
          <a:ln w="9525">
            <a:noFill/>
          </a:ln>
        </p:spPr>
      </p:pic>
      <p:sp>
        <p:nvSpPr>
          <p:cNvPr id="458782" name="矩形 458781"/>
          <p:cNvSpPr/>
          <p:nvPr/>
        </p:nvSpPr>
        <p:spPr>
          <a:xfrm>
            <a:off x="3265805" y="5148580"/>
            <a:ext cx="2293938" cy="396875"/>
          </a:xfrm>
          <a:prstGeom prst="rect">
            <a:avLst/>
          </a:prstGeom>
          <a:noFill/>
          <a:ln w="9525">
            <a:noFill/>
          </a:ln>
        </p:spPr>
        <p:txBody>
          <a:bodyPr wrap="none" anchor="t">
            <a:spAutoFit/>
          </a:bodyPr>
          <a:lstStyle/>
          <a:p>
            <a:pPr lvl="0" algn="l" eaLnBrk="1" hangingPunct="1"/>
            <a:r>
              <a:rPr lang="zh-CN" altLang="en-US" sz="2000" b="1" dirty="0">
                <a:solidFill>
                  <a:schemeClr val="folHlink"/>
                </a:solidFill>
                <a:effectLst>
                  <a:outerShdw blurRad="38100" dist="38100" dir="2700000">
                    <a:srgbClr val="C0C0C0"/>
                  </a:outerShdw>
                </a:effectLst>
                <a:latin typeface="宋体" panose="02010600030101010101" pitchFamily="2" charset="-122"/>
                <a:ea typeface="宋体" panose="02010600030101010101" pitchFamily="2" charset="-122"/>
              </a:rPr>
              <a:t>平滑滤波器模板  </a:t>
            </a:r>
            <a:r>
              <a:rPr lang="zh-CN" altLang="en-US" sz="2000" b="1" dirty="0">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标题 502785"/>
          <p:cNvSpPr>
            <a:spLocks noGrp="1"/>
          </p:cNvSpPr>
          <p:nvPr>
            <p:ph type="title"/>
          </p:nvPr>
        </p:nvSpPr>
        <p:spPr>
          <a:xfrm>
            <a:off x="2843213" y="549275"/>
            <a:ext cx="3584575" cy="669925"/>
          </a:xfrm>
          <a:solidFill>
            <a:srgbClr val="0000CC"/>
          </a:solidFill>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nchor="b">
            <a:flatTx/>
          </a:bodyPr>
          <a:lstStyle/>
          <a:p>
            <a:pPr algn="ctr"/>
            <a:r>
              <a:rPr lang="zh-CN" altLang="en-US" sz="3600" b="1" dirty="0">
                <a:solidFill>
                  <a:schemeClr val="bg1"/>
                </a:solidFill>
                <a:latin typeface="华文行楷" panose="02010800040101010101" pitchFamily="2" charset="-122"/>
                <a:ea typeface="华文行楷" panose="02010800040101010101" pitchFamily="2" charset="-122"/>
              </a:rPr>
              <a:t>线性平滑滤波器 </a:t>
            </a:r>
          </a:p>
        </p:txBody>
      </p:sp>
      <p:sp>
        <p:nvSpPr>
          <p:cNvPr id="502787" name="矩形 502786"/>
          <p:cNvSpPr/>
          <p:nvPr/>
        </p:nvSpPr>
        <p:spPr>
          <a:xfrm>
            <a:off x="4195763" y="3338513"/>
            <a:ext cx="9144000" cy="0"/>
          </a:xfrm>
          <a:prstGeom prst="rect">
            <a:avLst/>
          </a:prstGeom>
          <a:noFill/>
          <a:ln w="9525">
            <a:noFill/>
          </a:ln>
        </p:spPr>
        <p:txBody>
          <a:bodyPr/>
          <a:lstStyle/>
          <a:p>
            <a:endParaRPr lang="zh-CN" altLang="en-US"/>
          </a:p>
        </p:txBody>
      </p:sp>
      <p:sp>
        <p:nvSpPr>
          <p:cNvPr id="502788" name="矩形 502787"/>
          <p:cNvSpPr/>
          <p:nvPr/>
        </p:nvSpPr>
        <p:spPr>
          <a:xfrm>
            <a:off x="3862388" y="2914650"/>
            <a:ext cx="9144000" cy="0"/>
          </a:xfrm>
          <a:prstGeom prst="rect">
            <a:avLst/>
          </a:prstGeom>
          <a:noFill/>
          <a:ln w="9525">
            <a:noFill/>
          </a:ln>
        </p:spPr>
        <p:txBody>
          <a:bodyPr/>
          <a:lstStyle/>
          <a:p>
            <a:endParaRPr lang="zh-CN" altLang="en-US"/>
          </a:p>
        </p:txBody>
      </p:sp>
      <p:sp>
        <p:nvSpPr>
          <p:cNvPr id="502789" name="矩形 502788"/>
          <p:cNvSpPr/>
          <p:nvPr/>
        </p:nvSpPr>
        <p:spPr>
          <a:xfrm>
            <a:off x="4200525" y="2971800"/>
            <a:ext cx="9144000" cy="0"/>
          </a:xfrm>
          <a:prstGeom prst="rect">
            <a:avLst/>
          </a:prstGeom>
          <a:noFill/>
          <a:ln w="9525">
            <a:noFill/>
          </a:ln>
        </p:spPr>
        <p:txBody>
          <a:bodyPr/>
          <a:lstStyle/>
          <a:p>
            <a:endParaRPr lang="zh-CN" altLang="en-US"/>
          </a:p>
        </p:txBody>
      </p:sp>
      <p:sp>
        <p:nvSpPr>
          <p:cNvPr id="502790" name="矩形 502789"/>
          <p:cNvSpPr/>
          <p:nvPr/>
        </p:nvSpPr>
        <p:spPr>
          <a:xfrm>
            <a:off x="4133850" y="3333750"/>
            <a:ext cx="9144000" cy="0"/>
          </a:xfrm>
          <a:prstGeom prst="rect">
            <a:avLst/>
          </a:prstGeom>
          <a:noFill/>
          <a:ln w="9525">
            <a:noFill/>
          </a:ln>
        </p:spPr>
        <p:txBody>
          <a:bodyPr/>
          <a:lstStyle/>
          <a:p>
            <a:endParaRPr lang="zh-CN" altLang="en-US"/>
          </a:p>
        </p:txBody>
      </p:sp>
      <p:sp>
        <p:nvSpPr>
          <p:cNvPr id="502791" name="矩形 502790"/>
          <p:cNvSpPr/>
          <p:nvPr/>
        </p:nvSpPr>
        <p:spPr>
          <a:xfrm>
            <a:off x="4367213" y="3219450"/>
            <a:ext cx="9144000" cy="0"/>
          </a:xfrm>
          <a:prstGeom prst="rect">
            <a:avLst/>
          </a:prstGeom>
          <a:noFill/>
          <a:ln w="9525">
            <a:noFill/>
          </a:ln>
        </p:spPr>
        <p:txBody>
          <a:bodyPr/>
          <a:lstStyle/>
          <a:p>
            <a:endParaRPr lang="zh-CN" altLang="en-US"/>
          </a:p>
        </p:txBody>
      </p:sp>
      <p:sp>
        <p:nvSpPr>
          <p:cNvPr id="502792" name="矩形 502791"/>
          <p:cNvSpPr/>
          <p:nvPr/>
        </p:nvSpPr>
        <p:spPr>
          <a:xfrm>
            <a:off x="4267200" y="3233738"/>
            <a:ext cx="9144000" cy="0"/>
          </a:xfrm>
          <a:prstGeom prst="rect">
            <a:avLst/>
          </a:prstGeom>
          <a:noFill/>
          <a:ln w="9525">
            <a:noFill/>
          </a:ln>
        </p:spPr>
        <p:txBody>
          <a:bodyPr/>
          <a:lstStyle/>
          <a:p>
            <a:endParaRPr lang="zh-CN" altLang="en-US"/>
          </a:p>
        </p:txBody>
      </p:sp>
      <p:sp>
        <p:nvSpPr>
          <p:cNvPr id="502793" name="矩形 502792"/>
          <p:cNvSpPr/>
          <p:nvPr/>
        </p:nvSpPr>
        <p:spPr>
          <a:xfrm>
            <a:off x="2952750" y="2681288"/>
            <a:ext cx="9144000" cy="0"/>
          </a:xfrm>
          <a:prstGeom prst="rect">
            <a:avLst/>
          </a:prstGeom>
          <a:noFill/>
          <a:ln w="9525">
            <a:noFill/>
          </a:ln>
        </p:spPr>
        <p:txBody>
          <a:bodyPr/>
          <a:lstStyle/>
          <a:p>
            <a:endParaRPr lang="zh-CN" altLang="en-US"/>
          </a:p>
        </p:txBody>
      </p:sp>
      <p:sp>
        <p:nvSpPr>
          <p:cNvPr id="502794" name="矩形 502793"/>
          <p:cNvSpPr/>
          <p:nvPr/>
        </p:nvSpPr>
        <p:spPr>
          <a:xfrm>
            <a:off x="4186238" y="3328988"/>
            <a:ext cx="9144000" cy="0"/>
          </a:xfrm>
          <a:prstGeom prst="rect">
            <a:avLst/>
          </a:prstGeom>
          <a:noFill/>
          <a:ln w="9525">
            <a:noFill/>
          </a:ln>
        </p:spPr>
        <p:txBody>
          <a:bodyPr/>
          <a:lstStyle/>
          <a:p>
            <a:endParaRPr lang="zh-CN" altLang="en-US"/>
          </a:p>
        </p:txBody>
      </p:sp>
      <p:sp>
        <p:nvSpPr>
          <p:cNvPr id="502795" name="矩形 502794"/>
          <p:cNvSpPr/>
          <p:nvPr/>
        </p:nvSpPr>
        <p:spPr>
          <a:xfrm>
            <a:off x="4157663" y="3338513"/>
            <a:ext cx="9144000" cy="0"/>
          </a:xfrm>
          <a:prstGeom prst="rect">
            <a:avLst/>
          </a:prstGeom>
          <a:noFill/>
          <a:ln w="9525">
            <a:noFill/>
          </a:ln>
        </p:spPr>
        <p:txBody>
          <a:bodyPr/>
          <a:lstStyle/>
          <a:p>
            <a:endParaRPr lang="zh-CN" altLang="en-US"/>
          </a:p>
        </p:txBody>
      </p:sp>
      <p:sp>
        <p:nvSpPr>
          <p:cNvPr id="502796" name="矩形 502795"/>
          <p:cNvSpPr/>
          <p:nvPr/>
        </p:nvSpPr>
        <p:spPr>
          <a:xfrm>
            <a:off x="3748088" y="3214688"/>
            <a:ext cx="9144000" cy="0"/>
          </a:xfrm>
          <a:prstGeom prst="rect">
            <a:avLst/>
          </a:prstGeom>
          <a:noFill/>
          <a:ln w="9525">
            <a:noFill/>
          </a:ln>
        </p:spPr>
        <p:txBody>
          <a:bodyPr/>
          <a:lstStyle/>
          <a:p>
            <a:endParaRPr lang="zh-CN" altLang="en-US"/>
          </a:p>
        </p:txBody>
      </p:sp>
      <p:sp>
        <p:nvSpPr>
          <p:cNvPr id="502797" name="矩形 502796"/>
          <p:cNvSpPr/>
          <p:nvPr/>
        </p:nvSpPr>
        <p:spPr>
          <a:xfrm>
            <a:off x="3662363" y="3314700"/>
            <a:ext cx="9144000" cy="0"/>
          </a:xfrm>
          <a:prstGeom prst="rect">
            <a:avLst/>
          </a:prstGeom>
          <a:noFill/>
          <a:ln w="9525">
            <a:noFill/>
          </a:ln>
        </p:spPr>
        <p:txBody>
          <a:bodyPr/>
          <a:lstStyle/>
          <a:p>
            <a:endParaRPr lang="zh-CN" altLang="en-US"/>
          </a:p>
        </p:txBody>
      </p:sp>
      <p:sp>
        <p:nvSpPr>
          <p:cNvPr id="502798" name="矩形 502797"/>
          <p:cNvSpPr/>
          <p:nvPr/>
        </p:nvSpPr>
        <p:spPr>
          <a:xfrm>
            <a:off x="3252788" y="3214688"/>
            <a:ext cx="9144000" cy="0"/>
          </a:xfrm>
          <a:prstGeom prst="rect">
            <a:avLst/>
          </a:prstGeom>
          <a:noFill/>
          <a:ln w="9525">
            <a:noFill/>
          </a:ln>
        </p:spPr>
        <p:txBody>
          <a:bodyPr/>
          <a:lstStyle/>
          <a:p>
            <a:endParaRPr lang="zh-CN" altLang="en-US"/>
          </a:p>
        </p:txBody>
      </p:sp>
      <p:sp>
        <p:nvSpPr>
          <p:cNvPr id="502799" name="矩形 502798"/>
          <p:cNvSpPr/>
          <p:nvPr/>
        </p:nvSpPr>
        <p:spPr>
          <a:xfrm>
            <a:off x="3052763" y="2709863"/>
            <a:ext cx="9144000" cy="0"/>
          </a:xfrm>
          <a:prstGeom prst="rect">
            <a:avLst/>
          </a:prstGeom>
          <a:noFill/>
          <a:ln w="9525">
            <a:noFill/>
          </a:ln>
        </p:spPr>
        <p:txBody>
          <a:bodyPr/>
          <a:lstStyle/>
          <a:p>
            <a:endParaRPr lang="zh-CN" altLang="en-US"/>
          </a:p>
        </p:txBody>
      </p:sp>
      <p:sp>
        <p:nvSpPr>
          <p:cNvPr id="502800" name="矩形 502799"/>
          <p:cNvSpPr/>
          <p:nvPr/>
        </p:nvSpPr>
        <p:spPr>
          <a:xfrm>
            <a:off x="3771900" y="2695575"/>
            <a:ext cx="9144000" cy="0"/>
          </a:xfrm>
          <a:prstGeom prst="rect">
            <a:avLst/>
          </a:prstGeom>
          <a:noFill/>
          <a:ln w="9525">
            <a:noFill/>
          </a:ln>
        </p:spPr>
        <p:txBody>
          <a:bodyPr/>
          <a:lstStyle/>
          <a:p>
            <a:endParaRPr lang="zh-CN" altLang="en-US"/>
          </a:p>
        </p:txBody>
      </p:sp>
      <p:sp>
        <p:nvSpPr>
          <p:cNvPr id="502801" name="矩形 502800"/>
          <p:cNvSpPr/>
          <p:nvPr/>
        </p:nvSpPr>
        <p:spPr>
          <a:xfrm>
            <a:off x="2605088" y="3333750"/>
            <a:ext cx="9144000" cy="0"/>
          </a:xfrm>
          <a:prstGeom prst="rect">
            <a:avLst/>
          </a:prstGeom>
          <a:noFill/>
          <a:ln w="9525">
            <a:noFill/>
          </a:ln>
        </p:spPr>
        <p:txBody>
          <a:bodyPr/>
          <a:lstStyle/>
          <a:p>
            <a:endParaRPr lang="zh-CN" altLang="en-US"/>
          </a:p>
        </p:txBody>
      </p:sp>
      <p:sp>
        <p:nvSpPr>
          <p:cNvPr id="502802" name="矩形 502801"/>
          <p:cNvSpPr/>
          <p:nvPr/>
        </p:nvSpPr>
        <p:spPr>
          <a:xfrm>
            <a:off x="3695700" y="3200400"/>
            <a:ext cx="9144000" cy="0"/>
          </a:xfrm>
          <a:prstGeom prst="rect">
            <a:avLst/>
          </a:prstGeom>
          <a:noFill/>
          <a:ln w="9525">
            <a:noFill/>
          </a:ln>
        </p:spPr>
        <p:txBody>
          <a:bodyPr/>
          <a:lstStyle/>
          <a:p>
            <a:endParaRPr lang="zh-CN" altLang="en-US"/>
          </a:p>
        </p:txBody>
      </p:sp>
      <p:sp>
        <p:nvSpPr>
          <p:cNvPr id="502803" name="矩形 502802"/>
          <p:cNvSpPr/>
          <p:nvPr/>
        </p:nvSpPr>
        <p:spPr>
          <a:xfrm>
            <a:off x="3867150" y="2862263"/>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sp>
        <p:nvSpPr>
          <p:cNvPr id="502806" name="矩形 502805"/>
          <p:cNvSpPr/>
          <p:nvPr/>
        </p:nvSpPr>
        <p:spPr>
          <a:xfrm>
            <a:off x="7723188" y="620713"/>
            <a:ext cx="1420812" cy="519112"/>
          </a:xfrm>
          <a:prstGeom prst="rect">
            <a:avLst/>
          </a:prstGeom>
          <a:noFill/>
          <a:ln w="9525">
            <a:noFill/>
          </a:ln>
        </p:spPr>
        <p:txBody>
          <a:bodyPr>
            <a:spAutoFit/>
          </a:bodyPr>
          <a:lstStyle/>
          <a:p>
            <a:pPr lvl="0" algn="l" eaLnBrk="1" hangingPunct="1"/>
            <a:r>
              <a:rPr lang="zh-CN" altLang="en-US" sz="2800" b="1" dirty="0">
                <a:solidFill>
                  <a:schemeClr val="hlink"/>
                </a:solidFill>
                <a:effectLst>
                  <a:outerShdw blurRad="38100" dist="38100" dir="2700000">
                    <a:srgbClr val="C0C0C0"/>
                  </a:outerShdw>
                </a:effectLst>
                <a:latin typeface="Times New Roman" panose="02020603050405020304" pitchFamily="18" charset="0"/>
                <a:ea typeface="宋体" panose="02010600030101010101" pitchFamily="2" charset="-122"/>
                <a:sym typeface="Wingdings 3" panose="05040102010807070707" pitchFamily="18" charset="2"/>
              </a:rPr>
              <a:t>效果</a:t>
            </a:r>
          </a:p>
        </p:txBody>
      </p:sp>
      <p:sp>
        <p:nvSpPr>
          <p:cNvPr id="502808" name="矩形 502807"/>
          <p:cNvSpPr/>
          <p:nvPr/>
        </p:nvSpPr>
        <p:spPr>
          <a:xfrm>
            <a:off x="1933575" y="1814513"/>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pic>
        <p:nvPicPr>
          <p:cNvPr id="502807" name="图片 502806" descr="平滑滤波效果"/>
          <p:cNvPicPr>
            <a:picLocks noChangeAspect="1"/>
          </p:cNvPicPr>
          <p:nvPr/>
        </p:nvPicPr>
        <p:blipFill>
          <a:blip r:embed="rId3"/>
          <a:stretch>
            <a:fillRect/>
          </a:stretch>
        </p:blipFill>
        <p:spPr>
          <a:xfrm>
            <a:off x="395288" y="1268413"/>
            <a:ext cx="8374062" cy="5124450"/>
          </a:xfrm>
          <a:prstGeom prst="rect">
            <a:avLst/>
          </a:prstGeom>
          <a:noFill/>
          <a:ln w="9525">
            <a:noFill/>
          </a:ln>
        </p:spPr>
      </p:pic>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13</a:t>
            </a:fld>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3" name="矩形 460802"/>
          <p:cNvSpPr/>
          <p:nvPr/>
        </p:nvSpPr>
        <p:spPr>
          <a:xfrm>
            <a:off x="4195763" y="3338513"/>
            <a:ext cx="9144000" cy="0"/>
          </a:xfrm>
          <a:prstGeom prst="rect">
            <a:avLst/>
          </a:prstGeom>
          <a:noFill/>
          <a:ln w="9525">
            <a:noFill/>
          </a:ln>
        </p:spPr>
        <p:txBody>
          <a:bodyPr/>
          <a:lstStyle/>
          <a:p>
            <a:endParaRPr lang="zh-CN" altLang="en-US"/>
          </a:p>
        </p:txBody>
      </p:sp>
      <p:sp>
        <p:nvSpPr>
          <p:cNvPr id="460804" name="矩形 460803"/>
          <p:cNvSpPr/>
          <p:nvPr/>
        </p:nvSpPr>
        <p:spPr>
          <a:xfrm>
            <a:off x="3862388" y="2914650"/>
            <a:ext cx="9144000" cy="0"/>
          </a:xfrm>
          <a:prstGeom prst="rect">
            <a:avLst/>
          </a:prstGeom>
          <a:noFill/>
          <a:ln w="9525">
            <a:noFill/>
          </a:ln>
        </p:spPr>
        <p:txBody>
          <a:bodyPr/>
          <a:lstStyle/>
          <a:p>
            <a:endParaRPr lang="zh-CN" altLang="en-US"/>
          </a:p>
        </p:txBody>
      </p:sp>
      <p:sp>
        <p:nvSpPr>
          <p:cNvPr id="460805" name="矩形 460804"/>
          <p:cNvSpPr/>
          <p:nvPr/>
        </p:nvSpPr>
        <p:spPr>
          <a:xfrm>
            <a:off x="4200525" y="2971800"/>
            <a:ext cx="9144000" cy="0"/>
          </a:xfrm>
          <a:prstGeom prst="rect">
            <a:avLst/>
          </a:prstGeom>
          <a:noFill/>
          <a:ln w="9525">
            <a:noFill/>
          </a:ln>
        </p:spPr>
        <p:txBody>
          <a:bodyPr/>
          <a:lstStyle/>
          <a:p>
            <a:endParaRPr lang="zh-CN" altLang="en-US"/>
          </a:p>
        </p:txBody>
      </p:sp>
      <p:sp>
        <p:nvSpPr>
          <p:cNvPr id="460806" name="矩形 460805"/>
          <p:cNvSpPr/>
          <p:nvPr/>
        </p:nvSpPr>
        <p:spPr>
          <a:xfrm>
            <a:off x="4133850" y="3333750"/>
            <a:ext cx="9144000" cy="0"/>
          </a:xfrm>
          <a:prstGeom prst="rect">
            <a:avLst/>
          </a:prstGeom>
          <a:noFill/>
          <a:ln w="9525">
            <a:noFill/>
          </a:ln>
        </p:spPr>
        <p:txBody>
          <a:bodyPr/>
          <a:lstStyle/>
          <a:p>
            <a:endParaRPr lang="zh-CN" altLang="en-US"/>
          </a:p>
        </p:txBody>
      </p:sp>
      <p:sp>
        <p:nvSpPr>
          <p:cNvPr id="460807" name="矩形 460806"/>
          <p:cNvSpPr/>
          <p:nvPr/>
        </p:nvSpPr>
        <p:spPr>
          <a:xfrm>
            <a:off x="4367213" y="3219450"/>
            <a:ext cx="9144000" cy="0"/>
          </a:xfrm>
          <a:prstGeom prst="rect">
            <a:avLst/>
          </a:prstGeom>
          <a:noFill/>
          <a:ln w="9525">
            <a:noFill/>
          </a:ln>
        </p:spPr>
        <p:txBody>
          <a:bodyPr/>
          <a:lstStyle/>
          <a:p>
            <a:endParaRPr lang="zh-CN" altLang="en-US"/>
          </a:p>
        </p:txBody>
      </p:sp>
      <p:sp>
        <p:nvSpPr>
          <p:cNvPr id="460808" name="矩形 460807"/>
          <p:cNvSpPr/>
          <p:nvPr/>
        </p:nvSpPr>
        <p:spPr>
          <a:xfrm>
            <a:off x="4267200" y="3233738"/>
            <a:ext cx="9144000" cy="0"/>
          </a:xfrm>
          <a:prstGeom prst="rect">
            <a:avLst/>
          </a:prstGeom>
          <a:noFill/>
          <a:ln w="9525">
            <a:noFill/>
          </a:ln>
        </p:spPr>
        <p:txBody>
          <a:bodyPr/>
          <a:lstStyle/>
          <a:p>
            <a:endParaRPr lang="zh-CN" altLang="en-US"/>
          </a:p>
        </p:txBody>
      </p:sp>
      <p:sp>
        <p:nvSpPr>
          <p:cNvPr id="460809" name="矩形 460808"/>
          <p:cNvSpPr/>
          <p:nvPr/>
        </p:nvSpPr>
        <p:spPr>
          <a:xfrm>
            <a:off x="2952750" y="2681288"/>
            <a:ext cx="9144000" cy="0"/>
          </a:xfrm>
          <a:prstGeom prst="rect">
            <a:avLst/>
          </a:prstGeom>
          <a:noFill/>
          <a:ln w="9525">
            <a:noFill/>
          </a:ln>
        </p:spPr>
        <p:txBody>
          <a:bodyPr/>
          <a:lstStyle/>
          <a:p>
            <a:endParaRPr lang="zh-CN" altLang="en-US"/>
          </a:p>
        </p:txBody>
      </p:sp>
      <p:sp>
        <p:nvSpPr>
          <p:cNvPr id="460810" name="矩形 460809"/>
          <p:cNvSpPr/>
          <p:nvPr/>
        </p:nvSpPr>
        <p:spPr>
          <a:xfrm>
            <a:off x="4186238" y="3328988"/>
            <a:ext cx="9144000" cy="0"/>
          </a:xfrm>
          <a:prstGeom prst="rect">
            <a:avLst/>
          </a:prstGeom>
          <a:noFill/>
          <a:ln w="9525">
            <a:noFill/>
          </a:ln>
        </p:spPr>
        <p:txBody>
          <a:bodyPr/>
          <a:lstStyle/>
          <a:p>
            <a:endParaRPr lang="zh-CN" altLang="en-US"/>
          </a:p>
        </p:txBody>
      </p:sp>
      <p:sp>
        <p:nvSpPr>
          <p:cNvPr id="460811" name="矩形 460810"/>
          <p:cNvSpPr/>
          <p:nvPr/>
        </p:nvSpPr>
        <p:spPr>
          <a:xfrm>
            <a:off x="4157663" y="3338513"/>
            <a:ext cx="9144000" cy="0"/>
          </a:xfrm>
          <a:prstGeom prst="rect">
            <a:avLst/>
          </a:prstGeom>
          <a:noFill/>
          <a:ln w="9525">
            <a:noFill/>
          </a:ln>
        </p:spPr>
        <p:txBody>
          <a:bodyPr/>
          <a:lstStyle/>
          <a:p>
            <a:endParaRPr lang="zh-CN" altLang="en-US"/>
          </a:p>
        </p:txBody>
      </p:sp>
      <p:sp>
        <p:nvSpPr>
          <p:cNvPr id="460812" name="矩形 460811"/>
          <p:cNvSpPr/>
          <p:nvPr/>
        </p:nvSpPr>
        <p:spPr>
          <a:xfrm>
            <a:off x="3748088" y="3214688"/>
            <a:ext cx="9144000" cy="0"/>
          </a:xfrm>
          <a:prstGeom prst="rect">
            <a:avLst/>
          </a:prstGeom>
          <a:noFill/>
          <a:ln w="9525">
            <a:noFill/>
          </a:ln>
        </p:spPr>
        <p:txBody>
          <a:bodyPr/>
          <a:lstStyle/>
          <a:p>
            <a:endParaRPr lang="zh-CN" altLang="en-US"/>
          </a:p>
        </p:txBody>
      </p:sp>
      <p:sp>
        <p:nvSpPr>
          <p:cNvPr id="460813" name="矩形 460812"/>
          <p:cNvSpPr/>
          <p:nvPr/>
        </p:nvSpPr>
        <p:spPr>
          <a:xfrm>
            <a:off x="3662363" y="3314700"/>
            <a:ext cx="9144000" cy="0"/>
          </a:xfrm>
          <a:prstGeom prst="rect">
            <a:avLst/>
          </a:prstGeom>
          <a:noFill/>
          <a:ln w="9525">
            <a:noFill/>
          </a:ln>
        </p:spPr>
        <p:txBody>
          <a:bodyPr/>
          <a:lstStyle/>
          <a:p>
            <a:endParaRPr lang="zh-CN" altLang="en-US"/>
          </a:p>
        </p:txBody>
      </p:sp>
      <p:sp>
        <p:nvSpPr>
          <p:cNvPr id="460818" name="矩形 460817"/>
          <p:cNvSpPr/>
          <p:nvPr/>
        </p:nvSpPr>
        <p:spPr>
          <a:xfrm>
            <a:off x="3252788" y="3214688"/>
            <a:ext cx="9144000" cy="0"/>
          </a:xfrm>
          <a:prstGeom prst="rect">
            <a:avLst/>
          </a:prstGeom>
          <a:noFill/>
          <a:ln w="9525">
            <a:noFill/>
          </a:ln>
        </p:spPr>
        <p:txBody>
          <a:bodyPr/>
          <a:lstStyle/>
          <a:p>
            <a:endParaRPr lang="zh-CN" altLang="en-US"/>
          </a:p>
        </p:txBody>
      </p:sp>
      <p:sp>
        <p:nvSpPr>
          <p:cNvPr id="460819" name="矩形 460818"/>
          <p:cNvSpPr/>
          <p:nvPr/>
        </p:nvSpPr>
        <p:spPr>
          <a:xfrm>
            <a:off x="3052763" y="2709863"/>
            <a:ext cx="9144000" cy="0"/>
          </a:xfrm>
          <a:prstGeom prst="rect">
            <a:avLst/>
          </a:prstGeom>
          <a:noFill/>
          <a:ln w="9525">
            <a:noFill/>
          </a:ln>
        </p:spPr>
        <p:txBody>
          <a:bodyPr/>
          <a:lstStyle/>
          <a:p>
            <a:endParaRPr lang="zh-CN" altLang="en-US"/>
          </a:p>
        </p:txBody>
      </p:sp>
      <p:sp>
        <p:nvSpPr>
          <p:cNvPr id="460820" name="矩形 460819"/>
          <p:cNvSpPr/>
          <p:nvPr/>
        </p:nvSpPr>
        <p:spPr>
          <a:xfrm>
            <a:off x="3771900" y="2695575"/>
            <a:ext cx="9144000" cy="0"/>
          </a:xfrm>
          <a:prstGeom prst="rect">
            <a:avLst/>
          </a:prstGeom>
          <a:noFill/>
          <a:ln w="9525">
            <a:noFill/>
          </a:ln>
        </p:spPr>
        <p:txBody>
          <a:bodyPr/>
          <a:lstStyle/>
          <a:p>
            <a:endParaRPr lang="zh-CN" altLang="en-US"/>
          </a:p>
        </p:txBody>
      </p:sp>
      <p:sp>
        <p:nvSpPr>
          <p:cNvPr id="460821" name="矩形 460820"/>
          <p:cNvSpPr/>
          <p:nvPr/>
        </p:nvSpPr>
        <p:spPr>
          <a:xfrm>
            <a:off x="2605088" y="3333750"/>
            <a:ext cx="9144000" cy="0"/>
          </a:xfrm>
          <a:prstGeom prst="rect">
            <a:avLst/>
          </a:prstGeom>
          <a:noFill/>
          <a:ln w="9525">
            <a:noFill/>
          </a:ln>
        </p:spPr>
        <p:txBody>
          <a:bodyPr/>
          <a:lstStyle/>
          <a:p>
            <a:endParaRPr lang="zh-CN" altLang="en-US"/>
          </a:p>
        </p:txBody>
      </p:sp>
      <p:sp>
        <p:nvSpPr>
          <p:cNvPr id="460822" name="矩形 460821"/>
          <p:cNvSpPr/>
          <p:nvPr/>
        </p:nvSpPr>
        <p:spPr>
          <a:xfrm>
            <a:off x="3695700" y="3200400"/>
            <a:ext cx="9144000" cy="0"/>
          </a:xfrm>
          <a:prstGeom prst="rect">
            <a:avLst/>
          </a:prstGeom>
          <a:noFill/>
          <a:ln w="9525">
            <a:noFill/>
          </a:ln>
        </p:spPr>
        <p:txBody>
          <a:bodyPr/>
          <a:lstStyle/>
          <a:p>
            <a:endParaRPr lang="zh-CN" altLang="en-US"/>
          </a:p>
        </p:txBody>
      </p:sp>
      <p:sp>
        <p:nvSpPr>
          <p:cNvPr id="460824" name="文本占位符 460823"/>
          <p:cNvSpPr>
            <a:spLocks noGrp="1"/>
          </p:cNvSpPr>
          <p:nvPr>
            <p:ph type="body" idx="1"/>
          </p:nvPr>
        </p:nvSpPr>
        <p:spPr>
          <a:xfrm>
            <a:off x="1182688" y="2663508"/>
            <a:ext cx="7772400" cy="4114800"/>
          </a:xfrm>
        </p:spPr>
        <p:txBody>
          <a:bodyPr/>
          <a:lstStyle/>
          <a:p>
            <a:pPr algn="just">
              <a:buNone/>
            </a:pPr>
            <a:r>
              <a:rPr lang="zh-CN" altLang="en-US" sz="2400" b="1" dirty="0">
                <a:solidFill>
                  <a:schemeClr val="folHlink"/>
                </a:solidFill>
                <a:latin typeface="Times New Roman" panose="02020603050405020304" pitchFamily="18" charset="0"/>
              </a:rPr>
              <a:t>    </a:t>
            </a:r>
            <a:r>
              <a:rPr lang="zh-CN" altLang="en-US" sz="2400" b="1" dirty="0">
                <a:solidFill>
                  <a:schemeClr val="tx1"/>
                </a:solidFill>
                <a:latin typeface="Times New Roman" panose="02020603050405020304" pitchFamily="18" charset="0"/>
              </a:rPr>
              <a:t>中值滤波是用一个有奇数点的滑动窗口，将窗口中心</a:t>
            </a:r>
          </a:p>
          <a:p>
            <a:pPr algn="just">
              <a:buNone/>
            </a:pPr>
            <a:r>
              <a:rPr lang="zh-CN" altLang="en-US" sz="2400" b="1" dirty="0">
                <a:solidFill>
                  <a:schemeClr val="tx1"/>
                </a:solidFill>
                <a:latin typeface="Times New Roman" panose="02020603050405020304" pitchFamily="18" charset="0"/>
              </a:rPr>
              <a:t>点的值用</a:t>
            </a:r>
            <a:r>
              <a:rPr lang="zh-CN" altLang="en-US" sz="2400" b="1" dirty="0">
                <a:solidFill>
                  <a:schemeClr val="tx1"/>
                </a:solidFill>
                <a:uFillTx/>
                <a:latin typeface="Times New Roman" panose="02020603050405020304" pitchFamily="18" charset="0"/>
              </a:rPr>
              <a:t>窗口</a:t>
            </a:r>
            <a:r>
              <a:rPr lang="zh-CN" altLang="en-US" sz="2400" b="1" dirty="0">
                <a:solidFill>
                  <a:schemeClr val="tx1"/>
                </a:solidFill>
                <a:latin typeface="Times New Roman" panose="02020603050405020304" pitchFamily="18" charset="0"/>
              </a:rPr>
              <a:t>各点的中值代替。具体操作步骤如下：</a:t>
            </a:r>
          </a:p>
          <a:p>
            <a:pPr algn="just">
              <a:buNone/>
            </a:pPr>
            <a:r>
              <a:rPr lang="zh-CN" altLang="en-US" sz="2400" b="1" dirty="0">
                <a:solidFill>
                  <a:schemeClr val="tx1"/>
                </a:solidFill>
                <a:effectLst>
                  <a:outerShdw blurRad="38100" dist="38100" dir="2700000">
                    <a:srgbClr val="C0C0C0"/>
                  </a:outerShdw>
                </a:effectLst>
                <a:latin typeface="Times New Roman" panose="02020603050405020304" pitchFamily="18" charset="0"/>
              </a:rPr>
              <a:t>（</a:t>
            </a:r>
            <a:r>
              <a:rPr lang="zh-CN" altLang="en-US" sz="2400" b="1" dirty="0">
                <a:solidFill>
                  <a:schemeClr val="tx1"/>
                </a:solidFill>
                <a:effectLst>
                  <a:outerShdw blurRad="38100" dist="38100" dir="2700000">
                    <a:srgbClr val="C0C0C0"/>
                  </a:outerShdw>
                </a:effectLst>
                <a:latin typeface="华文行楷" panose="02010800040101010101" pitchFamily="2" charset="-122"/>
              </a:rPr>
              <a:t>1</a:t>
            </a:r>
            <a:r>
              <a:rPr lang="zh-CN" altLang="en-US" sz="2400" b="1" dirty="0">
                <a:solidFill>
                  <a:schemeClr val="tx1"/>
                </a:solidFill>
                <a:effectLst>
                  <a:outerShdw blurRad="38100" dist="38100" dir="2700000">
                    <a:srgbClr val="C0C0C0"/>
                  </a:outerShdw>
                </a:effectLst>
                <a:latin typeface="Times New Roman" panose="02020603050405020304" pitchFamily="18" charset="0"/>
              </a:rPr>
              <a:t>）将模板在图中漫游，并将模板中心与图中某个象素位置重合。</a:t>
            </a:r>
          </a:p>
          <a:p>
            <a:pPr algn="just">
              <a:buNone/>
            </a:pPr>
            <a:r>
              <a:rPr lang="zh-CN" altLang="en-US" sz="2400" b="1" dirty="0">
                <a:solidFill>
                  <a:schemeClr val="tx1"/>
                </a:solidFill>
                <a:effectLst>
                  <a:outerShdw blurRad="38100" dist="38100" dir="2700000">
                    <a:srgbClr val="C0C0C0"/>
                  </a:outerShdw>
                </a:effectLst>
                <a:latin typeface="Times New Roman" panose="02020603050405020304" pitchFamily="18" charset="0"/>
              </a:rPr>
              <a:t>（</a:t>
            </a:r>
            <a:r>
              <a:rPr lang="zh-CN" altLang="en-US" sz="2400" b="1" dirty="0">
                <a:solidFill>
                  <a:schemeClr val="tx1"/>
                </a:solidFill>
                <a:effectLst>
                  <a:outerShdw blurRad="38100" dist="38100" dir="2700000">
                    <a:srgbClr val="C0C0C0"/>
                  </a:outerShdw>
                </a:effectLst>
                <a:latin typeface="华文行楷" panose="02010800040101010101" pitchFamily="2" charset="-122"/>
              </a:rPr>
              <a:t>2</a:t>
            </a:r>
            <a:r>
              <a:rPr lang="zh-CN" altLang="en-US" sz="2400" b="1" dirty="0">
                <a:solidFill>
                  <a:schemeClr val="tx1"/>
                </a:solidFill>
                <a:effectLst>
                  <a:outerShdw blurRad="38100" dist="38100" dir="2700000">
                    <a:srgbClr val="C0C0C0"/>
                  </a:outerShdw>
                </a:effectLst>
                <a:latin typeface="Times New Roman" panose="02020603050405020304" pitchFamily="18" charset="0"/>
              </a:rPr>
              <a:t>）读取模板下各对应象素的灰度值。</a:t>
            </a:r>
          </a:p>
          <a:p>
            <a:pPr algn="just">
              <a:buNone/>
            </a:pPr>
            <a:r>
              <a:rPr lang="zh-CN" altLang="en-US" sz="2400" b="1" dirty="0">
                <a:solidFill>
                  <a:schemeClr val="tx1"/>
                </a:solidFill>
                <a:effectLst>
                  <a:outerShdw blurRad="38100" dist="38100" dir="2700000">
                    <a:srgbClr val="C0C0C0"/>
                  </a:outerShdw>
                </a:effectLst>
                <a:latin typeface="Times New Roman" panose="02020603050405020304" pitchFamily="18" charset="0"/>
              </a:rPr>
              <a:t>（</a:t>
            </a:r>
            <a:r>
              <a:rPr lang="zh-CN" altLang="en-US" sz="2400" b="1" dirty="0">
                <a:solidFill>
                  <a:schemeClr val="tx1"/>
                </a:solidFill>
                <a:effectLst>
                  <a:outerShdw blurRad="38100" dist="38100" dir="2700000">
                    <a:srgbClr val="C0C0C0"/>
                  </a:outerShdw>
                </a:effectLst>
                <a:latin typeface="华文行楷" panose="02010800040101010101" pitchFamily="2" charset="-122"/>
              </a:rPr>
              <a:t>3</a:t>
            </a:r>
            <a:r>
              <a:rPr lang="zh-CN" altLang="en-US" sz="2400" b="1" dirty="0">
                <a:solidFill>
                  <a:schemeClr val="tx1"/>
                </a:solidFill>
                <a:effectLst>
                  <a:outerShdw blurRad="38100" dist="38100" dir="2700000">
                    <a:srgbClr val="C0C0C0"/>
                  </a:outerShdw>
                </a:effectLst>
                <a:latin typeface="Times New Roman" panose="02020603050405020304" pitchFamily="18" charset="0"/>
              </a:rPr>
              <a:t>）将这些灰度值从小到大排成</a:t>
            </a:r>
            <a:r>
              <a:rPr lang="zh-CN" altLang="en-US" sz="2400" b="1" dirty="0">
                <a:solidFill>
                  <a:schemeClr val="tx1"/>
                </a:solidFill>
                <a:effectLst>
                  <a:outerShdw blurRad="38100" dist="38100" dir="2700000">
                    <a:srgbClr val="C0C0C0"/>
                  </a:outerShdw>
                </a:effectLst>
                <a:latin typeface="华文行楷" panose="02010800040101010101" pitchFamily="2" charset="-122"/>
              </a:rPr>
              <a:t>1</a:t>
            </a:r>
            <a:r>
              <a:rPr lang="zh-CN" altLang="en-US" sz="2400" b="1" dirty="0">
                <a:solidFill>
                  <a:schemeClr val="tx1"/>
                </a:solidFill>
                <a:effectLst>
                  <a:outerShdw blurRad="38100" dist="38100" dir="2700000">
                    <a:srgbClr val="C0C0C0"/>
                  </a:outerShdw>
                </a:effectLst>
                <a:latin typeface="Times New Roman" panose="02020603050405020304" pitchFamily="18" charset="0"/>
              </a:rPr>
              <a:t>列。</a:t>
            </a:r>
          </a:p>
          <a:p>
            <a:pPr algn="just">
              <a:buNone/>
            </a:pPr>
            <a:r>
              <a:rPr lang="zh-CN" altLang="en-US" sz="2400" b="1" dirty="0">
                <a:solidFill>
                  <a:schemeClr val="tx1"/>
                </a:solidFill>
                <a:effectLst>
                  <a:outerShdw blurRad="38100" dist="38100" dir="2700000">
                    <a:srgbClr val="C0C0C0"/>
                  </a:outerShdw>
                </a:effectLst>
                <a:latin typeface="Times New Roman" panose="02020603050405020304" pitchFamily="18" charset="0"/>
              </a:rPr>
              <a:t>（</a:t>
            </a:r>
            <a:r>
              <a:rPr lang="zh-CN" altLang="en-US" sz="2400" b="1" dirty="0">
                <a:solidFill>
                  <a:schemeClr val="tx1"/>
                </a:solidFill>
                <a:effectLst>
                  <a:outerShdw blurRad="38100" dist="38100" dir="2700000">
                    <a:srgbClr val="C0C0C0"/>
                  </a:outerShdw>
                </a:effectLst>
                <a:latin typeface="华文行楷" panose="02010800040101010101" pitchFamily="2" charset="-122"/>
              </a:rPr>
              <a:t>4</a:t>
            </a:r>
            <a:r>
              <a:rPr lang="zh-CN" altLang="en-US" sz="2400" b="1" dirty="0">
                <a:solidFill>
                  <a:schemeClr val="tx1"/>
                </a:solidFill>
                <a:effectLst>
                  <a:outerShdw blurRad="38100" dist="38100" dir="2700000">
                    <a:srgbClr val="C0C0C0"/>
                  </a:outerShdw>
                </a:effectLst>
                <a:latin typeface="Times New Roman" panose="02020603050405020304" pitchFamily="18" charset="0"/>
              </a:rPr>
              <a:t>）找出这些值里排在中间的</a:t>
            </a:r>
            <a:r>
              <a:rPr lang="zh-CN" altLang="en-US" sz="2400" b="1" dirty="0">
                <a:solidFill>
                  <a:schemeClr val="tx1"/>
                </a:solidFill>
                <a:effectLst>
                  <a:outerShdw blurRad="38100" dist="38100" dir="2700000">
                    <a:srgbClr val="C0C0C0"/>
                  </a:outerShdw>
                </a:effectLst>
                <a:latin typeface="华文行楷" panose="02010800040101010101" pitchFamily="2" charset="-122"/>
              </a:rPr>
              <a:t>1</a:t>
            </a:r>
            <a:r>
              <a:rPr lang="zh-CN" altLang="en-US" sz="2400" b="1" dirty="0">
                <a:solidFill>
                  <a:schemeClr val="tx1"/>
                </a:solidFill>
                <a:effectLst>
                  <a:outerShdw blurRad="38100" dist="38100" dir="2700000">
                    <a:srgbClr val="C0C0C0"/>
                  </a:outerShdw>
                </a:effectLst>
                <a:latin typeface="Times New Roman" panose="02020603050405020304" pitchFamily="18" charset="0"/>
              </a:rPr>
              <a:t>个。</a:t>
            </a:r>
          </a:p>
          <a:p>
            <a:pPr algn="just">
              <a:buNone/>
            </a:pPr>
            <a:r>
              <a:rPr lang="zh-CN" altLang="en-US" sz="2400" b="1" dirty="0">
                <a:solidFill>
                  <a:schemeClr val="tx1"/>
                </a:solidFill>
                <a:effectLst>
                  <a:outerShdw blurRad="38100" dist="38100" dir="2700000">
                    <a:srgbClr val="C0C0C0"/>
                  </a:outerShdw>
                </a:effectLst>
                <a:latin typeface="Times New Roman" panose="02020603050405020304" pitchFamily="18" charset="0"/>
              </a:rPr>
              <a:t>（</a:t>
            </a:r>
            <a:r>
              <a:rPr lang="zh-CN" altLang="en-US" sz="2400" b="1" dirty="0">
                <a:solidFill>
                  <a:schemeClr val="tx1"/>
                </a:solidFill>
                <a:effectLst>
                  <a:outerShdw blurRad="38100" dist="38100" dir="2700000">
                    <a:srgbClr val="C0C0C0"/>
                  </a:outerShdw>
                </a:effectLst>
                <a:latin typeface="华文行楷" panose="02010800040101010101" pitchFamily="2" charset="-122"/>
              </a:rPr>
              <a:t>5</a:t>
            </a:r>
            <a:r>
              <a:rPr lang="zh-CN" altLang="en-US" sz="2400" b="1" dirty="0">
                <a:solidFill>
                  <a:schemeClr val="tx1"/>
                </a:solidFill>
                <a:effectLst>
                  <a:outerShdw blurRad="38100" dist="38100" dir="2700000">
                    <a:srgbClr val="C0C0C0"/>
                  </a:outerShdw>
                </a:effectLst>
                <a:latin typeface="Times New Roman" panose="02020603050405020304" pitchFamily="18" charset="0"/>
              </a:rPr>
              <a:t>）将这个中间值赋给对应模板中心位置的象素。</a:t>
            </a:r>
          </a:p>
          <a:p>
            <a:pPr algn="ctr">
              <a:buNone/>
            </a:pPr>
            <a:endParaRPr lang="zh-CN" altLang="en-US" sz="2400" b="1" dirty="0">
              <a:solidFill>
                <a:schemeClr val="tx1"/>
              </a:solidFill>
              <a:effectLst>
                <a:outerShdw blurRad="38100" dist="38100" dir="2700000">
                  <a:srgbClr val="C0C0C0"/>
                </a:outerShdw>
              </a:effectLst>
              <a:latin typeface="Times New Roman" panose="02020603050405020304" pitchFamily="18" charset="0"/>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14</a:t>
            </a:fld>
            <a:endParaRPr lang="zh-CN" altLang="en-US" dirty="0"/>
          </a:p>
        </p:txBody>
      </p:sp>
      <p:sp>
        <p:nvSpPr>
          <p:cNvPr id="3" name="文本框 2"/>
          <p:cNvSpPr txBox="1"/>
          <p:nvPr/>
        </p:nvSpPr>
        <p:spPr>
          <a:xfrm>
            <a:off x="990600" y="2106295"/>
            <a:ext cx="4676140" cy="579120"/>
          </a:xfrm>
          <a:prstGeom prst="rect">
            <a:avLst/>
          </a:prstGeom>
          <a:noFill/>
        </p:spPr>
        <p:txBody>
          <a:bodyPr wrap="none" rtlCol="0" anchor="t">
            <a:spAutoFit/>
          </a:bodyPr>
          <a:lstStyle/>
          <a:p>
            <a:r>
              <a:rPr lang="en-US" altLang="zh-CN" sz="3200" b="1">
                <a:solidFill>
                  <a:schemeClr val="hlink"/>
                </a:solidFill>
                <a:latin typeface="黑体" panose="02010609060101010101" pitchFamily="2" charset="-122"/>
                <a:ea typeface="黑体" panose="02010609060101010101" pitchFamily="2" charset="-122"/>
                <a:sym typeface="+mn-ea"/>
              </a:rPr>
              <a:t>2.</a:t>
            </a:r>
            <a:r>
              <a:rPr lang="zh-CN" altLang="en-US" sz="3200" b="1">
                <a:solidFill>
                  <a:schemeClr val="hlink"/>
                </a:solidFill>
                <a:latin typeface="黑体" panose="02010609060101010101" pitchFamily="2" charset="-122"/>
                <a:ea typeface="黑体" panose="02010609060101010101" pitchFamily="2" charset="-122"/>
                <a:sym typeface="+mn-ea"/>
              </a:rPr>
              <a:t>中值滤波</a:t>
            </a:r>
            <a:r>
              <a:rPr lang="zh-CN" altLang="en-US" sz="3200" b="1" dirty="0">
                <a:solidFill>
                  <a:schemeClr val="hlink"/>
                </a:solidFill>
                <a:latin typeface="黑体" panose="02010609060101010101" pitchFamily="2" charset="-122"/>
                <a:ea typeface="黑体" panose="02010609060101010101" pitchFamily="2" charset="-122"/>
                <a:sym typeface="+mn-ea"/>
              </a:rPr>
              <a:t>法（非线性）</a:t>
            </a:r>
            <a:endParaRPr lang="zh-CN" altLang="en-US" sz="3200"/>
          </a:p>
        </p:txBody>
      </p:sp>
      <p:sp>
        <p:nvSpPr>
          <p:cNvPr id="4" name="标题 3"/>
          <p:cNvSpPr>
            <a:spLocks noGrp="1"/>
          </p:cNvSpPr>
          <p:nvPr>
            <p:ph type="title"/>
          </p:nvPr>
        </p:nvSpPr>
        <p:spPr/>
        <p:txBody>
          <a:bodyPr/>
          <a:lstStyle/>
          <a:p>
            <a:r>
              <a:rPr lang="zh-CN" altLang="en-US" dirty="0">
                <a:solidFill>
                  <a:schemeClr val="hlink"/>
                </a:solidFill>
                <a:latin typeface="华文中宋" panose="02010600040101010101" pitchFamily="2" charset="-122"/>
                <a:ea typeface="华文中宋" panose="02010600040101010101" pitchFamily="2" charset="-122"/>
                <a:sym typeface="+mn-ea"/>
              </a:rPr>
              <a:t>平滑滤波</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0824">
                                            <p:txEl>
                                              <p:pRg st="2" end="2"/>
                                            </p:txEl>
                                          </p:spTgt>
                                        </p:tgtEl>
                                        <p:attrNameLst>
                                          <p:attrName>style.visibility</p:attrName>
                                        </p:attrNameLst>
                                      </p:cBhvr>
                                      <p:to>
                                        <p:strVal val="visible"/>
                                      </p:to>
                                    </p:set>
                                    <p:animEffect transition="in" filter="blinds(horizontal)">
                                      <p:cBhvr>
                                        <p:cTn id="7" dur="500"/>
                                        <p:tgtEl>
                                          <p:spTgt spid="46082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0824">
                                            <p:txEl>
                                              <p:pRg st="3" end="3"/>
                                            </p:txEl>
                                          </p:spTgt>
                                        </p:tgtEl>
                                        <p:attrNameLst>
                                          <p:attrName>style.visibility</p:attrName>
                                        </p:attrNameLst>
                                      </p:cBhvr>
                                      <p:to>
                                        <p:strVal val="visible"/>
                                      </p:to>
                                    </p:set>
                                    <p:animEffect transition="in" filter="blinds(horizontal)">
                                      <p:cBhvr>
                                        <p:cTn id="12" dur="500"/>
                                        <p:tgtEl>
                                          <p:spTgt spid="46082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60824">
                                            <p:txEl>
                                              <p:pRg st="4" end="4"/>
                                            </p:txEl>
                                          </p:spTgt>
                                        </p:tgtEl>
                                        <p:attrNameLst>
                                          <p:attrName>style.visibility</p:attrName>
                                        </p:attrNameLst>
                                      </p:cBhvr>
                                      <p:to>
                                        <p:strVal val="visible"/>
                                      </p:to>
                                    </p:set>
                                    <p:animEffect transition="in" filter="blinds(horizontal)">
                                      <p:cBhvr>
                                        <p:cTn id="17" dur="500"/>
                                        <p:tgtEl>
                                          <p:spTgt spid="46082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60824">
                                            <p:txEl>
                                              <p:pRg st="5" end="5"/>
                                            </p:txEl>
                                          </p:spTgt>
                                        </p:tgtEl>
                                        <p:attrNameLst>
                                          <p:attrName>style.visibility</p:attrName>
                                        </p:attrNameLst>
                                      </p:cBhvr>
                                      <p:to>
                                        <p:strVal val="visible"/>
                                      </p:to>
                                    </p:set>
                                    <p:animEffect transition="in" filter="blinds(horizontal)">
                                      <p:cBhvr>
                                        <p:cTn id="22" dur="500"/>
                                        <p:tgtEl>
                                          <p:spTgt spid="46082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60824">
                                            <p:txEl>
                                              <p:pRg st="6" end="6"/>
                                            </p:txEl>
                                          </p:spTgt>
                                        </p:tgtEl>
                                        <p:attrNameLst>
                                          <p:attrName>style.visibility</p:attrName>
                                        </p:attrNameLst>
                                      </p:cBhvr>
                                      <p:to>
                                        <p:strVal val="visible"/>
                                      </p:to>
                                    </p:set>
                                    <p:animEffect transition="in" filter="blinds(horizontal)">
                                      <p:cBhvr>
                                        <p:cTn id="27" dur="500"/>
                                        <p:tgtEl>
                                          <p:spTgt spid="46082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hlink"/>
                </a:solidFill>
                <a:latin typeface="华文中宋" panose="02010600040101010101" pitchFamily="2" charset="-122"/>
                <a:ea typeface="华文中宋" panose="02010600040101010101" pitchFamily="2" charset="-122"/>
                <a:sym typeface="+mn-ea"/>
              </a:rPr>
              <a:t>平滑滤波</a:t>
            </a:r>
            <a:endParaRPr lang="zh-CN" altLang="en-US"/>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15</a:t>
            </a:fld>
            <a:endParaRPr lang="zh-CN" altLang="en-US" dirty="0"/>
          </a:p>
        </p:txBody>
      </p:sp>
      <p:sp>
        <p:nvSpPr>
          <p:cNvPr id="351234" name="矩形 351233"/>
          <p:cNvSpPr/>
          <p:nvPr/>
        </p:nvSpPr>
        <p:spPr>
          <a:xfrm>
            <a:off x="595313" y="1705928"/>
            <a:ext cx="7016750" cy="685800"/>
          </a:xfrm>
          <a:prstGeom prst="rect">
            <a:avLst/>
          </a:prstGeom>
          <a:noFill/>
          <a:ln w="9525">
            <a:noFill/>
          </a:ln>
        </p:spPr>
        <p:txBody>
          <a:bodyPr lIns="92075" tIns="46038" rIns="92075" bIns="46038"/>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stStyle>
          <a:p>
            <a:pPr marL="609600" lvl="0" indent="-609600" algn="just">
              <a:buNone/>
            </a:pPr>
            <a:r>
              <a:rPr lang="zh-CN" altLang="en-US" sz="3600" b="1" dirty="0">
                <a:latin typeface="黑体" panose="02010609060101010101" pitchFamily="2" charset="-122"/>
                <a:ea typeface="黑体" panose="02010609060101010101" pitchFamily="2" charset="-122"/>
              </a:rPr>
              <a:t>取</a:t>
            </a:r>
            <a:r>
              <a:rPr lang="en-US" altLang="zh-CN" sz="3600" b="1">
                <a:latin typeface="黑体" panose="02010609060101010101" pitchFamily="2" charset="-122"/>
                <a:ea typeface="黑体" panose="02010609060101010101" pitchFamily="2" charset="-122"/>
              </a:rPr>
              <a:t>3X3</a:t>
            </a:r>
            <a:r>
              <a:rPr lang="zh-CN" altLang="en-US" sz="3600" b="1" dirty="0">
                <a:latin typeface="黑体" panose="02010609060101010101" pitchFamily="2" charset="-122"/>
                <a:ea typeface="黑体" panose="02010609060101010101" pitchFamily="2" charset="-122"/>
              </a:rPr>
              <a:t>窗口</a:t>
            </a:r>
          </a:p>
        </p:txBody>
      </p:sp>
      <p:graphicFrame>
        <p:nvGraphicFramePr>
          <p:cNvPr id="351235" name="对象 351234"/>
          <p:cNvGraphicFramePr/>
          <p:nvPr/>
        </p:nvGraphicFramePr>
        <p:xfrm>
          <a:off x="906463" y="2794953"/>
          <a:ext cx="2743200" cy="1816100"/>
        </p:xfrm>
        <a:graphic>
          <a:graphicData uri="http://schemas.openxmlformats.org/presentationml/2006/ole">
            <mc:AlternateContent xmlns:mc="http://schemas.openxmlformats.org/markup-compatibility/2006">
              <mc:Choice xmlns:v="urn:schemas-microsoft-com:vml" Requires="v">
                <p:oleObj spid="_x0000_s7213" r:id="rId5" imgW="1015365" imgH="673100" progId="Equation.3">
                  <p:embed/>
                </p:oleObj>
              </mc:Choice>
              <mc:Fallback>
                <p:oleObj r:id="rId5" imgW="1015365" imgH="673100" progId="Equation.3">
                  <p:embed/>
                  <p:pic>
                    <p:nvPicPr>
                      <p:cNvPr id="0" name="图片 3113"/>
                      <p:cNvPicPr/>
                      <p:nvPr/>
                    </p:nvPicPr>
                    <p:blipFill>
                      <a:blip r:embed="rId6"/>
                      <a:stretch>
                        <a:fillRect/>
                      </a:stretch>
                    </p:blipFill>
                    <p:spPr>
                      <a:xfrm>
                        <a:off x="906463" y="2794953"/>
                        <a:ext cx="2743200" cy="1816100"/>
                      </a:xfrm>
                      <a:prstGeom prst="rect">
                        <a:avLst/>
                      </a:prstGeom>
                      <a:solidFill>
                        <a:srgbClr val="FFCC99"/>
                      </a:solidFill>
                      <a:ln w="9525" cap="flat" cmpd="sng">
                        <a:solidFill>
                          <a:schemeClr val="accent1"/>
                        </a:solidFill>
                        <a:prstDash val="solid"/>
                        <a:miter/>
                        <a:headEnd type="none" w="med" len="med"/>
                        <a:tailEnd type="none" w="med" len="med"/>
                      </a:ln>
                    </p:spPr>
                  </p:pic>
                </p:oleObj>
              </mc:Fallback>
            </mc:AlternateContent>
          </a:graphicData>
        </a:graphic>
      </p:graphicFrame>
      <p:graphicFrame>
        <p:nvGraphicFramePr>
          <p:cNvPr id="351236" name="对象 351235"/>
          <p:cNvGraphicFramePr/>
          <p:nvPr/>
        </p:nvGraphicFramePr>
        <p:xfrm>
          <a:off x="4716463" y="2777490"/>
          <a:ext cx="2743200" cy="1816100"/>
        </p:xfrm>
        <a:graphic>
          <a:graphicData uri="http://schemas.openxmlformats.org/presentationml/2006/ole">
            <mc:AlternateContent xmlns:mc="http://schemas.openxmlformats.org/markup-compatibility/2006">
              <mc:Choice xmlns:v="urn:schemas-microsoft-com:vml" Requires="v">
                <p:oleObj spid="_x0000_s7214" r:id="rId7" imgW="1015365" imgH="673100" progId="Equation.3">
                  <p:embed/>
                </p:oleObj>
              </mc:Choice>
              <mc:Fallback>
                <p:oleObj r:id="rId7" imgW="1015365" imgH="673100" progId="Equation.3">
                  <p:embed/>
                  <p:pic>
                    <p:nvPicPr>
                      <p:cNvPr id="0" name="图片 3114"/>
                      <p:cNvPicPr/>
                      <p:nvPr/>
                    </p:nvPicPr>
                    <p:blipFill>
                      <a:blip r:embed="rId8"/>
                      <a:stretch>
                        <a:fillRect/>
                      </a:stretch>
                    </p:blipFill>
                    <p:spPr>
                      <a:xfrm>
                        <a:off x="4716463" y="2777490"/>
                        <a:ext cx="2743200" cy="1816100"/>
                      </a:xfrm>
                      <a:prstGeom prst="rect">
                        <a:avLst/>
                      </a:prstGeom>
                      <a:solidFill>
                        <a:srgbClr val="FFCC99"/>
                      </a:solidFill>
                      <a:ln w="9525" cap="flat" cmpd="sng">
                        <a:solidFill>
                          <a:schemeClr val="accent1"/>
                        </a:solidFill>
                        <a:prstDash val="solid"/>
                        <a:miter/>
                        <a:headEnd type="none" w="med" len="med"/>
                        <a:tailEnd type="none" w="med" len="med"/>
                      </a:ln>
                    </p:spPr>
                  </p:pic>
                </p:oleObj>
              </mc:Fallback>
            </mc:AlternateContent>
          </a:graphicData>
        </a:graphic>
      </p:graphicFrame>
      <p:sp>
        <p:nvSpPr>
          <p:cNvPr id="351237" name="直接连接符 351236"/>
          <p:cNvSpPr/>
          <p:nvPr/>
        </p:nvSpPr>
        <p:spPr>
          <a:xfrm>
            <a:off x="1973263" y="4517390"/>
            <a:ext cx="609600" cy="0"/>
          </a:xfrm>
          <a:prstGeom prst="line">
            <a:avLst/>
          </a:prstGeom>
          <a:ln w="25400" cap="flat" cmpd="sng">
            <a:solidFill>
              <a:schemeClr val="tx1"/>
            </a:solidFill>
            <a:prstDash val="solid"/>
            <a:headEnd type="none" w="sm" len="sm"/>
            <a:tailEnd type="none" w="sm" len="lg"/>
          </a:ln>
        </p:spPr>
      </p:sp>
      <p:sp>
        <p:nvSpPr>
          <p:cNvPr id="351238" name="直接连接符 351237"/>
          <p:cNvSpPr/>
          <p:nvPr/>
        </p:nvSpPr>
        <p:spPr>
          <a:xfrm>
            <a:off x="5783263" y="3831590"/>
            <a:ext cx="609600" cy="0"/>
          </a:xfrm>
          <a:prstGeom prst="line">
            <a:avLst/>
          </a:prstGeom>
          <a:ln w="25400" cap="flat" cmpd="sng">
            <a:solidFill>
              <a:schemeClr val="tx1"/>
            </a:solidFill>
            <a:prstDash val="solid"/>
            <a:headEnd type="none" w="sm" len="sm"/>
            <a:tailEnd type="none" w="sm" len="lg"/>
          </a:ln>
        </p:spPr>
      </p:sp>
      <p:sp>
        <p:nvSpPr>
          <p:cNvPr id="351239" name="矩形 351238"/>
          <p:cNvSpPr/>
          <p:nvPr/>
        </p:nvSpPr>
        <p:spPr>
          <a:xfrm>
            <a:off x="1897063" y="3450590"/>
            <a:ext cx="685800" cy="457200"/>
          </a:xfrm>
          <a:prstGeom prst="rect">
            <a:avLst/>
          </a:prstGeom>
          <a:noFill/>
          <a:ln w="25400" cap="flat" cmpd="sng">
            <a:solidFill>
              <a:srgbClr val="00CC00"/>
            </a:solidFill>
            <a:prstDash val="solid"/>
            <a:miter/>
            <a:headEnd type="none" w="sm" len="sm"/>
            <a:tailEnd type="none" w="sm" len="lg"/>
          </a:ln>
        </p:spPr>
        <p:txBody>
          <a:bodyPr/>
          <a:lstStyle/>
          <a:p>
            <a:endParaRPr lang="zh-CN" altLang="en-US"/>
          </a:p>
        </p:txBody>
      </p:sp>
      <p:sp>
        <p:nvSpPr>
          <p:cNvPr id="351240" name="矩形 351239"/>
          <p:cNvSpPr/>
          <p:nvPr/>
        </p:nvSpPr>
        <p:spPr>
          <a:xfrm>
            <a:off x="5707063" y="3450590"/>
            <a:ext cx="762000" cy="457200"/>
          </a:xfrm>
          <a:prstGeom prst="rect">
            <a:avLst/>
          </a:prstGeom>
          <a:noFill/>
          <a:ln w="25400" cap="flat" cmpd="sng">
            <a:solidFill>
              <a:srgbClr val="00CC00"/>
            </a:solidFill>
            <a:prstDash val="solid"/>
            <a:miter/>
            <a:headEnd type="none" w="sm" len="sm"/>
            <a:tailEnd type="none" w="sm" len="lg"/>
          </a:ln>
        </p:spPr>
        <p:txBody>
          <a:bodyPr/>
          <a:lstStyle/>
          <a:p>
            <a:endParaRPr lang="zh-CN" altLang="en-US"/>
          </a:p>
        </p:txBody>
      </p:sp>
      <p:graphicFrame>
        <p:nvGraphicFramePr>
          <p:cNvPr id="351241" name="对象 351240"/>
          <p:cNvGraphicFramePr/>
          <p:nvPr/>
        </p:nvGraphicFramePr>
        <p:xfrm>
          <a:off x="323850" y="5444808"/>
          <a:ext cx="8532813" cy="587375"/>
        </p:xfrm>
        <a:graphic>
          <a:graphicData uri="http://schemas.openxmlformats.org/presentationml/2006/ole">
            <mc:AlternateContent xmlns:mc="http://schemas.openxmlformats.org/markup-compatibility/2006">
              <mc:Choice xmlns:v="urn:schemas-microsoft-com:vml" Requires="v">
                <p:oleObj spid="_x0000_s7215" r:id="rId9" imgW="3208655" imgH="215900" progId="Equation.3">
                  <p:embed/>
                </p:oleObj>
              </mc:Choice>
              <mc:Fallback>
                <p:oleObj r:id="rId9" imgW="3208655" imgH="215900" progId="Equation.3">
                  <p:embed/>
                  <p:pic>
                    <p:nvPicPr>
                      <p:cNvPr id="0" name="图片 3115"/>
                      <p:cNvPicPr/>
                      <p:nvPr/>
                    </p:nvPicPr>
                    <p:blipFill>
                      <a:blip r:embed="rId10"/>
                      <a:stretch>
                        <a:fillRect/>
                      </a:stretch>
                    </p:blipFill>
                    <p:spPr>
                      <a:xfrm>
                        <a:off x="323850" y="5444808"/>
                        <a:ext cx="8532813" cy="587375"/>
                      </a:xfrm>
                      <a:prstGeom prst="rect">
                        <a:avLst/>
                      </a:prstGeom>
                      <a:solidFill>
                        <a:srgbClr val="FFCC99"/>
                      </a:solidFill>
                      <a:ln w="38100">
                        <a:noFill/>
                        <a:miter/>
                      </a:ln>
                    </p:spPr>
                  </p:pic>
                </p:oleObj>
              </mc:Fallback>
            </mc:AlternateContent>
          </a:graphicData>
        </a:graphic>
      </p:graphicFrame>
      <p:sp>
        <p:nvSpPr>
          <p:cNvPr id="351242" name="矩形 351241"/>
          <p:cNvSpPr/>
          <p:nvPr/>
        </p:nvSpPr>
        <p:spPr>
          <a:xfrm>
            <a:off x="539750" y="4650740"/>
            <a:ext cx="7016750" cy="685800"/>
          </a:xfrm>
          <a:prstGeom prst="rect">
            <a:avLst/>
          </a:prstGeom>
          <a:noFill/>
          <a:ln w="9525">
            <a:noFill/>
          </a:ln>
        </p:spPr>
        <p:txBody>
          <a:bodyPr lIns="92075" tIns="46038" rIns="92075" bIns="46038"/>
          <a:lstStyle/>
          <a:p>
            <a:pPr marL="609600" lvl="0" indent="-609600" algn="just">
              <a:spcBef>
                <a:spcPct val="20000"/>
              </a:spcBef>
              <a:buClr>
                <a:schemeClr val="tx2"/>
              </a:buClr>
              <a:buSzPct val="95000"/>
              <a:buFont typeface="Wingdings" panose="05000000000000000000" pitchFamily="2" charset="2"/>
              <a:buNone/>
            </a:pPr>
            <a:r>
              <a:rPr lang="zh-CN" altLang="en-US" sz="3600" b="1" dirty="0">
                <a:latin typeface="黑体" panose="02010609060101010101" pitchFamily="2" charset="-122"/>
                <a:ea typeface="黑体" panose="02010609060101010101" pitchFamily="2" charset="-122"/>
              </a:rPr>
              <a:t>从小到大排列，取中间值</a:t>
            </a:r>
          </a:p>
        </p:txBody>
      </p:sp>
      <p:sp>
        <p:nvSpPr>
          <p:cNvPr id="351243" name="直接连接符 351242"/>
          <p:cNvSpPr/>
          <p:nvPr/>
        </p:nvSpPr>
        <p:spPr>
          <a:xfrm>
            <a:off x="4284663" y="5661025"/>
            <a:ext cx="533400" cy="0"/>
          </a:xfrm>
          <a:prstGeom prst="line">
            <a:avLst/>
          </a:prstGeom>
          <a:ln w="25400" cap="flat" cmpd="sng">
            <a:solidFill>
              <a:schemeClr val="tx1"/>
            </a:solidFill>
            <a:prstDash val="solid"/>
            <a:headEnd type="none" w="sm" len="sm"/>
            <a:tailEnd type="none" w="sm" len="lg"/>
          </a:ln>
        </p:spPr>
      </p:sp>
      <p:sp>
        <p:nvSpPr>
          <p:cNvPr id="351244" name="右箭头 351243"/>
          <p:cNvSpPr/>
          <p:nvPr/>
        </p:nvSpPr>
        <p:spPr>
          <a:xfrm>
            <a:off x="3878263" y="3450590"/>
            <a:ext cx="609600" cy="685800"/>
          </a:xfrm>
          <a:prstGeom prst="rightArrow">
            <a:avLst>
              <a:gd name="adj1" fmla="val 36574"/>
              <a:gd name="adj2" fmla="val 36199"/>
            </a:avLst>
          </a:prstGeom>
          <a:solidFill>
            <a:srgbClr val="FF0000"/>
          </a:solidFill>
          <a:ln w="12700" cap="flat" cmpd="sng">
            <a:solidFill>
              <a:schemeClr val="accent1"/>
            </a:solidFill>
            <a:prstDash val="solid"/>
            <a:miter/>
            <a:headEnd type="none" w="sm" len="sm"/>
            <a:tailEnd type="none" w="sm" len="lg"/>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1234">
                                            <p:txEl>
                                              <p:pRg st="0" end="0"/>
                                            </p:txEl>
                                          </p:spTgt>
                                        </p:tgtEl>
                                        <p:attrNameLst>
                                          <p:attrName>style.visibility</p:attrName>
                                        </p:attrNameLst>
                                      </p:cBhvr>
                                      <p:to>
                                        <p:strVal val="visible"/>
                                      </p:to>
                                    </p:set>
                                    <p:animEffect transition="in" filter="wipe(left)">
                                      <p:cBhvr>
                                        <p:cTn id="7" dur="500"/>
                                        <p:tgtEl>
                                          <p:spTgt spid="351234">
                                            <p:txEl>
                                              <p:pRg st="0" end="0"/>
                                            </p:txEl>
                                          </p:spTgt>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351235"/>
                                        </p:tgtEl>
                                        <p:attrNameLst>
                                          <p:attrName>style.visibility</p:attrName>
                                        </p:attrNameLst>
                                      </p:cBhvr>
                                      <p:to>
                                        <p:strVal val="visible"/>
                                      </p:to>
                                    </p:set>
                                    <p:animEffect transition="in" filter="box(in)">
                                      <p:cBhvr>
                                        <p:cTn id="11" dur="500"/>
                                        <p:tgtEl>
                                          <p:spTgt spid="351235"/>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351239"/>
                                        </p:tgtEl>
                                        <p:attrNameLst>
                                          <p:attrName>style.visibility</p:attrName>
                                        </p:attrNameLst>
                                      </p:cBhvr>
                                      <p:to>
                                        <p:strVal val="visible"/>
                                      </p:to>
                                    </p:set>
                                    <p:animEffect transition="in" filter="barn(inVertical)">
                                      <p:cBhvr>
                                        <p:cTn id="15" dur="500"/>
                                        <p:tgtEl>
                                          <p:spTgt spid="351239"/>
                                        </p:tgtEl>
                                      </p:cBhvr>
                                    </p:animEffect>
                                  </p:childTnLst>
                                </p:cTn>
                              </p:par>
                            </p:childTnLst>
                          </p:cTn>
                        </p:par>
                        <p:par>
                          <p:cTn id="16" fill="hold">
                            <p:stCondLst>
                              <p:cond delay="1500"/>
                            </p:stCondLst>
                            <p:childTnLst>
                              <p:par>
                                <p:cTn id="17" presetID="22" presetClass="entr" presetSubtype="8" fill="hold" grpId="0" nodeType="afterEffect">
                                  <p:stCondLst>
                                    <p:cond delay="1000"/>
                                  </p:stCondLst>
                                  <p:childTnLst>
                                    <p:set>
                                      <p:cBhvr>
                                        <p:cTn id="18" dur="1" fill="hold">
                                          <p:stCondLst>
                                            <p:cond delay="0"/>
                                          </p:stCondLst>
                                        </p:cTn>
                                        <p:tgtEl>
                                          <p:spTgt spid="351242">
                                            <p:txEl>
                                              <p:pRg st="0" end="0"/>
                                            </p:txEl>
                                          </p:spTgt>
                                        </p:tgtEl>
                                        <p:attrNameLst>
                                          <p:attrName>style.visibility</p:attrName>
                                        </p:attrNameLst>
                                      </p:cBhvr>
                                      <p:to>
                                        <p:strVal val="visible"/>
                                      </p:to>
                                    </p:set>
                                    <p:animEffect transition="in" filter="wipe(left)">
                                      <p:cBhvr>
                                        <p:cTn id="19" dur="500"/>
                                        <p:tgtEl>
                                          <p:spTgt spid="351242">
                                            <p:txEl>
                                              <p:pRg st="0" end="0"/>
                                            </p:txEl>
                                          </p:spTgt>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351241"/>
                                        </p:tgtEl>
                                        <p:attrNameLst>
                                          <p:attrName>style.visibility</p:attrName>
                                        </p:attrNameLst>
                                      </p:cBhvr>
                                      <p:to>
                                        <p:strVal val="visible"/>
                                      </p:to>
                                    </p:set>
                                    <p:animEffect transition="in" filter="wipe(left)">
                                      <p:cBhvr>
                                        <p:cTn id="23" dur="500"/>
                                        <p:tgtEl>
                                          <p:spTgt spid="351241"/>
                                        </p:tgtEl>
                                      </p:cBhvr>
                                    </p:animEffect>
                                  </p:childTnLst>
                                  <p:subTnLst>
                                    <p:audio>
                                      <p:cMediaNode>
                                        <p:cTn display="0" masterRel="sameClick">
                                          <p:stCondLst>
                                            <p:cond evt="begin" delay="0">
                                              <p:tn val="21"/>
                                            </p:cond>
                                          </p:stCondLst>
                                          <p:endCondLst>
                                            <p:cond evt="onStopAudio" delay="0">
                                              <p:tgtEl>
                                                <p:sldTgt/>
                                              </p:tgtEl>
                                            </p:cond>
                                          </p:endCondLst>
                                        </p:cTn>
                                        <p:tgtEl>
                                          <p:sndTgt r:embed="rId3" name="projctor.wav"/>
                                        </p:tgtEl>
                                      </p:cMediaNode>
                                    </p:audio>
                                  </p:subTnLst>
                                </p:cTn>
                              </p:par>
                            </p:childTnLst>
                          </p:cTn>
                        </p:par>
                        <p:par>
                          <p:cTn id="24" fill="hold">
                            <p:stCondLst>
                              <p:cond delay="3500"/>
                            </p:stCondLst>
                            <p:childTnLst>
                              <p:par>
                                <p:cTn id="25" presetID="22" presetClass="entr" presetSubtype="8" fill="hold" nodeType="afterEffect">
                                  <p:stCondLst>
                                    <p:cond delay="1000"/>
                                  </p:stCondLst>
                                  <p:childTnLst>
                                    <p:set>
                                      <p:cBhvr>
                                        <p:cTn id="26" dur="1" fill="hold">
                                          <p:stCondLst>
                                            <p:cond delay="0"/>
                                          </p:stCondLst>
                                        </p:cTn>
                                        <p:tgtEl>
                                          <p:spTgt spid="351243"/>
                                        </p:tgtEl>
                                        <p:attrNameLst>
                                          <p:attrName>style.visibility</p:attrName>
                                        </p:attrNameLst>
                                      </p:cBhvr>
                                      <p:to>
                                        <p:strVal val="visible"/>
                                      </p:to>
                                    </p:set>
                                    <p:animEffect transition="in" filter="wipe(left)">
                                      <p:cBhvr>
                                        <p:cTn id="27" dur="500"/>
                                        <p:tgtEl>
                                          <p:spTgt spid="351243"/>
                                        </p:tgtEl>
                                      </p:cBhvr>
                                    </p:animEffect>
                                  </p:childTnLst>
                                  <p:subTnLst>
                                    <p:audio>
                                      <p:cMediaNode>
                                        <p:cTn display="0" masterRel="sameClick">
                                          <p:stCondLst>
                                            <p:cond evt="begin" delay="0">
                                              <p:tn val="25"/>
                                            </p:cond>
                                          </p:stCondLst>
                                          <p:endCondLst>
                                            <p:cond evt="onStopAudio" delay="0">
                                              <p:tgtEl>
                                                <p:sldTgt/>
                                              </p:tgtEl>
                                            </p:cond>
                                          </p:endCondLst>
                                        </p:cTn>
                                        <p:tgtEl>
                                          <p:sndTgt r:embed="rId4" name="chimes.wav"/>
                                        </p:tgtEl>
                                      </p:cMediaNode>
                                    </p:audio>
                                  </p:subTnLst>
                                </p:cTn>
                              </p:par>
                            </p:childTnLst>
                          </p:cTn>
                        </p:par>
                        <p:par>
                          <p:cTn id="28" fill="hold">
                            <p:stCondLst>
                              <p:cond delay="5000"/>
                            </p:stCondLst>
                            <p:childTnLst>
                              <p:par>
                                <p:cTn id="29" presetID="22" presetClass="entr" presetSubtype="8" fill="hold" nodeType="afterEffect">
                                  <p:stCondLst>
                                    <p:cond delay="1000"/>
                                  </p:stCondLst>
                                  <p:childTnLst>
                                    <p:set>
                                      <p:cBhvr>
                                        <p:cTn id="30" dur="1" fill="hold">
                                          <p:stCondLst>
                                            <p:cond delay="0"/>
                                          </p:stCondLst>
                                        </p:cTn>
                                        <p:tgtEl>
                                          <p:spTgt spid="351237"/>
                                        </p:tgtEl>
                                        <p:attrNameLst>
                                          <p:attrName>style.visibility</p:attrName>
                                        </p:attrNameLst>
                                      </p:cBhvr>
                                      <p:to>
                                        <p:strVal val="visible"/>
                                      </p:to>
                                    </p:set>
                                    <p:animEffect transition="in" filter="wipe(left)">
                                      <p:cBhvr>
                                        <p:cTn id="31" dur="500"/>
                                        <p:tgtEl>
                                          <p:spTgt spid="351237"/>
                                        </p:tgtEl>
                                      </p:cBhvr>
                                    </p:animEffect>
                                  </p:childTnLst>
                                  <p:subTnLst>
                                    <p:audio>
                                      <p:cMediaNode>
                                        <p:cTn display="0" masterRel="sameClick">
                                          <p:stCondLst>
                                            <p:cond evt="begin" delay="0">
                                              <p:tn val="29"/>
                                            </p:cond>
                                          </p:stCondLst>
                                          <p:endCondLst>
                                            <p:cond evt="onStopAudio" delay="0">
                                              <p:tgtEl>
                                                <p:sldTgt/>
                                              </p:tgtEl>
                                            </p:cond>
                                          </p:endCondLst>
                                        </p:cTn>
                                        <p:tgtEl>
                                          <p:sndTgt r:embed="rId4" name="chimes.wav"/>
                                        </p:tgtEl>
                                      </p:cMediaNode>
                                    </p:audio>
                                  </p:subTnLst>
                                </p:cTn>
                              </p:par>
                            </p:childTnLst>
                          </p:cTn>
                        </p:par>
                        <p:par>
                          <p:cTn id="32" fill="hold">
                            <p:stCondLst>
                              <p:cond delay="6500"/>
                            </p:stCondLst>
                            <p:childTnLst>
                              <p:par>
                                <p:cTn id="33" presetID="22" presetClass="entr" presetSubtype="8" fill="hold" nodeType="afterEffect">
                                  <p:stCondLst>
                                    <p:cond delay="1000"/>
                                  </p:stCondLst>
                                  <p:childTnLst>
                                    <p:set>
                                      <p:cBhvr>
                                        <p:cTn id="34" dur="1" fill="hold">
                                          <p:stCondLst>
                                            <p:cond delay="0"/>
                                          </p:stCondLst>
                                        </p:cTn>
                                        <p:tgtEl>
                                          <p:spTgt spid="351244"/>
                                        </p:tgtEl>
                                        <p:attrNameLst>
                                          <p:attrName>style.visibility</p:attrName>
                                        </p:attrNameLst>
                                      </p:cBhvr>
                                      <p:to>
                                        <p:strVal val="visible"/>
                                      </p:to>
                                    </p:set>
                                    <p:animEffect transition="in" filter="wipe(left)">
                                      <p:cBhvr>
                                        <p:cTn id="35" dur="500"/>
                                        <p:tgtEl>
                                          <p:spTgt spid="351244"/>
                                        </p:tgtEl>
                                      </p:cBhvr>
                                    </p:animEffect>
                                  </p:childTnLst>
                                </p:cTn>
                              </p:par>
                            </p:childTnLst>
                          </p:cTn>
                        </p:par>
                        <p:par>
                          <p:cTn id="36" fill="hold">
                            <p:stCondLst>
                              <p:cond delay="8000"/>
                            </p:stCondLst>
                            <p:childTnLst>
                              <p:par>
                                <p:cTn id="37" presetID="23" presetClass="entr" presetSubtype="16" fill="hold" nodeType="afterEffect">
                                  <p:stCondLst>
                                    <p:cond delay="0"/>
                                  </p:stCondLst>
                                  <p:childTnLst>
                                    <p:set>
                                      <p:cBhvr>
                                        <p:cTn id="38" dur="1" fill="hold">
                                          <p:stCondLst>
                                            <p:cond delay="0"/>
                                          </p:stCondLst>
                                        </p:cTn>
                                        <p:tgtEl>
                                          <p:spTgt spid="351236"/>
                                        </p:tgtEl>
                                        <p:attrNameLst>
                                          <p:attrName>style.visibility</p:attrName>
                                        </p:attrNameLst>
                                      </p:cBhvr>
                                      <p:to>
                                        <p:strVal val="visible"/>
                                      </p:to>
                                    </p:set>
                                    <p:anim calcmode="lin" valueType="num">
                                      <p:cBhvr>
                                        <p:cTn id="39" dur="500" fill="hold"/>
                                        <p:tgtEl>
                                          <p:spTgt spid="351236"/>
                                        </p:tgtEl>
                                        <p:attrNameLst>
                                          <p:attrName>ppt_w</p:attrName>
                                        </p:attrNameLst>
                                      </p:cBhvr>
                                      <p:tavLst>
                                        <p:tav tm="0">
                                          <p:val>
                                            <p:fltVal val="0"/>
                                          </p:val>
                                        </p:tav>
                                        <p:tav tm="100000">
                                          <p:val>
                                            <p:strVal val="#ppt_w"/>
                                          </p:val>
                                        </p:tav>
                                      </p:tavLst>
                                    </p:anim>
                                    <p:anim calcmode="lin" valueType="num">
                                      <p:cBhvr>
                                        <p:cTn id="40" dur="500" fill="hold"/>
                                        <p:tgtEl>
                                          <p:spTgt spid="351236"/>
                                        </p:tgtEl>
                                        <p:attrNameLst>
                                          <p:attrName>ppt_h</p:attrName>
                                        </p:attrNameLst>
                                      </p:cBhvr>
                                      <p:tavLst>
                                        <p:tav tm="0">
                                          <p:val>
                                            <p:fltVal val="0"/>
                                          </p:val>
                                        </p:tav>
                                        <p:tav tm="100000">
                                          <p:val>
                                            <p:strVal val="#ppt_h"/>
                                          </p:val>
                                        </p:tav>
                                      </p:tavLst>
                                    </p:anim>
                                  </p:childTnLst>
                                </p:cTn>
                              </p:par>
                            </p:childTnLst>
                          </p:cTn>
                        </p:par>
                        <p:par>
                          <p:cTn id="41" fill="hold">
                            <p:stCondLst>
                              <p:cond delay="8500"/>
                            </p:stCondLst>
                            <p:childTnLst>
                              <p:par>
                                <p:cTn id="42" presetID="16" presetClass="entr" presetSubtype="21" fill="hold" nodeType="afterEffect">
                                  <p:stCondLst>
                                    <p:cond delay="0"/>
                                  </p:stCondLst>
                                  <p:childTnLst>
                                    <p:set>
                                      <p:cBhvr>
                                        <p:cTn id="43" dur="1" fill="hold">
                                          <p:stCondLst>
                                            <p:cond delay="0"/>
                                          </p:stCondLst>
                                        </p:cTn>
                                        <p:tgtEl>
                                          <p:spTgt spid="351240"/>
                                        </p:tgtEl>
                                        <p:attrNameLst>
                                          <p:attrName>style.visibility</p:attrName>
                                        </p:attrNameLst>
                                      </p:cBhvr>
                                      <p:to>
                                        <p:strVal val="visible"/>
                                      </p:to>
                                    </p:set>
                                    <p:animEffect transition="in" filter="barn(inVertical)">
                                      <p:cBhvr>
                                        <p:cTn id="44" dur="500"/>
                                        <p:tgtEl>
                                          <p:spTgt spid="351240"/>
                                        </p:tgtEl>
                                      </p:cBhvr>
                                    </p:animEffect>
                                  </p:childTnLst>
                                </p:cTn>
                              </p:par>
                            </p:childTnLst>
                          </p:cTn>
                        </p:par>
                        <p:par>
                          <p:cTn id="45" fill="hold">
                            <p:stCondLst>
                              <p:cond delay="9000"/>
                            </p:stCondLst>
                            <p:childTnLst>
                              <p:par>
                                <p:cTn id="46" presetID="22" presetClass="entr" presetSubtype="8" fill="hold" nodeType="afterEffect">
                                  <p:stCondLst>
                                    <p:cond delay="0"/>
                                  </p:stCondLst>
                                  <p:childTnLst>
                                    <p:set>
                                      <p:cBhvr>
                                        <p:cTn id="47" dur="1" fill="hold">
                                          <p:stCondLst>
                                            <p:cond delay="0"/>
                                          </p:stCondLst>
                                        </p:cTn>
                                        <p:tgtEl>
                                          <p:spTgt spid="351238"/>
                                        </p:tgtEl>
                                        <p:attrNameLst>
                                          <p:attrName>style.visibility</p:attrName>
                                        </p:attrNameLst>
                                      </p:cBhvr>
                                      <p:to>
                                        <p:strVal val="visible"/>
                                      </p:to>
                                    </p:set>
                                    <p:animEffect transition="in" filter="wipe(left)">
                                      <p:cBhvr>
                                        <p:cTn id="48" dur="500"/>
                                        <p:tgtEl>
                                          <p:spTgt spid="351238"/>
                                        </p:tgtEl>
                                      </p:cBhvr>
                                    </p:animEffect>
                                  </p:childTnLst>
                                  <p:subTnLst>
                                    <p:audio>
                                      <p:cMediaNode>
                                        <p:cTn display="0" masterRel="sameClick">
                                          <p:stCondLst>
                                            <p:cond evt="begin" delay="0">
                                              <p:tn val="46"/>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4" grpId="0" build="p" advAuto="1000"/>
      <p:bldP spid="351242" grpId="0" build="p" advAuto="100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hlink"/>
                </a:solidFill>
                <a:latin typeface="华文中宋" panose="02010600040101010101" pitchFamily="2" charset="-122"/>
                <a:ea typeface="华文中宋" panose="02010600040101010101" pitchFamily="2" charset="-122"/>
                <a:sym typeface="+mn-ea"/>
              </a:rPr>
              <a:t>平滑滤波</a:t>
            </a:r>
            <a:endParaRPr lang="zh-CN" altLang="en-US"/>
          </a:p>
        </p:txBody>
      </p:sp>
      <p:sp>
        <p:nvSpPr>
          <p:cNvPr id="3" name="内容占位符 2"/>
          <p:cNvSpPr>
            <a:spLocks noGrp="1"/>
          </p:cNvSpPr>
          <p:nvPr>
            <p:ph idx="1"/>
          </p:nvPr>
        </p:nvSpPr>
        <p:spPr/>
        <p:txBody>
          <a:bodyPr/>
          <a:lstStyle/>
          <a:p>
            <a:pPr>
              <a:lnSpc>
                <a:spcPct val="90000"/>
              </a:lnSpc>
            </a:pPr>
            <a:r>
              <a:rPr lang="zh-CN" altLang="en-US" dirty="0">
                <a:latin typeface="华文中宋" panose="02010600040101010101" pitchFamily="2" charset="-122"/>
                <a:ea typeface="华文中宋" panose="02010600040101010101" pitchFamily="2" charset="-122"/>
                <a:sym typeface="+mn-ea"/>
              </a:rPr>
              <a:t>优点：</a:t>
            </a:r>
            <a:endParaRPr lang="zh-CN" altLang="en-US" dirty="0">
              <a:latin typeface="华文中宋" panose="02010600040101010101" pitchFamily="2" charset="-122"/>
              <a:ea typeface="华文中宋" panose="02010600040101010101" pitchFamily="2" charset="-122"/>
            </a:endParaRPr>
          </a:p>
          <a:p>
            <a:pPr marL="0" indent="0">
              <a:lnSpc>
                <a:spcPct val="90000"/>
              </a:lnSpc>
              <a:buNone/>
            </a:pPr>
            <a:r>
              <a:rPr lang="en-US" altLang="zh-CN">
                <a:latin typeface="华文中宋" panose="02010600040101010101" pitchFamily="2" charset="-122"/>
                <a:ea typeface="华文中宋" panose="02010600040101010101" pitchFamily="2" charset="-122"/>
                <a:sym typeface="+mn-ea"/>
              </a:rPr>
              <a:t>1</a:t>
            </a:r>
            <a:r>
              <a:rPr lang="zh-CN" altLang="en-US" dirty="0">
                <a:latin typeface="华文中宋" panose="02010600040101010101" pitchFamily="2" charset="-122"/>
                <a:ea typeface="华文中宋" panose="02010600040101010101" pitchFamily="2" charset="-122"/>
                <a:sym typeface="+mn-ea"/>
              </a:rPr>
              <a:t>、克服线性滤波如平均值滤波等所带来的图像细节模糊问题</a:t>
            </a:r>
            <a:endParaRPr lang="zh-CN" altLang="en-US" dirty="0">
              <a:latin typeface="华文中宋" panose="02010600040101010101" pitchFamily="2" charset="-122"/>
              <a:ea typeface="华文中宋" panose="02010600040101010101" pitchFamily="2" charset="-122"/>
            </a:endParaRPr>
          </a:p>
          <a:p>
            <a:pPr marL="0" indent="0">
              <a:lnSpc>
                <a:spcPct val="90000"/>
              </a:lnSpc>
              <a:buNone/>
            </a:pPr>
            <a:r>
              <a:rPr lang="en-US" altLang="zh-CN">
                <a:latin typeface="华文中宋" panose="02010600040101010101" pitchFamily="2" charset="-122"/>
                <a:ea typeface="华文中宋" panose="02010600040101010101" pitchFamily="2" charset="-122"/>
                <a:sym typeface="+mn-ea"/>
              </a:rPr>
              <a:t>2</a:t>
            </a:r>
            <a:r>
              <a:rPr lang="zh-CN" altLang="en-US" dirty="0">
                <a:latin typeface="华文中宋" panose="02010600040101010101" pitchFamily="2" charset="-122"/>
                <a:ea typeface="华文中宋" panose="02010600040101010101" pitchFamily="2" charset="-122"/>
                <a:sym typeface="+mn-ea"/>
              </a:rPr>
              <a:t>、可以有效过滤脉冲干扰和图像扫描噪声</a:t>
            </a:r>
          </a:p>
          <a:p>
            <a:pPr marL="0" indent="0">
              <a:lnSpc>
                <a:spcPct val="90000"/>
              </a:lnSpc>
              <a:buNone/>
            </a:pPr>
            <a:endParaRPr lang="zh-CN" altLang="en-US" dirty="0">
              <a:ea typeface="隶书" panose="02010509060101010101" pitchFamily="49" charset="-122"/>
              <a:sym typeface="+mn-ea"/>
            </a:endParaRPr>
          </a:p>
          <a:p>
            <a:pPr marL="0" indent="0">
              <a:lnSpc>
                <a:spcPct val="90000"/>
              </a:lnSpc>
              <a:buNone/>
            </a:pPr>
            <a:r>
              <a:rPr lang="zh-CN" altLang="en-US" dirty="0">
                <a:ea typeface="隶书" panose="02010509060101010101" pitchFamily="49" charset="-122"/>
                <a:sym typeface="+mn-ea"/>
              </a:rPr>
              <a:t>中值滤波去除孤立线或点干扰，而保留空间清晰度较平滑滤波为好；但对高斯噪声则不如平滑滤波。</a:t>
            </a:r>
            <a:endParaRPr lang="zh-CN" altLang="en-US" dirty="0">
              <a:latin typeface="华文中宋" panose="02010600040101010101" pitchFamily="2" charset="-122"/>
              <a:ea typeface="华文中宋" panose="02010600040101010101" pitchFamily="2" charset="-122"/>
            </a:endParaRPr>
          </a:p>
          <a:p>
            <a:endParaRPr lang="zh-CN" altLang="en-US"/>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16</a:t>
            </a:fld>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矩形 504834"/>
          <p:cNvSpPr/>
          <p:nvPr/>
        </p:nvSpPr>
        <p:spPr>
          <a:xfrm>
            <a:off x="4195763" y="3338513"/>
            <a:ext cx="9144000" cy="0"/>
          </a:xfrm>
          <a:prstGeom prst="rect">
            <a:avLst/>
          </a:prstGeom>
          <a:noFill/>
          <a:ln w="9525">
            <a:noFill/>
          </a:ln>
        </p:spPr>
        <p:txBody>
          <a:bodyPr/>
          <a:lstStyle/>
          <a:p>
            <a:endParaRPr lang="zh-CN" altLang="en-US"/>
          </a:p>
        </p:txBody>
      </p:sp>
      <p:sp>
        <p:nvSpPr>
          <p:cNvPr id="504836" name="矩形 504835"/>
          <p:cNvSpPr/>
          <p:nvPr/>
        </p:nvSpPr>
        <p:spPr>
          <a:xfrm>
            <a:off x="3862388" y="2914650"/>
            <a:ext cx="9144000" cy="0"/>
          </a:xfrm>
          <a:prstGeom prst="rect">
            <a:avLst/>
          </a:prstGeom>
          <a:noFill/>
          <a:ln w="9525">
            <a:noFill/>
          </a:ln>
        </p:spPr>
        <p:txBody>
          <a:bodyPr/>
          <a:lstStyle/>
          <a:p>
            <a:endParaRPr lang="zh-CN" altLang="en-US"/>
          </a:p>
        </p:txBody>
      </p:sp>
      <p:sp>
        <p:nvSpPr>
          <p:cNvPr id="504837" name="矩形 504836"/>
          <p:cNvSpPr/>
          <p:nvPr/>
        </p:nvSpPr>
        <p:spPr>
          <a:xfrm>
            <a:off x="4200525" y="2971800"/>
            <a:ext cx="9144000" cy="0"/>
          </a:xfrm>
          <a:prstGeom prst="rect">
            <a:avLst/>
          </a:prstGeom>
          <a:noFill/>
          <a:ln w="9525">
            <a:noFill/>
          </a:ln>
        </p:spPr>
        <p:txBody>
          <a:bodyPr/>
          <a:lstStyle/>
          <a:p>
            <a:endParaRPr lang="zh-CN" altLang="en-US"/>
          </a:p>
        </p:txBody>
      </p:sp>
      <p:sp>
        <p:nvSpPr>
          <p:cNvPr id="504838" name="矩形 504837"/>
          <p:cNvSpPr/>
          <p:nvPr/>
        </p:nvSpPr>
        <p:spPr>
          <a:xfrm>
            <a:off x="4133850" y="3333750"/>
            <a:ext cx="9144000" cy="0"/>
          </a:xfrm>
          <a:prstGeom prst="rect">
            <a:avLst/>
          </a:prstGeom>
          <a:noFill/>
          <a:ln w="9525">
            <a:noFill/>
          </a:ln>
        </p:spPr>
        <p:txBody>
          <a:bodyPr/>
          <a:lstStyle/>
          <a:p>
            <a:endParaRPr lang="zh-CN" altLang="en-US"/>
          </a:p>
        </p:txBody>
      </p:sp>
      <p:sp>
        <p:nvSpPr>
          <p:cNvPr id="504839" name="矩形 504838"/>
          <p:cNvSpPr/>
          <p:nvPr/>
        </p:nvSpPr>
        <p:spPr>
          <a:xfrm>
            <a:off x="4367213" y="3219450"/>
            <a:ext cx="9144000" cy="0"/>
          </a:xfrm>
          <a:prstGeom prst="rect">
            <a:avLst/>
          </a:prstGeom>
          <a:noFill/>
          <a:ln w="9525">
            <a:noFill/>
          </a:ln>
        </p:spPr>
        <p:txBody>
          <a:bodyPr/>
          <a:lstStyle/>
          <a:p>
            <a:endParaRPr lang="zh-CN" altLang="en-US"/>
          </a:p>
        </p:txBody>
      </p:sp>
      <p:sp>
        <p:nvSpPr>
          <p:cNvPr id="504840" name="矩形 504839"/>
          <p:cNvSpPr/>
          <p:nvPr/>
        </p:nvSpPr>
        <p:spPr>
          <a:xfrm>
            <a:off x="4267200" y="3233738"/>
            <a:ext cx="9144000" cy="0"/>
          </a:xfrm>
          <a:prstGeom prst="rect">
            <a:avLst/>
          </a:prstGeom>
          <a:noFill/>
          <a:ln w="9525">
            <a:noFill/>
          </a:ln>
        </p:spPr>
        <p:txBody>
          <a:bodyPr/>
          <a:lstStyle/>
          <a:p>
            <a:endParaRPr lang="zh-CN" altLang="en-US"/>
          </a:p>
        </p:txBody>
      </p:sp>
      <p:sp>
        <p:nvSpPr>
          <p:cNvPr id="504841" name="矩形 504840"/>
          <p:cNvSpPr/>
          <p:nvPr/>
        </p:nvSpPr>
        <p:spPr>
          <a:xfrm>
            <a:off x="2952750" y="2681288"/>
            <a:ext cx="9144000" cy="0"/>
          </a:xfrm>
          <a:prstGeom prst="rect">
            <a:avLst/>
          </a:prstGeom>
          <a:noFill/>
          <a:ln w="9525">
            <a:noFill/>
          </a:ln>
        </p:spPr>
        <p:txBody>
          <a:bodyPr/>
          <a:lstStyle/>
          <a:p>
            <a:endParaRPr lang="zh-CN" altLang="en-US"/>
          </a:p>
        </p:txBody>
      </p:sp>
      <p:sp>
        <p:nvSpPr>
          <p:cNvPr id="504842" name="矩形 504841"/>
          <p:cNvSpPr/>
          <p:nvPr/>
        </p:nvSpPr>
        <p:spPr>
          <a:xfrm>
            <a:off x="4186238" y="3328988"/>
            <a:ext cx="9144000" cy="0"/>
          </a:xfrm>
          <a:prstGeom prst="rect">
            <a:avLst/>
          </a:prstGeom>
          <a:noFill/>
          <a:ln w="9525">
            <a:noFill/>
          </a:ln>
        </p:spPr>
        <p:txBody>
          <a:bodyPr/>
          <a:lstStyle/>
          <a:p>
            <a:endParaRPr lang="zh-CN" altLang="en-US"/>
          </a:p>
        </p:txBody>
      </p:sp>
      <p:sp>
        <p:nvSpPr>
          <p:cNvPr id="504843" name="矩形 504842"/>
          <p:cNvSpPr/>
          <p:nvPr/>
        </p:nvSpPr>
        <p:spPr>
          <a:xfrm>
            <a:off x="4157663" y="3338513"/>
            <a:ext cx="9144000" cy="0"/>
          </a:xfrm>
          <a:prstGeom prst="rect">
            <a:avLst/>
          </a:prstGeom>
          <a:noFill/>
          <a:ln w="9525">
            <a:noFill/>
          </a:ln>
        </p:spPr>
        <p:txBody>
          <a:bodyPr/>
          <a:lstStyle/>
          <a:p>
            <a:endParaRPr lang="zh-CN" altLang="en-US"/>
          </a:p>
        </p:txBody>
      </p:sp>
      <p:sp>
        <p:nvSpPr>
          <p:cNvPr id="504844" name="矩形 504843"/>
          <p:cNvSpPr/>
          <p:nvPr/>
        </p:nvSpPr>
        <p:spPr>
          <a:xfrm>
            <a:off x="3748088" y="3214688"/>
            <a:ext cx="9144000" cy="0"/>
          </a:xfrm>
          <a:prstGeom prst="rect">
            <a:avLst/>
          </a:prstGeom>
          <a:noFill/>
          <a:ln w="9525">
            <a:noFill/>
          </a:ln>
        </p:spPr>
        <p:txBody>
          <a:bodyPr/>
          <a:lstStyle/>
          <a:p>
            <a:endParaRPr lang="zh-CN" altLang="en-US"/>
          </a:p>
        </p:txBody>
      </p:sp>
      <p:sp>
        <p:nvSpPr>
          <p:cNvPr id="504845" name="矩形 504844"/>
          <p:cNvSpPr/>
          <p:nvPr/>
        </p:nvSpPr>
        <p:spPr>
          <a:xfrm>
            <a:off x="3662363" y="3314700"/>
            <a:ext cx="9144000" cy="0"/>
          </a:xfrm>
          <a:prstGeom prst="rect">
            <a:avLst/>
          </a:prstGeom>
          <a:noFill/>
          <a:ln w="9525">
            <a:noFill/>
          </a:ln>
        </p:spPr>
        <p:txBody>
          <a:bodyPr/>
          <a:lstStyle/>
          <a:p>
            <a:endParaRPr lang="zh-CN" altLang="en-US"/>
          </a:p>
        </p:txBody>
      </p:sp>
      <p:sp>
        <p:nvSpPr>
          <p:cNvPr id="504846" name="矩形 504845"/>
          <p:cNvSpPr/>
          <p:nvPr/>
        </p:nvSpPr>
        <p:spPr>
          <a:xfrm>
            <a:off x="3252788" y="3214688"/>
            <a:ext cx="9144000" cy="0"/>
          </a:xfrm>
          <a:prstGeom prst="rect">
            <a:avLst/>
          </a:prstGeom>
          <a:noFill/>
          <a:ln w="9525">
            <a:noFill/>
          </a:ln>
        </p:spPr>
        <p:txBody>
          <a:bodyPr/>
          <a:lstStyle/>
          <a:p>
            <a:endParaRPr lang="zh-CN" altLang="en-US"/>
          </a:p>
        </p:txBody>
      </p:sp>
      <p:sp>
        <p:nvSpPr>
          <p:cNvPr id="504847" name="矩形 504846"/>
          <p:cNvSpPr/>
          <p:nvPr/>
        </p:nvSpPr>
        <p:spPr>
          <a:xfrm>
            <a:off x="3052763" y="2709863"/>
            <a:ext cx="9144000" cy="0"/>
          </a:xfrm>
          <a:prstGeom prst="rect">
            <a:avLst/>
          </a:prstGeom>
          <a:noFill/>
          <a:ln w="9525">
            <a:noFill/>
          </a:ln>
        </p:spPr>
        <p:txBody>
          <a:bodyPr/>
          <a:lstStyle/>
          <a:p>
            <a:endParaRPr lang="zh-CN" altLang="en-US"/>
          </a:p>
        </p:txBody>
      </p:sp>
      <p:sp>
        <p:nvSpPr>
          <p:cNvPr id="504848" name="矩形 504847"/>
          <p:cNvSpPr/>
          <p:nvPr/>
        </p:nvSpPr>
        <p:spPr>
          <a:xfrm>
            <a:off x="3771900" y="2695575"/>
            <a:ext cx="9144000" cy="0"/>
          </a:xfrm>
          <a:prstGeom prst="rect">
            <a:avLst/>
          </a:prstGeom>
          <a:noFill/>
          <a:ln w="9525">
            <a:noFill/>
          </a:ln>
        </p:spPr>
        <p:txBody>
          <a:bodyPr/>
          <a:lstStyle/>
          <a:p>
            <a:endParaRPr lang="zh-CN" altLang="en-US"/>
          </a:p>
        </p:txBody>
      </p:sp>
      <p:sp>
        <p:nvSpPr>
          <p:cNvPr id="504849" name="矩形 504848"/>
          <p:cNvSpPr/>
          <p:nvPr/>
        </p:nvSpPr>
        <p:spPr>
          <a:xfrm>
            <a:off x="2605088" y="3333750"/>
            <a:ext cx="9144000" cy="0"/>
          </a:xfrm>
          <a:prstGeom prst="rect">
            <a:avLst/>
          </a:prstGeom>
          <a:noFill/>
          <a:ln w="9525">
            <a:noFill/>
          </a:ln>
        </p:spPr>
        <p:txBody>
          <a:bodyPr/>
          <a:lstStyle/>
          <a:p>
            <a:endParaRPr lang="zh-CN" altLang="en-US"/>
          </a:p>
        </p:txBody>
      </p:sp>
      <p:sp>
        <p:nvSpPr>
          <p:cNvPr id="504850" name="矩形 504849"/>
          <p:cNvSpPr/>
          <p:nvPr/>
        </p:nvSpPr>
        <p:spPr>
          <a:xfrm>
            <a:off x="3695700" y="3200400"/>
            <a:ext cx="9144000" cy="0"/>
          </a:xfrm>
          <a:prstGeom prst="rect">
            <a:avLst/>
          </a:prstGeom>
          <a:noFill/>
          <a:ln w="9525">
            <a:noFill/>
          </a:ln>
        </p:spPr>
        <p:txBody>
          <a:bodyPr/>
          <a:lstStyle/>
          <a:p>
            <a:endParaRPr lang="zh-CN" altLang="en-US"/>
          </a:p>
        </p:txBody>
      </p:sp>
      <p:sp>
        <p:nvSpPr>
          <p:cNvPr id="504857" name="矩形 504856"/>
          <p:cNvSpPr/>
          <p:nvPr/>
        </p:nvSpPr>
        <p:spPr>
          <a:xfrm>
            <a:off x="1938338" y="1781175"/>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pic>
        <p:nvPicPr>
          <p:cNvPr id="504856" name="图片 504855" descr="中值滤波"/>
          <p:cNvPicPr>
            <a:picLocks noChangeAspect="1"/>
          </p:cNvPicPr>
          <p:nvPr/>
        </p:nvPicPr>
        <p:blipFill>
          <a:blip r:embed="rId3"/>
          <a:stretch>
            <a:fillRect/>
          </a:stretch>
        </p:blipFill>
        <p:spPr>
          <a:xfrm>
            <a:off x="685800" y="1667510"/>
            <a:ext cx="8231188" cy="5149850"/>
          </a:xfrm>
          <a:prstGeom prst="rect">
            <a:avLst/>
          </a:prstGeom>
          <a:noFill/>
          <a:ln w="9525">
            <a:noFill/>
          </a:ln>
        </p:spPr>
      </p:pic>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17</a:t>
            </a:fld>
            <a:endParaRPr lang="zh-CN" altLang="en-US" dirty="0"/>
          </a:p>
        </p:txBody>
      </p:sp>
      <p:sp>
        <p:nvSpPr>
          <p:cNvPr id="3" name="标题 2"/>
          <p:cNvSpPr>
            <a:spLocks noGrp="1"/>
          </p:cNvSpPr>
          <p:nvPr>
            <p:ph type="title"/>
          </p:nvPr>
        </p:nvSpPr>
        <p:spPr/>
        <p:txBody>
          <a:bodyPr/>
          <a:lstStyle/>
          <a:p>
            <a:r>
              <a:rPr lang="zh-CN" altLang="en-US" dirty="0">
                <a:solidFill>
                  <a:schemeClr val="hlink"/>
                </a:solidFill>
                <a:latin typeface="华文中宋" panose="02010600040101010101" pitchFamily="2" charset="-122"/>
                <a:ea typeface="华文中宋" panose="02010600040101010101" pitchFamily="2" charset="-122"/>
                <a:sym typeface="+mn-ea"/>
              </a:rPr>
              <a:t>平滑滤波</a:t>
            </a:r>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hlink"/>
                </a:solidFill>
                <a:latin typeface="华文中宋" panose="02010600040101010101" pitchFamily="2" charset="-122"/>
                <a:ea typeface="华文中宋" panose="02010600040101010101" pitchFamily="2" charset="-122"/>
                <a:sym typeface="+mn-ea"/>
              </a:rPr>
              <a:t>平滑滤波</a:t>
            </a:r>
            <a:endParaRPr lang="zh-CN" altLang="en-US"/>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18</a:t>
            </a:fld>
            <a:endParaRPr lang="zh-CN" altLang="en-US" dirty="0"/>
          </a:p>
        </p:txBody>
      </p:sp>
      <p:pic>
        <p:nvPicPr>
          <p:cNvPr id="361474" name="内容占位符 361473"/>
          <p:cNvPicPr>
            <a:picLocks noGrp="1" noChangeAspect="1"/>
          </p:cNvPicPr>
          <p:nvPr>
            <p:ph idx="1"/>
          </p:nvPr>
        </p:nvPicPr>
        <p:blipFill>
          <a:blip r:embed="rId2"/>
          <a:stretch>
            <a:fillRect/>
          </a:stretch>
        </p:blipFill>
        <p:spPr>
          <a:xfrm>
            <a:off x="2627630" y="1760855"/>
            <a:ext cx="4465955" cy="4114800"/>
          </a:xfrm>
          <a:prstGeom prst="rect">
            <a:avLst/>
          </a:prstGeom>
          <a:noFill/>
          <a:ln w="9525">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9092" name="图片 729091" descr="平滑滤波效果"/>
          <p:cNvPicPr>
            <a:picLocks noChangeAspect="1"/>
          </p:cNvPicPr>
          <p:nvPr/>
        </p:nvPicPr>
        <p:blipFill>
          <a:blip r:embed="rId2"/>
          <a:stretch>
            <a:fillRect/>
          </a:stretch>
        </p:blipFill>
        <p:spPr>
          <a:xfrm>
            <a:off x="971550" y="333375"/>
            <a:ext cx="5113338" cy="3128963"/>
          </a:xfrm>
          <a:prstGeom prst="rect">
            <a:avLst/>
          </a:prstGeom>
          <a:noFill/>
          <a:ln w="9525">
            <a:noFill/>
          </a:ln>
        </p:spPr>
      </p:pic>
      <p:pic>
        <p:nvPicPr>
          <p:cNvPr id="729094" name="图片 729093" descr="中值滤波"/>
          <p:cNvPicPr>
            <a:picLocks noChangeAspect="1"/>
          </p:cNvPicPr>
          <p:nvPr/>
        </p:nvPicPr>
        <p:blipFill>
          <a:blip r:embed="rId3"/>
          <a:stretch>
            <a:fillRect/>
          </a:stretch>
        </p:blipFill>
        <p:spPr>
          <a:xfrm>
            <a:off x="3276600" y="3433763"/>
            <a:ext cx="5472113" cy="3424237"/>
          </a:xfrm>
          <a:prstGeom prst="rect">
            <a:avLst/>
          </a:prstGeom>
          <a:noFill/>
          <a:ln w="9525">
            <a:noFill/>
          </a:ln>
        </p:spPr>
      </p:pic>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19</a:t>
            </a:fld>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6" name="矩形 10275"/>
          <p:cNvSpPr/>
          <p:nvPr/>
        </p:nvSpPr>
        <p:spPr>
          <a:xfrm>
            <a:off x="4800600" y="2514600"/>
            <a:ext cx="2438400" cy="396875"/>
          </a:xfrm>
          <a:prstGeom prst="rect">
            <a:avLst/>
          </a:prstGeom>
          <a:noFill/>
          <a:ln w="9525">
            <a:noFill/>
          </a:ln>
        </p:spPr>
        <p:txBody>
          <a:bodyPr>
            <a:spAutoFit/>
          </a:bodyPr>
          <a:lstStyle/>
          <a:p>
            <a:pPr lvl="0" algn="l" eaLnBrk="0" hangingPunct="0"/>
            <a:r>
              <a:rPr lang="zh-CN" altLang="en-US" sz="2000" dirty="0">
                <a:effectLst>
                  <a:outerShdw blurRad="38100" dist="38100" dir="2700000">
                    <a:srgbClr val="C0C0C0"/>
                  </a:outerShdw>
                </a:effectLst>
                <a:latin typeface="黑体" panose="02010609060101010101" pitchFamily="2" charset="-122"/>
                <a:ea typeface="黑体" panose="02010609060101010101" pitchFamily="2" charset="-122"/>
              </a:rPr>
              <a:t>基于像素的点处理 </a:t>
            </a:r>
          </a:p>
        </p:txBody>
      </p:sp>
      <p:sp>
        <p:nvSpPr>
          <p:cNvPr id="10277" name="矩形 10276"/>
          <p:cNvSpPr/>
          <p:nvPr/>
        </p:nvSpPr>
        <p:spPr>
          <a:xfrm>
            <a:off x="4800600" y="3505200"/>
            <a:ext cx="2514600" cy="396875"/>
          </a:xfrm>
          <a:prstGeom prst="rect">
            <a:avLst/>
          </a:prstGeom>
          <a:noFill/>
          <a:ln w="9525">
            <a:noFill/>
          </a:ln>
        </p:spPr>
        <p:txBody>
          <a:bodyPr>
            <a:spAutoFit/>
          </a:bodyPr>
          <a:lstStyle/>
          <a:p>
            <a:pPr lvl="0" algn="l" eaLnBrk="0" hangingPunct="0"/>
            <a:r>
              <a:rPr lang="zh-CN" altLang="en-US" sz="2000" dirty="0">
                <a:effectLst>
                  <a:outerShdw blurRad="38100" dist="38100" dir="2700000">
                    <a:srgbClr val="C0C0C0"/>
                  </a:outerShdw>
                </a:effectLst>
                <a:latin typeface="黑体" panose="02010609060101010101" pitchFamily="2" charset="-122"/>
                <a:ea typeface="黑体" panose="02010609060101010101" pitchFamily="2" charset="-122"/>
              </a:rPr>
              <a:t>基于模板的空域滤波 </a:t>
            </a:r>
          </a:p>
        </p:txBody>
      </p:sp>
      <p:sp>
        <p:nvSpPr>
          <p:cNvPr id="10278" name="矩形 10277"/>
          <p:cNvSpPr/>
          <p:nvPr/>
        </p:nvSpPr>
        <p:spPr>
          <a:xfrm>
            <a:off x="3352800" y="3048000"/>
            <a:ext cx="1450975" cy="396875"/>
          </a:xfrm>
          <a:prstGeom prst="rect">
            <a:avLst/>
          </a:prstGeom>
          <a:noFill/>
          <a:ln w="9525">
            <a:noFill/>
          </a:ln>
        </p:spPr>
        <p:txBody>
          <a:bodyPr>
            <a:spAutoFit/>
          </a:bodyPr>
          <a:lstStyle/>
          <a:p>
            <a:pPr lvl="0" algn="l" eaLnBrk="0" hangingPunct="0"/>
            <a:r>
              <a:rPr lang="zh-CN" altLang="en-US" sz="2000" dirty="0">
                <a:effectLst>
                  <a:outerShdw blurRad="38100" dist="38100" dir="2700000">
                    <a:srgbClr val="C0C0C0"/>
                  </a:outerShdw>
                </a:effectLst>
                <a:latin typeface="黑体" panose="02010609060101010101" pitchFamily="2" charset="-122"/>
                <a:ea typeface="黑体" panose="02010609060101010101" pitchFamily="2" charset="-122"/>
              </a:rPr>
              <a:t>空域方法</a:t>
            </a:r>
          </a:p>
        </p:txBody>
      </p:sp>
      <p:sp>
        <p:nvSpPr>
          <p:cNvPr id="10279" name="矩形 10278"/>
          <p:cNvSpPr/>
          <p:nvPr/>
        </p:nvSpPr>
        <p:spPr>
          <a:xfrm>
            <a:off x="3429000" y="4191000"/>
            <a:ext cx="1200150" cy="396875"/>
          </a:xfrm>
          <a:prstGeom prst="rect">
            <a:avLst/>
          </a:prstGeom>
          <a:noFill/>
          <a:ln w="9525">
            <a:noFill/>
          </a:ln>
        </p:spPr>
        <p:txBody>
          <a:bodyPr wrap="none" anchor="t">
            <a:spAutoFit/>
          </a:bodyPr>
          <a:lstStyle/>
          <a:p>
            <a:pPr lvl="0" algn="l" eaLnBrk="1" hangingPunct="1"/>
            <a:r>
              <a:rPr lang="zh-CN" altLang="en-US" sz="2000" dirty="0">
                <a:effectLst>
                  <a:outerShdw blurRad="38100" dist="38100" dir="2700000">
                    <a:srgbClr val="C0C0C0"/>
                  </a:outerShdw>
                </a:effectLst>
                <a:latin typeface="黑体" panose="02010609060101010101" pitchFamily="2" charset="-122"/>
                <a:ea typeface="黑体" panose="02010609060101010101" pitchFamily="2" charset="-122"/>
              </a:rPr>
              <a:t>频域方法</a:t>
            </a:r>
          </a:p>
        </p:txBody>
      </p:sp>
      <p:sp>
        <p:nvSpPr>
          <p:cNvPr id="10280" name="左大括号 10279"/>
          <p:cNvSpPr/>
          <p:nvPr/>
        </p:nvSpPr>
        <p:spPr>
          <a:xfrm>
            <a:off x="4572000" y="2743200"/>
            <a:ext cx="228600" cy="990600"/>
          </a:xfrm>
          <a:prstGeom prst="leftBrace">
            <a:avLst>
              <a:gd name="adj1" fmla="val 36111"/>
              <a:gd name="adj2" fmla="val 50000"/>
            </a:avLst>
          </a:prstGeom>
          <a:noFill/>
          <a:ln w="28575" cap="flat" cmpd="sng">
            <a:solidFill>
              <a:schemeClr val="hlink"/>
            </a:solidFill>
            <a:prstDash val="solid"/>
            <a:miter/>
            <a:headEnd type="none" w="med" len="med"/>
            <a:tailEnd type="none" w="med" len="med"/>
          </a:ln>
        </p:spPr>
        <p:txBody>
          <a:bodyPr/>
          <a:lstStyle/>
          <a:p>
            <a:endParaRPr lang="zh-CN" altLang="en-US"/>
          </a:p>
        </p:txBody>
      </p:sp>
      <p:sp>
        <p:nvSpPr>
          <p:cNvPr id="10281" name="左大括号 10280"/>
          <p:cNvSpPr/>
          <p:nvPr/>
        </p:nvSpPr>
        <p:spPr>
          <a:xfrm>
            <a:off x="3048000" y="3200400"/>
            <a:ext cx="296863" cy="1133475"/>
          </a:xfrm>
          <a:prstGeom prst="leftBrace">
            <a:avLst>
              <a:gd name="adj1" fmla="val 31818"/>
              <a:gd name="adj2" fmla="val 50000"/>
            </a:avLst>
          </a:prstGeom>
          <a:noFill/>
          <a:ln w="28575" cap="flat" cmpd="sng">
            <a:solidFill>
              <a:schemeClr val="hlink"/>
            </a:solidFill>
            <a:prstDash val="solid"/>
            <a:miter/>
            <a:headEnd type="none" w="med" len="med"/>
            <a:tailEnd type="none" w="med" len="med"/>
          </a:ln>
        </p:spPr>
        <p:txBody>
          <a:bodyPr/>
          <a:lstStyle/>
          <a:p>
            <a:endParaRPr lang="zh-CN" altLang="en-US"/>
          </a:p>
        </p:txBody>
      </p:sp>
      <p:sp>
        <p:nvSpPr>
          <p:cNvPr id="10283" name="矩形 10282"/>
          <p:cNvSpPr/>
          <p:nvPr/>
        </p:nvSpPr>
        <p:spPr>
          <a:xfrm>
            <a:off x="914400" y="3505200"/>
            <a:ext cx="2012950" cy="457200"/>
          </a:xfrm>
          <a:prstGeom prst="rect">
            <a:avLst/>
          </a:prstGeom>
          <a:noFill/>
          <a:ln w="9525">
            <a:noFill/>
          </a:ln>
        </p:spPr>
        <p:txBody>
          <a:bodyPr wrap="none" anchor="t">
            <a:spAutoFit/>
          </a:bodyPr>
          <a:lstStyle/>
          <a:p>
            <a:pPr lvl="0" algn="l" eaLnBrk="1" hangingPunct="1"/>
            <a:r>
              <a:rPr lang="zh-CN" altLang="en-US" sz="2400" dirty="0">
                <a:solidFill>
                  <a:schemeClr val="tx2"/>
                </a:solidFill>
                <a:effectLst>
                  <a:outerShdw blurRad="38100" dist="38100" dir="2700000">
                    <a:srgbClr val="C0C0C0"/>
                  </a:outerShdw>
                </a:effectLst>
                <a:latin typeface="黑体" panose="02010609060101010101" pitchFamily="2" charset="-122"/>
                <a:ea typeface="黑体" panose="02010609060101010101" pitchFamily="2" charset="-122"/>
              </a:rPr>
              <a:t>图像增强方法</a:t>
            </a:r>
          </a:p>
        </p:txBody>
      </p:sp>
      <p:sp>
        <p:nvSpPr>
          <p:cNvPr id="10286" name="标题 10285"/>
          <p:cNvSpPr>
            <a:spLocks noGrp="1"/>
          </p:cNvSpPr>
          <p:nvPr>
            <p:ph type="title"/>
          </p:nvPr>
        </p:nvSpPr>
        <p:spPr>
          <a:xfrm>
            <a:off x="3048000" y="838200"/>
            <a:ext cx="2336800" cy="669925"/>
          </a:xfrm>
          <a:solidFill>
            <a:srgbClr val="0000CC"/>
          </a:solidFill>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nchor="b">
            <a:flatTx/>
          </a:bodyPr>
          <a:lstStyle/>
          <a:p>
            <a:pPr algn="ctr"/>
            <a:r>
              <a:rPr lang="zh-CN" altLang="en-US" sz="3600" b="1" dirty="0">
                <a:solidFill>
                  <a:schemeClr val="bg1"/>
                </a:solidFill>
                <a:latin typeface="华文行楷" panose="02010800040101010101" pitchFamily="2" charset="-122"/>
                <a:ea typeface="华文行楷" panose="02010800040101010101" pitchFamily="2" charset="-122"/>
              </a:rPr>
              <a:t>概述</a:t>
            </a:r>
          </a:p>
        </p:txBody>
      </p:sp>
      <p:sp>
        <p:nvSpPr>
          <p:cNvPr id="10290" name="圆角矩形标注 10289"/>
          <p:cNvSpPr/>
          <p:nvPr/>
        </p:nvSpPr>
        <p:spPr>
          <a:xfrm>
            <a:off x="6011863" y="1268413"/>
            <a:ext cx="1439862" cy="431800"/>
          </a:xfrm>
          <a:prstGeom prst="wedgeRoundRectCallout">
            <a:avLst>
              <a:gd name="adj1" fmla="val -44708"/>
              <a:gd name="adj2" fmla="val 230148"/>
              <a:gd name="adj3" fmla="val 16667"/>
            </a:avLst>
          </a:prstGeom>
          <a:solidFill>
            <a:schemeClr val="accent1"/>
          </a:solidFill>
          <a:ln w="9525" cap="flat" cmpd="sng">
            <a:solidFill>
              <a:schemeClr val="tx1"/>
            </a:solidFill>
            <a:prstDash val="solid"/>
            <a:miter/>
            <a:headEnd type="none" w="med" len="med"/>
            <a:tailEnd type="none" w="med" len="med"/>
          </a:ln>
        </p:spPr>
        <p:txBody>
          <a:bodyPr/>
          <a:lstStyle/>
          <a:p>
            <a:pPr lvl="0" algn="l" eaLnBrk="1" hangingPunct="1">
              <a:buClrTx/>
            </a:pPr>
            <a:r>
              <a:rPr lang="zh-CN" altLang="en-US" sz="1800" dirty="0">
                <a:latin typeface="Arial" panose="020B0604020202020204" pitchFamily="34" charset="0"/>
                <a:ea typeface="华文中宋" panose="02010600040101010101" pitchFamily="2" charset="-122"/>
              </a:rPr>
              <a:t>灰度级变换</a:t>
            </a:r>
          </a:p>
        </p:txBody>
      </p:sp>
      <p:sp>
        <p:nvSpPr>
          <p:cNvPr id="10291" name="矩形 10290"/>
          <p:cNvSpPr/>
          <p:nvPr/>
        </p:nvSpPr>
        <p:spPr>
          <a:xfrm>
            <a:off x="6516688" y="260350"/>
            <a:ext cx="2381250" cy="366713"/>
          </a:xfrm>
          <a:prstGeom prst="rect">
            <a:avLst/>
          </a:prstGeom>
          <a:noFill/>
          <a:ln w="9525">
            <a:noFill/>
          </a:ln>
        </p:spPr>
        <p:txBody>
          <a:bodyPr wrap="none" anchor="t">
            <a:spAutoFit/>
          </a:bodyPr>
          <a:lstStyle/>
          <a:p>
            <a:pPr lvl="0" algn="ctr" eaLnBrk="1" hangingPunct="1">
              <a:buClrTx/>
            </a:pPr>
            <a:r>
              <a:rPr lang="zh-CN" altLang="en-US" sz="1800" dirty="0">
                <a:solidFill>
                  <a:srgbClr val="0000FF"/>
                </a:solidFill>
                <a:latin typeface="Arial" panose="020B0604020202020204" pitchFamily="34" charset="0"/>
                <a:ea typeface="华文中宋" panose="02010600040101010101" pitchFamily="2" charset="-122"/>
              </a:rPr>
              <a:t>寻找一个合适的变换</a:t>
            </a:r>
            <a:r>
              <a:rPr lang="en-US" altLang="zh-CN" sz="1800">
                <a:solidFill>
                  <a:srgbClr val="0000FF"/>
                </a:solidFill>
                <a:latin typeface="Arial" panose="020B0604020202020204" pitchFamily="34" charset="0"/>
                <a:ea typeface="华文中宋" panose="02010600040101010101" pitchFamily="2" charset="-122"/>
              </a:rPr>
              <a:t>T</a:t>
            </a:r>
            <a:endParaRPr lang="zh-CN" altLang="en-US" sz="1800" dirty="0">
              <a:solidFill>
                <a:srgbClr val="0000FF"/>
              </a:solidFill>
              <a:latin typeface="Arial" panose="020B0604020202020204" pitchFamily="34" charset="0"/>
              <a:ea typeface="华文中宋" panose="02010600040101010101" pitchFamily="2" charset="-122"/>
            </a:endParaRPr>
          </a:p>
        </p:txBody>
      </p:sp>
      <p:sp>
        <p:nvSpPr>
          <p:cNvPr id="10292" name="直接连接符 10291"/>
          <p:cNvSpPr/>
          <p:nvPr/>
        </p:nvSpPr>
        <p:spPr>
          <a:xfrm flipH="1">
            <a:off x="7019925" y="692150"/>
            <a:ext cx="215900" cy="433388"/>
          </a:xfrm>
          <a:prstGeom prst="line">
            <a:avLst/>
          </a:prstGeom>
          <a:ln w="76200" cap="flat" cmpd="sng">
            <a:solidFill>
              <a:srgbClr val="99CC00"/>
            </a:solidFill>
            <a:prstDash val="solid"/>
            <a:headEnd type="none" w="med" len="med"/>
            <a:tailEnd type="triangle" w="med" len="med"/>
          </a:ln>
        </p:spPr>
      </p:sp>
      <p:sp>
        <p:nvSpPr>
          <p:cNvPr id="10294" name="圆角矩形标注 10293"/>
          <p:cNvSpPr/>
          <p:nvPr/>
        </p:nvSpPr>
        <p:spPr>
          <a:xfrm>
            <a:off x="6659563" y="4221163"/>
            <a:ext cx="1873250" cy="360362"/>
          </a:xfrm>
          <a:prstGeom prst="wedgeRoundRectCallout">
            <a:avLst>
              <a:gd name="adj1" fmla="val -65000"/>
              <a:gd name="adj2" fmla="val -141190"/>
              <a:gd name="adj3" fmla="val 16667"/>
            </a:avLst>
          </a:prstGeom>
          <a:solidFill>
            <a:schemeClr val="accent1"/>
          </a:solidFill>
          <a:ln w="9525" cap="flat" cmpd="sng">
            <a:solidFill>
              <a:schemeClr val="tx1"/>
            </a:solidFill>
            <a:prstDash val="solid"/>
            <a:miter/>
            <a:headEnd type="none" w="med" len="med"/>
            <a:tailEnd type="none" w="med" len="med"/>
          </a:ln>
        </p:spPr>
        <p:txBody>
          <a:bodyPr/>
          <a:lstStyle/>
          <a:p>
            <a:pPr lvl="0" algn="l" eaLnBrk="1" hangingPunct="1">
              <a:buClrTx/>
            </a:pPr>
            <a:r>
              <a:rPr lang="zh-CN" altLang="en-US" sz="1800" dirty="0">
                <a:latin typeface="Arial" panose="020B0604020202020204" pitchFamily="34" charset="0"/>
                <a:ea typeface="华文中宋" panose="02010600040101010101" pitchFamily="2" charset="-122"/>
              </a:rPr>
              <a:t>空域过滤器</a:t>
            </a:r>
          </a:p>
        </p:txBody>
      </p:sp>
      <p:sp>
        <p:nvSpPr>
          <p:cNvPr id="10295" name="矩形 10294"/>
          <p:cNvSpPr/>
          <p:nvPr/>
        </p:nvSpPr>
        <p:spPr>
          <a:xfrm>
            <a:off x="6588125" y="5373688"/>
            <a:ext cx="2241550" cy="366712"/>
          </a:xfrm>
          <a:prstGeom prst="rect">
            <a:avLst/>
          </a:prstGeom>
          <a:noFill/>
          <a:ln w="9525">
            <a:noFill/>
          </a:ln>
        </p:spPr>
        <p:txBody>
          <a:bodyPr wrap="none" anchor="t">
            <a:spAutoFit/>
          </a:bodyPr>
          <a:lstStyle/>
          <a:p>
            <a:pPr lvl="1" algn="ctr" eaLnBrk="1" hangingPunct="1">
              <a:buClrTx/>
            </a:pPr>
            <a:r>
              <a:rPr lang="zh-CN" altLang="en-US" sz="1800" dirty="0">
                <a:solidFill>
                  <a:srgbClr val="0000FF"/>
                </a:solidFill>
                <a:latin typeface="Arial" panose="020B0604020202020204" pitchFamily="34" charset="0"/>
                <a:ea typeface="华文中宋" panose="02010600040101010101" pitchFamily="2" charset="-122"/>
              </a:rPr>
              <a:t>寻找一个合适的模板</a:t>
            </a:r>
          </a:p>
        </p:txBody>
      </p:sp>
      <p:sp>
        <p:nvSpPr>
          <p:cNvPr id="10296" name="直接连接符 10295"/>
          <p:cNvSpPr/>
          <p:nvPr/>
        </p:nvSpPr>
        <p:spPr>
          <a:xfrm flipH="1" flipV="1">
            <a:off x="7451725" y="4868863"/>
            <a:ext cx="358775" cy="360362"/>
          </a:xfrm>
          <a:prstGeom prst="line">
            <a:avLst/>
          </a:prstGeom>
          <a:ln w="76200" cap="flat" cmpd="sng">
            <a:solidFill>
              <a:srgbClr val="99CC00"/>
            </a:solidFill>
            <a:prstDash val="solid"/>
            <a:headEnd type="none" w="med" len="med"/>
            <a:tailEnd type="triangle" w="med" len="med"/>
          </a:ln>
        </p:spPr>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76"/>
                                        </p:tgtEl>
                                        <p:attrNameLst>
                                          <p:attrName>style.visibility</p:attrName>
                                        </p:attrNameLst>
                                      </p:cBhvr>
                                      <p:to>
                                        <p:strVal val="visible"/>
                                      </p:to>
                                    </p:set>
                                    <p:animEffect transition="in" filter="blinds(horizontal)">
                                      <p:cBhvr>
                                        <p:cTn id="7" dur="500"/>
                                        <p:tgtEl>
                                          <p:spTgt spid="1027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277"/>
                                        </p:tgtEl>
                                        <p:attrNameLst>
                                          <p:attrName>style.visibility</p:attrName>
                                        </p:attrNameLst>
                                      </p:cBhvr>
                                      <p:to>
                                        <p:strVal val="visible"/>
                                      </p:to>
                                    </p:set>
                                    <p:animEffect transition="in" filter="blinds(horizontal)">
                                      <p:cBhvr>
                                        <p:cTn id="10" dur="500"/>
                                        <p:tgtEl>
                                          <p:spTgt spid="1027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290"/>
                                        </p:tgtEl>
                                        <p:attrNameLst>
                                          <p:attrName>style.visibility</p:attrName>
                                        </p:attrNameLst>
                                      </p:cBhvr>
                                      <p:to>
                                        <p:strVal val="visible"/>
                                      </p:to>
                                    </p:set>
                                    <p:animEffect transition="in" filter="blinds(horizontal)">
                                      <p:cBhvr>
                                        <p:cTn id="15" dur="500"/>
                                        <p:tgtEl>
                                          <p:spTgt spid="1029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291"/>
                                        </p:tgtEl>
                                        <p:attrNameLst>
                                          <p:attrName>style.visibility</p:attrName>
                                        </p:attrNameLst>
                                      </p:cBhvr>
                                      <p:to>
                                        <p:strVal val="visible"/>
                                      </p:to>
                                    </p:set>
                                    <p:animEffect transition="in" filter="blinds(horizontal)">
                                      <p:cBhvr>
                                        <p:cTn id="20" dur="500"/>
                                        <p:tgtEl>
                                          <p:spTgt spid="10291"/>
                                        </p:tgtEl>
                                      </p:cBhvr>
                                    </p:animEffect>
                                  </p:childTnLst>
                                </p:cTn>
                              </p:par>
                              <p:par>
                                <p:cTn id="21" presetID="3" presetClass="entr" presetSubtype="10" fill="hold" nodeType="withEffect">
                                  <p:stCondLst>
                                    <p:cond delay="0"/>
                                  </p:stCondLst>
                                  <p:childTnLst>
                                    <p:set>
                                      <p:cBhvr>
                                        <p:cTn id="22" dur="1" fill="hold">
                                          <p:stCondLst>
                                            <p:cond delay="0"/>
                                          </p:stCondLst>
                                        </p:cTn>
                                        <p:tgtEl>
                                          <p:spTgt spid="10292"/>
                                        </p:tgtEl>
                                        <p:attrNameLst>
                                          <p:attrName>style.visibility</p:attrName>
                                        </p:attrNameLst>
                                      </p:cBhvr>
                                      <p:to>
                                        <p:strVal val="visible"/>
                                      </p:to>
                                    </p:set>
                                    <p:animEffect transition="in" filter="blinds(horizontal)">
                                      <p:cBhvr>
                                        <p:cTn id="23" dur="500"/>
                                        <p:tgtEl>
                                          <p:spTgt spid="1029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0294"/>
                                        </p:tgtEl>
                                        <p:attrNameLst>
                                          <p:attrName>style.visibility</p:attrName>
                                        </p:attrNameLst>
                                      </p:cBhvr>
                                      <p:to>
                                        <p:strVal val="visible"/>
                                      </p:to>
                                    </p:set>
                                    <p:animEffect transition="in" filter="blinds(horizontal)">
                                      <p:cBhvr>
                                        <p:cTn id="28" dur="500"/>
                                        <p:tgtEl>
                                          <p:spTgt spid="1029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0296"/>
                                        </p:tgtEl>
                                        <p:attrNameLst>
                                          <p:attrName>style.visibility</p:attrName>
                                        </p:attrNameLst>
                                      </p:cBhvr>
                                      <p:to>
                                        <p:strVal val="visible"/>
                                      </p:to>
                                    </p:set>
                                    <p:animEffect transition="in" filter="blinds(horizontal)">
                                      <p:cBhvr>
                                        <p:cTn id="33" dur="500"/>
                                        <p:tgtEl>
                                          <p:spTgt spid="10296"/>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0295"/>
                                        </p:tgtEl>
                                        <p:attrNameLst>
                                          <p:attrName>style.visibility</p:attrName>
                                        </p:attrNameLst>
                                      </p:cBhvr>
                                      <p:to>
                                        <p:strVal val="visible"/>
                                      </p:to>
                                    </p:set>
                                    <p:animEffect transition="in" filter="blinds(horizontal)">
                                      <p:cBhvr>
                                        <p:cTn id="36" dur="500"/>
                                        <p:tgtEl>
                                          <p:spTgt spid="10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6" grpId="0"/>
      <p:bldP spid="10277" grpId="0"/>
      <p:bldP spid="10290" grpId="0" animBg="1"/>
      <p:bldP spid="10291" grpId="0"/>
      <p:bldP spid="10294" grpId="0" animBg="1"/>
      <p:bldP spid="1029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标题 728065"/>
          <p:cNvSpPr>
            <a:spLocks noGrp="1"/>
          </p:cNvSpPr>
          <p:nvPr>
            <p:ph type="title"/>
          </p:nvPr>
        </p:nvSpPr>
        <p:spPr/>
        <p:txBody>
          <a:bodyPr anchor="b"/>
          <a:lstStyle/>
          <a:p>
            <a:endParaRPr lang="zh-CN" altLang="en-US" dirty="0"/>
          </a:p>
        </p:txBody>
      </p:sp>
      <p:sp>
        <p:nvSpPr>
          <p:cNvPr id="728067" name="文本占位符 728066"/>
          <p:cNvSpPr>
            <a:spLocks noGrp="1"/>
          </p:cNvSpPr>
          <p:nvPr>
            <p:ph type="body" idx="1"/>
          </p:nvPr>
        </p:nvSpPr>
        <p:spPr>
          <a:xfrm>
            <a:off x="539750" y="2017713"/>
            <a:ext cx="8415338" cy="4114800"/>
          </a:xfrm>
        </p:spPr>
        <p:txBody>
          <a:bodyPr/>
          <a:lstStyle/>
          <a:p>
            <a:pPr>
              <a:lnSpc>
                <a:spcPct val="90000"/>
              </a:lnSpc>
            </a:pPr>
            <a:endParaRPr lang="zh-CN" altLang="en-US" b="1" dirty="0">
              <a:solidFill>
                <a:schemeClr val="hlink"/>
              </a:solidFill>
              <a:latin typeface="黑体" panose="02010609060101010101" pitchFamily="2" charset="-122"/>
              <a:ea typeface="黑体" panose="02010609060101010101" pitchFamily="2" charset="-122"/>
              <a:sym typeface="+mn-ea"/>
            </a:endParaRPr>
          </a:p>
          <a:p>
            <a:pPr>
              <a:lnSpc>
                <a:spcPct val="90000"/>
              </a:lnSpc>
            </a:pPr>
            <a:endParaRPr lang="zh-CN" altLang="en-US" b="1" dirty="0">
              <a:solidFill>
                <a:schemeClr val="hlink"/>
              </a:solidFill>
              <a:latin typeface="黑体" panose="02010609060101010101" pitchFamily="2" charset="-122"/>
              <a:ea typeface="黑体" panose="02010609060101010101" pitchFamily="2" charset="-122"/>
              <a:sym typeface="+mn-ea"/>
            </a:endParaRPr>
          </a:p>
          <a:p>
            <a:pPr>
              <a:lnSpc>
                <a:spcPct val="90000"/>
              </a:lnSpc>
            </a:pPr>
            <a:endParaRPr lang="zh-CN" altLang="en-US" sz="280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20</a:t>
            </a:fld>
            <a:endParaRPr lang="zh-CN" altLang="en-US" dirty="0"/>
          </a:p>
        </p:txBody>
      </p:sp>
      <p:pic>
        <p:nvPicPr>
          <p:cNvPr id="359426" name="图片 359425"/>
          <p:cNvPicPr>
            <a:picLocks noChangeAspect="1"/>
          </p:cNvPicPr>
          <p:nvPr/>
        </p:nvPicPr>
        <p:blipFill>
          <a:blip r:embed="rId2"/>
          <a:stretch>
            <a:fillRect/>
          </a:stretch>
        </p:blipFill>
        <p:spPr>
          <a:xfrm>
            <a:off x="0" y="412750"/>
            <a:ext cx="9144000" cy="6038850"/>
          </a:xfrm>
          <a:prstGeom prst="rect">
            <a:avLst/>
          </a:prstGeom>
          <a:noFill/>
          <a:ln w="9525">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7890" name="图片 677889"/>
          <p:cNvPicPr>
            <a:picLocks noChangeAspect="1"/>
          </p:cNvPicPr>
          <p:nvPr/>
        </p:nvPicPr>
        <p:blipFill>
          <a:blip r:embed="rId2"/>
          <a:srcRect l="1838" t="-1600" r="-1838" b="22409"/>
          <a:stretch>
            <a:fillRect/>
          </a:stretch>
        </p:blipFill>
        <p:spPr>
          <a:xfrm>
            <a:off x="1238250" y="2002155"/>
            <a:ext cx="6667500" cy="2828607"/>
          </a:xfrm>
          <a:prstGeom prst="rect">
            <a:avLst/>
          </a:prstGeom>
          <a:noFill/>
          <a:ln w="9525">
            <a:noFill/>
          </a:ln>
        </p:spPr>
      </p:pic>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21</a:t>
            </a:fld>
            <a:endParaRPr lang="zh-CN" altLang="en-US" dirty="0"/>
          </a:p>
        </p:txBody>
      </p:sp>
      <p:sp>
        <p:nvSpPr>
          <p:cNvPr id="3" name="标题 1"/>
          <p:cNvSpPr>
            <a:spLocks noGrp="1"/>
          </p:cNvSpPr>
          <p:nvPr/>
        </p:nvSpPr>
        <p:spPr>
          <a:xfrm>
            <a:off x="1150938" y="617538"/>
            <a:ext cx="7793037" cy="1143000"/>
          </a:xfrm>
          <a:prstGeom prst="rect">
            <a:avLst/>
          </a:prstGeom>
          <a:noFill/>
          <a:ln w="9525">
            <a:noFill/>
          </a:ln>
        </p:spPr>
        <p:txBody>
          <a:bodyPr anchor="b"/>
          <a:lstStyle>
            <a:lvl1pPr marL="0" lvl="0" indent="0" algn="l"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dirty="0">
                <a:solidFill>
                  <a:schemeClr val="hlink"/>
                </a:solidFill>
                <a:latin typeface="华文中宋" panose="02010600040101010101" pitchFamily="2" charset="-122"/>
                <a:ea typeface="华文中宋" panose="02010600040101010101" pitchFamily="2" charset="-122"/>
                <a:sym typeface="+mn-ea"/>
              </a:rPr>
              <a:t>平滑滤波</a:t>
            </a:r>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0834" name="图片 760833" descr="M0Q1I644max"/>
          <p:cNvPicPr>
            <a:picLocks noChangeAspect="1"/>
          </p:cNvPicPr>
          <p:nvPr/>
        </p:nvPicPr>
        <p:blipFill>
          <a:blip r:embed="rId2"/>
          <a:stretch>
            <a:fillRect/>
          </a:stretch>
        </p:blipFill>
        <p:spPr>
          <a:xfrm>
            <a:off x="1908175" y="1844675"/>
            <a:ext cx="5056188" cy="4584700"/>
          </a:xfrm>
          <a:prstGeom prst="rect">
            <a:avLst/>
          </a:prstGeom>
          <a:noFill/>
          <a:ln w="9525">
            <a:noFill/>
          </a:ln>
        </p:spPr>
      </p:pic>
      <p:sp>
        <p:nvSpPr>
          <p:cNvPr id="760835" name="矩形 760834"/>
          <p:cNvSpPr/>
          <p:nvPr/>
        </p:nvSpPr>
        <p:spPr>
          <a:xfrm>
            <a:off x="323850" y="565150"/>
            <a:ext cx="3671888" cy="1006475"/>
          </a:xfrm>
          <a:prstGeom prst="rect">
            <a:avLst/>
          </a:prstGeom>
          <a:noFill/>
          <a:ln w="9525">
            <a:noFill/>
          </a:ln>
        </p:spPr>
        <p:txBody>
          <a:bodyPr>
            <a:spAutoFit/>
          </a:bodyPr>
          <a:lstStyle/>
          <a:p>
            <a:pPr lvl="0" algn="l" eaLnBrk="1" hangingPunct="1">
              <a:buClrTx/>
            </a:pPr>
            <a:r>
              <a:rPr lang="zh-CN" altLang="en-US" sz="2000" dirty="0">
                <a:solidFill>
                  <a:schemeClr val="tx2"/>
                </a:solidFill>
                <a:latin typeface="Arial" panose="020B0604020202020204" pitchFamily="34" charset="0"/>
                <a:ea typeface="华文中宋" panose="02010600040101010101" pitchFamily="2" charset="-122"/>
              </a:rPr>
              <a:t>最大值滤波：</a:t>
            </a:r>
            <a:br>
              <a:rPr lang="zh-CN" altLang="en-US" sz="2000" dirty="0">
                <a:solidFill>
                  <a:schemeClr val="tx2"/>
                </a:solidFill>
                <a:latin typeface="Arial" panose="020B0604020202020204" pitchFamily="34" charset="0"/>
                <a:ea typeface="华文中宋" panose="02010600040101010101" pitchFamily="2" charset="-122"/>
              </a:rPr>
            </a:br>
            <a:r>
              <a:rPr lang="zh-CN" altLang="en-US" sz="2000" dirty="0">
                <a:solidFill>
                  <a:schemeClr val="tx2"/>
                </a:solidFill>
                <a:latin typeface="Arial" panose="020B0604020202020204" pitchFamily="34" charset="0"/>
                <a:ea typeface="华文中宋" panose="02010600040101010101" pitchFamily="2" charset="-122"/>
              </a:rPr>
              <a:t>主要用途：寻找最亮点</a:t>
            </a:r>
            <a:br>
              <a:rPr lang="zh-CN" altLang="en-US" sz="2000" dirty="0">
                <a:solidFill>
                  <a:schemeClr val="tx2"/>
                </a:solidFill>
                <a:latin typeface="Arial" panose="020B0604020202020204" pitchFamily="34" charset="0"/>
                <a:ea typeface="华文中宋" panose="02010600040101010101" pitchFamily="2" charset="-122"/>
              </a:rPr>
            </a:br>
            <a:endParaRPr lang="zh-CN" altLang="en-US" sz="2000" dirty="0">
              <a:solidFill>
                <a:schemeClr val="tx2"/>
              </a:solidFill>
              <a:latin typeface="Arial" panose="020B0604020202020204" pitchFamily="34" charset="0"/>
              <a:ea typeface="华文中宋" panose="02010600040101010101" pitchFamily="2" charset="-122"/>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22</a:t>
            </a:fld>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1858" name="图片 761857" descr="M0Q1I644min"/>
          <p:cNvPicPr>
            <a:picLocks noChangeAspect="1"/>
          </p:cNvPicPr>
          <p:nvPr/>
        </p:nvPicPr>
        <p:blipFill>
          <a:blip r:embed="rId2"/>
          <a:stretch>
            <a:fillRect/>
          </a:stretch>
        </p:blipFill>
        <p:spPr>
          <a:xfrm>
            <a:off x="2051050" y="1557338"/>
            <a:ext cx="5056188" cy="4584700"/>
          </a:xfrm>
          <a:prstGeom prst="rect">
            <a:avLst/>
          </a:prstGeom>
          <a:noFill/>
          <a:ln w="9525">
            <a:noFill/>
          </a:ln>
        </p:spPr>
      </p:pic>
      <p:sp>
        <p:nvSpPr>
          <p:cNvPr id="761859" name="矩形 761858"/>
          <p:cNvSpPr/>
          <p:nvPr/>
        </p:nvSpPr>
        <p:spPr>
          <a:xfrm>
            <a:off x="468313" y="476250"/>
            <a:ext cx="4843462" cy="1006475"/>
          </a:xfrm>
          <a:prstGeom prst="rect">
            <a:avLst/>
          </a:prstGeom>
          <a:noFill/>
          <a:ln w="9525">
            <a:noFill/>
          </a:ln>
        </p:spPr>
        <p:txBody>
          <a:bodyPr>
            <a:spAutoFit/>
          </a:bodyPr>
          <a:lstStyle/>
          <a:p>
            <a:pPr lvl="0" algn="l" eaLnBrk="1" hangingPunct="1">
              <a:buClrTx/>
            </a:pPr>
            <a:r>
              <a:rPr lang="zh-CN" altLang="en-US" sz="2000" dirty="0">
                <a:solidFill>
                  <a:schemeClr val="tx2"/>
                </a:solidFill>
                <a:latin typeface="Arial" panose="020B0604020202020204" pitchFamily="34" charset="0"/>
                <a:ea typeface="华文中宋" panose="02010600040101010101" pitchFamily="2" charset="-122"/>
              </a:rPr>
              <a:t>最小值滤波：</a:t>
            </a:r>
            <a:br>
              <a:rPr lang="zh-CN" altLang="en-US" sz="2000" dirty="0">
                <a:solidFill>
                  <a:schemeClr val="tx2"/>
                </a:solidFill>
                <a:latin typeface="Arial" panose="020B0604020202020204" pitchFamily="34" charset="0"/>
                <a:ea typeface="华文中宋" panose="02010600040101010101" pitchFamily="2" charset="-122"/>
              </a:rPr>
            </a:br>
            <a:r>
              <a:rPr lang="zh-CN" altLang="en-US" sz="2000" dirty="0">
                <a:solidFill>
                  <a:schemeClr val="tx2"/>
                </a:solidFill>
                <a:latin typeface="Arial" panose="020B0604020202020204" pitchFamily="34" charset="0"/>
                <a:ea typeface="华文中宋" panose="02010600040101010101" pitchFamily="2" charset="-122"/>
              </a:rPr>
              <a:t>主要用途：寻找最暗点</a:t>
            </a:r>
            <a:br>
              <a:rPr lang="zh-CN" altLang="en-US" sz="2000" dirty="0">
                <a:solidFill>
                  <a:schemeClr val="tx2"/>
                </a:solidFill>
                <a:latin typeface="Arial" panose="020B0604020202020204" pitchFamily="34" charset="0"/>
                <a:ea typeface="华文中宋" panose="02010600040101010101" pitchFamily="2" charset="-122"/>
              </a:rPr>
            </a:br>
            <a:endParaRPr lang="zh-CN" altLang="en-US" sz="2000" dirty="0">
              <a:solidFill>
                <a:schemeClr val="tx2"/>
              </a:solidFill>
              <a:latin typeface="Arial" panose="020B0604020202020204" pitchFamily="34" charset="0"/>
              <a:ea typeface="华文中宋" panose="02010600040101010101" pitchFamily="2" charset="-122"/>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23</a:t>
            </a:fld>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24</a:t>
            </a:fld>
            <a:endParaRPr lang="zh-CN" altLang="en-US" dirty="0"/>
          </a:p>
        </p:txBody>
      </p:sp>
      <p:sp>
        <p:nvSpPr>
          <p:cNvPr id="3" name="标题 1"/>
          <p:cNvSpPr>
            <a:spLocks noGrp="1"/>
          </p:cNvSpPr>
          <p:nvPr/>
        </p:nvSpPr>
        <p:spPr>
          <a:xfrm>
            <a:off x="1150938" y="617538"/>
            <a:ext cx="7793037" cy="1143000"/>
          </a:xfrm>
          <a:prstGeom prst="rect">
            <a:avLst/>
          </a:prstGeom>
          <a:noFill/>
          <a:ln w="9525">
            <a:noFill/>
          </a:ln>
        </p:spPr>
        <p:txBody>
          <a:bodyPr anchor="b"/>
          <a:lstStyle>
            <a:lvl1pPr marL="0" lvl="0" indent="0" algn="l"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a:t>图像噪声</a:t>
            </a:r>
          </a:p>
        </p:txBody>
      </p:sp>
      <p:sp>
        <p:nvSpPr>
          <p:cNvPr id="5" name="文本框 4"/>
          <p:cNvSpPr txBox="1"/>
          <p:nvPr/>
        </p:nvSpPr>
        <p:spPr>
          <a:xfrm>
            <a:off x="1151890" y="2009140"/>
            <a:ext cx="6783070" cy="2225040"/>
          </a:xfrm>
          <a:prstGeom prst="rect">
            <a:avLst/>
          </a:prstGeom>
          <a:noFill/>
        </p:spPr>
        <p:txBody>
          <a:bodyPr wrap="square" rtlCol="0" anchor="t">
            <a:spAutoFit/>
          </a:bodyPr>
          <a:lstStyle/>
          <a:p>
            <a:pPr algn="l"/>
            <a:r>
              <a:rPr lang="en-US" altLang="zh-CN" sz="2000" b="1"/>
              <a:t>        </a:t>
            </a:r>
            <a:r>
              <a:rPr lang="zh-CN" altLang="en-US" sz="2000" b="1"/>
              <a:t>噪声对人的影响噪声可以理解为“ 妨碍人们感觉器官对所接收的信源信息理解的因素”。而图像中各种妨碍人们对其信息接受的因素即可称为图像噪声 。一般用概率分布函数和概率密度分布函数描述。</a:t>
            </a:r>
          </a:p>
          <a:p>
            <a:pPr algn="l"/>
            <a:r>
              <a:rPr lang="zh-CN" altLang="en-US" sz="2000" b="1"/>
              <a:t>        图像噪声在数字图像处理技术中的重要性越来越明显，如高放大倍数航片的判读，X射线图像系统中的噪声去除等已经成为不可缺少的技术步骤。</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25</a:t>
            </a:fld>
            <a:endParaRPr lang="zh-CN" altLang="en-US" dirty="0"/>
          </a:p>
        </p:txBody>
      </p:sp>
      <p:sp>
        <p:nvSpPr>
          <p:cNvPr id="3" name="标题 1"/>
          <p:cNvSpPr>
            <a:spLocks noGrp="1"/>
          </p:cNvSpPr>
          <p:nvPr/>
        </p:nvSpPr>
        <p:spPr>
          <a:xfrm>
            <a:off x="1150938" y="617538"/>
            <a:ext cx="7793037" cy="1143000"/>
          </a:xfrm>
          <a:prstGeom prst="rect">
            <a:avLst/>
          </a:prstGeom>
          <a:noFill/>
          <a:ln w="9525">
            <a:noFill/>
          </a:ln>
        </p:spPr>
        <p:txBody>
          <a:bodyPr anchor="b"/>
          <a:lstStyle>
            <a:lvl1pPr marL="0" lvl="0" indent="0" algn="l"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a:t>图像噪声</a:t>
            </a:r>
          </a:p>
        </p:txBody>
      </p:sp>
      <p:sp>
        <p:nvSpPr>
          <p:cNvPr id="4" name="文本框 3"/>
          <p:cNvSpPr txBox="1"/>
          <p:nvPr/>
        </p:nvSpPr>
        <p:spPr>
          <a:xfrm>
            <a:off x="480060" y="2118995"/>
            <a:ext cx="8606790" cy="3840480"/>
          </a:xfrm>
          <a:prstGeom prst="rect">
            <a:avLst/>
          </a:prstGeom>
          <a:noFill/>
        </p:spPr>
        <p:txBody>
          <a:bodyPr wrap="none" rtlCol="0">
            <a:spAutoFit/>
          </a:bodyPr>
          <a:lstStyle/>
          <a:p>
            <a:pPr algn="l"/>
            <a:r>
              <a:rPr lang="zh-CN" altLang="en-US" sz="2400" b="1"/>
              <a:t>一、图像的加噪</a:t>
            </a:r>
          </a:p>
          <a:p>
            <a:pPr algn="l"/>
            <a:r>
              <a:rPr lang="zh-CN" altLang="en-US" sz="2000"/>
              <a:t>       </a:t>
            </a:r>
            <a:r>
              <a:rPr lang="zh-CN" altLang="en-US" sz="2000" b="1"/>
              <a:t> 噪声模型主要有两种：一种是空间域的噪声，一般用噪声概率密度</a:t>
            </a:r>
          </a:p>
          <a:p>
            <a:pPr algn="l"/>
            <a:r>
              <a:rPr lang="zh-CN" altLang="en-US" sz="2000" b="1"/>
              <a:t>函数来描述；另一种是频域的噪声，一般用噪声的各种傅里叶特性来描述。</a:t>
            </a:r>
          </a:p>
          <a:p>
            <a:pPr algn="l"/>
            <a:r>
              <a:rPr lang="zh-CN" altLang="en-US" sz="2000" b="1"/>
              <a:t>在</a:t>
            </a:r>
            <a:r>
              <a:rPr lang="en-US" altLang="zh-CN" sz="2000" b="1"/>
              <a:t>Matlab</a:t>
            </a:r>
            <a:r>
              <a:rPr lang="zh-CN" altLang="en-US" sz="2000" b="1"/>
              <a:t>中，使用</a:t>
            </a:r>
            <a:r>
              <a:rPr lang="en-US" altLang="zh-CN" sz="2000" b="1"/>
              <a:t>imnoise</a:t>
            </a:r>
            <a:r>
              <a:rPr lang="zh-CN" altLang="en-US" sz="2000" b="1"/>
              <a:t>函数来污染一幅图像，从而达到退化的目的。</a:t>
            </a:r>
          </a:p>
          <a:p>
            <a:pPr algn="l"/>
            <a:r>
              <a:rPr lang="zh-CN" altLang="en-US"/>
              <a:t> imnoise（）</a:t>
            </a:r>
          </a:p>
          <a:p>
            <a:pPr algn="l"/>
            <a:r>
              <a:rPr lang="zh-CN" altLang="en-US"/>
              <a:t>功能： Add noise to image.</a:t>
            </a:r>
          </a:p>
          <a:p>
            <a:pPr algn="l"/>
            <a:r>
              <a:rPr lang="zh-CN" altLang="en-US"/>
              <a:t> 用法： J = imnoise(I,TYPE,...) Add noise of a given TYPE to the intensity image I. </a:t>
            </a:r>
          </a:p>
          <a:p>
            <a:pPr algn="l"/>
            <a:r>
              <a:rPr lang="zh-CN" altLang="en-US"/>
              <a:t>TYPE is a string that can have one of these values: </a:t>
            </a:r>
          </a:p>
          <a:p>
            <a:pPr algn="l"/>
            <a:r>
              <a:rPr lang="zh-CN" altLang="en-US"/>
              <a:t>        'gaussian'       Gaussian white noise with constan</a:t>
            </a:r>
            <a:r>
              <a:rPr lang="en-US" altLang="zh-CN"/>
              <a:t>t </a:t>
            </a:r>
            <a:r>
              <a:rPr lang="zh-CN" altLang="en-US"/>
              <a:t>mean and variance</a:t>
            </a:r>
          </a:p>
          <a:p>
            <a:pPr algn="l"/>
            <a:r>
              <a:rPr lang="zh-CN" altLang="en-US"/>
              <a:t>        'localvar'        Zero-mean Gaussian white noise with an intensity-dependent variance</a:t>
            </a:r>
          </a:p>
          <a:p>
            <a:pPr algn="l"/>
            <a:r>
              <a:rPr lang="zh-CN" altLang="en-US"/>
              <a:t>        'poisson'        Poisson noise</a:t>
            </a:r>
          </a:p>
          <a:p>
            <a:pPr algn="l"/>
            <a:r>
              <a:rPr lang="zh-CN" altLang="en-US"/>
              <a:t>        'salt &amp; pepper'  "On and Off" pixels</a:t>
            </a:r>
          </a:p>
          <a:p>
            <a:pPr algn="l"/>
            <a:r>
              <a:rPr lang="zh-CN" altLang="en-US"/>
              <a:t>        'speckle'        Multiplicative noise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26</a:t>
            </a:fld>
            <a:endParaRPr lang="zh-CN" altLang="en-US" dirty="0"/>
          </a:p>
        </p:txBody>
      </p:sp>
      <p:sp>
        <p:nvSpPr>
          <p:cNvPr id="3" name="文本框 2"/>
          <p:cNvSpPr txBox="1"/>
          <p:nvPr/>
        </p:nvSpPr>
        <p:spPr>
          <a:xfrm>
            <a:off x="859155" y="2236470"/>
            <a:ext cx="7129780" cy="2011680"/>
          </a:xfrm>
          <a:prstGeom prst="rect">
            <a:avLst/>
          </a:prstGeom>
          <a:noFill/>
        </p:spPr>
        <p:txBody>
          <a:bodyPr wrap="square" rtlCol="0" anchor="t">
            <a:spAutoFit/>
          </a:bodyPr>
          <a:lstStyle/>
          <a:p>
            <a:pPr algn="l"/>
            <a:r>
              <a:rPr lang="zh-CN" altLang="en-US"/>
              <a:t>  J = imnoise(I,'gaussian',M,V) adds Gaussian white noise of mean M and</a:t>
            </a:r>
          </a:p>
          <a:p>
            <a:pPr algn="l"/>
            <a:r>
              <a:rPr lang="zh-CN" altLang="en-US"/>
              <a:t>    variance V to the image I. When unspecified, M and V default to 0 and</a:t>
            </a:r>
          </a:p>
          <a:p>
            <a:pPr algn="l"/>
            <a:r>
              <a:rPr lang="zh-CN" altLang="en-US"/>
              <a:t>    0.01 respectively.</a:t>
            </a:r>
          </a:p>
          <a:p>
            <a:pPr algn="l"/>
            <a:endParaRPr lang="zh-CN" altLang="en-US"/>
          </a:p>
          <a:p>
            <a:pPr algn="l"/>
            <a:r>
              <a:rPr lang="zh-CN" altLang="en-US"/>
              <a:t> J = imnoise(I,'salt &amp; pepper',D) adds "salt and pepper" noise to the</a:t>
            </a:r>
          </a:p>
          <a:p>
            <a:pPr algn="l"/>
            <a:r>
              <a:rPr lang="zh-CN" altLang="en-US"/>
              <a:t>    image I, where D is the noise density.  This affects approximately</a:t>
            </a:r>
          </a:p>
          <a:p>
            <a:pPr algn="l"/>
            <a:r>
              <a:rPr lang="zh-CN" altLang="en-US"/>
              <a:t>    D*numel(I) pixels. The default for D is 0.05.</a:t>
            </a:r>
          </a:p>
        </p:txBody>
      </p:sp>
      <p:sp>
        <p:nvSpPr>
          <p:cNvPr id="5" name="标题 1"/>
          <p:cNvSpPr>
            <a:spLocks noGrp="1"/>
          </p:cNvSpPr>
          <p:nvPr/>
        </p:nvSpPr>
        <p:spPr>
          <a:xfrm>
            <a:off x="1150938" y="617538"/>
            <a:ext cx="7793037" cy="1143000"/>
          </a:xfrm>
          <a:prstGeom prst="rect">
            <a:avLst/>
          </a:prstGeom>
          <a:noFill/>
          <a:ln w="9525">
            <a:noFill/>
          </a:ln>
        </p:spPr>
        <p:txBody>
          <a:bodyPr anchor="b"/>
          <a:lstStyle>
            <a:lvl1pPr marL="0" lvl="0" indent="0" algn="l"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a:t>图像噪声</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27</a:t>
            </a:fld>
            <a:endParaRPr lang="zh-CN" altLang="en-US" dirty="0"/>
          </a:p>
        </p:txBody>
      </p:sp>
      <p:graphicFrame>
        <p:nvGraphicFramePr>
          <p:cNvPr id="3" name="对象 2"/>
          <p:cNvGraphicFramePr/>
          <p:nvPr>
            <p:extLst>
              <p:ext uri="{D42A27DB-BD31-4B8C-83A1-F6EECF244321}">
                <p14:modId xmlns:p14="http://schemas.microsoft.com/office/powerpoint/2010/main" val="1639567076"/>
              </p:ext>
            </p:extLst>
          </p:nvPr>
        </p:nvGraphicFramePr>
        <p:xfrm>
          <a:off x="911336" y="4769630"/>
          <a:ext cx="6840760" cy="2088232"/>
        </p:xfrm>
        <a:graphic>
          <a:graphicData uri="http://schemas.openxmlformats.org/presentationml/2006/ole">
            <mc:AlternateContent xmlns:mc="http://schemas.openxmlformats.org/markup-compatibility/2006">
              <mc:Choice xmlns:v="urn:schemas-microsoft-com:vml" Requires="v">
                <p:oleObj spid="_x0000_s8209" r:id="rId3" imgW="4410075" imgH="2076450" progId="Paint.Picture">
                  <p:embed/>
                </p:oleObj>
              </mc:Choice>
              <mc:Fallback>
                <p:oleObj r:id="rId3" imgW="4410075" imgH="2076450" progId="Paint.Picture">
                  <p:embed/>
                  <p:pic>
                    <p:nvPicPr>
                      <p:cNvPr id="0" name="图片 3"/>
                      <p:cNvPicPr/>
                      <p:nvPr/>
                    </p:nvPicPr>
                    <p:blipFill>
                      <a:blip r:embed="rId4"/>
                    </p:blipFill>
                    <p:spPr>
                      <a:xfrm>
                        <a:off x="911336" y="4769630"/>
                        <a:ext cx="6840760" cy="2088232"/>
                      </a:xfrm>
                      <a:prstGeom prst="rect">
                        <a:avLst/>
                      </a:prstGeom>
                    </p:spPr>
                  </p:pic>
                </p:oleObj>
              </mc:Fallback>
            </mc:AlternateContent>
          </a:graphicData>
        </a:graphic>
      </p:graphicFrame>
      <p:sp>
        <p:nvSpPr>
          <p:cNvPr id="5" name="文本框 4"/>
          <p:cNvSpPr txBox="1"/>
          <p:nvPr/>
        </p:nvSpPr>
        <p:spPr>
          <a:xfrm>
            <a:off x="897255" y="2924944"/>
            <a:ext cx="5884545" cy="1188720"/>
          </a:xfrm>
          <a:prstGeom prst="rect">
            <a:avLst/>
          </a:prstGeom>
          <a:noFill/>
        </p:spPr>
        <p:txBody>
          <a:bodyPr wrap="square" rtlCol="0" anchor="t">
            <a:spAutoFit/>
          </a:bodyPr>
          <a:lstStyle/>
          <a:p>
            <a:pPr algn="l"/>
            <a:r>
              <a:rPr lang="zh-CN" altLang="en-US"/>
              <a:t> I= imread('lena-gray.tif');</a:t>
            </a:r>
          </a:p>
          <a:p>
            <a:pPr algn="l"/>
            <a:r>
              <a:rPr lang="zh-CN" altLang="en-US"/>
              <a:t> J=imnoise(I,'gaussian',0,0.02);</a:t>
            </a:r>
          </a:p>
          <a:p>
            <a:pPr algn="l"/>
            <a:r>
              <a:rPr lang="zh-CN" altLang="en-US"/>
              <a:t> subplot(1,2,1); imshow(I);</a:t>
            </a:r>
          </a:p>
          <a:p>
            <a:pPr algn="l"/>
            <a:r>
              <a:rPr lang="zh-CN" altLang="en-US"/>
              <a:t> subplot(1,2,2); imshow(J);</a:t>
            </a:r>
          </a:p>
        </p:txBody>
      </p:sp>
      <p:sp>
        <p:nvSpPr>
          <p:cNvPr id="6" name="标题 1"/>
          <p:cNvSpPr>
            <a:spLocks noGrp="1"/>
          </p:cNvSpPr>
          <p:nvPr/>
        </p:nvSpPr>
        <p:spPr>
          <a:xfrm>
            <a:off x="1150938" y="617538"/>
            <a:ext cx="7793037" cy="1143000"/>
          </a:xfrm>
          <a:prstGeom prst="rect">
            <a:avLst/>
          </a:prstGeom>
          <a:noFill/>
          <a:ln w="9525">
            <a:noFill/>
          </a:ln>
        </p:spPr>
        <p:txBody>
          <a:bodyPr anchor="b"/>
          <a:lstStyle>
            <a:lvl1pPr marL="0" lvl="0" indent="0" algn="l"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a:t>图像噪声</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28</a:t>
            </a:fld>
            <a:endParaRPr lang="zh-CN" altLang="en-US" dirty="0"/>
          </a:p>
        </p:txBody>
      </p:sp>
      <p:sp>
        <p:nvSpPr>
          <p:cNvPr id="3" name="文本框 2"/>
          <p:cNvSpPr txBox="1"/>
          <p:nvPr/>
        </p:nvSpPr>
        <p:spPr>
          <a:xfrm>
            <a:off x="1165860" y="2226310"/>
            <a:ext cx="3569335" cy="1188720"/>
          </a:xfrm>
          <a:prstGeom prst="rect">
            <a:avLst/>
          </a:prstGeom>
          <a:noFill/>
        </p:spPr>
        <p:txBody>
          <a:bodyPr wrap="square" rtlCol="0" anchor="t">
            <a:spAutoFit/>
          </a:bodyPr>
          <a:lstStyle/>
          <a:p>
            <a:pPr algn="l"/>
            <a:r>
              <a:rPr lang="zh-CN" altLang="en-US"/>
              <a:t> I= imread('lena-gray.tif');</a:t>
            </a:r>
          </a:p>
          <a:p>
            <a:pPr algn="l"/>
            <a:r>
              <a:rPr lang="zh-CN" altLang="en-US"/>
              <a:t> J=imnoise(I,'salt &amp; pepper',0.001);</a:t>
            </a:r>
          </a:p>
          <a:p>
            <a:pPr algn="l"/>
            <a:r>
              <a:rPr lang="zh-CN" altLang="en-US"/>
              <a:t> subplot(1,2,1); imshow(I);</a:t>
            </a:r>
          </a:p>
          <a:p>
            <a:pPr algn="l"/>
            <a:r>
              <a:rPr lang="zh-CN" altLang="en-US"/>
              <a:t> subplot(1,2,2); imshow(J);</a:t>
            </a:r>
          </a:p>
        </p:txBody>
      </p:sp>
      <p:graphicFrame>
        <p:nvGraphicFramePr>
          <p:cNvPr id="4" name="对象 3"/>
          <p:cNvGraphicFramePr/>
          <p:nvPr/>
        </p:nvGraphicFramePr>
        <p:xfrm>
          <a:off x="2115820" y="3767455"/>
          <a:ext cx="5059680" cy="2413000"/>
        </p:xfrm>
        <a:graphic>
          <a:graphicData uri="http://schemas.openxmlformats.org/presentationml/2006/ole">
            <mc:AlternateContent xmlns:mc="http://schemas.openxmlformats.org/markup-compatibility/2006">
              <mc:Choice xmlns:v="urn:schemas-microsoft-com:vml" Requires="v">
                <p:oleObj spid="_x0000_s9233" r:id="rId3" imgW="4333875" imgH="2038350" progId="Paint.Picture">
                  <p:embed/>
                </p:oleObj>
              </mc:Choice>
              <mc:Fallback>
                <p:oleObj r:id="rId3" imgW="4333875" imgH="2038350" progId="Paint.Picture">
                  <p:embed/>
                  <p:pic>
                    <p:nvPicPr>
                      <p:cNvPr id="0" name="图片 4"/>
                      <p:cNvPicPr/>
                      <p:nvPr/>
                    </p:nvPicPr>
                    <p:blipFill>
                      <a:blip r:embed="rId4"/>
                    </p:blipFill>
                    <p:spPr>
                      <a:xfrm>
                        <a:off x="2115820" y="3767455"/>
                        <a:ext cx="5059680" cy="2413000"/>
                      </a:xfrm>
                      <a:prstGeom prst="rect">
                        <a:avLst/>
                      </a:prstGeom>
                    </p:spPr>
                  </p:pic>
                </p:oleObj>
              </mc:Fallback>
            </mc:AlternateContent>
          </a:graphicData>
        </a:graphic>
      </p:graphicFrame>
      <p:sp>
        <p:nvSpPr>
          <p:cNvPr id="6" name="标题 1"/>
          <p:cNvSpPr>
            <a:spLocks noGrp="1"/>
          </p:cNvSpPr>
          <p:nvPr/>
        </p:nvSpPr>
        <p:spPr>
          <a:xfrm>
            <a:off x="1150938" y="617538"/>
            <a:ext cx="7793037" cy="1143000"/>
          </a:xfrm>
          <a:prstGeom prst="rect">
            <a:avLst/>
          </a:prstGeom>
          <a:noFill/>
          <a:ln w="9525">
            <a:noFill/>
          </a:ln>
        </p:spPr>
        <p:txBody>
          <a:bodyPr anchor="b"/>
          <a:lstStyle>
            <a:lvl1pPr marL="0" lvl="0" indent="0" algn="l"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a:t>图像噪声</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29</a:t>
            </a:fld>
            <a:endParaRPr lang="zh-CN" altLang="en-US" dirty="0"/>
          </a:p>
        </p:txBody>
      </p:sp>
      <p:sp>
        <p:nvSpPr>
          <p:cNvPr id="3" name="文本框 2"/>
          <p:cNvSpPr txBox="1"/>
          <p:nvPr/>
        </p:nvSpPr>
        <p:spPr>
          <a:xfrm>
            <a:off x="565785" y="2026920"/>
            <a:ext cx="1554480" cy="365760"/>
          </a:xfrm>
          <a:prstGeom prst="rect">
            <a:avLst/>
          </a:prstGeom>
          <a:noFill/>
        </p:spPr>
        <p:txBody>
          <a:bodyPr wrap="none" rtlCol="0">
            <a:spAutoFit/>
          </a:bodyPr>
          <a:lstStyle/>
          <a:p>
            <a:r>
              <a:rPr lang="zh-CN" altLang="en-US"/>
              <a:t>生成模板函数</a:t>
            </a:r>
          </a:p>
        </p:txBody>
      </p:sp>
      <p:sp>
        <p:nvSpPr>
          <p:cNvPr id="4" name="文本框 3"/>
          <p:cNvSpPr txBox="1"/>
          <p:nvPr/>
        </p:nvSpPr>
        <p:spPr>
          <a:xfrm>
            <a:off x="727710" y="2392680"/>
            <a:ext cx="7031355" cy="3657600"/>
          </a:xfrm>
          <a:prstGeom prst="rect">
            <a:avLst/>
          </a:prstGeom>
          <a:noFill/>
        </p:spPr>
        <p:txBody>
          <a:bodyPr wrap="square" rtlCol="0" anchor="t">
            <a:spAutoFit/>
          </a:bodyPr>
          <a:lstStyle/>
          <a:p>
            <a:pPr algn="l"/>
            <a:r>
              <a:rPr lang="zh-CN" altLang="en-US"/>
              <a:t> fspecial </a:t>
            </a:r>
            <a:r>
              <a:rPr lang="en-US" altLang="zh-CN"/>
              <a:t>( )</a:t>
            </a:r>
            <a:r>
              <a:rPr lang="zh-CN" altLang="en-US"/>
              <a:t>  Create predefined 2-D filters.</a:t>
            </a:r>
          </a:p>
          <a:p>
            <a:pPr algn="l"/>
            <a:r>
              <a:rPr lang="zh-CN" altLang="en-US"/>
              <a:t>H = fspecial(TYPE) creates a two-dimensional filter H of the</a:t>
            </a:r>
          </a:p>
          <a:p>
            <a:pPr algn="l"/>
            <a:r>
              <a:rPr lang="zh-CN" altLang="en-US"/>
              <a:t>    specified type. Possible values for TYPE are:</a:t>
            </a:r>
          </a:p>
          <a:p>
            <a:pPr algn="l"/>
            <a:r>
              <a:rPr lang="zh-CN" altLang="en-US"/>
              <a:t> </a:t>
            </a:r>
          </a:p>
          <a:p>
            <a:pPr algn="l"/>
            <a:r>
              <a:rPr lang="zh-CN" altLang="en-US"/>
              <a:t>      'average'   averaging filter</a:t>
            </a:r>
          </a:p>
          <a:p>
            <a:pPr algn="l"/>
            <a:r>
              <a:rPr lang="zh-CN" altLang="en-US"/>
              <a:t>      'disk'      circular averaging filter</a:t>
            </a:r>
          </a:p>
          <a:p>
            <a:pPr algn="l"/>
            <a:r>
              <a:rPr lang="zh-CN" altLang="en-US"/>
              <a:t>      'gaussian'  Gaussian lowpass filter</a:t>
            </a:r>
          </a:p>
          <a:p>
            <a:pPr algn="l"/>
            <a:r>
              <a:rPr lang="zh-CN" altLang="en-US"/>
              <a:t>      'laplacian' filter approximating the 2-D Laplacian operator</a:t>
            </a:r>
          </a:p>
          <a:p>
            <a:pPr algn="l"/>
            <a:r>
              <a:rPr lang="zh-CN" altLang="en-US"/>
              <a:t>      'log'       Laplacian of Gaussian filter</a:t>
            </a:r>
          </a:p>
          <a:p>
            <a:pPr algn="l"/>
            <a:r>
              <a:rPr lang="zh-CN" altLang="en-US"/>
              <a:t>      'motion'    motion filter</a:t>
            </a:r>
          </a:p>
          <a:p>
            <a:pPr algn="l"/>
            <a:r>
              <a:rPr lang="zh-CN" altLang="en-US"/>
              <a:t>      'prewitt'   Prewitt horizontal edge-emphasizing filter</a:t>
            </a:r>
          </a:p>
          <a:p>
            <a:pPr algn="l"/>
            <a:r>
              <a:rPr lang="zh-CN" altLang="en-US"/>
              <a:t>      'sobel'     Sobel horizontal edge-emphasizing filter</a:t>
            </a:r>
          </a:p>
          <a:p>
            <a:pPr algn="l"/>
            <a:r>
              <a:rPr lang="zh-CN" altLang="en-US"/>
              <a:t>      'unsharp'   unsharp contrast enhancement filter</a:t>
            </a:r>
          </a:p>
        </p:txBody>
      </p:sp>
      <p:sp>
        <p:nvSpPr>
          <p:cNvPr id="5" name="标题 1"/>
          <p:cNvSpPr>
            <a:spLocks noGrp="1"/>
          </p:cNvSpPr>
          <p:nvPr/>
        </p:nvSpPr>
        <p:spPr>
          <a:xfrm>
            <a:off x="1150938" y="617538"/>
            <a:ext cx="7793037" cy="1143000"/>
          </a:xfrm>
          <a:prstGeom prst="rect">
            <a:avLst/>
          </a:prstGeom>
          <a:noFill/>
          <a:ln w="9525">
            <a:noFill/>
          </a:ln>
        </p:spPr>
        <p:txBody>
          <a:bodyPr anchor="b"/>
          <a:lstStyle>
            <a:lvl1pPr marL="0" lvl="0" indent="0" algn="l"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a:t>图像去噪（平滑）</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sym typeface="+mn-ea"/>
              </a:rPr>
              <a:t>空间域滤波</a:t>
            </a:r>
            <a:r>
              <a:rPr lang="zh-CN" altLang="en-US" b="1" dirty="0">
                <a:latin typeface="宋体" panose="02010600030101010101" pitchFamily="2" charset="-122"/>
                <a:ea typeface="宋体" panose="02010600030101010101" pitchFamily="2" charset="-122"/>
                <a:sym typeface="+mn-ea"/>
              </a:rPr>
              <a:t>是基于邻域处理的增强方法，它应用某一模板对每个像素与其周围邻域的所有像素进行某种数学运算得到该像素的新的灰度值，新的灰度值的大小不仅与该像素的灰度值有关，而且还与其邻域内的像素的灰度值有关。</a:t>
            </a:r>
            <a:endParaRPr lang="zh-CN" altLang="en-US" b="1">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3</a:t>
            </a:fld>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30</a:t>
            </a:fld>
            <a:endParaRPr lang="zh-CN" altLang="en-US" dirty="0"/>
          </a:p>
        </p:txBody>
      </p:sp>
      <p:sp>
        <p:nvSpPr>
          <p:cNvPr id="3" name="文本框 2"/>
          <p:cNvSpPr txBox="1"/>
          <p:nvPr/>
        </p:nvSpPr>
        <p:spPr>
          <a:xfrm>
            <a:off x="957580" y="2142490"/>
            <a:ext cx="7085330" cy="4206240"/>
          </a:xfrm>
          <a:prstGeom prst="rect">
            <a:avLst/>
          </a:prstGeom>
          <a:noFill/>
        </p:spPr>
        <p:txBody>
          <a:bodyPr wrap="square" rtlCol="0" anchor="t">
            <a:spAutoFit/>
          </a:bodyPr>
          <a:lstStyle/>
          <a:p>
            <a:pPr algn="l"/>
            <a:r>
              <a:rPr lang="zh-CN" altLang="en-US"/>
              <a:t>H = fspecial('average',HSIZE) returns an averaging filter H of size</a:t>
            </a:r>
          </a:p>
          <a:p>
            <a:pPr algn="l"/>
            <a:r>
              <a:rPr lang="zh-CN" altLang="en-US"/>
              <a:t> HSIZE. HSIZE can be a vector specifying the number of rows and columns in H or a scalar, in which case H is a square matrix.The default HSIZE is [3 3].</a:t>
            </a:r>
          </a:p>
          <a:p>
            <a:pPr algn="l"/>
            <a:endParaRPr lang="zh-CN" altLang="en-US"/>
          </a:p>
          <a:p>
            <a:pPr algn="l"/>
            <a:r>
              <a:rPr lang="en-US" altLang="zh-CN"/>
              <a:t>EX.</a:t>
            </a:r>
          </a:p>
          <a:p>
            <a:pPr algn="l"/>
            <a:r>
              <a:rPr lang="en-US" altLang="zh-CN"/>
              <a:t>H=fspecial</a:t>
            </a:r>
            <a:r>
              <a:rPr lang="zh-CN" altLang="en-US">
                <a:sym typeface="+mn-ea"/>
              </a:rPr>
              <a:t>('average',</a:t>
            </a:r>
            <a:r>
              <a:rPr lang="en-US" altLang="zh-CN">
                <a:sym typeface="+mn-ea"/>
              </a:rPr>
              <a:t>5</a:t>
            </a:r>
            <a:r>
              <a:rPr lang="zh-CN" altLang="en-US">
                <a:sym typeface="+mn-ea"/>
              </a:rPr>
              <a:t>) </a:t>
            </a:r>
          </a:p>
          <a:p>
            <a:pPr algn="l"/>
            <a:endParaRPr lang="en-US" altLang="zh-CN"/>
          </a:p>
          <a:p>
            <a:pPr algn="l"/>
            <a:r>
              <a:rPr lang="en-US" altLang="zh-CN"/>
              <a:t>H =</a:t>
            </a:r>
          </a:p>
          <a:p>
            <a:pPr algn="l"/>
            <a:endParaRPr lang="en-US" altLang="zh-CN"/>
          </a:p>
          <a:p>
            <a:pPr algn="l"/>
            <a:r>
              <a:rPr lang="en-US" altLang="zh-CN"/>
              <a:t>    0.0400    0.0400    0.0400    0.0400    0.0400</a:t>
            </a:r>
          </a:p>
          <a:p>
            <a:pPr algn="l"/>
            <a:r>
              <a:rPr lang="en-US" altLang="zh-CN"/>
              <a:t>    0.0400    0.0400    0.0400    0.0400    0.0400</a:t>
            </a:r>
          </a:p>
          <a:p>
            <a:pPr algn="l"/>
            <a:r>
              <a:rPr lang="en-US" altLang="zh-CN"/>
              <a:t>    0.0400    0.0400    0.0400    0.0400    0.0400</a:t>
            </a:r>
          </a:p>
          <a:p>
            <a:pPr algn="l"/>
            <a:r>
              <a:rPr lang="en-US" altLang="zh-CN"/>
              <a:t>    0.0400    0.0400    0.0400    0.0400    0.0400</a:t>
            </a:r>
          </a:p>
          <a:p>
            <a:pPr algn="l"/>
            <a:r>
              <a:rPr lang="en-US" altLang="zh-CN"/>
              <a:t>    0.0400    0.0400    0.0400    0.0400    0.0400</a:t>
            </a:r>
          </a:p>
        </p:txBody>
      </p:sp>
      <p:sp>
        <p:nvSpPr>
          <p:cNvPr id="5" name="标题 1"/>
          <p:cNvSpPr>
            <a:spLocks noGrp="1"/>
          </p:cNvSpPr>
          <p:nvPr/>
        </p:nvSpPr>
        <p:spPr>
          <a:xfrm>
            <a:off x="1150938" y="617538"/>
            <a:ext cx="7793037" cy="1143000"/>
          </a:xfrm>
          <a:prstGeom prst="rect">
            <a:avLst/>
          </a:prstGeom>
          <a:noFill/>
          <a:ln w="9525">
            <a:noFill/>
          </a:ln>
        </p:spPr>
        <p:txBody>
          <a:bodyPr anchor="b"/>
          <a:lstStyle>
            <a:lvl1pPr marL="0" lvl="0" indent="0" algn="l"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a:t>图像去噪（平滑）</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31</a:t>
            </a:fld>
            <a:endParaRPr lang="zh-CN" altLang="en-US" dirty="0"/>
          </a:p>
        </p:txBody>
      </p:sp>
      <p:sp>
        <p:nvSpPr>
          <p:cNvPr id="3" name="文本框 2"/>
          <p:cNvSpPr txBox="1"/>
          <p:nvPr/>
        </p:nvSpPr>
        <p:spPr>
          <a:xfrm>
            <a:off x="892810" y="2136140"/>
            <a:ext cx="6515735" cy="4206240"/>
          </a:xfrm>
          <a:prstGeom prst="rect">
            <a:avLst/>
          </a:prstGeom>
          <a:noFill/>
        </p:spPr>
        <p:txBody>
          <a:bodyPr wrap="square" rtlCol="0" anchor="t">
            <a:spAutoFit/>
          </a:bodyPr>
          <a:lstStyle/>
          <a:p>
            <a:pPr algn="l"/>
            <a:r>
              <a:rPr lang="zh-CN" altLang="en-US" dirty="0"/>
              <a:t> H = fspecial('gaussian',HSIZE,SIGMA) returns a rotationally</a:t>
            </a:r>
          </a:p>
          <a:p>
            <a:pPr algn="l"/>
            <a:r>
              <a:rPr lang="zh-CN" altLang="en-US" dirty="0"/>
              <a:t>    symmetric Gaussian lowpass filter  of size HSIZE with standard</a:t>
            </a:r>
          </a:p>
          <a:p>
            <a:pPr algn="l"/>
            <a:r>
              <a:rPr lang="zh-CN" altLang="en-US" dirty="0"/>
              <a:t>    deviation SIGMA (positive). HSIZE can be a vector specifying th</a:t>
            </a:r>
            <a:r>
              <a:rPr lang="en-US" altLang="zh-CN" dirty="0"/>
              <a:t>e</a:t>
            </a:r>
            <a:r>
              <a:rPr lang="zh-CN" altLang="en-US" dirty="0"/>
              <a:t> number of rows and columns in H or a scalar, in which case H is asquare matrix.The default HSIZE is [3 3], the default SIGMA is 0.5.</a:t>
            </a:r>
          </a:p>
          <a:p>
            <a:pPr algn="l"/>
            <a:r>
              <a:rPr lang="en-US" altLang="zh-CN" dirty="0"/>
              <a:t>EX.</a:t>
            </a:r>
          </a:p>
          <a:p>
            <a:pPr algn="l"/>
            <a:r>
              <a:rPr lang="en-US" altLang="zh-CN" dirty="0"/>
              <a:t> H = </a:t>
            </a:r>
            <a:r>
              <a:rPr lang="en-US" altLang="zh-CN" dirty="0" err="1"/>
              <a:t>fspecial</a:t>
            </a:r>
            <a:r>
              <a:rPr lang="en-US" altLang="zh-CN" dirty="0"/>
              <a:t>('gaussian',5)</a:t>
            </a:r>
          </a:p>
          <a:p>
            <a:pPr algn="l"/>
            <a:endParaRPr lang="en-US" altLang="zh-CN" dirty="0"/>
          </a:p>
          <a:p>
            <a:pPr algn="l"/>
            <a:r>
              <a:rPr lang="en-US" altLang="zh-CN" dirty="0"/>
              <a:t>H =</a:t>
            </a:r>
          </a:p>
          <a:p>
            <a:pPr algn="l"/>
            <a:endParaRPr lang="en-US" altLang="zh-CN" dirty="0"/>
          </a:p>
          <a:p>
            <a:pPr algn="l"/>
            <a:r>
              <a:rPr lang="en-US" altLang="zh-CN" dirty="0"/>
              <a:t>    0.0000    0.0000    0.0002    0.0000    0.0000</a:t>
            </a:r>
          </a:p>
          <a:p>
            <a:pPr algn="l"/>
            <a:r>
              <a:rPr lang="en-US" altLang="zh-CN" dirty="0"/>
              <a:t>    0.0000    0.0113    0.0837    0.0113    0.0000</a:t>
            </a:r>
          </a:p>
          <a:p>
            <a:pPr algn="l"/>
            <a:r>
              <a:rPr lang="en-US" altLang="zh-CN" dirty="0"/>
              <a:t>    0.0002    0.0837    0.6187    0.0837    0.0002</a:t>
            </a:r>
          </a:p>
          <a:p>
            <a:pPr algn="l"/>
            <a:r>
              <a:rPr lang="en-US" altLang="zh-CN" dirty="0"/>
              <a:t>    0.0000    0.0113    0.0837    0.0113    0.0000</a:t>
            </a:r>
          </a:p>
          <a:p>
            <a:pPr algn="l"/>
            <a:r>
              <a:rPr lang="en-US" altLang="zh-CN" dirty="0"/>
              <a:t>    0.0000    0.0000    0.0002    0.0000    0.0000</a:t>
            </a:r>
          </a:p>
        </p:txBody>
      </p:sp>
      <p:sp>
        <p:nvSpPr>
          <p:cNvPr id="5" name="标题 1"/>
          <p:cNvSpPr>
            <a:spLocks noGrp="1"/>
          </p:cNvSpPr>
          <p:nvPr/>
        </p:nvSpPr>
        <p:spPr>
          <a:xfrm>
            <a:off x="1150938" y="617538"/>
            <a:ext cx="7793037" cy="1143000"/>
          </a:xfrm>
          <a:prstGeom prst="rect">
            <a:avLst/>
          </a:prstGeom>
          <a:noFill/>
          <a:ln w="9525">
            <a:noFill/>
          </a:ln>
        </p:spPr>
        <p:txBody>
          <a:bodyPr anchor="b"/>
          <a:lstStyle>
            <a:lvl1pPr marL="0" lvl="0" indent="0" algn="l"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a:t>图像去噪（平滑）</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32</a:t>
            </a:fld>
            <a:endParaRPr lang="zh-CN" altLang="en-US" dirty="0"/>
          </a:p>
        </p:txBody>
      </p:sp>
      <p:sp>
        <p:nvSpPr>
          <p:cNvPr id="3" name="文本框 2"/>
          <p:cNvSpPr txBox="1"/>
          <p:nvPr/>
        </p:nvSpPr>
        <p:spPr>
          <a:xfrm>
            <a:off x="1100455" y="1991360"/>
            <a:ext cx="7292975" cy="3108960"/>
          </a:xfrm>
          <a:prstGeom prst="rect">
            <a:avLst/>
          </a:prstGeom>
          <a:noFill/>
        </p:spPr>
        <p:txBody>
          <a:bodyPr wrap="square" rtlCol="0" anchor="t">
            <a:spAutoFit/>
          </a:bodyPr>
          <a:lstStyle/>
          <a:p>
            <a:pPr algn="l"/>
            <a:r>
              <a:rPr lang="zh-CN" altLang="en-US"/>
              <a:t> imfilter</a:t>
            </a:r>
            <a:r>
              <a:rPr lang="en-US" altLang="zh-CN"/>
              <a:t>( )  </a:t>
            </a:r>
            <a:r>
              <a:rPr lang="zh-CN" altLang="en-US"/>
              <a:t> N-D filtering of multidimensional images.</a:t>
            </a:r>
          </a:p>
          <a:p>
            <a:pPr algn="l"/>
            <a:r>
              <a:rPr lang="zh-CN" altLang="en-US"/>
              <a:t> B = imfilter(A,H) filters the multidimensional array A with the</a:t>
            </a:r>
          </a:p>
          <a:p>
            <a:pPr algn="l"/>
            <a:r>
              <a:rPr lang="zh-CN" altLang="en-US"/>
              <a:t>    multidimensional filter H.  A can be logical or it can be a </a:t>
            </a:r>
          </a:p>
          <a:p>
            <a:pPr algn="l"/>
            <a:r>
              <a:rPr lang="zh-CN" altLang="en-US"/>
              <a:t>    nonsparse numeric array of any class and dimension.  The result, </a:t>
            </a:r>
          </a:p>
          <a:p>
            <a:pPr algn="l"/>
            <a:r>
              <a:rPr lang="zh-CN" altLang="en-US"/>
              <a:t>    B, has the same size and class as A.</a:t>
            </a:r>
          </a:p>
          <a:p>
            <a:pPr algn="l"/>
            <a:endParaRPr lang="zh-CN" altLang="en-US"/>
          </a:p>
          <a:p>
            <a:pPr algn="l"/>
            <a:endParaRPr lang="zh-CN" altLang="en-US"/>
          </a:p>
          <a:p>
            <a:pPr algn="l"/>
            <a:r>
              <a:rPr lang="zh-CN" altLang="en-US"/>
              <a:t> B = imfilter(A,H,OPTION1,OPTION2,...) performs multidimensional</a:t>
            </a:r>
          </a:p>
          <a:p>
            <a:pPr algn="l"/>
            <a:r>
              <a:rPr lang="zh-CN" altLang="en-US"/>
              <a:t>    filtering according to the specified options.  Option arguments can</a:t>
            </a:r>
          </a:p>
          <a:p>
            <a:pPr algn="l"/>
            <a:r>
              <a:rPr lang="zh-CN" altLang="en-US"/>
              <a:t>    have the following values:</a:t>
            </a:r>
          </a:p>
          <a:p>
            <a:pPr algn="l"/>
            <a:endParaRPr lang="zh-CN" altLang="en-US"/>
          </a:p>
        </p:txBody>
      </p:sp>
      <p:sp>
        <p:nvSpPr>
          <p:cNvPr id="5" name="标题 1"/>
          <p:cNvSpPr>
            <a:spLocks noGrp="1"/>
          </p:cNvSpPr>
          <p:nvPr/>
        </p:nvSpPr>
        <p:spPr>
          <a:xfrm>
            <a:off x="1150938" y="617538"/>
            <a:ext cx="7793037" cy="1143000"/>
          </a:xfrm>
          <a:prstGeom prst="rect">
            <a:avLst/>
          </a:prstGeom>
          <a:noFill/>
          <a:ln w="9525">
            <a:noFill/>
          </a:ln>
        </p:spPr>
        <p:txBody>
          <a:bodyPr anchor="b"/>
          <a:lstStyle>
            <a:lvl1pPr marL="0" lvl="0" indent="0" algn="l"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a:t>图像去噪（平滑）</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33</a:t>
            </a:fld>
            <a:endParaRPr lang="zh-CN" altLang="en-US" dirty="0"/>
          </a:p>
        </p:txBody>
      </p:sp>
      <p:sp>
        <p:nvSpPr>
          <p:cNvPr id="3" name="文本框 2"/>
          <p:cNvSpPr txBox="1"/>
          <p:nvPr/>
        </p:nvSpPr>
        <p:spPr>
          <a:xfrm>
            <a:off x="716280" y="2082165"/>
            <a:ext cx="8181340" cy="3931920"/>
          </a:xfrm>
          <a:prstGeom prst="rect">
            <a:avLst/>
          </a:prstGeom>
          <a:noFill/>
        </p:spPr>
        <p:txBody>
          <a:bodyPr wrap="square" rtlCol="0" anchor="t">
            <a:spAutoFit/>
          </a:bodyPr>
          <a:lstStyle/>
          <a:p>
            <a:pPr algn="l"/>
            <a:r>
              <a:rPr lang="zh-CN" altLang="en-US"/>
              <a:t>Boundary options （边界选项）</a:t>
            </a:r>
          </a:p>
          <a:p>
            <a:pPr algn="l"/>
            <a:r>
              <a:rPr lang="zh-CN" altLang="en-US"/>
              <a:t> </a:t>
            </a:r>
          </a:p>
          <a:p>
            <a:pPr algn="l"/>
            <a:r>
              <a:rPr lang="zh-CN" altLang="en-US"/>
              <a:t>        </a:t>
            </a:r>
            <a:r>
              <a:rPr lang="zh-CN" altLang="en-US" b="1">
                <a:solidFill>
                  <a:srgbClr val="008000"/>
                </a:solidFill>
                <a:uFillTx/>
              </a:rPr>
              <a:t>X</a:t>
            </a:r>
            <a:r>
              <a:rPr lang="zh-CN" altLang="en-US">
                <a:solidFill>
                  <a:srgbClr val="008000"/>
                </a:solidFill>
                <a:uFillTx/>
              </a:rPr>
              <a:t> </a:t>
            </a:r>
            <a:r>
              <a:rPr lang="zh-CN" altLang="en-US"/>
              <a:t>           Input array values outside the bounds of the array</a:t>
            </a:r>
          </a:p>
          <a:p>
            <a:pPr algn="l"/>
            <a:r>
              <a:rPr lang="zh-CN" altLang="en-US"/>
              <a:t>                     are implicitly assumed to have the value X.  When no</a:t>
            </a:r>
          </a:p>
          <a:p>
            <a:pPr algn="l"/>
            <a:r>
              <a:rPr lang="zh-CN" altLang="en-US"/>
              <a:t>                     boundary option is specified, imfilter uses X = 0.（默认）</a:t>
            </a:r>
          </a:p>
          <a:p>
            <a:pPr algn="l"/>
            <a:r>
              <a:rPr lang="zh-CN" altLang="en-US"/>
              <a:t>       </a:t>
            </a:r>
            <a:r>
              <a:rPr lang="zh-CN" altLang="en-US" b="1"/>
              <a:t> 'symmetric'  </a:t>
            </a:r>
            <a:r>
              <a:rPr lang="zh-CN" altLang="en-US"/>
              <a:t>Input array values outside the bounds of the array</a:t>
            </a:r>
          </a:p>
          <a:p>
            <a:pPr algn="l"/>
            <a:r>
              <a:rPr lang="zh-CN" altLang="en-US"/>
              <a:t>                     are computed by mirror-reflecting the array across</a:t>
            </a:r>
          </a:p>
          <a:p>
            <a:pPr algn="l"/>
            <a:r>
              <a:rPr lang="zh-CN" altLang="en-US"/>
              <a:t>                     the array border.（镜像反射来扩展）</a:t>
            </a:r>
          </a:p>
          <a:p>
            <a:pPr algn="l"/>
            <a:r>
              <a:rPr lang="zh-CN" altLang="en-US"/>
              <a:t>        </a:t>
            </a:r>
            <a:r>
              <a:rPr lang="zh-CN" altLang="en-US" b="1"/>
              <a:t>'replicate'</a:t>
            </a:r>
            <a:r>
              <a:rPr lang="zh-CN" altLang="en-US"/>
              <a:t>  Input array values outside the bounds of the array</a:t>
            </a:r>
          </a:p>
          <a:p>
            <a:pPr algn="l"/>
            <a:r>
              <a:rPr lang="zh-CN" altLang="en-US"/>
              <a:t>                     are assumed to equal the nearest array border</a:t>
            </a:r>
          </a:p>
          <a:p>
            <a:pPr algn="l"/>
            <a:r>
              <a:rPr lang="zh-CN" altLang="en-US"/>
              <a:t>                     value.（复制外边界的值来扩展）</a:t>
            </a:r>
          </a:p>
          <a:p>
            <a:pPr algn="l"/>
            <a:r>
              <a:rPr lang="zh-CN" altLang="en-US"/>
              <a:t>        </a:t>
            </a:r>
            <a:r>
              <a:rPr lang="zh-CN" altLang="en-US" b="1"/>
              <a:t> 'circular' </a:t>
            </a:r>
            <a:r>
              <a:rPr lang="zh-CN" altLang="en-US"/>
              <a:t>  Input array values outside the bounds of the array</a:t>
            </a:r>
          </a:p>
          <a:p>
            <a:pPr algn="l"/>
            <a:r>
              <a:rPr lang="zh-CN" altLang="en-US"/>
              <a:t>                     are computed by implicitly assuming the input array</a:t>
            </a:r>
          </a:p>
          <a:p>
            <a:pPr algn="l"/>
            <a:r>
              <a:rPr lang="zh-CN" altLang="en-US"/>
              <a:t>                     is periodic.</a:t>
            </a:r>
            <a:r>
              <a:rPr lang="en-US" altLang="zh-CN"/>
              <a:t>(</a:t>
            </a:r>
            <a:r>
              <a:rPr lang="zh-CN" altLang="zh-CN"/>
              <a:t>将图像看成是一个二维周期函数的一个周期来扩展</a:t>
            </a:r>
            <a:r>
              <a:rPr lang="en-US" altLang="zh-CN"/>
              <a:t>)</a:t>
            </a:r>
          </a:p>
        </p:txBody>
      </p:sp>
      <p:sp>
        <p:nvSpPr>
          <p:cNvPr id="5" name="标题 1"/>
          <p:cNvSpPr>
            <a:spLocks noGrp="1"/>
          </p:cNvSpPr>
          <p:nvPr/>
        </p:nvSpPr>
        <p:spPr>
          <a:xfrm>
            <a:off x="1150938" y="617538"/>
            <a:ext cx="7793037" cy="1143000"/>
          </a:xfrm>
          <a:prstGeom prst="rect">
            <a:avLst/>
          </a:prstGeom>
          <a:noFill/>
          <a:ln w="9525">
            <a:noFill/>
          </a:ln>
        </p:spPr>
        <p:txBody>
          <a:bodyPr anchor="b"/>
          <a:lstStyle>
            <a:lvl1pPr marL="0" lvl="0" indent="0" algn="l"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a:t>图像去噪（平滑）</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34</a:t>
            </a:fld>
            <a:endParaRPr lang="zh-CN" altLang="en-US" dirty="0"/>
          </a:p>
        </p:txBody>
      </p:sp>
      <p:sp>
        <p:nvSpPr>
          <p:cNvPr id="3" name="文本框 2"/>
          <p:cNvSpPr txBox="1"/>
          <p:nvPr/>
        </p:nvSpPr>
        <p:spPr>
          <a:xfrm>
            <a:off x="1461770" y="2259965"/>
            <a:ext cx="7021195" cy="2011680"/>
          </a:xfrm>
          <a:prstGeom prst="rect">
            <a:avLst/>
          </a:prstGeom>
          <a:noFill/>
        </p:spPr>
        <p:txBody>
          <a:bodyPr wrap="square" rtlCol="0" anchor="t">
            <a:spAutoFit/>
          </a:bodyPr>
          <a:lstStyle/>
          <a:p>
            <a:pPr algn="l"/>
            <a:r>
              <a:rPr lang="zh-CN" altLang="en-US"/>
              <a:t> Output size options（大小选项）</a:t>
            </a:r>
          </a:p>
          <a:p>
            <a:pPr algn="l"/>
            <a:r>
              <a:rPr lang="zh-CN" altLang="en-US"/>
              <a:t> </a:t>
            </a:r>
            <a:r>
              <a:rPr lang="zh-CN" altLang="en-US" b="1"/>
              <a:t> 'same' </a:t>
            </a:r>
            <a:r>
              <a:rPr lang="zh-CN" altLang="en-US"/>
              <a:t>      The output array is the same size as the input</a:t>
            </a:r>
          </a:p>
          <a:p>
            <a:pPr algn="l"/>
            <a:r>
              <a:rPr lang="zh-CN" altLang="en-US"/>
              <a:t>                     array.  This is the default behavior when no output</a:t>
            </a:r>
          </a:p>
          <a:p>
            <a:pPr algn="l"/>
            <a:r>
              <a:rPr lang="zh-CN" altLang="en-US"/>
              <a:t>                     size options are specified.</a:t>
            </a:r>
          </a:p>
          <a:p>
            <a:pPr algn="l"/>
            <a:r>
              <a:rPr lang="zh-CN" altLang="en-US"/>
              <a:t> </a:t>
            </a:r>
          </a:p>
          <a:p>
            <a:pPr algn="l"/>
            <a:r>
              <a:rPr lang="zh-CN" altLang="en-US"/>
              <a:t>  </a:t>
            </a:r>
            <a:r>
              <a:rPr lang="zh-CN" altLang="en-US" b="1"/>
              <a:t> 'full'  </a:t>
            </a:r>
            <a:r>
              <a:rPr lang="zh-CN" altLang="en-US"/>
              <a:t>     The output array is the full filtered result, and so</a:t>
            </a:r>
          </a:p>
          <a:p>
            <a:pPr algn="l"/>
            <a:r>
              <a:rPr lang="zh-CN" altLang="en-US"/>
              <a:t>                     is larger than the input array.</a:t>
            </a:r>
          </a:p>
        </p:txBody>
      </p:sp>
      <p:sp>
        <p:nvSpPr>
          <p:cNvPr id="5" name="标题 1"/>
          <p:cNvSpPr>
            <a:spLocks noGrp="1"/>
          </p:cNvSpPr>
          <p:nvPr/>
        </p:nvSpPr>
        <p:spPr>
          <a:xfrm>
            <a:off x="1150938" y="617538"/>
            <a:ext cx="7793037" cy="1143000"/>
          </a:xfrm>
          <a:prstGeom prst="rect">
            <a:avLst/>
          </a:prstGeom>
          <a:noFill/>
          <a:ln w="9525">
            <a:noFill/>
          </a:ln>
        </p:spPr>
        <p:txBody>
          <a:bodyPr anchor="b"/>
          <a:lstStyle>
            <a:lvl1pPr marL="0" lvl="0" indent="0" algn="l"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a:t>图像去噪（平滑）</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35</a:t>
            </a:fld>
            <a:endParaRPr lang="zh-CN" altLang="en-US" dirty="0"/>
          </a:p>
        </p:txBody>
      </p:sp>
      <p:sp>
        <p:nvSpPr>
          <p:cNvPr id="3" name="文本框 2"/>
          <p:cNvSpPr txBox="1"/>
          <p:nvPr/>
        </p:nvSpPr>
        <p:spPr>
          <a:xfrm>
            <a:off x="1066800" y="1915795"/>
            <a:ext cx="8958580" cy="2834640"/>
          </a:xfrm>
          <a:prstGeom prst="rect">
            <a:avLst/>
          </a:prstGeom>
          <a:noFill/>
        </p:spPr>
        <p:txBody>
          <a:bodyPr wrap="square" rtlCol="0" anchor="t">
            <a:spAutoFit/>
          </a:bodyPr>
          <a:lstStyle/>
          <a:p>
            <a:pPr algn="l"/>
            <a:r>
              <a:rPr lang="zh-CN" altLang="en-US"/>
              <a:t> Correlation and convolution（滤波类型）</a:t>
            </a:r>
          </a:p>
          <a:p>
            <a:pPr algn="l"/>
            <a:r>
              <a:rPr lang="zh-CN" altLang="en-US"/>
              <a:t> </a:t>
            </a:r>
          </a:p>
          <a:p>
            <a:pPr algn="l"/>
            <a:r>
              <a:rPr lang="zh-CN" altLang="en-US"/>
              <a:t>      </a:t>
            </a:r>
            <a:r>
              <a:rPr lang="zh-CN" altLang="en-US" b="1"/>
              <a:t>  'corr'  </a:t>
            </a:r>
            <a:r>
              <a:rPr lang="zh-CN" altLang="en-US"/>
              <a:t>     imfilter performs multidimensional filtering using</a:t>
            </a:r>
          </a:p>
          <a:p>
            <a:pPr algn="l"/>
            <a:r>
              <a:rPr lang="zh-CN" altLang="en-US"/>
              <a:t>                     correlation, which is the same way that FILTER2</a:t>
            </a:r>
          </a:p>
          <a:p>
            <a:pPr algn="l"/>
            <a:r>
              <a:rPr lang="zh-CN" altLang="en-US"/>
              <a:t>                     performs filtering.  When no correlation or</a:t>
            </a:r>
          </a:p>
          <a:p>
            <a:pPr algn="l"/>
            <a:r>
              <a:rPr lang="zh-CN" altLang="en-US"/>
              <a:t>                     convolution option is specified, imfilter uses</a:t>
            </a:r>
          </a:p>
          <a:p>
            <a:pPr algn="l"/>
            <a:r>
              <a:rPr lang="zh-CN" altLang="en-US"/>
              <a:t>                     correlation.（默认）</a:t>
            </a:r>
          </a:p>
          <a:p>
            <a:pPr algn="l"/>
            <a:r>
              <a:rPr lang="zh-CN" altLang="en-US"/>
              <a:t> </a:t>
            </a:r>
          </a:p>
          <a:p>
            <a:pPr algn="l"/>
            <a:r>
              <a:rPr lang="zh-CN" altLang="en-US"/>
              <a:t>       </a:t>
            </a:r>
            <a:r>
              <a:rPr lang="zh-CN" altLang="en-US" b="1"/>
              <a:t> 'conv' </a:t>
            </a:r>
            <a:r>
              <a:rPr lang="zh-CN" altLang="en-US"/>
              <a:t>      imfilter performs multidimensional filtering using</a:t>
            </a:r>
          </a:p>
          <a:p>
            <a:pPr algn="l"/>
            <a:r>
              <a:rPr lang="zh-CN" altLang="en-US"/>
              <a:t>                     convolution.</a:t>
            </a:r>
          </a:p>
        </p:txBody>
      </p:sp>
      <p:sp>
        <p:nvSpPr>
          <p:cNvPr id="5" name="标题 1"/>
          <p:cNvSpPr>
            <a:spLocks noGrp="1"/>
          </p:cNvSpPr>
          <p:nvPr/>
        </p:nvSpPr>
        <p:spPr>
          <a:xfrm>
            <a:off x="1150938" y="617538"/>
            <a:ext cx="7793037" cy="1143000"/>
          </a:xfrm>
          <a:prstGeom prst="rect">
            <a:avLst/>
          </a:prstGeom>
          <a:noFill/>
          <a:ln w="9525">
            <a:noFill/>
          </a:ln>
        </p:spPr>
        <p:txBody>
          <a:bodyPr anchor="b"/>
          <a:lstStyle>
            <a:lvl1pPr marL="0" lvl="0" indent="0" algn="l"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a:t>图像去噪（平滑）</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36</a:t>
            </a:fld>
            <a:endParaRPr lang="zh-CN" altLang="en-US" dirty="0"/>
          </a:p>
        </p:txBody>
      </p:sp>
      <p:sp>
        <p:nvSpPr>
          <p:cNvPr id="3" name="文本框 2"/>
          <p:cNvSpPr txBox="1"/>
          <p:nvPr/>
        </p:nvSpPr>
        <p:spPr>
          <a:xfrm>
            <a:off x="403543" y="2139950"/>
            <a:ext cx="3143885" cy="2834640"/>
          </a:xfrm>
          <a:prstGeom prst="rect">
            <a:avLst/>
          </a:prstGeom>
          <a:noFill/>
        </p:spPr>
        <p:txBody>
          <a:bodyPr wrap="none" rtlCol="0" anchor="t">
            <a:spAutoFit/>
          </a:bodyPr>
          <a:lstStyle/>
          <a:p>
            <a:pPr algn="l"/>
            <a:r>
              <a:rPr lang="zh-CN" altLang="en-US" b="1" dirty="0">
                <a:sym typeface="+mn-ea"/>
              </a:rPr>
              <a:t>二、图像的去噪</a:t>
            </a:r>
          </a:p>
          <a:p>
            <a:pPr algn="l"/>
            <a:r>
              <a:rPr lang="zh-CN" altLang="en-US" dirty="0"/>
              <a:t>（</a:t>
            </a:r>
            <a:r>
              <a:rPr lang="en-US" altLang="zh-CN" dirty="0"/>
              <a:t>1</a:t>
            </a:r>
            <a:r>
              <a:rPr lang="zh-CN" altLang="en-US" dirty="0"/>
              <a:t>）均值滤波</a:t>
            </a:r>
          </a:p>
          <a:p>
            <a:pPr algn="l"/>
            <a:r>
              <a:rPr lang="zh-CN" altLang="en-US" dirty="0"/>
              <a:t>I= imread('lena-gray.tif');</a:t>
            </a:r>
          </a:p>
          <a:p>
            <a:pPr algn="l"/>
            <a:r>
              <a:rPr lang="zh-CN" altLang="en-US" dirty="0"/>
              <a:t> J=imnoise(I,'gaussian',0,0.001);</a:t>
            </a:r>
          </a:p>
          <a:p>
            <a:pPr algn="l"/>
            <a:r>
              <a:rPr lang="zh-CN" altLang="en-US" dirty="0"/>
              <a:t>%  w = fspecial('average',3) ;</a:t>
            </a:r>
          </a:p>
          <a:p>
            <a:pPr algn="l"/>
            <a:r>
              <a:rPr lang="zh-CN" altLang="en-US" dirty="0"/>
              <a:t> w = [1 1 1;1 1 1;1 1 1]/9;</a:t>
            </a:r>
          </a:p>
          <a:p>
            <a:pPr algn="l"/>
            <a:r>
              <a:rPr lang="zh-CN" altLang="en-US" dirty="0"/>
              <a:t> K=imfilter(J,w);</a:t>
            </a:r>
          </a:p>
          <a:p>
            <a:pPr algn="l"/>
            <a:r>
              <a:rPr lang="zh-CN" altLang="en-US" dirty="0"/>
              <a:t> subplot(1,3,1); imshow(I);</a:t>
            </a:r>
          </a:p>
          <a:p>
            <a:pPr algn="l"/>
            <a:r>
              <a:rPr lang="zh-CN" altLang="en-US" dirty="0"/>
              <a:t> subplot(1,3,2); imshow(J);</a:t>
            </a:r>
          </a:p>
          <a:p>
            <a:pPr algn="l"/>
            <a:r>
              <a:rPr lang="zh-CN" altLang="en-US" dirty="0"/>
              <a:t>  subplot(1,3,3); imshow(K);</a:t>
            </a:r>
          </a:p>
        </p:txBody>
      </p:sp>
      <p:graphicFrame>
        <p:nvGraphicFramePr>
          <p:cNvPr id="6" name="对象 5"/>
          <p:cNvGraphicFramePr/>
          <p:nvPr/>
        </p:nvGraphicFramePr>
        <p:xfrm>
          <a:off x="3726815" y="2969260"/>
          <a:ext cx="4451350" cy="1468120"/>
        </p:xfrm>
        <a:graphic>
          <a:graphicData uri="http://schemas.openxmlformats.org/presentationml/2006/ole">
            <mc:AlternateContent xmlns:mc="http://schemas.openxmlformats.org/markup-compatibility/2006">
              <mc:Choice xmlns:v="urn:schemas-microsoft-com:vml" Requires="v">
                <p:oleObj spid="_x0000_s10258" r:id="rId3" imgW="4448175" imgH="1466850" progId="Paint.Picture">
                  <p:embed/>
                </p:oleObj>
              </mc:Choice>
              <mc:Fallback>
                <p:oleObj r:id="rId3" imgW="4448175" imgH="1466850" progId="Paint.Picture">
                  <p:embed/>
                  <p:pic>
                    <p:nvPicPr>
                      <p:cNvPr id="0" name="图片 6"/>
                      <p:cNvPicPr/>
                      <p:nvPr/>
                    </p:nvPicPr>
                    <p:blipFill>
                      <a:blip r:embed="rId4"/>
                    </p:blipFill>
                    <p:spPr>
                      <a:xfrm>
                        <a:off x="3726815" y="2969260"/>
                        <a:ext cx="4451350" cy="1468120"/>
                      </a:xfrm>
                      <a:prstGeom prst="rect">
                        <a:avLst/>
                      </a:prstGeom>
                    </p:spPr>
                  </p:pic>
                </p:oleObj>
              </mc:Fallback>
            </mc:AlternateContent>
          </a:graphicData>
        </a:graphic>
      </p:graphicFrame>
      <p:sp>
        <p:nvSpPr>
          <p:cNvPr id="8" name="标题 1"/>
          <p:cNvSpPr>
            <a:spLocks noGrp="1"/>
          </p:cNvSpPr>
          <p:nvPr/>
        </p:nvSpPr>
        <p:spPr>
          <a:xfrm>
            <a:off x="1150938" y="617538"/>
            <a:ext cx="7793037" cy="1143000"/>
          </a:xfrm>
          <a:prstGeom prst="rect">
            <a:avLst/>
          </a:prstGeom>
          <a:noFill/>
          <a:ln w="9525">
            <a:noFill/>
          </a:ln>
        </p:spPr>
        <p:txBody>
          <a:bodyPr anchor="b"/>
          <a:lstStyle>
            <a:lvl1pPr marL="0" lvl="0" indent="0" algn="l"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a:t>图像去噪（平滑）</a:t>
            </a:r>
          </a:p>
        </p:txBody>
      </p:sp>
      <p:sp>
        <p:nvSpPr>
          <p:cNvPr id="4" name="文本框 3"/>
          <p:cNvSpPr txBox="1"/>
          <p:nvPr/>
        </p:nvSpPr>
        <p:spPr>
          <a:xfrm>
            <a:off x="74295" y="5192395"/>
            <a:ext cx="8945880" cy="914400"/>
          </a:xfrm>
          <a:prstGeom prst="rect">
            <a:avLst/>
          </a:prstGeom>
          <a:noFill/>
        </p:spPr>
        <p:txBody>
          <a:bodyPr wrap="none" rtlCol="0">
            <a:spAutoFit/>
          </a:bodyPr>
          <a:lstStyle/>
          <a:p>
            <a:pPr algn="l"/>
            <a:r>
              <a:rPr lang="zh-CN" altLang="zh-CN"/>
              <a:t>注意：</a:t>
            </a:r>
            <a:r>
              <a:rPr lang="en-US" altLang="zh-CN"/>
              <a:t>imfilter</a:t>
            </a:r>
            <a:r>
              <a:rPr lang="zh-CN" altLang="en-US"/>
              <a:t>会将输出图像转换为与输入图像相同的类型。因此，若</a:t>
            </a:r>
            <a:r>
              <a:rPr lang="en-US" altLang="zh-CN"/>
              <a:t>I</a:t>
            </a:r>
            <a:r>
              <a:rPr lang="zh-CN" altLang="en-US"/>
              <a:t>是一个整数数组，</a:t>
            </a:r>
          </a:p>
          <a:p>
            <a:pPr algn="l"/>
            <a:r>
              <a:rPr lang="zh-CN" altLang="en-US"/>
              <a:t>则输出中超过整数型范围的元素将被截断，且小数部分会四舍五入。若结果要求更的</a:t>
            </a:r>
          </a:p>
          <a:p>
            <a:pPr algn="l"/>
            <a:r>
              <a:rPr lang="zh-CN" altLang="en-US"/>
              <a:t>精度，则</a:t>
            </a:r>
            <a:r>
              <a:rPr lang="en-US" altLang="zh-CN"/>
              <a:t>I</a:t>
            </a:r>
            <a:r>
              <a:rPr lang="zh-CN" altLang="en-US"/>
              <a:t>需要在滤波前转换为</a:t>
            </a:r>
            <a:r>
              <a:rPr lang="en-US" altLang="zh-CN"/>
              <a:t>double</a:t>
            </a:r>
            <a:r>
              <a:rPr lang="zh-CN" altLang="en-US"/>
              <a:t>型，利用</a:t>
            </a:r>
            <a:r>
              <a:rPr lang="en-US" altLang="zh-CN"/>
              <a:t>im2double</a:t>
            </a:r>
            <a:r>
              <a:rPr lang="zh-CN" altLang="en-US"/>
              <a:t>或</a:t>
            </a:r>
            <a:r>
              <a:rPr lang="en-US" altLang="zh-CN"/>
              <a:t>double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37</a:t>
            </a:fld>
            <a:endParaRPr lang="zh-CN" altLang="en-US" dirty="0"/>
          </a:p>
        </p:txBody>
      </p:sp>
      <p:sp>
        <p:nvSpPr>
          <p:cNvPr id="3" name="文本框 2"/>
          <p:cNvSpPr txBox="1"/>
          <p:nvPr/>
        </p:nvSpPr>
        <p:spPr>
          <a:xfrm>
            <a:off x="403860" y="2132856"/>
            <a:ext cx="6912610" cy="3108960"/>
          </a:xfrm>
          <a:prstGeom prst="rect">
            <a:avLst/>
          </a:prstGeom>
          <a:noFill/>
        </p:spPr>
        <p:txBody>
          <a:bodyPr wrap="square" rtlCol="0" anchor="t">
            <a:spAutoFit/>
          </a:bodyPr>
          <a:lstStyle/>
          <a:p>
            <a:pPr algn="l"/>
            <a:r>
              <a:rPr lang="zh-CN" altLang="en-US" b="1" dirty="0">
                <a:sym typeface="+mn-ea"/>
              </a:rPr>
              <a:t>二、图像的去噪</a:t>
            </a:r>
          </a:p>
          <a:p>
            <a:pPr algn="l"/>
            <a:r>
              <a:rPr lang="zh-CN" altLang="en-US" dirty="0"/>
              <a:t>（</a:t>
            </a:r>
            <a:r>
              <a:rPr lang="en-US" altLang="zh-CN" dirty="0"/>
              <a:t>2</a:t>
            </a:r>
            <a:r>
              <a:rPr lang="zh-CN" altLang="en-US" dirty="0"/>
              <a:t>）中值滤波 medfilt2  2-D median filtering.</a:t>
            </a:r>
          </a:p>
          <a:p>
            <a:pPr algn="l"/>
            <a:r>
              <a:rPr lang="zh-CN" altLang="en-US" dirty="0"/>
              <a:t>   B = medfilt2(A) performs median filtering of the matrix A</a:t>
            </a:r>
          </a:p>
          <a:p>
            <a:pPr algn="l"/>
            <a:r>
              <a:rPr lang="zh-CN" altLang="en-US" dirty="0"/>
              <a:t>    using the default 3-by-3 neighborhood.</a:t>
            </a:r>
          </a:p>
          <a:p>
            <a:pPr algn="l"/>
            <a:r>
              <a:rPr lang="en-US" altLang="zh-CN" dirty="0"/>
              <a:t>EX.</a:t>
            </a:r>
          </a:p>
          <a:p>
            <a:pPr algn="l"/>
            <a:r>
              <a:rPr lang="zh-CN" altLang="en-US" dirty="0"/>
              <a:t> I = imread('lena-gray.tif');</a:t>
            </a:r>
          </a:p>
          <a:p>
            <a:pPr algn="l"/>
            <a:r>
              <a:rPr lang="zh-CN" altLang="en-US" dirty="0"/>
              <a:t>   J = imnoise(I,'salt &amp; pepper',0.02);</a:t>
            </a:r>
          </a:p>
          <a:p>
            <a:pPr algn="l"/>
            <a:r>
              <a:rPr lang="zh-CN" altLang="en-US" dirty="0"/>
              <a:t>   K = medfilt2(J);</a:t>
            </a:r>
          </a:p>
          <a:p>
            <a:pPr algn="l"/>
            <a:r>
              <a:rPr lang="zh-CN" altLang="en-US" dirty="0"/>
              <a:t>   subplot(1,3,1); imshow(I);</a:t>
            </a:r>
          </a:p>
          <a:p>
            <a:pPr algn="l"/>
            <a:r>
              <a:rPr lang="zh-CN" altLang="en-US" dirty="0"/>
              <a:t> subplot(1,3,2); imshow(J);</a:t>
            </a:r>
          </a:p>
          <a:p>
            <a:pPr algn="l"/>
            <a:r>
              <a:rPr lang="zh-CN" altLang="en-US" dirty="0"/>
              <a:t>  subplot(1,3,3); imshow(K);</a:t>
            </a:r>
          </a:p>
        </p:txBody>
      </p:sp>
      <p:graphicFrame>
        <p:nvGraphicFramePr>
          <p:cNvPr id="4" name="对象 3"/>
          <p:cNvGraphicFramePr/>
          <p:nvPr/>
        </p:nvGraphicFramePr>
        <p:xfrm>
          <a:off x="3905885" y="4540250"/>
          <a:ext cx="4356100" cy="1449070"/>
        </p:xfrm>
        <a:graphic>
          <a:graphicData uri="http://schemas.openxmlformats.org/presentationml/2006/ole">
            <mc:AlternateContent xmlns:mc="http://schemas.openxmlformats.org/markup-compatibility/2006">
              <mc:Choice xmlns:v="urn:schemas-microsoft-com:vml" Requires="v">
                <p:oleObj spid="_x0000_s11281" r:id="rId3" imgW="4352925" imgH="1447800" progId="Paint.Picture">
                  <p:embed/>
                </p:oleObj>
              </mc:Choice>
              <mc:Fallback>
                <p:oleObj r:id="rId3" imgW="4352925" imgH="1447800" progId="Paint.Picture">
                  <p:embed/>
                  <p:pic>
                    <p:nvPicPr>
                      <p:cNvPr id="0" name="图片 4"/>
                      <p:cNvPicPr/>
                      <p:nvPr/>
                    </p:nvPicPr>
                    <p:blipFill>
                      <a:blip r:embed="rId4"/>
                    </p:blipFill>
                    <p:spPr>
                      <a:xfrm>
                        <a:off x="3905885" y="4540250"/>
                        <a:ext cx="4356100" cy="1449070"/>
                      </a:xfrm>
                      <a:prstGeom prst="rect">
                        <a:avLst/>
                      </a:prstGeom>
                    </p:spPr>
                  </p:pic>
                </p:oleObj>
              </mc:Fallback>
            </mc:AlternateContent>
          </a:graphicData>
        </a:graphic>
      </p:graphicFrame>
      <p:sp>
        <p:nvSpPr>
          <p:cNvPr id="6" name="标题 1"/>
          <p:cNvSpPr>
            <a:spLocks noGrp="1"/>
          </p:cNvSpPr>
          <p:nvPr/>
        </p:nvSpPr>
        <p:spPr>
          <a:xfrm>
            <a:off x="1150938" y="617538"/>
            <a:ext cx="7793037" cy="1143000"/>
          </a:xfrm>
          <a:prstGeom prst="rect">
            <a:avLst/>
          </a:prstGeom>
          <a:noFill/>
          <a:ln w="9525">
            <a:noFill/>
          </a:ln>
        </p:spPr>
        <p:txBody>
          <a:bodyPr anchor="b"/>
          <a:lstStyle>
            <a:lvl1pPr marL="0" lvl="0" indent="0" algn="l"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a:t>图像去噪（平滑）</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38</a:t>
            </a:fld>
            <a:endParaRPr lang="zh-CN" altLang="en-US" dirty="0"/>
          </a:p>
        </p:txBody>
      </p:sp>
      <p:sp>
        <p:nvSpPr>
          <p:cNvPr id="3" name="文本框 2"/>
          <p:cNvSpPr txBox="1"/>
          <p:nvPr/>
        </p:nvSpPr>
        <p:spPr>
          <a:xfrm>
            <a:off x="1089025" y="2094230"/>
            <a:ext cx="7206615" cy="3383280"/>
          </a:xfrm>
          <a:prstGeom prst="rect">
            <a:avLst/>
          </a:prstGeom>
          <a:noFill/>
        </p:spPr>
        <p:txBody>
          <a:bodyPr wrap="square" rtlCol="0" anchor="t">
            <a:spAutoFit/>
          </a:bodyPr>
          <a:lstStyle/>
          <a:p>
            <a:pPr algn="l"/>
            <a:r>
              <a:rPr lang="zh-CN" altLang="en-US"/>
              <a:t> </a:t>
            </a:r>
            <a:r>
              <a:rPr lang="zh-CN" altLang="en-US">
                <a:sym typeface="+mn-ea"/>
              </a:rPr>
              <a:t>（</a:t>
            </a:r>
            <a:r>
              <a:rPr lang="en-US" altLang="zh-CN">
                <a:sym typeface="+mn-ea"/>
              </a:rPr>
              <a:t>3</a:t>
            </a:r>
            <a:r>
              <a:rPr lang="zh-CN" altLang="en-US">
                <a:sym typeface="+mn-ea"/>
              </a:rPr>
              <a:t>）最大值最小值滤波</a:t>
            </a:r>
            <a:endParaRPr lang="en-US" altLang="zh-CN">
              <a:sym typeface="+mn-ea"/>
            </a:endParaRPr>
          </a:p>
          <a:p>
            <a:pPr algn="l"/>
            <a:r>
              <a:rPr lang="zh-CN" altLang="en-US"/>
              <a:t>B=ordfilt2(A,ORDER,DOMAIN) replaces each element in A by the</a:t>
            </a:r>
          </a:p>
          <a:p>
            <a:pPr algn="l"/>
            <a:r>
              <a:rPr lang="zh-CN" altLang="en-US"/>
              <a:t>    ORDER-th element in the sorted set of neighbors specified by</a:t>
            </a:r>
          </a:p>
          <a:p>
            <a:pPr algn="l"/>
            <a:r>
              <a:rPr lang="zh-CN" altLang="en-US"/>
              <a:t>    the nonzero elements in DOMAIN.</a:t>
            </a:r>
          </a:p>
          <a:p>
            <a:pPr algn="l"/>
            <a:endParaRPr lang="zh-CN" altLang="en-US"/>
          </a:p>
          <a:p>
            <a:pPr algn="l"/>
            <a:endParaRPr lang="zh-CN" altLang="en-US"/>
          </a:p>
          <a:p>
            <a:pPr algn="l"/>
            <a:r>
              <a:rPr lang="zh-CN" altLang="en-US"/>
              <a:t> For example, B=ordfilt2(A,5,ONES(3,3)) implements a 3-by-3</a:t>
            </a:r>
          </a:p>
          <a:p>
            <a:pPr algn="l"/>
            <a:r>
              <a:rPr lang="zh-CN" altLang="en-US"/>
              <a:t>    median filter; B=ordfilt2(A,1,ONES(3,3)) implements a 3-by-3</a:t>
            </a:r>
          </a:p>
          <a:p>
            <a:pPr algn="l"/>
            <a:r>
              <a:rPr lang="zh-CN" altLang="en-US"/>
              <a:t>    minimum filter; and B=ordfilt2(A,9,ONES(3,3)) implements a</a:t>
            </a:r>
          </a:p>
          <a:p>
            <a:pPr algn="l"/>
            <a:r>
              <a:rPr lang="zh-CN" altLang="en-US"/>
              <a:t>    3-by-3 maximum filter.</a:t>
            </a:r>
          </a:p>
          <a:p>
            <a:pPr algn="l"/>
            <a:endParaRPr lang="zh-CN" altLang="en-US"/>
          </a:p>
          <a:p>
            <a:pPr algn="l"/>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39</a:t>
            </a:fld>
            <a:endParaRPr lang="zh-CN" altLang="en-US" dirty="0"/>
          </a:p>
        </p:txBody>
      </p:sp>
      <p:sp>
        <p:nvSpPr>
          <p:cNvPr id="3" name="文本框 2"/>
          <p:cNvSpPr txBox="1"/>
          <p:nvPr/>
        </p:nvSpPr>
        <p:spPr>
          <a:xfrm>
            <a:off x="965835" y="2257425"/>
            <a:ext cx="8247380" cy="3017520"/>
          </a:xfrm>
          <a:prstGeom prst="rect">
            <a:avLst/>
          </a:prstGeom>
          <a:noFill/>
        </p:spPr>
        <p:txBody>
          <a:bodyPr wrap="none" rtlCol="0">
            <a:spAutoFit/>
          </a:bodyPr>
          <a:lstStyle/>
          <a:p>
            <a:pPr algn="l"/>
            <a:r>
              <a:rPr lang="en-US" altLang="zh-CN" dirty="0"/>
              <a:t>1</a:t>
            </a:r>
            <a:r>
              <a:rPr lang="en-US" altLang="zh-CN" sz="2000" dirty="0"/>
              <a:t>.</a:t>
            </a:r>
            <a:r>
              <a:rPr lang="zh-CN" altLang="en-US" sz="2000" dirty="0"/>
              <a:t>对图像进行不同程度的平滑（模糊）；</a:t>
            </a:r>
          </a:p>
          <a:p>
            <a:pPr algn="l"/>
            <a:r>
              <a:rPr lang="en-US" altLang="zh-CN" sz="2000" dirty="0">
                <a:sym typeface="+mn-ea"/>
              </a:rPr>
              <a:t>2.</a:t>
            </a:r>
            <a:r>
              <a:rPr lang="zh-CN" altLang="en-US" sz="2000" dirty="0">
                <a:sym typeface="+mn-ea"/>
              </a:rPr>
              <a:t>对图像添加不同种类的噪声，调节函数参数值观察结果；</a:t>
            </a:r>
            <a:endParaRPr lang="zh-CN" altLang="en-US" sz="2000" dirty="0"/>
          </a:p>
          <a:p>
            <a:pPr algn="l"/>
            <a:r>
              <a:rPr lang="en-US" altLang="zh-CN" sz="2000" dirty="0"/>
              <a:t>3.</a:t>
            </a:r>
            <a:r>
              <a:rPr lang="zh-CN" altLang="en-US" sz="2000" dirty="0"/>
              <a:t>对图像添加不同程度的噪声，将不同程度的噪声图像叠加，看叠加后</a:t>
            </a:r>
          </a:p>
          <a:p>
            <a:pPr algn="l"/>
            <a:r>
              <a:rPr lang="zh-CN" altLang="en-US" sz="2000" dirty="0"/>
              <a:t>的图像效果；</a:t>
            </a:r>
          </a:p>
          <a:p>
            <a:pPr algn="l"/>
            <a:r>
              <a:rPr lang="en-US" altLang="zh-CN" sz="2000" dirty="0">
                <a:sym typeface="+mn-ea"/>
              </a:rPr>
              <a:t>4.</a:t>
            </a:r>
            <a:r>
              <a:rPr lang="zh-CN" altLang="en-US" sz="2000" dirty="0">
                <a:sym typeface="+mn-ea"/>
              </a:rPr>
              <a:t>对图像分别添加高斯噪声和椒盐噪声，对比均值滤波和中值滤波效果；</a:t>
            </a:r>
          </a:p>
          <a:p>
            <a:pPr algn="l"/>
            <a:r>
              <a:rPr lang="en-US" altLang="zh-CN" sz="2000" dirty="0">
                <a:sym typeface="+mn-ea"/>
              </a:rPr>
              <a:t>5.</a:t>
            </a:r>
            <a:r>
              <a:rPr lang="zh-CN" altLang="en-US" sz="2000" dirty="0">
                <a:sym typeface="+mn-ea"/>
              </a:rPr>
              <a:t>观察</a:t>
            </a:r>
            <a:r>
              <a:rPr lang="en-US" altLang="zh-CN" sz="2000" dirty="0" err="1">
                <a:sym typeface="+mn-ea"/>
              </a:rPr>
              <a:t>imfilter</a:t>
            </a:r>
            <a:r>
              <a:rPr lang="zh-CN" altLang="en-US" sz="2000" dirty="0">
                <a:sym typeface="+mn-ea"/>
              </a:rPr>
              <a:t>中滤波类型，边界选项和大小选项对结果图像的影响；</a:t>
            </a:r>
            <a:endParaRPr lang="zh-CN" altLang="en-US" dirty="0">
              <a:sym typeface="+mn-ea"/>
            </a:endParaRPr>
          </a:p>
          <a:p>
            <a:pPr algn="l"/>
            <a:r>
              <a:rPr lang="en-US" altLang="zh-CN" dirty="0">
                <a:sym typeface="+mn-ea"/>
              </a:rPr>
              <a:t>6.</a:t>
            </a:r>
            <a:r>
              <a:rPr lang="zh-CN" altLang="en-US" dirty="0">
                <a:sym typeface="+mn-ea"/>
              </a:rPr>
              <a:t>观察用最大值滤波、最小值滤波和中值滤波的对比结果。</a:t>
            </a:r>
          </a:p>
          <a:p>
            <a:pPr algn="l"/>
            <a:endParaRPr lang="zh-CN" altLang="en-US" dirty="0"/>
          </a:p>
          <a:p>
            <a:pPr algn="l"/>
            <a:endParaRPr lang="zh-CN" altLang="en-US" dirty="0"/>
          </a:p>
          <a:p>
            <a:endParaRPr lang="zh-CN" altLang="en-US" dirty="0"/>
          </a:p>
        </p:txBody>
      </p:sp>
      <p:sp>
        <p:nvSpPr>
          <p:cNvPr id="4" name="文本框 3"/>
          <p:cNvSpPr txBox="1"/>
          <p:nvPr/>
        </p:nvSpPr>
        <p:spPr>
          <a:xfrm>
            <a:off x="3972560" y="765810"/>
            <a:ext cx="1198880" cy="701040"/>
          </a:xfrm>
          <a:prstGeom prst="rect">
            <a:avLst/>
          </a:prstGeom>
          <a:noFill/>
        </p:spPr>
        <p:txBody>
          <a:bodyPr wrap="none" rtlCol="0">
            <a:spAutoFit/>
          </a:bodyPr>
          <a:lstStyle/>
          <a:p>
            <a:r>
              <a:rPr lang="zh-CN" altLang="en-US" sz="4000"/>
              <a:t>练习</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标题 454657"/>
          <p:cNvSpPr>
            <a:spLocks noGrp="1"/>
          </p:cNvSpPr>
          <p:nvPr>
            <p:ph type="title"/>
          </p:nvPr>
        </p:nvSpPr>
        <p:spPr>
          <a:xfrm>
            <a:off x="2844800" y="850900"/>
            <a:ext cx="3584575" cy="669925"/>
          </a:xfrm>
          <a:solidFill>
            <a:srgbClr val="0000CC"/>
          </a:solidFill>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nchor="b">
            <a:flatTx/>
          </a:bodyPr>
          <a:lstStyle/>
          <a:p>
            <a:pPr algn="ctr"/>
            <a:r>
              <a:rPr lang="zh-CN" altLang="en-US" sz="3600" b="1" dirty="0">
                <a:solidFill>
                  <a:schemeClr val="bg1"/>
                </a:solidFill>
                <a:latin typeface="华文行楷" panose="02010800040101010101" pitchFamily="2" charset="-122"/>
                <a:ea typeface="华文行楷" panose="02010800040101010101" pitchFamily="2" charset="-122"/>
              </a:rPr>
              <a:t>空域滤波</a:t>
            </a:r>
          </a:p>
        </p:txBody>
      </p:sp>
      <p:sp>
        <p:nvSpPr>
          <p:cNvPr id="454659" name="矩形 454658"/>
          <p:cNvSpPr/>
          <p:nvPr/>
        </p:nvSpPr>
        <p:spPr>
          <a:xfrm>
            <a:off x="4195763" y="3338513"/>
            <a:ext cx="9144000" cy="0"/>
          </a:xfrm>
          <a:prstGeom prst="rect">
            <a:avLst/>
          </a:prstGeom>
          <a:noFill/>
          <a:ln w="9525">
            <a:noFill/>
          </a:ln>
        </p:spPr>
        <p:txBody>
          <a:bodyPr/>
          <a:lstStyle/>
          <a:p>
            <a:endParaRPr lang="zh-CN" altLang="en-US"/>
          </a:p>
        </p:txBody>
      </p:sp>
      <p:sp>
        <p:nvSpPr>
          <p:cNvPr id="454661" name="矩形 454660"/>
          <p:cNvSpPr/>
          <p:nvPr/>
        </p:nvSpPr>
        <p:spPr>
          <a:xfrm>
            <a:off x="4200525" y="2971800"/>
            <a:ext cx="9144000" cy="0"/>
          </a:xfrm>
          <a:prstGeom prst="rect">
            <a:avLst/>
          </a:prstGeom>
          <a:noFill/>
          <a:ln w="9525">
            <a:noFill/>
          </a:ln>
        </p:spPr>
        <p:txBody>
          <a:bodyPr/>
          <a:lstStyle/>
          <a:p>
            <a:endParaRPr lang="zh-CN" altLang="en-US"/>
          </a:p>
        </p:txBody>
      </p:sp>
      <p:sp>
        <p:nvSpPr>
          <p:cNvPr id="454662" name="矩形 454661"/>
          <p:cNvSpPr/>
          <p:nvPr/>
        </p:nvSpPr>
        <p:spPr>
          <a:xfrm>
            <a:off x="4133850" y="3333750"/>
            <a:ext cx="9144000" cy="0"/>
          </a:xfrm>
          <a:prstGeom prst="rect">
            <a:avLst/>
          </a:prstGeom>
          <a:noFill/>
          <a:ln w="9525">
            <a:noFill/>
          </a:ln>
        </p:spPr>
        <p:txBody>
          <a:bodyPr/>
          <a:lstStyle/>
          <a:p>
            <a:endParaRPr lang="zh-CN" altLang="en-US"/>
          </a:p>
        </p:txBody>
      </p:sp>
      <p:sp>
        <p:nvSpPr>
          <p:cNvPr id="454663" name="矩形 454662"/>
          <p:cNvSpPr/>
          <p:nvPr/>
        </p:nvSpPr>
        <p:spPr>
          <a:xfrm>
            <a:off x="4367213" y="3219450"/>
            <a:ext cx="9144000" cy="0"/>
          </a:xfrm>
          <a:prstGeom prst="rect">
            <a:avLst/>
          </a:prstGeom>
          <a:noFill/>
          <a:ln w="9525">
            <a:noFill/>
          </a:ln>
        </p:spPr>
        <p:txBody>
          <a:bodyPr/>
          <a:lstStyle/>
          <a:p>
            <a:endParaRPr lang="zh-CN" altLang="en-US"/>
          </a:p>
        </p:txBody>
      </p:sp>
      <p:sp>
        <p:nvSpPr>
          <p:cNvPr id="454664" name="矩形 454663"/>
          <p:cNvSpPr/>
          <p:nvPr/>
        </p:nvSpPr>
        <p:spPr>
          <a:xfrm>
            <a:off x="4267200" y="3233738"/>
            <a:ext cx="9144000" cy="0"/>
          </a:xfrm>
          <a:prstGeom prst="rect">
            <a:avLst/>
          </a:prstGeom>
          <a:noFill/>
          <a:ln w="9525">
            <a:noFill/>
          </a:ln>
        </p:spPr>
        <p:txBody>
          <a:bodyPr/>
          <a:lstStyle/>
          <a:p>
            <a:endParaRPr lang="zh-CN" altLang="en-US"/>
          </a:p>
        </p:txBody>
      </p:sp>
      <p:sp>
        <p:nvSpPr>
          <p:cNvPr id="454665" name="矩形 454664"/>
          <p:cNvSpPr/>
          <p:nvPr/>
        </p:nvSpPr>
        <p:spPr>
          <a:xfrm>
            <a:off x="2952750" y="2681288"/>
            <a:ext cx="9144000" cy="0"/>
          </a:xfrm>
          <a:prstGeom prst="rect">
            <a:avLst/>
          </a:prstGeom>
          <a:noFill/>
          <a:ln w="9525">
            <a:noFill/>
          </a:ln>
        </p:spPr>
        <p:txBody>
          <a:bodyPr/>
          <a:lstStyle/>
          <a:p>
            <a:endParaRPr lang="zh-CN" altLang="en-US"/>
          </a:p>
        </p:txBody>
      </p:sp>
      <p:sp>
        <p:nvSpPr>
          <p:cNvPr id="454666" name="矩形 454665"/>
          <p:cNvSpPr/>
          <p:nvPr/>
        </p:nvSpPr>
        <p:spPr>
          <a:xfrm>
            <a:off x="4186238" y="3328988"/>
            <a:ext cx="9144000" cy="0"/>
          </a:xfrm>
          <a:prstGeom prst="rect">
            <a:avLst/>
          </a:prstGeom>
          <a:noFill/>
          <a:ln w="9525">
            <a:noFill/>
          </a:ln>
        </p:spPr>
        <p:txBody>
          <a:bodyPr/>
          <a:lstStyle/>
          <a:p>
            <a:endParaRPr lang="zh-CN" altLang="en-US"/>
          </a:p>
        </p:txBody>
      </p:sp>
      <p:sp>
        <p:nvSpPr>
          <p:cNvPr id="454667" name="矩形 454666"/>
          <p:cNvSpPr/>
          <p:nvPr/>
        </p:nvSpPr>
        <p:spPr>
          <a:xfrm>
            <a:off x="4157663" y="3338513"/>
            <a:ext cx="9144000" cy="0"/>
          </a:xfrm>
          <a:prstGeom prst="rect">
            <a:avLst/>
          </a:prstGeom>
          <a:noFill/>
          <a:ln w="9525">
            <a:noFill/>
          </a:ln>
        </p:spPr>
        <p:txBody>
          <a:bodyPr/>
          <a:lstStyle/>
          <a:p>
            <a:endParaRPr lang="zh-CN" altLang="en-US"/>
          </a:p>
        </p:txBody>
      </p:sp>
      <p:sp>
        <p:nvSpPr>
          <p:cNvPr id="454668" name="矩形 454667"/>
          <p:cNvSpPr/>
          <p:nvPr/>
        </p:nvSpPr>
        <p:spPr>
          <a:xfrm>
            <a:off x="3748088" y="3214688"/>
            <a:ext cx="9144000" cy="0"/>
          </a:xfrm>
          <a:prstGeom prst="rect">
            <a:avLst/>
          </a:prstGeom>
          <a:noFill/>
          <a:ln w="9525">
            <a:noFill/>
          </a:ln>
        </p:spPr>
        <p:txBody>
          <a:bodyPr/>
          <a:lstStyle/>
          <a:p>
            <a:endParaRPr lang="zh-CN" altLang="en-US"/>
          </a:p>
        </p:txBody>
      </p:sp>
      <p:sp>
        <p:nvSpPr>
          <p:cNvPr id="454669" name="矩形 454668"/>
          <p:cNvSpPr/>
          <p:nvPr/>
        </p:nvSpPr>
        <p:spPr>
          <a:xfrm>
            <a:off x="3662363" y="3314700"/>
            <a:ext cx="9144000" cy="0"/>
          </a:xfrm>
          <a:prstGeom prst="rect">
            <a:avLst/>
          </a:prstGeom>
          <a:noFill/>
          <a:ln w="9525">
            <a:noFill/>
          </a:ln>
        </p:spPr>
        <p:txBody>
          <a:bodyPr/>
          <a:lstStyle/>
          <a:p>
            <a:endParaRPr lang="zh-CN" altLang="en-US"/>
          </a:p>
        </p:txBody>
      </p:sp>
      <p:sp>
        <p:nvSpPr>
          <p:cNvPr id="454675" name="矩形 454674"/>
          <p:cNvSpPr/>
          <p:nvPr/>
        </p:nvSpPr>
        <p:spPr>
          <a:xfrm>
            <a:off x="3252788" y="3214688"/>
            <a:ext cx="9144000" cy="0"/>
          </a:xfrm>
          <a:prstGeom prst="rect">
            <a:avLst/>
          </a:prstGeom>
          <a:noFill/>
          <a:ln w="9525">
            <a:noFill/>
          </a:ln>
        </p:spPr>
        <p:txBody>
          <a:bodyPr/>
          <a:lstStyle/>
          <a:p>
            <a:endParaRPr lang="zh-CN" altLang="en-US"/>
          </a:p>
        </p:txBody>
      </p:sp>
      <p:sp>
        <p:nvSpPr>
          <p:cNvPr id="454683" name="矩形 454682"/>
          <p:cNvSpPr/>
          <p:nvPr/>
        </p:nvSpPr>
        <p:spPr>
          <a:xfrm>
            <a:off x="3052763" y="2709863"/>
            <a:ext cx="9144000" cy="0"/>
          </a:xfrm>
          <a:prstGeom prst="rect">
            <a:avLst/>
          </a:prstGeom>
          <a:noFill/>
          <a:ln w="9525">
            <a:noFill/>
          </a:ln>
        </p:spPr>
        <p:txBody>
          <a:bodyPr/>
          <a:lstStyle/>
          <a:p>
            <a:endParaRPr lang="zh-CN" altLang="en-US"/>
          </a:p>
        </p:txBody>
      </p:sp>
      <p:sp>
        <p:nvSpPr>
          <p:cNvPr id="454685" name="矩形 454684"/>
          <p:cNvSpPr/>
          <p:nvPr/>
        </p:nvSpPr>
        <p:spPr>
          <a:xfrm>
            <a:off x="3771900" y="2695575"/>
            <a:ext cx="9144000" cy="0"/>
          </a:xfrm>
          <a:prstGeom prst="rect">
            <a:avLst/>
          </a:prstGeom>
          <a:noFill/>
          <a:ln w="9525">
            <a:noFill/>
          </a:ln>
        </p:spPr>
        <p:txBody>
          <a:bodyPr/>
          <a:lstStyle/>
          <a:p>
            <a:endParaRPr lang="zh-CN" altLang="en-US"/>
          </a:p>
        </p:txBody>
      </p:sp>
      <p:sp>
        <p:nvSpPr>
          <p:cNvPr id="454689" name="矩形 454688"/>
          <p:cNvSpPr/>
          <p:nvPr/>
        </p:nvSpPr>
        <p:spPr>
          <a:xfrm>
            <a:off x="611188" y="1847215"/>
            <a:ext cx="8137525" cy="1737360"/>
          </a:xfrm>
          <a:prstGeom prst="rect">
            <a:avLst/>
          </a:prstGeom>
          <a:noFill/>
          <a:ln w="19050">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nchor="b">
            <a:spAutoFit/>
            <a:flatTx/>
          </a:bodyPr>
          <a:lstStyle/>
          <a:p>
            <a:pPr lvl="0" algn="l" eaLnBrk="1" hangingPunct="1"/>
            <a:r>
              <a:rPr lang="zh-CN" altLang="en-US" sz="3600" dirty="0">
                <a:latin typeface="宋体" panose="02010600030101010101" pitchFamily="2" charset="-122"/>
              </a:rPr>
              <a:t>使用空间模板进行的图像处理，被称为</a:t>
            </a:r>
            <a:r>
              <a:rPr lang="zh-CN" altLang="en-US" sz="3600" dirty="0">
                <a:solidFill>
                  <a:schemeClr val="hlink"/>
                </a:solidFill>
                <a:latin typeface="宋体" panose="02010600030101010101" pitchFamily="2" charset="-122"/>
              </a:rPr>
              <a:t>空域滤波</a:t>
            </a:r>
            <a:r>
              <a:rPr lang="zh-CN" altLang="en-US" sz="3600" dirty="0">
                <a:latin typeface="宋体" panose="02010600030101010101" pitchFamily="2" charset="-122"/>
              </a:rPr>
              <a:t>。</a:t>
            </a:r>
          </a:p>
          <a:p>
            <a:pPr lvl="0" algn="l" eaLnBrk="1" hangingPunct="1"/>
            <a:r>
              <a:rPr lang="zh-CN" altLang="en-US" sz="3600" dirty="0">
                <a:latin typeface="宋体" panose="02010600030101010101" pitchFamily="2" charset="-122"/>
              </a:rPr>
              <a:t>    </a:t>
            </a:r>
            <a:r>
              <a:rPr lang="zh-CN" altLang="en-US" sz="3600" dirty="0">
                <a:solidFill>
                  <a:srgbClr val="790115"/>
                </a:solidFill>
                <a:latin typeface="宋体" panose="02010600030101010101" pitchFamily="2" charset="-122"/>
              </a:rPr>
              <a:t>模板</a:t>
            </a:r>
            <a:r>
              <a:rPr lang="zh-CN" altLang="en-US" sz="3600" dirty="0">
                <a:latin typeface="宋体" panose="02010600030101010101" pitchFamily="2" charset="-122"/>
              </a:rPr>
              <a:t>本身被称为</a:t>
            </a:r>
            <a:r>
              <a:rPr lang="zh-CN" altLang="en-US" sz="3600" dirty="0">
                <a:solidFill>
                  <a:schemeClr val="hlink"/>
                </a:solidFill>
                <a:latin typeface="宋体" panose="02010600030101010101" pitchFamily="2" charset="-122"/>
              </a:rPr>
              <a:t>空域滤波器</a:t>
            </a:r>
            <a:r>
              <a:rPr lang="zh-CN" altLang="en-US" sz="3600" dirty="0">
                <a:latin typeface="宋体" panose="02010600030101010101" pitchFamily="2" charset="-122"/>
              </a:rPr>
              <a:t>。</a:t>
            </a:r>
          </a:p>
        </p:txBody>
      </p:sp>
      <p:sp>
        <p:nvSpPr>
          <p:cNvPr id="454690" name="圆角矩形标注 454689"/>
          <p:cNvSpPr/>
          <p:nvPr/>
        </p:nvSpPr>
        <p:spPr>
          <a:xfrm>
            <a:off x="5580063" y="4221163"/>
            <a:ext cx="3024187" cy="2447925"/>
          </a:xfrm>
          <a:prstGeom prst="wedgeRoundRectCallout">
            <a:avLst>
              <a:gd name="adj1" fmla="val -181130"/>
              <a:gd name="adj2" fmla="val -80417"/>
              <a:gd name="adj3" fmla="val 16667"/>
            </a:avLst>
          </a:prstGeom>
          <a:solidFill>
            <a:srgbClr val="99CCFF"/>
          </a:solidFill>
          <a:ln w="9525" cap="flat" cmpd="sng">
            <a:solidFill>
              <a:schemeClr val="tx1"/>
            </a:solidFill>
            <a:prstDash val="solid"/>
            <a:miter/>
            <a:headEnd type="none" w="med" len="med"/>
            <a:tailEnd type="none" w="med" len="med"/>
          </a:ln>
        </p:spPr>
        <p:txBody>
          <a:bodyPr/>
          <a:lstStyle/>
          <a:p>
            <a:pPr lvl="0" algn="l" eaLnBrk="1" hangingPunct="1">
              <a:buClrTx/>
            </a:pPr>
            <a:r>
              <a:rPr lang="zh-CN" altLang="en-US" sz="1800" dirty="0">
                <a:latin typeface="华文中宋" panose="02010600040101010101" pitchFamily="2" charset="-122"/>
                <a:ea typeface="华文中宋" panose="02010600040101010101" pitchFamily="2" charset="-122"/>
              </a:rPr>
              <a:t>模板（</a:t>
            </a:r>
            <a:r>
              <a:rPr lang="zh-CN" altLang="en-US" sz="1800" dirty="0">
                <a:latin typeface="Arial" panose="020B0604020202020204" pitchFamily="34" charset="0"/>
                <a:ea typeface="华文中宋" panose="02010600040101010101" pitchFamily="2" charset="-122"/>
              </a:rPr>
              <a:t>也称样板或窗）</a:t>
            </a:r>
            <a:r>
              <a:rPr lang="zh-CN" altLang="en-US" sz="1800" dirty="0">
                <a:latin typeface="华文中宋" panose="02010600040101010101" pitchFamily="2" charset="-122"/>
                <a:ea typeface="华文中宋" panose="02010600040101010101" pitchFamily="2" charset="-122"/>
              </a:rPr>
              <a:t>可以看作一幅尺寸为</a:t>
            </a:r>
            <a:r>
              <a:rPr lang="en-US" altLang="zh-CN" sz="1800" err="1">
                <a:latin typeface="华文中宋" panose="02010600040101010101" pitchFamily="2" charset="-122"/>
                <a:ea typeface="华文中宋" panose="02010600040101010101" pitchFamily="2" charset="-122"/>
              </a:rPr>
              <a:t>nxn</a:t>
            </a:r>
            <a:r>
              <a:rPr lang="zh-CN" altLang="en-US" sz="1800" dirty="0">
                <a:latin typeface="华文中宋" panose="02010600040101010101" pitchFamily="2" charset="-122"/>
                <a:ea typeface="华文中宋" panose="02010600040101010101" pitchFamily="2" charset="-122"/>
              </a:rPr>
              <a:t>的小图像（一般</a:t>
            </a:r>
            <a:r>
              <a:rPr lang="en-US" altLang="zh-CN" sz="1800">
                <a:latin typeface="华文中宋" panose="02010600040101010101" pitchFamily="2" charset="-122"/>
                <a:ea typeface="华文中宋" panose="02010600040101010101" pitchFamily="2" charset="-122"/>
              </a:rPr>
              <a:t>n</a:t>
            </a:r>
            <a:r>
              <a:rPr lang="zh-CN" altLang="en-US" sz="1800" dirty="0">
                <a:latin typeface="华文中宋" panose="02010600040101010101" pitchFamily="2" charset="-122"/>
                <a:ea typeface="华文中宋" panose="02010600040101010101" pitchFamily="2" charset="-122"/>
              </a:rPr>
              <a:t>为奇数，远小于常见图像尺寸）。</a:t>
            </a:r>
          </a:p>
          <a:p>
            <a:pPr lvl="0" algn="l" eaLnBrk="1" hangingPunct="1">
              <a:buClrTx/>
            </a:pPr>
            <a:r>
              <a:rPr lang="zh-CN" altLang="en-US" sz="1800" dirty="0">
                <a:latin typeface="华文中宋" panose="02010600040101010101" pitchFamily="2" charset="-122"/>
                <a:ea typeface="华文中宋" panose="02010600040101010101" pitchFamily="2" charset="-122"/>
              </a:rPr>
              <a:t>最常用的模板尺寸为</a:t>
            </a:r>
            <a:r>
              <a:rPr lang="en-US" altLang="zh-CN" sz="1800">
                <a:latin typeface="华文中宋" panose="02010600040101010101" pitchFamily="2" charset="-122"/>
                <a:ea typeface="华文中宋" panose="02010600040101010101" pitchFamily="2" charset="-122"/>
              </a:rPr>
              <a:t>3x3</a:t>
            </a:r>
            <a:r>
              <a:rPr lang="zh-CN" altLang="en-US" sz="1800" dirty="0">
                <a:latin typeface="华文中宋" panose="02010600040101010101" pitchFamily="2" charset="-122"/>
                <a:ea typeface="华文中宋" panose="02010600040101010101" pitchFamily="2" charset="-122"/>
              </a:rPr>
              <a:t>，有时也用</a:t>
            </a:r>
            <a:r>
              <a:rPr lang="en-US" altLang="zh-CN" sz="1800">
                <a:latin typeface="华文中宋" panose="02010600040101010101" pitchFamily="2" charset="-122"/>
                <a:ea typeface="华文中宋" panose="02010600040101010101" pitchFamily="2" charset="-122"/>
              </a:rPr>
              <a:t>5x5</a:t>
            </a:r>
            <a:r>
              <a:rPr lang="zh-CN" altLang="en-US" sz="1800" dirty="0">
                <a:latin typeface="华文中宋" panose="02010600040101010101" pitchFamily="2" charset="-122"/>
                <a:ea typeface="华文中宋" panose="02010600040101010101" pitchFamily="2" charset="-122"/>
              </a:rPr>
              <a:t>和</a:t>
            </a:r>
            <a:r>
              <a:rPr lang="en-US" altLang="zh-CN" sz="1800">
                <a:latin typeface="华文中宋" panose="02010600040101010101" pitchFamily="2" charset="-122"/>
                <a:ea typeface="华文中宋" panose="02010600040101010101" pitchFamily="2" charset="-122"/>
              </a:rPr>
              <a:t>7x7</a:t>
            </a:r>
            <a:r>
              <a:rPr lang="zh-CN" altLang="en-US" sz="1800" dirty="0">
                <a:latin typeface="华文中宋" panose="02010600040101010101" pitchFamily="2" charset="-122"/>
                <a:ea typeface="华文中宋" panose="02010600040101010101" pitchFamily="2" charset="-122"/>
              </a:rPr>
              <a:t>的模版。</a:t>
            </a:r>
          </a:p>
          <a:p>
            <a:pPr lvl="0" algn="ctr" eaLnBrk="1" hangingPunct="1">
              <a:buClrTx/>
            </a:pPr>
            <a:endParaRPr lang="zh-CN" altLang="en-US" sz="1800"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4</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4689">
                                            <p:txEl>
                                              <p:pRg st="1" end="1"/>
                                            </p:txEl>
                                          </p:spTgt>
                                        </p:tgtEl>
                                        <p:attrNameLst>
                                          <p:attrName>style.visibility</p:attrName>
                                        </p:attrNameLst>
                                      </p:cBhvr>
                                      <p:to>
                                        <p:strVal val="visible"/>
                                      </p:to>
                                    </p:set>
                                    <p:animEffect transition="in" filter="blinds(horizontal)">
                                      <p:cBhvr>
                                        <p:cTn id="7" dur="500"/>
                                        <p:tgtEl>
                                          <p:spTgt spid="45468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4690"/>
                                        </p:tgtEl>
                                        <p:attrNameLst>
                                          <p:attrName>style.visibility</p:attrName>
                                        </p:attrNameLst>
                                      </p:cBhvr>
                                      <p:to>
                                        <p:strVal val="visible"/>
                                      </p:to>
                                    </p:set>
                                    <p:animEffect transition="in" filter="blinds(horizontal)">
                                      <p:cBhvr>
                                        <p:cTn id="12" dur="500"/>
                                        <p:tgtEl>
                                          <p:spTgt spid="454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9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标题 723969"/>
          <p:cNvSpPr>
            <a:spLocks noGrp="1"/>
          </p:cNvSpPr>
          <p:nvPr>
            <p:ph type="title"/>
          </p:nvPr>
        </p:nvSpPr>
        <p:spPr/>
        <p:txBody>
          <a:bodyPr anchor="b"/>
          <a:lstStyle/>
          <a:p>
            <a:r>
              <a:rPr lang="zh-CN" altLang="en-US" b="1" dirty="0"/>
              <a:t>空域滤波</a:t>
            </a:r>
          </a:p>
        </p:txBody>
      </p:sp>
      <p:sp>
        <p:nvSpPr>
          <p:cNvPr id="723971" name="文本占位符 723970"/>
          <p:cNvSpPr>
            <a:spLocks noGrp="1"/>
          </p:cNvSpPr>
          <p:nvPr>
            <p:ph type="body" idx="1"/>
          </p:nvPr>
        </p:nvSpPr>
        <p:spPr/>
        <p:txBody>
          <a:bodyPr/>
          <a:lstStyle/>
          <a:p>
            <a:r>
              <a:rPr lang="zh-CN" altLang="en-US" dirty="0">
                <a:solidFill>
                  <a:schemeClr val="folHlink"/>
                </a:solidFill>
                <a:latin typeface="华文中宋" panose="02010600040101010101" pitchFamily="2" charset="-122"/>
                <a:ea typeface="华文中宋" panose="02010600040101010101" pitchFamily="2" charset="-122"/>
              </a:rPr>
              <a:t>平滑滤波器</a:t>
            </a:r>
            <a:r>
              <a:rPr lang="zh-CN" altLang="en-US" dirty="0">
                <a:latin typeface="华文中宋" panose="02010600040101010101" pitchFamily="2" charset="-122"/>
                <a:ea typeface="华文中宋" panose="02010600040101010101" pitchFamily="2" charset="-122"/>
              </a:rPr>
              <a:t>（模糊处理和减少噪声）</a:t>
            </a:r>
          </a:p>
          <a:p>
            <a:r>
              <a:rPr lang="en-US" altLang="zh-CN" sz="2800">
                <a:latin typeface="华文中宋" panose="02010600040101010101" pitchFamily="2" charset="-122"/>
                <a:ea typeface="华文中宋" panose="02010600040101010101" pitchFamily="2" charset="-122"/>
              </a:rPr>
              <a:t>1</a:t>
            </a:r>
            <a:r>
              <a:rPr lang="zh-CN" altLang="en-US" sz="2800" dirty="0">
                <a:latin typeface="华文中宋" panose="02010600040101010101" pitchFamily="2" charset="-122"/>
                <a:ea typeface="华文中宋" panose="02010600040101010101" pitchFamily="2" charset="-122"/>
              </a:rPr>
              <a:t>、线性平滑滤波器</a:t>
            </a:r>
          </a:p>
          <a:p>
            <a:r>
              <a:rPr lang="en-US" altLang="zh-CN" sz="2800">
                <a:latin typeface="华文中宋" panose="02010600040101010101" pitchFamily="2" charset="-122"/>
                <a:ea typeface="华文中宋" panose="02010600040101010101" pitchFamily="2" charset="-122"/>
              </a:rPr>
              <a:t>2</a:t>
            </a:r>
            <a:r>
              <a:rPr lang="zh-CN" altLang="en-US" sz="2800" dirty="0">
                <a:latin typeface="华文中宋" panose="02010600040101010101" pitchFamily="2" charset="-122"/>
                <a:ea typeface="华文中宋" panose="02010600040101010101" pitchFamily="2" charset="-122"/>
              </a:rPr>
              <a:t>、中值滤波器</a:t>
            </a:r>
          </a:p>
          <a:p>
            <a:r>
              <a:rPr lang="zh-CN" altLang="en-US" dirty="0">
                <a:solidFill>
                  <a:schemeClr val="folHlink"/>
                </a:solidFill>
                <a:latin typeface="华文中宋" panose="02010600040101010101" pitchFamily="2" charset="-122"/>
                <a:ea typeface="华文中宋" panose="02010600040101010101" pitchFamily="2" charset="-122"/>
              </a:rPr>
              <a:t>锐化滤波器</a:t>
            </a:r>
            <a:r>
              <a:rPr lang="zh-CN" altLang="en-US" dirty="0">
                <a:latin typeface="华文中宋" panose="02010600040101010101" pitchFamily="2" charset="-122"/>
                <a:ea typeface="华文中宋" panose="02010600040101010101" pitchFamily="2" charset="-122"/>
              </a:rPr>
              <a:t>（使边缘和轮廓线模糊的图像变清晰，使细节更清晰）</a:t>
            </a:r>
          </a:p>
          <a:p>
            <a:r>
              <a:rPr lang="en-US" altLang="zh-CN" sz="2800">
                <a:latin typeface="华文中宋" panose="02010600040101010101" pitchFamily="2" charset="-122"/>
                <a:ea typeface="华文中宋" panose="02010600040101010101" pitchFamily="2" charset="-122"/>
              </a:rPr>
              <a:t>1</a:t>
            </a:r>
            <a:r>
              <a:rPr lang="zh-CN" altLang="en-US" sz="2800" dirty="0">
                <a:latin typeface="华文中宋" panose="02010600040101010101" pitchFamily="2" charset="-122"/>
                <a:ea typeface="华文中宋" panose="02010600040101010101" pitchFamily="2" charset="-122"/>
              </a:rPr>
              <a:t>、梯度算子法</a:t>
            </a:r>
          </a:p>
          <a:p>
            <a:r>
              <a:rPr lang="en-US" altLang="zh-CN" sz="2800">
                <a:latin typeface="华文中宋" panose="02010600040101010101" pitchFamily="2" charset="-122"/>
                <a:ea typeface="华文中宋" panose="02010600040101010101" pitchFamily="2" charset="-122"/>
              </a:rPr>
              <a:t>2</a:t>
            </a:r>
            <a:r>
              <a:rPr lang="zh-CN" altLang="en-US" sz="2800" dirty="0">
                <a:latin typeface="华文中宋" panose="02010600040101010101" pitchFamily="2" charset="-122"/>
                <a:ea typeface="华文中宋" panose="02010600040101010101" pitchFamily="2" charset="-122"/>
              </a:rPr>
              <a:t>、拉普拉斯算子法</a:t>
            </a: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40</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3971">
                                            <p:txEl>
                                              <p:pRg st="3" end="3"/>
                                            </p:txEl>
                                          </p:spTgt>
                                        </p:tgtEl>
                                        <p:attrNameLst>
                                          <p:attrName>style.visibility</p:attrName>
                                        </p:attrNameLst>
                                      </p:cBhvr>
                                      <p:to>
                                        <p:strVal val="visible"/>
                                      </p:to>
                                    </p:set>
                                    <p:animEffect transition="in" filter="blinds(horizontal)">
                                      <p:cBhvr>
                                        <p:cTn id="7" dur="500"/>
                                        <p:tgtEl>
                                          <p:spTgt spid="723971">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23971">
                                            <p:txEl>
                                              <p:pRg st="4" end="4"/>
                                            </p:txEl>
                                          </p:spTgt>
                                        </p:tgtEl>
                                        <p:attrNameLst>
                                          <p:attrName>style.visibility</p:attrName>
                                        </p:attrNameLst>
                                      </p:cBhvr>
                                      <p:to>
                                        <p:strVal val="visible"/>
                                      </p:to>
                                    </p:set>
                                    <p:animEffect transition="in" filter="blinds(horizontal)">
                                      <p:cBhvr>
                                        <p:cTn id="10" dur="500"/>
                                        <p:tgtEl>
                                          <p:spTgt spid="723971">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23971">
                                            <p:txEl>
                                              <p:pRg st="5" end="5"/>
                                            </p:txEl>
                                          </p:spTgt>
                                        </p:tgtEl>
                                        <p:attrNameLst>
                                          <p:attrName>style.visibility</p:attrName>
                                        </p:attrNameLst>
                                      </p:cBhvr>
                                      <p:to>
                                        <p:strVal val="visible"/>
                                      </p:to>
                                    </p:set>
                                    <p:animEffect transition="in" filter="blinds(horizontal)">
                                      <p:cBhvr>
                                        <p:cTn id="13" dur="500"/>
                                        <p:tgtEl>
                                          <p:spTgt spid="7239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锐化滤波</a:t>
            </a:r>
          </a:p>
        </p:txBody>
      </p:sp>
      <p:sp>
        <p:nvSpPr>
          <p:cNvPr id="3" name="内容占位符 2"/>
          <p:cNvSpPr>
            <a:spLocks noGrp="1"/>
          </p:cNvSpPr>
          <p:nvPr>
            <p:ph idx="1"/>
          </p:nvPr>
        </p:nvSpPr>
        <p:spPr/>
        <p:txBody>
          <a:bodyPr/>
          <a:lstStyle/>
          <a:p>
            <a:r>
              <a:rPr lang="zh-CN" altLang="en-US" dirty="0">
                <a:ea typeface="华文中宋" panose="02010600040101010101" pitchFamily="2" charset="-122"/>
                <a:sym typeface="+mn-ea"/>
              </a:rPr>
              <a:t>图像锐化就是使边缘和轮廓线模糊的图像变得清晰，使其细节更加清晰。</a:t>
            </a:r>
            <a:endParaRPr lang="zh-CN" altLang="en-US" dirty="0">
              <a:ea typeface="华文中宋" panose="02010600040101010101" pitchFamily="2" charset="-122"/>
            </a:endParaRPr>
          </a:p>
          <a:p>
            <a:r>
              <a:rPr lang="zh-CN" altLang="en-US" dirty="0">
                <a:ea typeface="华文中宋" panose="02010600040101010101" pitchFamily="2" charset="-122"/>
                <a:sym typeface="+mn-ea"/>
              </a:rPr>
              <a:t>图像模糊实质是图像受到平均或者积分运算的影响，对其进行逆运算就可使图像清晰。</a:t>
            </a:r>
            <a:endParaRPr lang="en-US" altLang="zh-CN" dirty="0">
              <a:ea typeface="华文中宋" panose="02010600040101010101" pitchFamily="2" charset="-122"/>
              <a:sym typeface="+mn-ea"/>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41</a:t>
            </a:fld>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标题 463873"/>
          <p:cNvSpPr>
            <a:spLocks noGrp="1"/>
          </p:cNvSpPr>
          <p:nvPr>
            <p:ph type="title"/>
          </p:nvPr>
        </p:nvSpPr>
        <p:spPr>
          <a:xfrm>
            <a:off x="2286000" y="685800"/>
            <a:ext cx="5080000" cy="669925"/>
          </a:xfrm>
          <a:solidFill>
            <a:srgbClr val="0000CC"/>
          </a:solidFill>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nchor="b">
            <a:flatTx/>
          </a:bodyPr>
          <a:lstStyle/>
          <a:p>
            <a:pPr algn="ctr"/>
            <a:r>
              <a:rPr lang="zh-CN" altLang="en-US" sz="3600" b="1" dirty="0">
                <a:solidFill>
                  <a:schemeClr val="bg1"/>
                </a:solidFill>
                <a:latin typeface="华文行楷" panose="02010800040101010101" pitchFamily="2" charset="-122"/>
                <a:ea typeface="华文行楷" panose="02010800040101010101" pitchFamily="2" charset="-122"/>
              </a:rPr>
              <a:t>锐化滤波器-梯度算子法 </a:t>
            </a:r>
          </a:p>
        </p:txBody>
      </p:sp>
      <p:sp>
        <p:nvSpPr>
          <p:cNvPr id="463875" name="矩形 463874"/>
          <p:cNvSpPr/>
          <p:nvPr/>
        </p:nvSpPr>
        <p:spPr>
          <a:xfrm>
            <a:off x="4195763" y="3338513"/>
            <a:ext cx="9144000" cy="0"/>
          </a:xfrm>
          <a:prstGeom prst="rect">
            <a:avLst/>
          </a:prstGeom>
          <a:noFill/>
          <a:ln w="9525">
            <a:noFill/>
          </a:ln>
        </p:spPr>
        <p:txBody>
          <a:bodyPr/>
          <a:lstStyle/>
          <a:p>
            <a:endParaRPr lang="zh-CN" altLang="en-US"/>
          </a:p>
        </p:txBody>
      </p:sp>
      <p:sp>
        <p:nvSpPr>
          <p:cNvPr id="463876" name="矩形 463875"/>
          <p:cNvSpPr/>
          <p:nvPr/>
        </p:nvSpPr>
        <p:spPr>
          <a:xfrm>
            <a:off x="3862388" y="2914650"/>
            <a:ext cx="9144000" cy="0"/>
          </a:xfrm>
          <a:prstGeom prst="rect">
            <a:avLst/>
          </a:prstGeom>
          <a:noFill/>
          <a:ln w="9525">
            <a:noFill/>
          </a:ln>
        </p:spPr>
        <p:txBody>
          <a:bodyPr/>
          <a:lstStyle/>
          <a:p>
            <a:endParaRPr lang="zh-CN" altLang="en-US"/>
          </a:p>
        </p:txBody>
      </p:sp>
      <p:sp>
        <p:nvSpPr>
          <p:cNvPr id="463877" name="矩形 463876"/>
          <p:cNvSpPr/>
          <p:nvPr/>
        </p:nvSpPr>
        <p:spPr>
          <a:xfrm>
            <a:off x="4200525" y="2971800"/>
            <a:ext cx="9144000" cy="0"/>
          </a:xfrm>
          <a:prstGeom prst="rect">
            <a:avLst/>
          </a:prstGeom>
          <a:noFill/>
          <a:ln w="9525">
            <a:noFill/>
          </a:ln>
        </p:spPr>
        <p:txBody>
          <a:bodyPr/>
          <a:lstStyle/>
          <a:p>
            <a:endParaRPr lang="zh-CN" altLang="en-US"/>
          </a:p>
        </p:txBody>
      </p:sp>
      <p:sp>
        <p:nvSpPr>
          <p:cNvPr id="463878" name="矩形 463877"/>
          <p:cNvSpPr/>
          <p:nvPr/>
        </p:nvSpPr>
        <p:spPr>
          <a:xfrm>
            <a:off x="4133850" y="3333750"/>
            <a:ext cx="9144000" cy="0"/>
          </a:xfrm>
          <a:prstGeom prst="rect">
            <a:avLst/>
          </a:prstGeom>
          <a:noFill/>
          <a:ln w="9525">
            <a:noFill/>
          </a:ln>
        </p:spPr>
        <p:txBody>
          <a:bodyPr/>
          <a:lstStyle/>
          <a:p>
            <a:endParaRPr lang="zh-CN" altLang="en-US"/>
          </a:p>
        </p:txBody>
      </p:sp>
      <p:sp>
        <p:nvSpPr>
          <p:cNvPr id="463879" name="矩形 463878"/>
          <p:cNvSpPr/>
          <p:nvPr/>
        </p:nvSpPr>
        <p:spPr>
          <a:xfrm>
            <a:off x="4367213" y="3219450"/>
            <a:ext cx="9144000" cy="0"/>
          </a:xfrm>
          <a:prstGeom prst="rect">
            <a:avLst/>
          </a:prstGeom>
          <a:noFill/>
          <a:ln w="9525">
            <a:noFill/>
          </a:ln>
        </p:spPr>
        <p:txBody>
          <a:bodyPr/>
          <a:lstStyle/>
          <a:p>
            <a:endParaRPr lang="zh-CN" altLang="en-US"/>
          </a:p>
        </p:txBody>
      </p:sp>
      <p:sp>
        <p:nvSpPr>
          <p:cNvPr id="463880" name="矩形 463879"/>
          <p:cNvSpPr/>
          <p:nvPr/>
        </p:nvSpPr>
        <p:spPr>
          <a:xfrm>
            <a:off x="4267200" y="3233738"/>
            <a:ext cx="9144000" cy="0"/>
          </a:xfrm>
          <a:prstGeom prst="rect">
            <a:avLst/>
          </a:prstGeom>
          <a:noFill/>
          <a:ln w="9525">
            <a:noFill/>
          </a:ln>
        </p:spPr>
        <p:txBody>
          <a:bodyPr/>
          <a:lstStyle/>
          <a:p>
            <a:endParaRPr lang="zh-CN" altLang="en-US"/>
          </a:p>
        </p:txBody>
      </p:sp>
      <p:sp>
        <p:nvSpPr>
          <p:cNvPr id="463881" name="矩形 463880"/>
          <p:cNvSpPr/>
          <p:nvPr/>
        </p:nvSpPr>
        <p:spPr>
          <a:xfrm>
            <a:off x="2952750" y="2681288"/>
            <a:ext cx="9144000" cy="0"/>
          </a:xfrm>
          <a:prstGeom prst="rect">
            <a:avLst/>
          </a:prstGeom>
          <a:noFill/>
          <a:ln w="9525">
            <a:noFill/>
          </a:ln>
        </p:spPr>
        <p:txBody>
          <a:bodyPr/>
          <a:lstStyle/>
          <a:p>
            <a:endParaRPr lang="zh-CN" altLang="en-US"/>
          </a:p>
        </p:txBody>
      </p:sp>
      <p:sp>
        <p:nvSpPr>
          <p:cNvPr id="463882" name="矩形 463881"/>
          <p:cNvSpPr/>
          <p:nvPr/>
        </p:nvSpPr>
        <p:spPr>
          <a:xfrm>
            <a:off x="4186238" y="3328988"/>
            <a:ext cx="9144000" cy="0"/>
          </a:xfrm>
          <a:prstGeom prst="rect">
            <a:avLst/>
          </a:prstGeom>
          <a:noFill/>
          <a:ln w="9525">
            <a:noFill/>
          </a:ln>
        </p:spPr>
        <p:txBody>
          <a:bodyPr/>
          <a:lstStyle/>
          <a:p>
            <a:endParaRPr lang="zh-CN" altLang="en-US"/>
          </a:p>
        </p:txBody>
      </p:sp>
      <p:sp>
        <p:nvSpPr>
          <p:cNvPr id="463883" name="矩形 463882"/>
          <p:cNvSpPr/>
          <p:nvPr/>
        </p:nvSpPr>
        <p:spPr>
          <a:xfrm>
            <a:off x="4157663" y="3338513"/>
            <a:ext cx="9144000" cy="0"/>
          </a:xfrm>
          <a:prstGeom prst="rect">
            <a:avLst/>
          </a:prstGeom>
          <a:noFill/>
          <a:ln w="9525">
            <a:noFill/>
          </a:ln>
        </p:spPr>
        <p:txBody>
          <a:bodyPr/>
          <a:lstStyle/>
          <a:p>
            <a:endParaRPr lang="zh-CN" altLang="en-US"/>
          </a:p>
        </p:txBody>
      </p:sp>
      <p:sp>
        <p:nvSpPr>
          <p:cNvPr id="463884" name="矩形 463883"/>
          <p:cNvSpPr/>
          <p:nvPr/>
        </p:nvSpPr>
        <p:spPr>
          <a:xfrm>
            <a:off x="3748088" y="3214688"/>
            <a:ext cx="9144000" cy="0"/>
          </a:xfrm>
          <a:prstGeom prst="rect">
            <a:avLst/>
          </a:prstGeom>
          <a:noFill/>
          <a:ln w="9525">
            <a:noFill/>
          </a:ln>
        </p:spPr>
        <p:txBody>
          <a:bodyPr/>
          <a:lstStyle/>
          <a:p>
            <a:endParaRPr lang="zh-CN" altLang="en-US"/>
          </a:p>
        </p:txBody>
      </p:sp>
      <p:sp>
        <p:nvSpPr>
          <p:cNvPr id="463885" name="矩形 463884"/>
          <p:cNvSpPr/>
          <p:nvPr/>
        </p:nvSpPr>
        <p:spPr>
          <a:xfrm>
            <a:off x="3662363" y="3314700"/>
            <a:ext cx="9144000" cy="0"/>
          </a:xfrm>
          <a:prstGeom prst="rect">
            <a:avLst/>
          </a:prstGeom>
          <a:noFill/>
          <a:ln w="9525">
            <a:noFill/>
          </a:ln>
        </p:spPr>
        <p:txBody>
          <a:bodyPr/>
          <a:lstStyle/>
          <a:p>
            <a:endParaRPr lang="zh-CN" altLang="en-US"/>
          </a:p>
        </p:txBody>
      </p:sp>
      <p:sp>
        <p:nvSpPr>
          <p:cNvPr id="463890" name="矩形 463889"/>
          <p:cNvSpPr/>
          <p:nvPr/>
        </p:nvSpPr>
        <p:spPr>
          <a:xfrm>
            <a:off x="3252788" y="3214688"/>
            <a:ext cx="9144000" cy="0"/>
          </a:xfrm>
          <a:prstGeom prst="rect">
            <a:avLst/>
          </a:prstGeom>
          <a:noFill/>
          <a:ln w="9525">
            <a:noFill/>
          </a:ln>
        </p:spPr>
        <p:txBody>
          <a:bodyPr/>
          <a:lstStyle/>
          <a:p>
            <a:endParaRPr lang="zh-CN" altLang="en-US"/>
          </a:p>
        </p:txBody>
      </p:sp>
      <p:sp>
        <p:nvSpPr>
          <p:cNvPr id="463891" name="矩形 463890"/>
          <p:cNvSpPr/>
          <p:nvPr/>
        </p:nvSpPr>
        <p:spPr>
          <a:xfrm>
            <a:off x="3052763" y="2709863"/>
            <a:ext cx="9144000" cy="0"/>
          </a:xfrm>
          <a:prstGeom prst="rect">
            <a:avLst/>
          </a:prstGeom>
          <a:noFill/>
          <a:ln w="9525">
            <a:noFill/>
          </a:ln>
        </p:spPr>
        <p:txBody>
          <a:bodyPr/>
          <a:lstStyle/>
          <a:p>
            <a:endParaRPr lang="zh-CN" altLang="en-US"/>
          </a:p>
        </p:txBody>
      </p:sp>
      <p:sp>
        <p:nvSpPr>
          <p:cNvPr id="463892" name="矩形 463891"/>
          <p:cNvSpPr/>
          <p:nvPr/>
        </p:nvSpPr>
        <p:spPr>
          <a:xfrm>
            <a:off x="3771900" y="2695575"/>
            <a:ext cx="9144000" cy="0"/>
          </a:xfrm>
          <a:prstGeom prst="rect">
            <a:avLst/>
          </a:prstGeom>
          <a:noFill/>
          <a:ln w="9525">
            <a:noFill/>
          </a:ln>
        </p:spPr>
        <p:txBody>
          <a:bodyPr/>
          <a:lstStyle/>
          <a:p>
            <a:endParaRPr lang="zh-CN" altLang="en-US"/>
          </a:p>
        </p:txBody>
      </p:sp>
      <p:sp>
        <p:nvSpPr>
          <p:cNvPr id="463893" name="矩形 463892"/>
          <p:cNvSpPr/>
          <p:nvPr/>
        </p:nvSpPr>
        <p:spPr>
          <a:xfrm>
            <a:off x="2605088" y="3333750"/>
            <a:ext cx="9144000" cy="0"/>
          </a:xfrm>
          <a:prstGeom prst="rect">
            <a:avLst/>
          </a:prstGeom>
          <a:noFill/>
          <a:ln w="9525">
            <a:noFill/>
          </a:ln>
        </p:spPr>
        <p:txBody>
          <a:bodyPr/>
          <a:lstStyle/>
          <a:p>
            <a:endParaRPr lang="zh-CN" altLang="en-US"/>
          </a:p>
        </p:txBody>
      </p:sp>
      <p:sp>
        <p:nvSpPr>
          <p:cNvPr id="463894" name="矩形 463893"/>
          <p:cNvSpPr/>
          <p:nvPr/>
        </p:nvSpPr>
        <p:spPr>
          <a:xfrm>
            <a:off x="3695700" y="3200400"/>
            <a:ext cx="9144000" cy="0"/>
          </a:xfrm>
          <a:prstGeom prst="rect">
            <a:avLst/>
          </a:prstGeom>
          <a:noFill/>
          <a:ln w="9525">
            <a:noFill/>
          </a:ln>
        </p:spPr>
        <p:txBody>
          <a:bodyPr/>
          <a:lstStyle/>
          <a:p>
            <a:endParaRPr lang="zh-CN" altLang="en-US"/>
          </a:p>
        </p:txBody>
      </p:sp>
      <p:sp>
        <p:nvSpPr>
          <p:cNvPr id="463898" name="矩形 463897"/>
          <p:cNvSpPr/>
          <p:nvPr/>
        </p:nvSpPr>
        <p:spPr>
          <a:xfrm>
            <a:off x="3867150" y="3081338"/>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graphicFrame>
        <p:nvGraphicFramePr>
          <p:cNvPr id="463897" name="对象 463896"/>
          <p:cNvGraphicFramePr/>
          <p:nvPr/>
        </p:nvGraphicFramePr>
        <p:xfrm>
          <a:off x="1524000" y="2209800"/>
          <a:ext cx="3246438" cy="1600200"/>
        </p:xfrm>
        <a:graphic>
          <a:graphicData uri="http://schemas.openxmlformats.org/presentationml/2006/ole">
            <mc:AlternateContent xmlns:mc="http://schemas.openxmlformats.org/markup-compatibility/2006">
              <mc:Choice xmlns:v="urn:schemas-microsoft-com:vml" Requires="v">
                <p:oleObj spid="_x0000_s12333" r:id="rId4" imgW="1409700" imgH="698500" progId="Equation.3">
                  <p:embed/>
                </p:oleObj>
              </mc:Choice>
              <mc:Fallback>
                <p:oleObj r:id="rId4" imgW="1409700" imgH="698500" progId="Equation.3">
                  <p:embed/>
                  <p:pic>
                    <p:nvPicPr>
                      <p:cNvPr id="0" name="图片 3107"/>
                      <p:cNvPicPr/>
                      <p:nvPr/>
                    </p:nvPicPr>
                    <p:blipFill>
                      <a:blip r:embed="rId5"/>
                      <a:stretch>
                        <a:fillRect/>
                      </a:stretch>
                    </p:blipFill>
                    <p:spPr>
                      <a:xfrm>
                        <a:off x="1524000" y="2209800"/>
                        <a:ext cx="3246438" cy="1600200"/>
                      </a:xfrm>
                      <a:prstGeom prst="rect">
                        <a:avLst/>
                      </a:prstGeom>
                      <a:noFill/>
                      <a:ln w="38100">
                        <a:noFill/>
                        <a:miter/>
                      </a:ln>
                    </p:spPr>
                  </p:pic>
                </p:oleObj>
              </mc:Fallback>
            </mc:AlternateContent>
          </a:graphicData>
        </a:graphic>
      </p:graphicFrame>
      <p:sp>
        <p:nvSpPr>
          <p:cNvPr id="463900" name="矩形 463899"/>
          <p:cNvSpPr/>
          <p:nvPr/>
        </p:nvSpPr>
        <p:spPr>
          <a:xfrm>
            <a:off x="3338513" y="3181350"/>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graphicFrame>
        <p:nvGraphicFramePr>
          <p:cNvPr id="463899" name="对象 463898"/>
          <p:cNvGraphicFramePr/>
          <p:nvPr/>
        </p:nvGraphicFramePr>
        <p:xfrm>
          <a:off x="1600200" y="3886200"/>
          <a:ext cx="5664200" cy="1136650"/>
        </p:xfrm>
        <a:graphic>
          <a:graphicData uri="http://schemas.openxmlformats.org/presentationml/2006/ole">
            <mc:AlternateContent xmlns:mc="http://schemas.openxmlformats.org/markup-compatibility/2006">
              <mc:Choice xmlns:v="urn:schemas-microsoft-com:vml" Requires="v">
                <p:oleObj spid="_x0000_s12334" r:id="rId6" imgW="2463800" imgH="495300" progId="Equation.3">
                  <p:embed/>
                </p:oleObj>
              </mc:Choice>
              <mc:Fallback>
                <p:oleObj r:id="rId6" imgW="2463800" imgH="495300" progId="Equation.3">
                  <p:embed/>
                  <p:pic>
                    <p:nvPicPr>
                      <p:cNvPr id="0" name="图片 3108"/>
                      <p:cNvPicPr/>
                      <p:nvPr/>
                    </p:nvPicPr>
                    <p:blipFill>
                      <a:blip r:embed="rId7"/>
                      <a:stretch>
                        <a:fillRect/>
                      </a:stretch>
                    </p:blipFill>
                    <p:spPr>
                      <a:xfrm>
                        <a:off x="1600200" y="3886200"/>
                        <a:ext cx="5664200" cy="1136650"/>
                      </a:xfrm>
                      <a:prstGeom prst="rect">
                        <a:avLst/>
                      </a:prstGeom>
                      <a:solidFill>
                        <a:srgbClr val="FFFF99"/>
                      </a:solidFill>
                      <a:ln w="38100">
                        <a:noFill/>
                        <a:miter/>
                      </a:ln>
                    </p:spPr>
                  </p:pic>
                </p:oleObj>
              </mc:Fallback>
            </mc:AlternateContent>
          </a:graphicData>
        </a:graphic>
      </p:graphicFrame>
      <p:sp>
        <p:nvSpPr>
          <p:cNvPr id="463902" name="矩形 463901"/>
          <p:cNvSpPr/>
          <p:nvPr/>
        </p:nvSpPr>
        <p:spPr>
          <a:xfrm>
            <a:off x="3862388" y="3314700"/>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graphicFrame>
        <p:nvGraphicFramePr>
          <p:cNvPr id="463901" name="对象 463900"/>
          <p:cNvGraphicFramePr/>
          <p:nvPr/>
        </p:nvGraphicFramePr>
        <p:xfrm>
          <a:off x="1600200" y="5638800"/>
          <a:ext cx="3257550" cy="525463"/>
        </p:xfrm>
        <a:graphic>
          <a:graphicData uri="http://schemas.openxmlformats.org/presentationml/2006/ole">
            <mc:AlternateContent xmlns:mc="http://schemas.openxmlformats.org/markup-compatibility/2006">
              <mc:Choice xmlns:v="urn:schemas-microsoft-com:vml" Requires="v">
                <p:oleObj spid="_x0000_s12335" r:id="rId8" imgW="1422400" imgH="228600" progId="Equation.3">
                  <p:embed/>
                </p:oleObj>
              </mc:Choice>
              <mc:Fallback>
                <p:oleObj r:id="rId8" imgW="1422400" imgH="228600" progId="Equation.3">
                  <p:embed/>
                  <p:pic>
                    <p:nvPicPr>
                      <p:cNvPr id="0" name="图片 3109"/>
                      <p:cNvPicPr/>
                      <p:nvPr/>
                    </p:nvPicPr>
                    <p:blipFill>
                      <a:blip r:embed="rId9"/>
                      <a:stretch>
                        <a:fillRect/>
                      </a:stretch>
                    </p:blipFill>
                    <p:spPr>
                      <a:xfrm>
                        <a:off x="1600200" y="5638800"/>
                        <a:ext cx="3257550" cy="525463"/>
                      </a:xfrm>
                      <a:prstGeom prst="rect">
                        <a:avLst/>
                      </a:prstGeom>
                      <a:solidFill>
                        <a:srgbClr val="CCFFCC"/>
                      </a:solidFill>
                      <a:ln w="9525" cap="flat" cmpd="sng">
                        <a:solidFill>
                          <a:schemeClr val="hlink"/>
                        </a:solidFill>
                        <a:prstDash val="solid"/>
                        <a:miter/>
                        <a:headEnd type="none" w="med" len="med"/>
                        <a:tailEnd type="none" w="med" len="med"/>
                      </a:ln>
                    </p:spPr>
                  </p:pic>
                </p:oleObj>
              </mc:Fallback>
            </mc:AlternateContent>
          </a:graphicData>
        </a:graphic>
      </p:graphicFrame>
      <p:sp>
        <p:nvSpPr>
          <p:cNvPr id="463903" name="矩形 463902"/>
          <p:cNvSpPr/>
          <p:nvPr/>
        </p:nvSpPr>
        <p:spPr>
          <a:xfrm>
            <a:off x="1447800" y="1855788"/>
            <a:ext cx="2874963" cy="457200"/>
          </a:xfrm>
          <a:prstGeom prst="rect">
            <a:avLst/>
          </a:prstGeom>
          <a:noFill/>
          <a:ln w="9525">
            <a:noFill/>
          </a:ln>
        </p:spPr>
        <p:txBody>
          <a:bodyPr wrap="none" anchor="t">
            <a:spAutoFit/>
          </a:bodyPr>
          <a:lstStyle/>
          <a:p>
            <a:pPr lvl="0" algn="l" eaLnBrk="1" hangingPunct="1"/>
            <a:r>
              <a:rPr lang="en-US" altLang="zh-CN" sz="2400" b="1" i="1">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f</a:t>
            </a:r>
            <a:r>
              <a:rPr lang="en-US" altLang="zh-CN" sz="2400" b="1">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400" b="1" i="1">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x,y</a:t>
            </a:r>
            <a:r>
              <a:rPr lang="en-US" altLang="zh-CN" sz="2400" b="1">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400" b="1" dirty="0">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在(</a:t>
            </a:r>
            <a:r>
              <a:rPr lang="en-US" altLang="zh-CN" sz="2400" b="1" i="1">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x,y</a:t>
            </a:r>
            <a:r>
              <a:rPr lang="en-US" altLang="zh-CN" sz="2400" b="1">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400" b="1" dirty="0">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的</a:t>
            </a:r>
            <a:r>
              <a:rPr lang="zh-CN" altLang="en-US" sz="2400" b="1" dirty="0">
                <a:solidFill>
                  <a:schemeClr val="folHlink"/>
                </a:solidFill>
                <a:effectLst>
                  <a:outerShdw blurRad="38100" dist="38100" dir="2700000">
                    <a:srgbClr val="C0C0C0"/>
                  </a:outerShdw>
                </a:effectLst>
                <a:latin typeface="宋体" panose="02010600030101010101" pitchFamily="2" charset="-122"/>
                <a:ea typeface="宋体" panose="02010600030101010101" pitchFamily="2" charset="-122"/>
              </a:rPr>
              <a:t>梯度 </a:t>
            </a:r>
            <a:r>
              <a:rPr lang="zh-CN" altLang="en-US" sz="2400" b="1" dirty="0">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 </a:t>
            </a:r>
          </a:p>
        </p:txBody>
      </p:sp>
      <p:sp>
        <p:nvSpPr>
          <p:cNvPr id="463904" name="矩形 463903"/>
          <p:cNvSpPr/>
          <p:nvPr/>
        </p:nvSpPr>
        <p:spPr>
          <a:xfrm>
            <a:off x="468313" y="3644900"/>
            <a:ext cx="1179512" cy="457200"/>
          </a:xfrm>
          <a:prstGeom prst="rect">
            <a:avLst/>
          </a:prstGeom>
          <a:noFill/>
          <a:ln w="9525">
            <a:noFill/>
          </a:ln>
        </p:spPr>
        <p:txBody>
          <a:bodyPr wrap="none" anchor="t">
            <a:spAutoFit/>
          </a:bodyPr>
          <a:lstStyle/>
          <a:p>
            <a:pPr lvl="0" algn="l" eaLnBrk="1" hangingPunct="1"/>
            <a:r>
              <a:rPr lang="zh-CN" altLang="en-US" sz="2400" b="1" dirty="0">
                <a:solidFill>
                  <a:schemeClr val="folHlink"/>
                </a:solidFill>
                <a:effectLst>
                  <a:outerShdw blurRad="38100" dist="38100" dir="2700000">
                    <a:srgbClr val="C0C0C0"/>
                  </a:outerShdw>
                </a:effectLst>
                <a:latin typeface="宋体" panose="02010600030101010101" pitchFamily="2" charset="-122"/>
                <a:ea typeface="宋体" panose="02010600030101010101" pitchFamily="2" charset="-122"/>
              </a:rPr>
              <a:t>其模值</a:t>
            </a:r>
            <a:r>
              <a:rPr lang="zh-CN" altLang="en-US" sz="2400" b="1" dirty="0">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 </a:t>
            </a:r>
          </a:p>
        </p:txBody>
      </p:sp>
      <p:sp>
        <p:nvSpPr>
          <p:cNvPr id="463906" name="矩形 463905"/>
          <p:cNvSpPr/>
          <p:nvPr/>
        </p:nvSpPr>
        <p:spPr>
          <a:xfrm>
            <a:off x="1524000" y="4953000"/>
            <a:ext cx="2098675" cy="457200"/>
          </a:xfrm>
          <a:prstGeom prst="rect">
            <a:avLst/>
          </a:prstGeom>
          <a:noFill/>
          <a:ln w="9525">
            <a:noFill/>
          </a:ln>
        </p:spPr>
        <p:txBody>
          <a:bodyPr wrap="none" anchor="t">
            <a:spAutoFit/>
          </a:bodyPr>
          <a:lstStyle/>
          <a:p>
            <a:pPr lvl="0" algn="l" eaLnBrk="1" hangingPunct="1"/>
            <a:r>
              <a:rPr lang="zh-CN" altLang="en-US" sz="2400" b="1" dirty="0">
                <a:solidFill>
                  <a:schemeClr val="folHlink"/>
                </a:solidFill>
                <a:effectLst>
                  <a:outerShdw blurRad="38100" dist="38100" dir="2700000">
                    <a:srgbClr val="C0C0C0"/>
                  </a:outerShdw>
                </a:effectLst>
                <a:latin typeface="宋体" panose="02010600030101010101" pitchFamily="2" charset="-122"/>
                <a:ea typeface="宋体" panose="02010600030101010101" pitchFamily="2" charset="-122"/>
              </a:rPr>
              <a:t>近似梯度模值</a:t>
            </a:r>
            <a:r>
              <a:rPr lang="zh-CN" altLang="en-US" sz="2400" b="1" dirty="0">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 </a:t>
            </a: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42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3904"/>
                                        </p:tgtEl>
                                        <p:attrNameLst>
                                          <p:attrName>style.visibility</p:attrName>
                                        </p:attrNameLst>
                                      </p:cBhvr>
                                      <p:to>
                                        <p:strVal val="visible"/>
                                      </p:to>
                                    </p:set>
                                    <p:animEffect transition="in" filter="blinds(horizontal)">
                                      <p:cBhvr>
                                        <p:cTn id="7" dur="500"/>
                                        <p:tgtEl>
                                          <p:spTgt spid="463904"/>
                                        </p:tgtEl>
                                      </p:cBhvr>
                                    </p:animEffect>
                                  </p:childTnLst>
                                </p:cTn>
                              </p:par>
                              <p:par>
                                <p:cTn id="8" presetID="3" presetClass="entr" presetSubtype="10" fill="hold" nodeType="withEffect">
                                  <p:stCondLst>
                                    <p:cond delay="0"/>
                                  </p:stCondLst>
                                  <p:childTnLst>
                                    <p:set>
                                      <p:cBhvr>
                                        <p:cTn id="9" dur="1" fill="hold">
                                          <p:stCondLst>
                                            <p:cond delay="0"/>
                                          </p:stCondLst>
                                        </p:cTn>
                                        <p:tgtEl>
                                          <p:spTgt spid="463899"/>
                                        </p:tgtEl>
                                        <p:attrNameLst>
                                          <p:attrName>style.visibility</p:attrName>
                                        </p:attrNameLst>
                                      </p:cBhvr>
                                      <p:to>
                                        <p:strVal val="visible"/>
                                      </p:to>
                                    </p:set>
                                    <p:animEffect transition="in" filter="blinds(horizontal)">
                                      <p:cBhvr>
                                        <p:cTn id="10" dur="500"/>
                                        <p:tgtEl>
                                          <p:spTgt spid="46389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390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39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904" grpId="0"/>
      <p:bldP spid="46390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913" name="矩形 506912"/>
          <p:cNvSpPr/>
          <p:nvPr/>
        </p:nvSpPr>
        <p:spPr>
          <a:xfrm>
            <a:off x="1447800" y="2514600"/>
            <a:ext cx="3810000" cy="1295400"/>
          </a:xfrm>
          <a:prstGeom prst="rect">
            <a:avLst/>
          </a:prstGeom>
          <a:solidFill>
            <a:srgbClr val="CCFFFF"/>
          </a:solidFill>
          <a:ln w="19050" cap="flat" cmpd="sng">
            <a:solidFill>
              <a:schemeClr val="hlink"/>
            </a:solidFill>
            <a:prstDash val="solid"/>
            <a:miter/>
            <a:headEnd type="none" w="med" len="med"/>
            <a:tailEnd type="none" w="med" len="med"/>
          </a:ln>
        </p:spPr>
        <p:txBody>
          <a:bodyPr/>
          <a:lstStyle/>
          <a:p>
            <a:endParaRPr lang="zh-CN" altLang="en-US"/>
          </a:p>
        </p:txBody>
      </p:sp>
      <p:sp>
        <p:nvSpPr>
          <p:cNvPr id="506882" name="标题 506881"/>
          <p:cNvSpPr>
            <a:spLocks noGrp="1"/>
          </p:cNvSpPr>
          <p:nvPr>
            <p:ph type="title"/>
          </p:nvPr>
        </p:nvSpPr>
        <p:spPr>
          <a:xfrm>
            <a:off x="2286000" y="685800"/>
            <a:ext cx="5080000" cy="669925"/>
          </a:xfrm>
          <a:solidFill>
            <a:srgbClr val="0000CC"/>
          </a:solidFill>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nchor="b">
            <a:flatTx/>
          </a:bodyPr>
          <a:lstStyle/>
          <a:p>
            <a:pPr algn="ctr"/>
            <a:r>
              <a:rPr lang="zh-CN" altLang="en-US" sz="3600" b="1" dirty="0">
                <a:solidFill>
                  <a:schemeClr val="bg1"/>
                </a:solidFill>
                <a:latin typeface="华文行楷" panose="02010800040101010101" pitchFamily="2" charset="-122"/>
                <a:ea typeface="华文行楷" panose="02010800040101010101" pitchFamily="2" charset="-122"/>
              </a:rPr>
              <a:t>锐化滤波器-梯度算子法 </a:t>
            </a:r>
          </a:p>
        </p:txBody>
      </p:sp>
      <p:sp>
        <p:nvSpPr>
          <p:cNvPr id="506883" name="矩形 506882"/>
          <p:cNvSpPr/>
          <p:nvPr/>
        </p:nvSpPr>
        <p:spPr>
          <a:xfrm>
            <a:off x="4195763" y="3338513"/>
            <a:ext cx="9144000" cy="0"/>
          </a:xfrm>
          <a:prstGeom prst="rect">
            <a:avLst/>
          </a:prstGeom>
          <a:noFill/>
          <a:ln w="9525">
            <a:noFill/>
          </a:ln>
        </p:spPr>
        <p:txBody>
          <a:bodyPr/>
          <a:lstStyle/>
          <a:p>
            <a:endParaRPr lang="zh-CN" altLang="en-US"/>
          </a:p>
        </p:txBody>
      </p:sp>
      <p:sp>
        <p:nvSpPr>
          <p:cNvPr id="506884" name="矩形 506883"/>
          <p:cNvSpPr/>
          <p:nvPr/>
        </p:nvSpPr>
        <p:spPr>
          <a:xfrm>
            <a:off x="3862388" y="2914650"/>
            <a:ext cx="9144000" cy="0"/>
          </a:xfrm>
          <a:prstGeom prst="rect">
            <a:avLst/>
          </a:prstGeom>
          <a:noFill/>
          <a:ln w="9525">
            <a:noFill/>
          </a:ln>
        </p:spPr>
        <p:txBody>
          <a:bodyPr/>
          <a:lstStyle/>
          <a:p>
            <a:endParaRPr lang="zh-CN" altLang="en-US"/>
          </a:p>
        </p:txBody>
      </p:sp>
      <p:sp>
        <p:nvSpPr>
          <p:cNvPr id="506885" name="矩形 506884"/>
          <p:cNvSpPr/>
          <p:nvPr/>
        </p:nvSpPr>
        <p:spPr>
          <a:xfrm>
            <a:off x="4200525" y="2971800"/>
            <a:ext cx="9144000" cy="0"/>
          </a:xfrm>
          <a:prstGeom prst="rect">
            <a:avLst/>
          </a:prstGeom>
          <a:noFill/>
          <a:ln w="9525">
            <a:noFill/>
          </a:ln>
        </p:spPr>
        <p:txBody>
          <a:bodyPr/>
          <a:lstStyle/>
          <a:p>
            <a:endParaRPr lang="zh-CN" altLang="en-US"/>
          </a:p>
        </p:txBody>
      </p:sp>
      <p:sp>
        <p:nvSpPr>
          <p:cNvPr id="506886" name="矩形 506885"/>
          <p:cNvSpPr/>
          <p:nvPr/>
        </p:nvSpPr>
        <p:spPr>
          <a:xfrm>
            <a:off x="4133850" y="3333750"/>
            <a:ext cx="9144000" cy="0"/>
          </a:xfrm>
          <a:prstGeom prst="rect">
            <a:avLst/>
          </a:prstGeom>
          <a:noFill/>
          <a:ln w="9525">
            <a:noFill/>
          </a:ln>
        </p:spPr>
        <p:txBody>
          <a:bodyPr/>
          <a:lstStyle/>
          <a:p>
            <a:endParaRPr lang="zh-CN" altLang="en-US"/>
          </a:p>
        </p:txBody>
      </p:sp>
      <p:sp>
        <p:nvSpPr>
          <p:cNvPr id="506887" name="矩形 506886"/>
          <p:cNvSpPr/>
          <p:nvPr/>
        </p:nvSpPr>
        <p:spPr>
          <a:xfrm>
            <a:off x="4367213" y="3219450"/>
            <a:ext cx="9144000" cy="0"/>
          </a:xfrm>
          <a:prstGeom prst="rect">
            <a:avLst/>
          </a:prstGeom>
          <a:noFill/>
          <a:ln w="9525">
            <a:noFill/>
          </a:ln>
        </p:spPr>
        <p:txBody>
          <a:bodyPr/>
          <a:lstStyle/>
          <a:p>
            <a:endParaRPr lang="zh-CN" altLang="en-US"/>
          </a:p>
        </p:txBody>
      </p:sp>
      <p:sp>
        <p:nvSpPr>
          <p:cNvPr id="506888" name="矩形 506887"/>
          <p:cNvSpPr/>
          <p:nvPr/>
        </p:nvSpPr>
        <p:spPr>
          <a:xfrm>
            <a:off x="4267200" y="3233738"/>
            <a:ext cx="9144000" cy="0"/>
          </a:xfrm>
          <a:prstGeom prst="rect">
            <a:avLst/>
          </a:prstGeom>
          <a:noFill/>
          <a:ln w="9525">
            <a:noFill/>
          </a:ln>
        </p:spPr>
        <p:txBody>
          <a:bodyPr/>
          <a:lstStyle/>
          <a:p>
            <a:endParaRPr lang="zh-CN" altLang="en-US"/>
          </a:p>
        </p:txBody>
      </p:sp>
      <p:sp>
        <p:nvSpPr>
          <p:cNvPr id="506889" name="矩形 506888"/>
          <p:cNvSpPr/>
          <p:nvPr/>
        </p:nvSpPr>
        <p:spPr>
          <a:xfrm>
            <a:off x="2952750" y="2681288"/>
            <a:ext cx="9144000" cy="0"/>
          </a:xfrm>
          <a:prstGeom prst="rect">
            <a:avLst/>
          </a:prstGeom>
          <a:noFill/>
          <a:ln w="9525">
            <a:noFill/>
          </a:ln>
        </p:spPr>
        <p:txBody>
          <a:bodyPr/>
          <a:lstStyle/>
          <a:p>
            <a:endParaRPr lang="zh-CN" altLang="en-US"/>
          </a:p>
        </p:txBody>
      </p:sp>
      <p:sp>
        <p:nvSpPr>
          <p:cNvPr id="506890" name="矩形 506889"/>
          <p:cNvSpPr/>
          <p:nvPr/>
        </p:nvSpPr>
        <p:spPr>
          <a:xfrm>
            <a:off x="4186238" y="3328988"/>
            <a:ext cx="9144000" cy="0"/>
          </a:xfrm>
          <a:prstGeom prst="rect">
            <a:avLst/>
          </a:prstGeom>
          <a:noFill/>
          <a:ln w="9525">
            <a:noFill/>
          </a:ln>
        </p:spPr>
        <p:txBody>
          <a:bodyPr/>
          <a:lstStyle/>
          <a:p>
            <a:endParaRPr lang="zh-CN" altLang="en-US"/>
          </a:p>
        </p:txBody>
      </p:sp>
      <p:sp>
        <p:nvSpPr>
          <p:cNvPr id="506891" name="矩形 506890"/>
          <p:cNvSpPr/>
          <p:nvPr/>
        </p:nvSpPr>
        <p:spPr>
          <a:xfrm>
            <a:off x="4157663" y="3338513"/>
            <a:ext cx="9144000" cy="0"/>
          </a:xfrm>
          <a:prstGeom prst="rect">
            <a:avLst/>
          </a:prstGeom>
          <a:noFill/>
          <a:ln w="9525">
            <a:noFill/>
          </a:ln>
        </p:spPr>
        <p:txBody>
          <a:bodyPr/>
          <a:lstStyle/>
          <a:p>
            <a:endParaRPr lang="zh-CN" altLang="en-US"/>
          </a:p>
        </p:txBody>
      </p:sp>
      <p:sp>
        <p:nvSpPr>
          <p:cNvPr id="506892" name="矩形 506891"/>
          <p:cNvSpPr/>
          <p:nvPr/>
        </p:nvSpPr>
        <p:spPr>
          <a:xfrm>
            <a:off x="3748088" y="3214688"/>
            <a:ext cx="9144000" cy="0"/>
          </a:xfrm>
          <a:prstGeom prst="rect">
            <a:avLst/>
          </a:prstGeom>
          <a:noFill/>
          <a:ln w="9525">
            <a:noFill/>
          </a:ln>
        </p:spPr>
        <p:txBody>
          <a:bodyPr/>
          <a:lstStyle/>
          <a:p>
            <a:endParaRPr lang="zh-CN" altLang="en-US"/>
          </a:p>
        </p:txBody>
      </p:sp>
      <p:sp>
        <p:nvSpPr>
          <p:cNvPr id="506893" name="矩形 506892"/>
          <p:cNvSpPr/>
          <p:nvPr/>
        </p:nvSpPr>
        <p:spPr>
          <a:xfrm>
            <a:off x="3662363" y="3314700"/>
            <a:ext cx="9144000" cy="0"/>
          </a:xfrm>
          <a:prstGeom prst="rect">
            <a:avLst/>
          </a:prstGeom>
          <a:noFill/>
          <a:ln w="9525">
            <a:noFill/>
          </a:ln>
        </p:spPr>
        <p:txBody>
          <a:bodyPr/>
          <a:lstStyle/>
          <a:p>
            <a:endParaRPr lang="zh-CN" altLang="en-US"/>
          </a:p>
        </p:txBody>
      </p:sp>
      <p:sp>
        <p:nvSpPr>
          <p:cNvPr id="506894" name="矩形 506893"/>
          <p:cNvSpPr/>
          <p:nvPr/>
        </p:nvSpPr>
        <p:spPr>
          <a:xfrm>
            <a:off x="3252788" y="3214688"/>
            <a:ext cx="9144000" cy="0"/>
          </a:xfrm>
          <a:prstGeom prst="rect">
            <a:avLst/>
          </a:prstGeom>
          <a:noFill/>
          <a:ln w="9525">
            <a:noFill/>
          </a:ln>
        </p:spPr>
        <p:txBody>
          <a:bodyPr/>
          <a:lstStyle/>
          <a:p>
            <a:endParaRPr lang="zh-CN" altLang="en-US"/>
          </a:p>
        </p:txBody>
      </p:sp>
      <p:sp>
        <p:nvSpPr>
          <p:cNvPr id="506895" name="矩形 506894"/>
          <p:cNvSpPr/>
          <p:nvPr/>
        </p:nvSpPr>
        <p:spPr>
          <a:xfrm>
            <a:off x="3052763" y="2709863"/>
            <a:ext cx="9144000" cy="0"/>
          </a:xfrm>
          <a:prstGeom prst="rect">
            <a:avLst/>
          </a:prstGeom>
          <a:noFill/>
          <a:ln w="9525">
            <a:noFill/>
          </a:ln>
        </p:spPr>
        <p:txBody>
          <a:bodyPr/>
          <a:lstStyle/>
          <a:p>
            <a:endParaRPr lang="zh-CN" altLang="en-US"/>
          </a:p>
        </p:txBody>
      </p:sp>
      <p:sp>
        <p:nvSpPr>
          <p:cNvPr id="506896" name="矩形 506895"/>
          <p:cNvSpPr/>
          <p:nvPr/>
        </p:nvSpPr>
        <p:spPr>
          <a:xfrm>
            <a:off x="3771900" y="2695575"/>
            <a:ext cx="9144000" cy="0"/>
          </a:xfrm>
          <a:prstGeom prst="rect">
            <a:avLst/>
          </a:prstGeom>
          <a:noFill/>
          <a:ln w="9525">
            <a:noFill/>
          </a:ln>
        </p:spPr>
        <p:txBody>
          <a:bodyPr/>
          <a:lstStyle/>
          <a:p>
            <a:endParaRPr lang="zh-CN" altLang="en-US"/>
          </a:p>
        </p:txBody>
      </p:sp>
      <p:sp>
        <p:nvSpPr>
          <p:cNvPr id="506897" name="矩形 506896"/>
          <p:cNvSpPr/>
          <p:nvPr/>
        </p:nvSpPr>
        <p:spPr>
          <a:xfrm>
            <a:off x="2605088" y="3333750"/>
            <a:ext cx="9144000" cy="0"/>
          </a:xfrm>
          <a:prstGeom prst="rect">
            <a:avLst/>
          </a:prstGeom>
          <a:noFill/>
          <a:ln w="9525">
            <a:noFill/>
          </a:ln>
        </p:spPr>
        <p:txBody>
          <a:bodyPr/>
          <a:lstStyle/>
          <a:p>
            <a:endParaRPr lang="zh-CN" altLang="en-US"/>
          </a:p>
        </p:txBody>
      </p:sp>
      <p:sp>
        <p:nvSpPr>
          <p:cNvPr id="506898" name="矩形 506897"/>
          <p:cNvSpPr/>
          <p:nvPr/>
        </p:nvSpPr>
        <p:spPr>
          <a:xfrm>
            <a:off x="3695700" y="3200400"/>
            <a:ext cx="9144000" cy="0"/>
          </a:xfrm>
          <a:prstGeom prst="rect">
            <a:avLst/>
          </a:prstGeom>
          <a:noFill/>
          <a:ln w="9525">
            <a:noFill/>
          </a:ln>
        </p:spPr>
        <p:txBody>
          <a:bodyPr/>
          <a:lstStyle/>
          <a:p>
            <a:endParaRPr lang="zh-CN" altLang="en-US"/>
          </a:p>
        </p:txBody>
      </p:sp>
      <p:sp>
        <p:nvSpPr>
          <p:cNvPr id="506901" name="矩形 506900"/>
          <p:cNvSpPr/>
          <p:nvPr/>
        </p:nvSpPr>
        <p:spPr>
          <a:xfrm>
            <a:off x="3338513" y="3181350"/>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sp>
        <p:nvSpPr>
          <p:cNvPr id="506903" name="矩形 506902"/>
          <p:cNvSpPr/>
          <p:nvPr/>
        </p:nvSpPr>
        <p:spPr>
          <a:xfrm>
            <a:off x="3862388" y="3314700"/>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sp>
        <p:nvSpPr>
          <p:cNvPr id="506906" name="矩形 506905"/>
          <p:cNvSpPr/>
          <p:nvPr/>
        </p:nvSpPr>
        <p:spPr>
          <a:xfrm>
            <a:off x="3867150" y="3328988"/>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graphicFrame>
        <p:nvGraphicFramePr>
          <p:cNvPr id="506905" name="对象 506904"/>
          <p:cNvGraphicFramePr/>
          <p:nvPr/>
        </p:nvGraphicFramePr>
        <p:xfrm>
          <a:off x="1676400" y="2514600"/>
          <a:ext cx="3275013" cy="465138"/>
        </p:xfrm>
        <a:graphic>
          <a:graphicData uri="http://schemas.openxmlformats.org/presentationml/2006/ole">
            <mc:AlternateContent xmlns:mc="http://schemas.openxmlformats.org/markup-compatibility/2006">
              <mc:Choice xmlns:v="urn:schemas-microsoft-com:vml" Requires="v">
                <p:oleObj spid="_x0000_s13343" r:id="rId4" imgW="1409065" imgH="203200" progId="Equation.3">
                  <p:embed/>
                </p:oleObj>
              </mc:Choice>
              <mc:Fallback>
                <p:oleObj r:id="rId4" imgW="1409065" imgH="203200" progId="Equation.3">
                  <p:embed/>
                  <p:pic>
                    <p:nvPicPr>
                      <p:cNvPr id="0" name="图片 3110"/>
                      <p:cNvPicPr/>
                      <p:nvPr/>
                    </p:nvPicPr>
                    <p:blipFill>
                      <a:blip r:embed="rId5"/>
                      <a:stretch>
                        <a:fillRect/>
                      </a:stretch>
                    </p:blipFill>
                    <p:spPr>
                      <a:xfrm>
                        <a:off x="1676400" y="2514600"/>
                        <a:ext cx="3275013" cy="465138"/>
                      </a:xfrm>
                      <a:prstGeom prst="rect">
                        <a:avLst/>
                      </a:prstGeom>
                      <a:noFill/>
                      <a:ln w="38100">
                        <a:noFill/>
                        <a:miter/>
                      </a:ln>
                    </p:spPr>
                  </p:pic>
                </p:oleObj>
              </mc:Fallback>
            </mc:AlternateContent>
          </a:graphicData>
        </a:graphic>
      </p:graphicFrame>
      <p:sp>
        <p:nvSpPr>
          <p:cNvPr id="506908" name="矩形 506907"/>
          <p:cNvSpPr/>
          <p:nvPr/>
        </p:nvSpPr>
        <p:spPr>
          <a:xfrm>
            <a:off x="3871913" y="3314700"/>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graphicFrame>
        <p:nvGraphicFramePr>
          <p:cNvPr id="506907" name="对象 506906"/>
          <p:cNvGraphicFramePr/>
          <p:nvPr/>
        </p:nvGraphicFramePr>
        <p:xfrm>
          <a:off x="1676400" y="3276600"/>
          <a:ext cx="3213100" cy="523875"/>
        </p:xfrm>
        <a:graphic>
          <a:graphicData uri="http://schemas.openxmlformats.org/presentationml/2006/ole">
            <mc:AlternateContent xmlns:mc="http://schemas.openxmlformats.org/markup-compatibility/2006">
              <mc:Choice xmlns:v="urn:schemas-microsoft-com:vml" Requires="v">
                <p:oleObj spid="_x0000_s13344" r:id="rId6" imgW="1397000" imgH="228600" progId="Equation.3">
                  <p:embed/>
                </p:oleObj>
              </mc:Choice>
              <mc:Fallback>
                <p:oleObj r:id="rId6" imgW="1397000" imgH="228600" progId="Equation.3">
                  <p:embed/>
                  <p:pic>
                    <p:nvPicPr>
                      <p:cNvPr id="0" name="图片 3111"/>
                      <p:cNvPicPr/>
                      <p:nvPr/>
                    </p:nvPicPr>
                    <p:blipFill>
                      <a:blip r:embed="rId7"/>
                      <a:stretch>
                        <a:fillRect/>
                      </a:stretch>
                    </p:blipFill>
                    <p:spPr>
                      <a:xfrm>
                        <a:off x="1676400" y="3276600"/>
                        <a:ext cx="3213100" cy="523875"/>
                      </a:xfrm>
                      <a:prstGeom prst="rect">
                        <a:avLst/>
                      </a:prstGeom>
                      <a:noFill/>
                      <a:ln w="38100">
                        <a:noFill/>
                        <a:miter/>
                      </a:ln>
                    </p:spPr>
                  </p:pic>
                </p:oleObj>
              </mc:Fallback>
            </mc:AlternateContent>
          </a:graphicData>
        </a:graphic>
      </p:graphicFrame>
      <p:sp>
        <p:nvSpPr>
          <p:cNvPr id="506910" name="矩形 506909"/>
          <p:cNvSpPr/>
          <p:nvPr/>
        </p:nvSpPr>
        <p:spPr>
          <a:xfrm>
            <a:off x="2633663" y="2700338"/>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pic>
        <p:nvPicPr>
          <p:cNvPr id="506909" name="图片 506908" descr="直接差分法"/>
          <p:cNvPicPr>
            <a:picLocks noChangeAspect="1"/>
          </p:cNvPicPr>
          <p:nvPr/>
        </p:nvPicPr>
        <p:blipFill>
          <a:blip r:embed="rId8"/>
          <a:stretch>
            <a:fillRect/>
          </a:stretch>
        </p:blipFill>
        <p:spPr>
          <a:xfrm>
            <a:off x="1676400" y="4419600"/>
            <a:ext cx="4672013" cy="1755775"/>
          </a:xfrm>
          <a:prstGeom prst="rect">
            <a:avLst/>
          </a:prstGeom>
          <a:noFill/>
          <a:ln w="9525">
            <a:noFill/>
          </a:ln>
        </p:spPr>
      </p:pic>
      <p:sp>
        <p:nvSpPr>
          <p:cNvPr id="506911" name="矩形 506910"/>
          <p:cNvSpPr/>
          <p:nvPr/>
        </p:nvSpPr>
        <p:spPr>
          <a:xfrm>
            <a:off x="1371600" y="1905000"/>
            <a:ext cx="3705225" cy="457200"/>
          </a:xfrm>
          <a:prstGeom prst="rect">
            <a:avLst/>
          </a:prstGeom>
          <a:noFill/>
          <a:ln w="9525">
            <a:noFill/>
          </a:ln>
        </p:spPr>
        <p:txBody>
          <a:bodyPr>
            <a:spAutoFit/>
          </a:bodyPr>
          <a:lstStyle/>
          <a:p>
            <a:pPr lvl="0" algn="l" eaLnBrk="1" hangingPunct="1"/>
            <a:r>
              <a:rPr lang="en-US" altLang="zh-CN" sz="2400" b="1" i="1" err="1">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G</a:t>
            </a:r>
            <a:r>
              <a:rPr lang="en-US" altLang="zh-CN" sz="2400" b="1" i="1" baseline="-30000" err="1">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x</a:t>
            </a:r>
            <a:r>
              <a:rPr lang="zh-CN" altLang="en-US" sz="2400" b="1">
                <a:solidFill>
                  <a:schemeClr val="folHlink"/>
                </a:solidFill>
                <a:effectLst>
                  <a:outerShdw blurRad="38100" dist="38100" dir="2700000">
                    <a:srgbClr val="C0C0C0"/>
                  </a:outerShdw>
                </a:effectLst>
                <a:latin typeface="宋体" panose="02010600030101010101" pitchFamily="2" charset="-122"/>
                <a:ea typeface="宋体" panose="02010600030101010101" pitchFamily="2" charset="-122"/>
              </a:rPr>
              <a:t>和</a:t>
            </a:r>
            <a:r>
              <a:rPr lang="en-US" altLang="zh-CN" sz="2400" b="1" i="1" err="1">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G</a:t>
            </a:r>
            <a:r>
              <a:rPr lang="en-US" altLang="zh-CN" sz="2400" b="1" i="1" baseline="-30000" err="1">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y</a:t>
            </a:r>
            <a:r>
              <a:rPr lang="en-US" altLang="zh-CN" sz="2400" b="1">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 </a:t>
            </a:r>
            <a:r>
              <a:rPr lang="zh-CN" altLang="en-US" sz="2400" b="1" dirty="0">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用近似值：</a:t>
            </a:r>
          </a:p>
        </p:txBody>
      </p:sp>
      <p:sp>
        <p:nvSpPr>
          <p:cNvPr id="506912" name="矩形 506911"/>
          <p:cNvSpPr/>
          <p:nvPr/>
        </p:nvSpPr>
        <p:spPr>
          <a:xfrm>
            <a:off x="1447800" y="3865563"/>
            <a:ext cx="3340100" cy="457200"/>
          </a:xfrm>
          <a:prstGeom prst="rect">
            <a:avLst/>
          </a:prstGeom>
          <a:noFill/>
          <a:ln w="9525">
            <a:noFill/>
          </a:ln>
        </p:spPr>
        <p:txBody>
          <a:bodyPr>
            <a:spAutoFit/>
          </a:bodyPr>
          <a:lstStyle/>
          <a:p>
            <a:pPr lvl="0" algn="l" eaLnBrk="1" hangingPunct="1"/>
            <a:r>
              <a:rPr lang="zh-CN" altLang="en-US" sz="2400" b="1" dirty="0">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得到直接差分算子</a:t>
            </a: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43</a:t>
            </a:fld>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64" name="矩形 508963"/>
          <p:cNvSpPr/>
          <p:nvPr/>
        </p:nvSpPr>
        <p:spPr>
          <a:xfrm>
            <a:off x="1524000" y="2514600"/>
            <a:ext cx="3810000" cy="1143000"/>
          </a:xfrm>
          <a:prstGeom prst="rect">
            <a:avLst/>
          </a:prstGeom>
          <a:solidFill>
            <a:srgbClr val="CCFFFF"/>
          </a:solidFill>
          <a:ln w="19050" cap="flat" cmpd="sng">
            <a:solidFill>
              <a:schemeClr val="hlink"/>
            </a:solidFill>
            <a:prstDash val="solid"/>
            <a:miter/>
            <a:headEnd type="none" w="med" len="med"/>
            <a:tailEnd type="none" w="med" len="med"/>
          </a:ln>
        </p:spPr>
        <p:txBody>
          <a:bodyPr/>
          <a:lstStyle/>
          <a:p>
            <a:endParaRPr lang="zh-CN" altLang="en-US"/>
          </a:p>
        </p:txBody>
      </p:sp>
      <p:sp>
        <p:nvSpPr>
          <p:cNvPr id="508930" name="标题 508929"/>
          <p:cNvSpPr>
            <a:spLocks noGrp="1"/>
          </p:cNvSpPr>
          <p:nvPr>
            <p:ph type="title"/>
          </p:nvPr>
        </p:nvSpPr>
        <p:spPr>
          <a:xfrm>
            <a:off x="2286000" y="685800"/>
            <a:ext cx="5080000" cy="669925"/>
          </a:xfrm>
          <a:solidFill>
            <a:srgbClr val="0000CC"/>
          </a:solidFill>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nchor="b">
            <a:flatTx/>
          </a:bodyPr>
          <a:lstStyle/>
          <a:p>
            <a:pPr algn="ctr"/>
            <a:r>
              <a:rPr lang="zh-CN" altLang="en-US" sz="3600" b="1" dirty="0">
                <a:solidFill>
                  <a:schemeClr val="bg1"/>
                </a:solidFill>
                <a:latin typeface="华文行楷" panose="02010800040101010101" pitchFamily="2" charset="-122"/>
                <a:ea typeface="华文行楷" panose="02010800040101010101" pitchFamily="2" charset="-122"/>
              </a:rPr>
              <a:t>锐化滤波器-梯度算子法 </a:t>
            </a:r>
          </a:p>
        </p:txBody>
      </p:sp>
      <p:sp>
        <p:nvSpPr>
          <p:cNvPr id="508931" name="矩形 508930"/>
          <p:cNvSpPr/>
          <p:nvPr/>
        </p:nvSpPr>
        <p:spPr>
          <a:xfrm>
            <a:off x="4195763" y="3338513"/>
            <a:ext cx="9144000" cy="0"/>
          </a:xfrm>
          <a:prstGeom prst="rect">
            <a:avLst/>
          </a:prstGeom>
          <a:noFill/>
          <a:ln w="9525">
            <a:noFill/>
          </a:ln>
        </p:spPr>
        <p:txBody>
          <a:bodyPr/>
          <a:lstStyle/>
          <a:p>
            <a:endParaRPr lang="zh-CN" altLang="en-US"/>
          </a:p>
        </p:txBody>
      </p:sp>
      <p:sp>
        <p:nvSpPr>
          <p:cNvPr id="508932" name="矩形 508931"/>
          <p:cNvSpPr/>
          <p:nvPr/>
        </p:nvSpPr>
        <p:spPr>
          <a:xfrm>
            <a:off x="3862388" y="2914650"/>
            <a:ext cx="9144000" cy="0"/>
          </a:xfrm>
          <a:prstGeom prst="rect">
            <a:avLst/>
          </a:prstGeom>
          <a:noFill/>
          <a:ln w="9525">
            <a:noFill/>
          </a:ln>
        </p:spPr>
        <p:txBody>
          <a:bodyPr/>
          <a:lstStyle/>
          <a:p>
            <a:endParaRPr lang="zh-CN" altLang="en-US"/>
          </a:p>
        </p:txBody>
      </p:sp>
      <p:sp>
        <p:nvSpPr>
          <p:cNvPr id="508933" name="矩形 508932"/>
          <p:cNvSpPr/>
          <p:nvPr/>
        </p:nvSpPr>
        <p:spPr>
          <a:xfrm>
            <a:off x="4200525" y="2971800"/>
            <a:ext cx="9144000" cy="0"/>
          </a:xfrm>
          <a:prstGeom prst="rect">
            <a:avLst/>
          </a:prstGeom>
          <a:noFill/>
          <a:ln w="9525">
            <a:noFill/>
          </a:ln>
        </p:spPr>
        <p:txBody>
          <a:bodyPr/>
          <a:lstStyle/>
          <a:p>
            <a:endParaRPr lang="zh-CN" altLang="en-US"/>
          </a:p>
        </p:txBody>
      </p:sp>
      <p:sp>
        <p:nvSpPr>
          <p:cNvPr id="508934" name="矩形 508933"/>
          <p:cNvSpPr/>
          <p:nvPr/>
        </p:nvSpPr>
        <p:spPr>
          <a:xfrm>
            <a:off x="4133850" y="3333750"/>
            <a:ext cx="9144000" cy="0"/>
          </a:xfrm>
          <a:prstGeom prst="rect">
            <a:avLst/>
          </a:prstGeom>
          <a:noFill/>
          <a:ln w="9525">
            <a:noFill/>
          </a:ln>
        </p:spPr>
        <p:txBody>
          <a:bodyPr/>
          <a:lstStyle/>
          <a:p>
            <a:endParaRPr lang="zh-CN" altLang="en-US"/>
          </a:p>
        </p:txBody>
      </p:sp>
      <p:sp>
        <p:nvSpPr>
          <p:cNvPr id="508935" name="矩形 508934"/>
          <p:cNvSpPr/>
          <p:nvPr/>
        </p:nvSpPr>
        <p:spPr>
          <a:xfrm>
            <a:off x="4367213" y="3219450"/>
            <a:ext cx="9144000" cy="0"/>
          </a:xfrm>
          <a:prstGeom prst="rect">
            <a:avLst/>
          </a:prstGeom>
          <a:noFill/>
          <a:ln w="9525">
            <a:noFill/>
          </a:ln>
        </p:spPr>
        <p:txBody>
          <a:bodyPr/>
          <a:lstStyle/>
          <a:p>
            <a:endParaRPr lang="zh-CN" altLang="en-US"/>
          </a:p>
        </p:txBody>
      </p:sp>
      <p:sp>
        <p:nvSpPr>
          <p:cNvPr id="508936" name="矩形 508935"/>
          <p:cNvSpPr/>
          <p:nvPr/>
        </p:nvSpPr>
        <p:spPr>
          <a:xfrm>
            <a:off x="4267200" y="3233738"/>
            <a:ext cx="9144000" cy="0"/>
          </a:xfrm>
          <a:prstGeom prst="rect">
            <a:avLst/>
          </a:prstGeom>
          <a:noFill/>
          <a:ln w="9525">
            <a:noFill/>
          </a:ln>
        </p:spPr>
        <p:txBody>
          <a:bodyPr/>
          <a:lstStyle/>
          <a:p>
            <a:endParaRPr lang="zh-CN" altLang="en-US"/>
          </a:p>
        </p:txBody>
      </p:sp>
      <p:sp>
        <p:nvSpPr>
          <p:cNvPr id="508937" name="矩形 508936"/>
          <p:cNvSpPr/>
          <p:nvPr/>
        </p:nvSpPr>
        <p:spPr>
          <a:xfrm>
            <a:off x="2952750" y="2681288"/>
            <a:ext cx="9144000" cy="0"/>
          </a:xfrm>
          <a:prstGeom prst="rect">
            <a:avLst/>
          </a:prstGeom>
          <a:noFill/>
          <a:ln w="9525">
            <a:noFill/>
          </a:ln>
        </p:spPr>
        <p:txBody>
          <a:bodyPr/>
          <a:lstStyle/>
          <a:p>
            <a:endParaRPr lang="zh-CN" altLang="en-US"/>
          </a:p>
        </p:txBody>
      </p:sp>
      <p:sp>
        <p:nvSpPr>
          <p:cNvPr id="508938" name="矩形 508937"/>
          <p:cNvSpPr/>
          <p:nvPr/>
        </p:nvSpPr>
        <p:spPr>
          <a:xfrm>
            <a:off x="4186238" y="3328988"/>
            <a:ext cx="9144000" cy="0"/>
          </a:xfrm>
          <a:prstGeom prst="rect">
            <a:avLst/>
          </a:prstGeom>
          <a:noFill/>
          <a:ln w="9525">
            <a:noFill/>
          </a:ln>
        </p:spPr>
        <p:txBody>
          <a:bodyPr/>
          <a:lstStyle/>
          <a:p>
            <a:endParaRPr lang="zh-CN" altLang="en-US"/>
          </a:p>
        </p:txBody>
      </p:sp>
      <p:sp>
        <p:nvSpPr>
          <p:cNvPr id="508939" name="矩形 508938"/>
          <p:cNvSpPr/>
          <p:nvPr/>
        </p:nvSpPr>
        <p:spPr>
          <a:xfrm>
            <a:off x="4157663" y="3338513"/>
            <a:ext cx="9144000" cy="0"/>
          </a:xfrm>
          <a:prstGeom prst="rect">
            <a:avLst/>
          </a:prstGeom>
          <a:noFill/>
          <a:ln w="9525">
            <a:noFill/>
          </a:ln>
        </p:spPr>
        <p:txBody>
          <a:bodyPr/>
          <a:lstStyle/>
          <a:p>
            <a:endParaRPr lang="zh-CN" altLang="en-US"/>
          </a:p>
        </p:txBody>
      </p:sp>
      <p:sp>
        <p:nvSpPr>
          <p:cNvPr id="508940" name="矩形 508939"/>
          <p:cNvSpPr/>
          <p:nvPr/>
        </p:nvSpPr>
        <p:spPr>
          <a:xfrm>
            <a:off x="3748088" y="3214688"/>
            <a:ext cx="9144000" cy="0"/>
          </a:xfrm>
          <a:prstGeom prst="rect">
            <a:avLst/>
          </a:prstGeom>
          <a:noFill/>
          <a:ln w="9525">
            <a:noFill/>
          </a:ln>
        </p:spPr>
        <p:txBody>
          <a:bodyPr/>
          <a:lstStyle/>
          <a:p>
            <a:endParaRPr lang="zh-CN" altLang="en-US"/>
          </a:p>
        </p:txBody>
      </p:sp>
      <p:sp>
        <p:nvSpPr>
          <p:cNvPr id="508941" name="矩形 508940"/>
          <p:cNvSpPr/>
          <p:nvPr/>
        </p:nvSpPr>
        <p:spPr>
          <a:xfrm>
            <a:off x="3662363" y="3314700"/>
            <a:ext cx="9144000" cy="0"/>
          </a:xfrm>
          <a:prstGeom prst="rect">
            <a:avLst/>
          </a:prstGeom>
          <a:noFill/>
          <a:ln w="9525">
            <a:noFill/>
          </a:ln>
        </p:spPr>
        <p:txBody>
          <a:bodyPr/>
          <a:lstStyle/>
          <a:p>
            <a:endParaRPr lang="zh-CN" altLang="en-US"/>
          </a:p>
        </p:txBody>
      </p:sp>
      <p:sp>
        <p:nvSpPr>
          <p:cNvPr id="508942" name="矩形 508941"/>
          <p:cNvSpPr/>
          <p:nvPr/>
        </p:nvSpPr>
        <p:spPr>
          <a:xfrm>
            <a:off x="3252788" y="3214688"/>
            <a:ext cx="9144000" cy="0"/>
          </a:xfrm>
          <a:prstGeom prst="rect">
            <a:avLst/>
          </a:prstGeom>
          <a:noFill/>
          <a:ln w="9525">
            <a:noFill/>
          </a:ln>
        </p:spPr>
        <p:txBody>
          <a:bodyPr/>
          <a:lstStyle/>
          <a:p>
            <a:endParaRPr lang="zh-CN" altLang="en-US"/>
          </a:p>
        </p:txBody>
      </p:sp>
      <p:sp>
        <p:nvSpPr>
          <p:cNvPr id="508943" name="矩形 508942"/>
          <p:cNvSpPr/>
          <p:nvPr/>
        </p:nvSpPr>
        <p:spPr>
          <a:xfrm>
            <a:off x="3052763" y="2709863"/>
            <a:ext cx="9144000" cy="0"/>
          </a:xfrm>
          <a:prstGeom prst="rect">
            <a:avLst/>
          </a:prstGeom>
          <a:noFill/>
          <a:ln w="9525">
            <a:noFill/>
          </a:ln>
        </p:spPr>
        <p:txBody>
          <a:bodyPr/>
          <a:lstStyle/>
          <a:p>
            <a:endParaRPr lang="zh-CN" altLang="en-US"/>
          </a:p>
        </p:txBody>
      </p:sp>
      <p:sp>
        <p:nvSpPr>
          <p:cNvPr id="508944" name="矩形 508943"/>
          <p:cNvSpPr/>
          <p:nvPr/>
        </p:nvSpPr>
        <p:spPr>
          <a:xfrm>
            <a:off x="3771900" y="2695575"/>
            <a:ext cx="9144000" cy="0"/>
          </a:xfrm>
          <a:prstGeom prst="rect">
            <a:avLst/>
          </a:prstGeom>
          <a:noFill/>
          <a:ln w="9525">
            <a:noFill/>
          </a:ln>
        </p:spPr>
        <p:txBody>
          <a:bodyPr/>
          <a:lstStyle/>
          <a:p>
            <a:endParaRPr lang="zh-CN" altLang="en-US"/>
          </a:p>
        </p:txBody>
      </p:sp>
      <p:sp>
        <p:nvSpPr>
          <p:cNvPr id="508945" name="矩形 508944"/>
          <p:cNvSpPr/>
          <p:nvPr/>
        </p:nvSpPr>
        <p:spPr>
          <a:xfrm>
            <a:off x="2605088" y="3333750"/>
            <a:ext cx="9144000" cy="0"/>
          </a:xfrm>
          <a:prstGeom prst="rect">
            <a:avLst/>
          </a:prstGeom>
          <a:noFill/>
          <a:ln w="9525">
            <a:noFill/>
          </a:ln>
        </p:spPr>
        <p:txBody>
          <a:bodyPr/>
          <a:lstStyle/>
          <a:p>
            <a:endParaRPr lang="zh-CN" altLang="en-US"/>
          </a:p>
        </p:txBody>
      </p:sp>
      <p:sp>
        <p:nvSpPr>
          <p:cNvPr id="508946" name="矩形 508945"/>
          <p:cNvSpPr/>
          <p:nvPr/>
        </p:nvSpPr>
        <p:spPr>
          <a:xfrm>
            <a:off x="3695700" y="3200400"/>
            <a:ext cx="9144000" cy="0"/>
          </a:xfrm>
          <a:prstGeom prst="rect">
            <a:avLst/>
          </a:prstGeom>
          <a:noFill/>
          <a:ln w="9525">
            <a:noFill/>
          </a:ln>
        </p:spPr>
        <p:txBody>
          <a:bodyPr/>
          <a:lstStyle/>
          <a:p>
            <a:endParaRPr lang="zh-CN" altLang="en-US"/>
          </a:p>
        </p:txBody>
      </p:sp>
      <p:sp>
        <p:nvSpPr>
          <p:cNvPr id="508947" name="矩形 508946"/>
          <p:cNvSpPr/>
          <p:nvPr/>
        </p:nvSpPr>
        <p:spPr>
          <a:xfrm>
            <a:off x="3867150" y="3081338"/>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sp>
        <p:nvSpPr>
          <p:cNvPr id="508948" name="矩形 508947"/>
          <p:cNvSpPr/>
          <p:nvPr/>
        </p:nvSpPr>
        <p:spPr>
          <a:xfrm>
            <a:off x="3338513" y="3181350"/>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sp>
        <p:nvSpPr>
          <p:cNvPr id="508949" name="矩形 508948"/>
          <p:cNvSpPr/>
          <p:nvPr/>
        </p:nvSpPr>
        <p:spPr>
          <a:xfrm>
            <a:off x="3862388" y="3314700"/>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sp>
        <p:nvSpPr>
          <p:cNvPr id="508950" name="矩形 508949"/>
          <p:cNvSpPr/>
          <p:nvPr/>
        </p:nvSpPr>
        <p:spPr>
          <a:xfrm>
            <a:off x="3867150" y="3328988"/>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sp>
        <p:nvSpPr>
          <p:cNvPr id="508952" name="矩形 508951"/>
          <p:cNvSpPr/>
          <p:nvPr/>
        </p:nvSpPr>
        <p:spPr>
          <a:xfrm>
            <a:off x="3871913" y="3314700"/>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sp>
        <p:nvSpPr>
          <p:cNvPr id="508954" name="矩形 508953"/>
          <p:cNvSpPr/>
          <p:nvPr/>
        </p:nvSpPr>
        <p:spPr>
          <a:xfrm>
            <a:off x="2633663" y="2700338"/>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sp>
        <p:nvSpPr>
          <p:cNvPr id="508957" name="矩形 508956"/>
          <p:cNvSpPr/>
          <p:nvPr/>
        </p:nvSpPr>
        <p:spPr>
          <a:xfrm>
            <a:off x="3786188" y="3328988"/>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graphicFrame>
        <p:nvGraphicFramePr>
          <p:cNvPr id="508956" name="对象 508955"/>
          <p:cNvGraphicFramePr/>
          <p:nvPr/>
        </p:nvGraphicFramePr>
        <p:xfrm>
          <a:off x="1676400" y="2438400"/>
          <a:ext cx="3678238" cy="468313"/>
        </p:xfrm>
        <a:graphic>
          <a:graphicData uri="http://schemas.openxmlformats.org/presentationml/2006/ole">
            <mc:AlternateContent xmlns:mc="http://schemas.openxmlformats.org/markup-compatibility/2006">
              <mc:Choice xmlns:v="urn:schemas-microsoft-com:vml" Requires="v">
                <p:oleObj spid="_x0000_s14367" r:id="rId4" imgW="1574800" imgH="203200" progId="Equation.3">
                  <p:embed/>
                </p:oleObj>
              </mc:Choice>
              <mc:Fallback>
                <p:oleObj r:id="rId4" imgW="1574800" imgH="203200" progId="Equation.3">
                  <p:embed/>
                  <p:pic>
                    <p:nvPicPr>
                      <p:cNvPr id="0" name="图片 3112"/>
                      <p:cNvPicPr/>
                      <p:nvPr/>
                    </p:nvPicPr>
                    <p:blipFill>
                      <a:blip r:embed="rId5"/>
                      <a:stretch>
                        <a:fillRect/>
                      </a:stretch>
                    </p:blipFill>
                    <p:spPr>
                      <a:xfrm>
                        <a:off x="1676400" y="2438400"/>
                        <a:ext cx="3678238" cy="468313"/>
                      </a:xfrm>
                      <a:prstGeom prst="rect">
                        <a:avLst/>
                      </a:prstGeom>
                      <a:noFill/>
                      <a:ln w="38100">
                        <a:noFill/>
                        <a:miter/>
                      </a:ln>
                    </p:spPr>
                  </p:pic>
                </p:oleObj>
              </mc:Fallback>
            </mc:AlternateContent>
          </a:graphicData>
        </a:graphic>
      </p:graphicFrame>
      <p:sp>
        <p:nvSpPr>
          <p:cNvPr id="508959" name="矩形 508958"/>
          <p:cNvSpPr/>
          <p:nvPr/>
        </p:nvSpPr>
        <p:spPr>
          <a:xfrm>
            <a:off x="3786188" y="3314700"/>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graphicFrame>
        <p:nvGraphicFramePr>
          <p:cNvPr id="508958" name="对象 508957"/>
          <p:cNvGraphicFramePr/>
          <p:nvPr/>
        </p:nvGraphicFramePr>
        <p:xfrm>
          <a:off x="1676400" y="3200400"/>
          <a:ext cx="3613150" cy="525463"/>
        </p:xfrm>
        <a:graphic>
          <a:graphicData uri="http://schemas.openxmlformats.org/presentationml/2006/ole">
            <mc:AlternateContent xmlns:mc="http://schemas.openxmlformats.org/markup-compatibility/2006">
              <mc:Choice xmlns:v="urn:schemas-microsoft-com:vml" Requires="v">
                <p:oleObj spid="_x0000_s14368" r:id="rId6" imgW="1574800" imgH="228600" progId="Equation.3">
                  <p:embed/>
                </p:oleObj>
              </mc:Choice>
              <mc:Fallback>
                <p:oleObj r:id="rId6" imgW="1574800" imgH="228600" progId="Equation.3">
                  <p:embed/>
                  <p:pic>
                    <p:nvPicPr>
                      <p:cNvPr id="0" name="图片 3113"/>
                      <p:cNvPicPr/>
                      <p:nvPr/>
                    </p:nvPicPr>
                    <p:blipFill>
                      <a:blip r:embed="rId7"/>
                      <a:stretch>
                        <a:fillRect/>
                      </a:stretch>
                    </p:blipFill>
                    <p:spPr>
                      <a:xfrm>
                        <a:off x="1676400" y="3200400"/>
                        <a:ext cx="3613150" cy="525463"/>
                      </a:xfrm>
                      <a:prstGeom prst="rect">
                        <a:avLst/>
                      </a:prstGeom>
                      <a:noFill/>
                      <a:ln w="38100">
                        <a:noFill/>
                        <a:miter/>
                      </a:ln>
                    </p:spPr>
                  </p:pic>
                </p:oleObj>
              </mc:Fallback>
            </mc:AlternateContent>
          </a:graphicData>
        </a:graphic>
      </p:graphicFrame>
      <p:sp>
        <p:nvSpPr>
          <p:cNvPr id="508961" name="矩形 508960"/>
          <p:cNvSpPr/>
          <p:nvPr/>
        </p:nvSpPr>
        <p:spPr>
          <a:xfrm>
            <a:off x="2581275" y="2695575"/>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pic>
        <p:nvPicPr>
          <p:cNvPr id="508960" name="图片 508959" descr="rober算子"/>
          <p:cNvPicPr>
            <a:picLocks noChangeAspect="1"/>
          </p:cNvPicPr>
          <p:nvPr/>
        </p:nvPicPr>
        <p:blipFill>
          <a:blip r:embed="rId8"/>
          <a:stretch>
            <a:fillRect/>
          </a:stretch>
        </p:blipFill>
        <p:spPr>
          <a:xfrm>
            <a:off x="1828800" y="4495800"/>
            <a:ext cx="4876800" cy="1795463"/>
          </a:xfrm>
          <a:prstGeom prst="rect">
            <a:avLst/>
          </a:prstGeom>
          <a:noFill/>
          <a:ln w="9525">
            <a:noFill/>
          </a:ln>
        </p:spPr>
      </p:pic>
      <p:sp>
        <p:nvSpPr>
          <p:cNvPr id="508962" name="矩形 508961"/>
          <p:cNvSpPr/>
          <p:nvPr/>
        </p:nvSpPr>
        <p:spPr>
          <a:xfrm>
            <a:off x="1371600" y="1905000"/>
            <a:ext cx="3560763" cy="457200"/>
          </a:xfrm>
          <a:prstGeom prst="rect">
            <a:avLst/>
          </a:prstGeom>
          <a:noFill/>
          <a:ln w="9525">
            <a:noFill/>
          </a:ln>
        </p:spPr>
        <p:txBody>
          <a:bodyPr>
            <a:spAutoFit/>
          </a:bodyPr>
          <a:lstStyle/>
          <a:p>
            <a:pPr lvl="0" algn="l" eaLnBrk="1" hangingPunct="1"/>
            <a:r>
              <a:rPr lang="en-US" altLang="zh-CN" sz="2400" b="1" i="1" err="1">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G</a:t>
            </a:r>
            <a:r>
              <a:rPr lang="en-US" altLang="zh-CN" sz="2400" b="1" i="1" baseline="-30000" err="1">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x</a:t>
            </a:r>
            <a:r>
              <a:rPr lang="zh-CN" altLang="en-US" sz="2400" b="1">
                <a:solidFill>
                  <a:schemeClr val="folHlink"/>
                </a:solidFill>
                <a:effectLst>
                  <a:outerShdw blurRad="38100" dist="38100" dir="2700000">
                    <a:srgbClr val="C0C0C0"/>
                  </a:outerShdw>
                </a:effectLst>
                <a:latin typeface="宋体" panose="02010600030101010101" pitchFamily="2" charset="-122"/>
                <a:ea typeface="宋体" panose="02010600030101010101" pitchFamily="2" charset="-122"/>
              </a:rPr>
              <a:t>和</a:t>
            </a:r>
            <a:r>
              <a:rPr lang="en-US" altLang="zh-CN" sz="2400" b="1" i="1" err="1">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G</a:t>
            </a:r>
            <a:r>
              <a:rPr lang="en-US" altLang="zh-CN" sz="2400" b="1" i="1" baseline="-30000" err="1">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y</a:t>
            </a:r>
            <a:r>
              <a:rPr lang="en-US" altLang="zh-CN" sz="2400" b="1">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 </a:t>
            </a:r>
            <a:r>
              <a:rPr lang="zh-CN" altLang="en-US" sz="2400" b="1" dirty="0">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用近似值：</a:t>
            </a:r>
          </a:p>
        </p:txBody>
      </p:sp>
      <p:sp>
        <p:nvSpPr>
          <p:cNvPr id="508963" name="矩形 508962"/>
          <p:cNvSpPr/>
          <p:nvPr/>
        </p:nvSpPr>
        <p:spPr>
          <a:xfrm>
            <a:off x="1447800" y="3886200"/>
            <a:ext cx="3195638" cy="457200"/>
          </a:xfrm>
          <a:prstGeom prst="rect">
            <a:avLst/>
          </a:prstGeom>
          <a:noFill/>
          <a:ln w="9525">
            <a:noFill/>
          </a:ln>
        </p:spPr>
        <p:txBody>
          <a:bodyPr>
            <a:spAutoFit/>
          </a:bodyPr>
          <a:lstStyle/>
          <a:p>
            <a:pPr lvl="0" algn="l" eaLnBrk="1" hangingPunct="1"/>
            <a:r>
              <a:rPr lang="zh-CN" altLang="en-US" sz="2400" b="1" dirty="0">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得到</a:t>
            </a:r>
            <a:r>
              <a:rPr lang="en-US" altLang="zh-CN" sz="2400" b="1">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Roberts</a:t>
            </a:r>
            <a:r>
              <a:rPr lang="zh-CN" altLang="en-US" sz="2400" b="1" dirty="0">
                <a:solidFill>
                  <a:schemeClr val="folHlink"/>
                </a:solidFill>
                <a:effectLst>
                  <a:outerShdw blurRad="38100" dist="38100" dir="2700000">
                    <a:srgbClr val="C0C0C0"/>
                  </a:outerShdw>
                </a:effectLst>
                <a:latin typeface="宋体" panose="02010600030101010101" pitchFamily="2" charset="-122"/>
                <a:ea typeface="宋体" panose="02010600030101010101" pitchFamily="2" charset="-122"/>
              </a:rPr>
              <a:t>算子</a:t>
            </a: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44</a:t>
            </a:fld>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017" name="矩形 511016"/>
          <p:cNvSpPr/>
          <p:nvPr/>
        </p:nvSpPr>
        <p:spPr>
          <a:xfrm>
            <a:off x="990600" y="2362200"/>
            <a:ext cx="5867400" cy="1981200"/>
          </a:xfrm>
          <a:prstGeom prst="rect">
            <a:avLst/>
          </a:prstGeom>
          <a:solidFill>
            <a:srgbClr val="FFFF99"/>
          </a:solidFill>
          <a:ln w="28575" cap="flat" cmpd="sng">
            <a:solidFill>
              <a:schemeClr val="hlink"/>
            </a:solidFill>
            <a:prstDash val="solid"/>
            <a:miter/>
            <a:headEnd type="none" w="med" len="med"/>
            <a:tailEnd type="none" w="med" len="med"/>
          </a:ln>
        </p:spPr>
        <p:txBody>
          <a:bodyPr/>
          <a:lstStyle/>
          <a:p>
            <a:endParaRPr lang="zh-CN" altLang="en-US"/>
          </a:p>
        </p:txBody>
      </p:sp>
      <p:sp>
        <p:nvSpPr>
          <p:cNvPr id="510978" name="标题 510977"/>
          <p:cNvSpPr>
            <a:spLocks noGrp="1"/>
          </p:cNvSpPr>
          <p:nvPr>
            <p:ph type="title"/>
          </p:nvPr>
        </p:nvSpPr>
        <p:spPr>
          <a:xfrm>
            <a:off x="2286000" y="685800"/>
            <a:ext cx="5080000" cy="669925"/>
          </a:xfrm>
          <a:solidFill>
            <a:srgbClr val="0000CC"/>
          </a:solidFill>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nchor="b">
            <a:flatTx/>
          </a:bodyPr>
          <a:lstStyle/>
          <a:p>
            <a:pPr algn="ctr"/>
            <a:r>
              <a:rPr lang="zh-CN" altLang="en-US" sz="3600" b="1" dirty="0">
                <a:solidFill>
                  <a:schemeClr val="bg1"/>
                </a:solidFill>
                <a:latin typeface="华文行楷" panose="02010800040101010101" pitchFamily="2" charset="-122"/>
                <a:ea typeface="华文行楷" panose="02010800040101010101" pitchFamily="2" charset="-122"/>
              </a:rPr>
              <a:t>锐化滤波器-梯度算子法 </a:t>
            </a:r>
          </a:p>
        </p:txBody>
      </p:sp>
      <p:sp>
        <p:nvSpPr>
          <p:cNvPr id="510979" name="矩形 510978"/>
          <p:cNvSpPr/>
          <p:nvPr/>
        </p:nvSpPr>
        <p:spPr>
          <a:xfrm>
            <a:off x="4195763" y="3338513"/>
            <a:ext cx="9144000" cy="0"/>
          </a:xfrm>
          <a:prstGeom prst="rect">
            <a:avLst/>
          </a:prstGeom>
          <a:noFill/>
          <a:ln w="9525">
            <a:noFill/>
          </a:ln>
        </p:spPr>
        <p:txBody>
          <a:bodyPr/>
          <a:lstStyle/>
          <a:p>
            <a:endParaRPr lang="zh-CN" altLang="en-US"/>
          </a:p>
        </p:txBody>
      </p:sp>
      <p:sp>
        <p:nvSpPr>
          <p:cNvPr id="510980" name="矩形 510979"/>
          <p:cNvSpPr/>
          <p:nvPr/>
        </p:nvSpPr>
        <p:spPr>
          <a:xfrm>
            <a:off x="3862388" y="2914650"/>
            <a:ext cx="9144000" cy="0"/>
          </a:xfrm>
          <a:prstGeom prst="rect">
            <a:avLst/>
          </a:prstGeom>
          <a:noFill/>
          <a:ln w="9525">
            <a:noFill/>
          </a:ln>
        </p:spPr>
        <p:txBody>
          <a:bodyPr/>
          <a:lstStyle/>
          <a:p>
            <a:endParaRPr lang="zh-CN" altLang="en-US"/>
          </a:p>
        </p:txBody>
      </p:sp>
      <p:sp>
        <p:nvSpPr>
          <p:cNvPr id="510981" name="矩形 510980"/>
          <p:cNvSpPr/>
          <p:nvPr/>
        </p:nvSpPr>
        <p:spPr>
          <a:xfrm>
            <a:off x="4200525" y="2971800"/>
            <a:ext cx="9144000" cy="0"/>
          </a:xfrm>
          <a:prstGeom prst="rect">
            <a:avLst/>
          </a:prstGeom>
          <a:noFill/>
          <a:ln w="9525">
            <a:noFill/>
          </a:ln>
        </p:spPr>
        <p:txBody>
          <a:bodyPr/>
          <a:lstStyle/>
          <a:p>
            <a:endParaRPr lang="zh-CN" altLang="en-US"/>
          </a:p>
        </p:txBody>
      </p:sp>
      <p:sp>
        <p:nvSpPr>
          <p:cNvPr id="510982" name="矩形 510981"/>
          <p:cNvSpPr/>
          <p:nvPr/>
        </p:nvSpPr>
        <p:spPr>
          <a:xfrm>
            <a:off x="4133850" y="3333750"/>
            <a:ext cx="9144000" cy="0"/>
          </a:xfrm>
          <a:prstGeom prst="rect">
            <a:avLst/>
          </a:prstGeom>
          <a:noFill/>
          <a:ln w="9525">
            <a:noFill/>
          </a:ln>
        </p:spPr>
        <p:txBody>
          <a:bodyPr/>
          <a:lstStyle/>
          <a:p>
            <a:endParaRPr lang="zh-CN" altLang="en-US"/>
          </a:p>
        </p:txBody>
      </p:sp>
      <p:sp>
        <p:nvSpPr>
          <p:cNvPr id="510983" name="矩形 510982"/>
          <p:cNvSpPr/>
          <p:nvPr/>
        </p:nvSpPr>
        <p:spPr>
          <a:xfrm>
            <a:off x="4367213" y="3219450"/>
            <a:ext cx="9144000" cy="0"/>
          </a:xfrm>
          <a:prstGeom prst="rect">
            <a:avLst/>
          </a:prstGeom>
          <a:noFill/>
          <a:ln w="9525">
            <a:noFill/>
          </a:ln>
        </p:spPr>
        <p:txBody>
          <a:bodyPr/>
          <a:lstStyle/>
          <a:p>
            <a:endParaRPr lang="zh-CN" altLang="en-US"/>
          </a:p>
        </p:txBody>
      </p:sp>
      <p:sp>
        <p:nvSpPr>
          <p:cNvPr id="510984" name="矩形 510983"/>
          <p:cNvSpPr/>
          <p:nvPr/>
        </p:nvSpPr>
        <p:spPr>
          <a:xfrm>
            <a:off x="4267200" y="3233738"/>
            <a:ext cx="9144000" cy="0"/>
          </a:xfrm>
          <a:prstGeom prst="rect">
            <a:avLst/>
          </a:prstGeom>
          <a:noFill/>
          <a:ln w="9525">
            <a:noFill/>
          </a:ln>
        </p:spPr>
        <p:txBody>
          <a:bodyPr/>
          <a:lstStyle/>
          <a:p>
            <a:endParaRPr lang="zh-CN" altLang="en-US"/>
          </a:p>
        </p:txBody>
      </p:sp>
      <p:sp>
        <p:nvSpPr>
          <p:cNvPr id="510985" name="矩形 510984"/>
          <p:cNvSpPr/>
          <p:nvPr/>
        </p:nvSpPr>
        <p:spPr>
          <a:xfrm>
            <a:off x="2952750" y="2681288"/>
            <a:ext cx="9144000" cy="0"/>
          </a:xfrm>
          <a:prstGeom prst="rect">
            <a:avLst/>
          </a:prstGeom>
          <a:noFill/>
          <a:ln w="9525">
            <a:noFill/>
          </a:ln>
        </p:spPr>
        <p:txBody>
          <a:bodyPr/>
          <a:lstStyle/>
          <a:p>
            <a:endParaRPr lang="zh-CN" altLang="en-US"/>
          </a:p>
        </p:txBody>
      </p:sp>
      <p:sp>
        <p:nvSpPr>
          <p:cNvPr id="510986" name="矩形 510985"/>
          <p:cNvSpPr/>
          <p:nvPr/>
        </p:nvSpPr>
        <p:spPr>
          <a:xfrm>
            <a:off x="4186238" y="3328988"/>
            <a:ext cx="9144000" cy="0"/>
          </a:xfrm>
          <a:prstGeom prst="rect">
            <a:avLst/>
          </a:prstGeom>
          <a:noFill/>
          <a:ln w="9525">
            <a:noFill/>
          </a:ln>
        </p:spPr>
        <p:txBody>
          <a:bodyPr/>
          <a:lstStyle/>
          <a:p>
            <a:endParaRPr lang="zh-CN" altLang="en-US"/>
          </a:p>
        </p:txBody>
      </p:sp>
      <p:sp>
        <p:nvSpPr>
          <p:cNvPr id="510987" name="矩形 510986"/>
          <p:cNvSpPr/>
          <p:nvPr/>
        </p:nvSpPr>
        <p:spPr>
          <a:xfrm>
            <a:off x="4157663" y="3338513"/>
            <a:ext cx="9144000" cy="0"/>
          </a:xfrm>
          <a:prstGeom prst="rect">
            <a:avLst/>
          </a:prstGeom>
          <a:noFill/>
          <a:ln w="9525">
            <a:noFill/>
          </a:ln>
        </p:spPr>
        <p:txBody>
          <a:bodyPr/>
          <a:lstStyle/>
          <a:p>
            <a:endParaRPr lang="zh-CN" altLang="en-US"/>
          </a:p>
        </p:txBody>
      </p:sp>
      <p:sp>
        <p:nvSpPr>
          <p:cNvPr id="510988" name="矩形 510987"/>
          <p:cNvSpPr/>
          <p:nvPr/>
        </p:nvSpPr>
        <p:spPr>
          <a:xfrm>
            <a:off x="3748088" y="3214688"/>
            <a:ext cx="9144000" cy="0"/>
          </a:xfrm>
          <a:prstGeom prst="rect">
            <a:avLst/>
          </a:prstGeom>
          <a:noFill/>
          <a:ln w="9525">
            <a:noFill/>
          </a:ln>
        </p:spPr>
        <p:txBody>
          <a:bodyPr/>
          <a:lstStyle/>
          <a:p>
            <a:endParaRPr lang="zh-CN" altLang="en-US"/>
          </a:p>
        </p:txBody>
      </p:sp>
      <p:sp>
        <p:nvSpPr>
          <p:cNvPr id="510989" name="矩形 510988"/>
          <p:cNvSpPr/>
          <p:nvPr/>
        </p:nvSpPr>
        <p:spPr>
          <a:xfrm>
            <a:off x="3662363" y="3314700"/>
            <a:ext cx="9144000" cy="0"/>
          </a:xfrm>
          <a:prstGeom prst="rect">
            <a:avLst/>
          </a:prstGeom>
          <a:noFill/>
          <a:ln w="9525">
            <a:noFill/>
          </a:ln>
        </p:spPr>
        <p:txBody>
          <a:bodyPr/>
          <a:lstStyle/>
          <a:p>
            <a:endParaRPr lang="zh-CN" altLang="en-US"/>
          </a:p>
        </p:txBody>
      </p:sp>
      <p:sp>
        <p:nvSpPr>
          <p:cNvPr id="510990" name="矩形 510989"/>
          <p:cNvSpPr/>
          <p:nvPr/>
        </p:nvSpPr>
        <p:spPr>
          <a:xfrm>
            <a:off x="3252788" y="3214688"/>
            <a:ext cx="9144000" cy="0"/>
          </a:xfrm>
          <a:prstGeom prst="rect">
            <a:avLst/>
          </a:prstGeom>
          <a:noFill/>
          <a:ln w="9525">
            <a:noFill/>
          </a:ln>
        </p:spPr>
        <p:txBody>
          <a:bodyPr/>
          <a:lstStyle/>
          <a:p>
            <a:endParaRPr lang="zh-CN" altLang="en-US"/>
          </a:p>
        </p:txBody>
      </p:sp>
      <p:sp>
        <p:nvSpPr>
          <p:cNvPr id="510991" name="矩形 510990"/>
          <p:cNvSpPr/>
          <p:nvPr/>
        </p:nvSpPr>
        <p:spPr>
          <a:xfrm>
            <a:off x="3052763" y="2709863"/>
            <a:ext cx="9144000" cy="0"/>
          </a:xfrm>
          <a:prstGeom prst="rect">
            <a:avLst/>
          </a:prstGeom>
          <a:noFill/>
          <a:ln w="9525">
            <a:noFill/>
          </a:ln>
        </p:spPr>
        <p:txBody>
          <a:bodyPr/>
          <a:lstStyle/>
          <a:p>
            <a:endParaRPr lang="zh-CN" altLang="en-US"/>
          </a:p>
        </p:txBody>
      </p:sp>
      <p:sp>
        <p:nvSpPr>
          <p:cNvPr id="510992" name="矩形 510991"/>
          <p:cNvSpPr/>
          <p:nvPr/>
        </p:nvSpPr>
        <p:spPr>
          <a:xfrm>
            <a:off x="3771900" y="2695575"/>
            <a:ext cx="9144000" cy="0"/>
          </a:xfrm>
          <a:prstGeom prst="rect">
            <a:avLst/>
          </a:prstGeom>
          <a:noFill/>
          <a:ln w="9525">
            <a:noFill/>
          </a:ln>
        </p:spPr>
        <p:txBody>
          <a:bodyPr/>
          <a:lstStyle/>
          <a:p>
            <a:endParaRPr lang="zh-CN" altLang="en-US"/>
          </a:p>
        </p:txBody>
      </p:sp>
      <p:sp>
        <p:nvSpPr>
          <p:cNvPr id="510993" name="矩形 510992"/>
          <p:cNvSpPr/>
          <p:nvPr/>
        </p:nvSpPr>
        <p:spPr>
          <a:xfrm>
            <a:off x="2605088" y="3333750"/>
            <a:ext cx="9144000" cy="0"/>
          </a:xfrm>
          <a:prstGeom prst="rect">
            <a:avLst/>
          </a:prstGeom>
          <a:noFill/>
          <a:ln w="9525">
            <a:noFill/>
          </a:ln>
        </p:spPr>
        <p:txBody>
          <a:bodyPr/>
          <a:lstStyle/>
          <a:p>
            <a:endParaRPr lang="zh-CN" altLang="en-US"/>
          </a:p>
        </p:txBody>
      </p:sp>
      <p:sp>
        <p:nvSpPr>
          <p:cNvPr id="510994" name="矩形 510993"/>
          <p:cNvSpPr/>
          <p:nvPr/>
        </p:nvSpPr>
        <p:spPr>
          <a:xfrm>
            <a:off x="3695700" y="3200400"/>
            <a:ext cx="9144000" cy="0"/>
          </a:xfrm>
          <a:prstGeom prst="rect">
            <a:avLst/>
          </a:prstGeom>
          <a:noFill/>
          <a:ln w="9525">
            <a:noFill/>
          </a:ln>
        </p:spPr>
        <p:txBody>
          <a:bodyPr/>
          <a:lstStyle/>
          <a:p>
            <a:endParaRPr lang="zh-CN" altLang="en-US"/>
          </a:p>
        </p:txBody>
      </p:sp>
      <p:sp>
        <p:nvSpPr>
          <p:cNvPr id="510995" name="矩形 510994"/>
          <p:cNvSpPr/>
          <p:nvPr/>
        </p:nvSpPr>
        <p:spPr>
          <a:xfrm>
            <a:off x="3867150" y="3081338"/>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sp>
        <p:nvSpPr>
          <p:cNvPr id="510996" name="矩形 510995"/>
          <p:cNvSpPr/>
          <p:nvPr/>
        </p:nvSpPr>
        <p:spPr>
          <a:xfrm>
            <a:off x="3338513" y="3181350"/>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sp>
        <p:nvSpPr>
          <p:cNvPr id="510997" name="矩形 510996"/>
          <p:cNvSpPr/>
          <p:nvPr/>
        </p:nvSpPr>
        <p:spPr>
          <a:xfrm>
            <a:off x="3862388" y="3314700"/>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sp>
        <p:nvSpPr>
          <p:cNvPr id="510998" name="矩形 510997"/>
          <p:cNvSpPr/>
          <p:nvPr/>
        </p:nvSpPr>
        <p:spPr>
          <a:xfrm>
            <a:off x="3867150" y="3328988"/>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sp>
        <p:nvSpPr>
          <p:cNvPr id="510999" name="矩形 510998"/>
          <p:cNvSpPr/>
          <p:nvPr/>
        </p:nvSpPr>
        <p:spPr>
          <a:xfrm>
            <a:off x="3871913" y="3314700"/>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sp>
        <p:nvSpPr>
          <p:cNvPr id="511000" name="矩形 510999"/>
          <p:cNvSpPr/>
          <p:nvPr/>
        </p:nvSpPr>
        <p:spPr>
          <a:xfrm>
            <a:off x="2633663" y="2700338"/>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sp>
        <p:nvSpPr>
          <p:cNvPr id="511001" name="矩形 511000"/>
          <p:cNvSpPr/>
          <p:nvPr/>
        </p:nvSpPr>
        <p:spPr>
          <a:xfrm>
            <a:off x="3786188" y="3328988"/>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sp>
        <p:nvSpPr>
          <p:cNvPr id="511003" name="矩形 511002"/>
          <p:cNvSpPr/>
          <p:nvPr/>
        </p:nvSpPr>
        <p:spPr>
          <a:xfrm>
            <a:off x="3786188" y="3314700"/>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sp>
        <p:nvSpPr>
          <p:cNvPr id="511005" name="矩形 511004"/>
          <p:cNvSpPr/>
          <p:nvPr/>
        </p:nvSpPr>
        <p:spPr>
          <a:xfrm>
            <a:off x="2581275" y="2695575"/>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sp>
        <p:nvSpPr>
          <p:cNvPr id="511008" name="矩形 511007"/>
          <p:cNvSpPr/>
          <p:nvPr/>
        </p:nvSpPr>
        <p:spPr>
          <a:xfrm>
            <a:off x="2147888" y="3338513"/>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sp>
        <p:nvSpPr>
          <p:cNvPr id="511010" name="矩形 511009"/>
          <p:cNvSpPr/>
          <p:nvPr/>
        </p:nvSpPr>
        <p:spPr>
          <a:xfrm>
            <a:off x="3462338" y="3271838"/>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graphicFrame>
        <p:nvGraphicFramePr>
          <p:cNvPr id="511009" name="对象 511008"/>
          <p:cNvGraphicFramePr/>
          <p:nvPr/>
        </p:nvGraphicFramePr>
        <p:xfrm>
          <a:off x="1066800" y="2362200"/>
          <a:ext cx="5794375" cy="820738"/>
        </p:xfrm>
        <a:graphic>
          <a:graphicData uri="http://schemas.openxmlformats.org/presentationml/2006/ole">
            <mc:AlternateContent xmlns:mc="http://schemas.openxmlformats.org/markup-compatibility/2006">
              <mc:Choice xmlns:v="urn:schemas-microsoft-com:vml" Requires="v">
                <p:oleObj spid="_x0000_s15391" r:id="rId4" imgW="2476500" imgH="355600" progId="Equation.3">
                  <p:embed/>
                </p:oleObj>
              </mc:Choice>
              <mc:Fallback>
                <p:oleObj r:id="rId4" imgW="2476500" imgH="355600" progId="Equation.3">
                  <p:embed/>
                  <p:pic>
                    <p:nvPicPr>
                      <p:cNvPr id="0" name="图片 3114"/>
                      <p:cNvPicPr/>
                      <p:nvPr/>
                    </p:nvPicPr>
                    <p:blipFill>
                      <a:blip r:embed="rId5"/>
                      <a:stretch>
                        <a:fillRect/>
                      </a:stretch>
                    </p:blipFill>
                    <p:spPr>
                      <a:xfrm>
                        <a:off x="1066800" y="2362200"/>
                        <a:ext cx="5794375" cy="820738"/>
                      </a:xfrm>
                      <a:prstGeom prst="rect">
                        <a:avLst/>
                      </a:prstGeom>
                      <a:noFill/>
                      <a:ln w="38100">
                        <a:noFill/>
                        <a:miter/>
                      </a:ln>
                    </p:spPr>
                  </p:pic>
                </p:oleObj>
              </mc:Fallback>
            </mc:AlternateContent>
          </a:graphicData>
        </a:graphic>
      </p:graphicFrame>
      <p:sp>
        <p:nvSpPr>
          <p:cNvPr id="511012" name="矩形 511011"/>
          <p:cNvSpPr/>
          <p:nvPr/>
        </p:nvSpPr>
        <p:spPr>
          <a:xfrm>
            <a:off x="3462338" y="3262313"/>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graphicFrame>
        <p:nvGraphicFramePr>
          <p:cNvPr id="511011" name="对象 511010"/>
          <p:cNvGraphicFramePr/>
          <p:nvPr/>
        </p:nvGraphicFramePr>
        <p:xfrm>
          <a:off x="1143000" y="3505200"/>
          <a:ext cx="5610225" cy="842963"/>
        </p:xfrm>
        <a:graphic>
          <a:graphicData uri="http://schemas.openxmlformats.org/presentationml/2006/ole">
            <mc:AlternateContent xmlns:mc="http://schemas.openxmlformats.org/markup-compatibility/2006">
              <mc:Choice xmlns:v="urn:schemas-microsoft-com:vml" Requires="v">
                <p:oleObj spid="_x0000_s15392" r:id="rId6" imgW="2476500" imgH="368300" progId="Equation.3">
                  <p:embed/>
                </p:oleObj>
              </mc:Choice>
              <mc:Fallback>
                <p:oleObj r:id="rId6" imgW="2476500" imgH="368300" progId="Equation.3">
                  <p:embed/>
                  <p:pic>
                    <p:nvPicPr>
                      <p:cNvPr id="0" name="图片 3115"/>
                      <p:cNvPicPr/>
                      <p:nvPr/>
                    </p:nvPicPr>
                    <p:blipFill>
                      <a:blip r:embed="rId7"/>
                      <a:stretch>
                        <a:fillRect/>
                      </a:stretch>
                    </p:blipFill>
                    <p:spPr>
                      <a:xfrm>
                        <a:off x="1143000" y="3505200"/>
                        <a:ext cx="5610225" cy="842963"/>
                      </a:xfrm>
                      <a:prstGeom prst="rect">
                        <a:avLst/>
                      </a:prstGeom>
                      <a:noFill/>
                      <a:ln w="38100">
                        <a:noFill/>
                        <a:miter/>
                      </a:ln>
                    </p:spPr>
                  </p:pic>
                </p:oleObj>
              </mc:Fallback>
            </mc:AlternateContent>
          </a:graphicData>
        </a:graphic>
      </p:graphicFrame>
      <p:sp>
        <p:nvSpPr>
          <p:cNvPr id="511014" name="矩形 511013"/>
          <p:cNvSpPr/>
          <p:nvPr/>
        </p:nvSpPr>
        <p:spPr>
          <a:xfrm>
            <a:off x="2133600" y="2905125"/>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pic>
        <p:nvPicPr>
          <p:cNvPr id="511013" name="图片 511012" descr="sobel算子"/>
          <p:cNvPicPr>
            <a:picLocks noChangeAspect="1"/>
          </p:cNvPicPr>
          <p:nvPr/>
        </p:nvPicPr>
        <p:blipFill>
          <a:blip r:embed="rId8"/>
          <a:srcRect r="50494"/>
          <a:stretch>
            <a:fillRect/>
          </a:stretch>
        </p:blipFill>
        <p:spPr>
          <a:xfrm>
            <a:off x="2438400" y="4876800"/>
            <a:ext cx="3810000" cy="1654175"/>
          </a:xfrm>
          <a:prstGeom prst="rect">
            <a:avLst/>
          </a:prstGeom>
          <a:noFill/>
          <a:ln w="9525">
            <a:noFill/>
          </a:ln>
        </p:spPr>
      </p:pic>
      <p:sp>
        <p:nvSpPr>
          <p:cNvPr id="511015" name="矩形 511014"/>
          <p:cNvSpPr/>
          <p:nvPr/>
        </p:nvSpPr>
        <p:spPr>
          <a:xfrm>
            <a:off x="990600" y="1905000"/>
            <a:ext cx="3509963" cy="457200"/>
          </a:xfrm>
          <a:prstGeom prst="rect">
            <a:avLst/>
          </a:prstGeom>
          <a:noFill/>
          <a:ln w="9525">
            <a:noFill/>
          </a:ln>
        </p:spPr>
        <p:txBody>
          <a:bodyPr>
            <a:spAutoFit/>
          </a:bodyPr>
          <a:lstStyle/>
          <a:p>
            <a:pPr lvl="0" algn="l" eaLnBrk="1" hangingPunct="1"/>
            <a:r>
              <a:rPr lang="en-US" altLang="zh-CN" sz="2400" b="1" i="1" err="1">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G</a:t>
            </a:r>
            <a:r>
              <a:rPr lang="en-US" altLang="zh-CN" sz="2400" b="1" i="1" baseline="-30000" err="1">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x</a:t>
            </a:r>
            <a:r>
              <a:rPr lang="zh-CN" altLang="en-US" sz="2400" b="1">
                <a:solidFill>
                  <a:schemeClr val="folHlink"/>
                </a:solidFill>
                <a:effectLst>
                  <a:outerShdw blurRad="38100" dist="38100" dir="2700000">
                    <a:srgbClr val="C0C0C0"/>
                  </a:outerShdw>
                </a:effectLst>
                <a:latin typeface="宋体" panose="02010600030101010101" pitchFamily="2" charset="-122"/>
                <a:ea typeface="宋体" panose="02010600030101010101" pitchFamily="2" charset="-122"/>
              </a:rPr>
              <a:t>和</a:t>
            </a:r>
            <a:r>
              <a:rPr lang="en-US" altLang="zh-CN" sz="2400" b="1" i="1" err="1">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G</a:t>
            </a:r>
            <a:r>
              <a:rPr lang="en-US" altLang="zh-CN" sz="2400" b="1" i="1" baseline="-30000" err="1">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y</a:t>
            </a:r>
            <a:r>
              <a:rPr lang="en-US" altLang="zh-CN" sz="2400" b="1">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 </a:t>
            </a:r>
            <a:r>
              <a:rPr lang="zh-CN" altLang="en-US" sz="2400" b="1" dirty="0">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用近似值：</a:t>
            </a:r>
          </a:p>
        </p:txBody>
      </p:sp>
      <p:sp>
        <p:nvSpPr>
          <p:cNvPr id="511016" name="矩形 511015"/>
          <p:cNvSpPr/>
          <p:nvPr/>
        </p:nvSpPr>
        <p:spPr>
          <a:xfrm>
            <a:off x="1143000" y="4419600"/>
            <a:ext cx="2852738" cy="457200"/>
          </a:xfrm>
          <a:prstGeom prst="rect">
            <a:avLst/>
          </a:prstGeom>
          <a:noFill/>
          <a:ln w="9525">
            <a:noFill/>
          </a:ln>
        </p:spPr>
        <p:txBody>
          <a:bodyPr>
            <a:spAutoFit/>
          </a:bodyPr>
          <a:lstStyle/>
          <a:p>
            <a:pPr lvl="0" algn="l" eaLnBrk="1" hangingPunct="1"/>
            <a:r>
              <a:rPr lang="zh-CN" altLang="en-US" sz="2400" b="1" dirty="0">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得到</a:t>
            </a:r>
            <a:r>
              <a:rPr lang="en-US" altLang="zh-CN" sz="2400" b="1" err="1">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Sobel</a:t>
            </a:r>
            <a:r>
              <a:rPr lang="zh-CN" altLang="en-US" sz="2400" b="1" dirty="0">
                <a:solidFill>
                  <a:schemeClr val="folHlink"/>
                </a:solidFill>
                <a:effectLst>
                  <a:outerShdw blurRad="38100" dist="38100" dir="2700000">
                    <a:srgbClr val="C0C0C0"/>
                  </a:outerShdw>
                </a:effectLst>
                <a:latin typeface="宋体" panose="02010600030101010101" pitchFamily="2" charset="-122"/>
                <a:ea typeface="宋体" panose="02010600030101010101" pitchFamily="2" charset="-122"/>
              </a:rPr>
              <a:t>算子</a:t>
            </a: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45</a:t>
            </a:fld>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标题 515073"/>
          <p:cNvSpPr>
            <a:spLocks noGrp="1"/>
          </p:cNvSpPr>
          <p:nvPr>
            <p:ph type="title"/>
          </p:nvPr>
        </p:nvSpPr>
        <p:spPr>
          <a:xfrm>
            <a:off x="1676400" y="685800"/>
            <a:ext cx="6324600" cy="669925"/>
          </a:xfrm>
          <a:solidFill>
            <a:srgbClr val="0000CC"/>
          </a:solidFill>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nchor="b">
            <a:flatTx/>
          </a:bodyPr>
          <a:lstStyle/>
          <a:p>
            <a:pPr algn="ctr"/>
            <a:r>
              <a:rPr lang="zh-CN" altLang="en-US" sz="3600" b="1" dirty="0">
                <a:solidFill>
                  <a:schemeClr val="bg1"/>
                </a:solidFill>
                <a:latin typeface="华文行楷" panose="02010800040101010101" pitchFamily="2" charset="-122"/>
                <a:ea typeface="华文行楷" panose="02010800040101010101" pitchFamily="2" charset="-122"/>
              </a:rPr>
              <a:t>锐化滤波器-拉普拉斯算子法  </a:t>
            </a:r>
          </a:p>
        </p:txBody>
      </p:sp>
      <p:sp>
        <p:nvSpPr>
          <p:cNvPr id="515075" name="矩形 515074"/>
          <p:cNvSpPr/>
          <p:nvPr/>
        </p:nvSpPr>
        <p:spPr>
          <a:xfrm>
            <a:off x="4195763" y="3338513"/>
            <a:ext cx="9144000" cy="0"/>
          </a:xfrm>
          <a:prstGeom prst="rect">
            <a:avLst/>
          </a:prstGeom>
          <a:noFill/>
          <a:ln w="9525">
            <a:noFill/>
          </a:ln>
        </p:spPr>
        <p:txBody>
          <a:bodyPr/>
          <a:lstStyle/>
          <a:p>
            <a:endParaRPr lang="zh-CN" altLang="en-US"/>
          </a:p>
        </p:txBody>
      </p:sp>
      <p:sp>
        <p:nvSpPr>
          <p:cNvPr id="515076" name="矩形 515075"/>
          <p:cNvSpPr/>
          <p:nvPr/>
        </p:nvSpPr>
        <p:spPr>
          <a:xfrm>
            <a:off x="3862388" y="2914650"/>
            <a:ext cx="9144000" cy="0"/>
          </a:xfrm>
          <a:prstGeom prst="rect">
            <a:avLst/>
          </a:prstGeom>
          <a:noFill/>
          <a:ln w="9525">
            <a:noFill/>
          </a:ln>
        </p:spPr>
        <p:txBody>
          <a:bodyPr/>
          <a:lstStyle/>
          <a:p>
            <a:endParaRPr lang="zh-CN" altLang="en-US"/>
          </a:p>
        </p:txBody>
      </p:sp>
      <p:sp>
        <p:nvSpPr>
          <p:cNvPr id="515077" name="矩形 515076"/>
          <p:cNvSpPr/>
          <p:nvPr/>
        </p:nvSpPr>
        <p:spPr>
          <a:xfrm>
            <a:off x="4200525" y="2971800"/>
            <a:ext cx="9144000" cy="0"/>
          </a:xfrm>
          <a:prstGeom prst="rect">
            <a:avLst/>
          </a:prstGeom>
          <a:noFill/>
          <a:ln w="9525">
            <a:noFill/>
          </a:ln>
        </p:spPr>
        <p:txBody>
          <a:bodyPr/>
          <a:lstStyle/>
          <a:p>
            <a:endParaRPr lang="zh-CN" altLang="en-US"/>
          </a:p>
        </p:txBody>
      </p:sp>
      <p:sp>
        <p:nvSpPr>
          <p:cNvPr id="515078" name="矩形 515077"/>
          <p:cNvSpPr/>
          <p:nvPr/>
        </p:nvSpPr>
        <p:spPr>
          <a:xfrm>
            <a:off x="4133850" y="3333750"/>
            <a:ext cx="9144000" cy="0"/>
          </a:xfrm>
          <a:prstGeom prst="rect">
            <a:avLst/>
          </a:prstGeom>
          <a:noFill/>
          <a:ln w="9525">
            <a:noFill/>
          </a:ln>
        </p:spPr>
        <p:txBody>
          <a:bodyPr/>
          <a:lstStyle/>
          <a:p>
            <a:endParaRPr lang="zh-CN" altLang="en-US"/>
          </a:p>
        </p:txBody>
      </p:sp>
      <p:sp>
        <p:nvSpPr>
          <p:cNvPr id="515079" name="矩形 515078"/>
          <p:cNvSpPr/>
          <p:nvPr/>
        </p:nvSpPr>
        <p:spPr>
          <a:xfrm>
            <a:off x="4367213" y="3219450"/>
            <a:ext cx="9144000" cy="0"/>
          </a:xfrm>
          <a:prstGeom prst="rect">
            <a:avLst/>
          </a:prstGeom>
          <a:noFill/>
          <a:ln w="9525">
            <a:noFill/>
          </a:ln>
        </p:spPr>
        <p:txBody>
          <a:bodyPr/>
          <a:lstStyle/>
          <a:p>
            <a:endParaRPr lang="zh-CN" altLang="en-US"/>
          </a:p>
        </p:txBody>
      </p:sp>
      <p:sp>
        <p:nvSpPr>
          <p:cNvPr id="515080" name="矩形 515079"/>
          <p:cNvSpPr/>
          <p:nvPr/>
        </p:nvSpPr>
        <p:spPr>
          <a:xfrm>
            <a:off x="4267200" y="3233738"/>
            <a:ext cx="9144000" cy="0"/>
          </a:xfrm>
          <a:prstGeom prst="rect">
            <a:avLst/>
          </a:prstGeom>
          <a:noFill/>
          <a:ln w="9525">
            <a:noFill/>
          </a:ln>
        </p:spPr>
        <p:txBody>
          <a:bodyPr/>
          <a:lstStyle/>
          <a:p>
            <a:endParaRPr lang="zh-CN" altLang="en-US"/>
          </a:p>
        </p:txBody>
      </p:sp>
      <p:sp>
        <p:nvSpPr>
          <p:cNvPr id="515081" name="矩形 515080"/>
          <p:cNvSpPr/>
          <p:nvPr/>
        </p:nvSpPr>
        <p:spPr>
          <a:xfrm>
            <a:off x="2952750" y="2681288"/>
            <a:ext cx="9144000" cy="0"/>
          </a:xfrm>
          <a:prstGeom prst="rect">
            <a:avLst/>
          </a:prstGeom>
          <a:noFill/>
          <a:ln w="9525">
            <a:noFill/>
          </a:ln>
        </p:spPr>
        <p:txBody>
          <a:bodyPr/>
          <a:lstStyle/>
          <a:p>
            <a:endParaRPr lang="zh-CN" altLang="en-US"/>
          </a:p>
        </p:txBody>
      </p:sp>
      <p:sp>
        <p:nvSpPr>
          <p:cNvPr id="515082" name="矩形 515081"/>
          <p:cNvSpPr/>
          <p:nvPr/>
        </p:nvSpPr>
        <p:spPr>
          <a:xfrm>
            <a:off x="4186238" y="3328988"/>
            <a:ext cx="9144000" cy="0"/>
          </a:xfrm>
          <a:prstGeom prst="rect">
            <a:avLst/>
          </a:prstGeom>
          <a:noFill/>
          <a:ln w="9525">
            <a:noFill/>
          </a:ln>
        </p:spPr>
        <p:txBody>
          <a:bodyPr/>
          <a:lstStyle/>
          <a:p>
            <a:endParaRPr lang="zh-CN" altLang="en-US"/>
          </a:p>
        </p:txBody>
      </p:sp>
      <p:sp>
        <p:nvSpPr>
          <p:cNvPr id="515083" name="矩形 515082"/>
          <p:cNvSpPr/>
          <p:nvPr/>
        </p:nvSpPr>
        <p:spPr>
          <a:xfrm>
            <a:off x="4157663" y="3338513"/>
            <a:ext cx="9144000" cy="0"/>
          </a:xfrm>
          <a:prstGeom prst="rect">
            <a:avLst/>
          </a:prstGeom>
          <a:noFill/>
          <a:ln w="9525">
            <a:noFill/>
          </a:ln>
        </p:spPr>
        <p:txBody>
          <a:bodyPr/>
          <a:lstStyle/>
          <a:p>
            <a:endParaRPr lang="zh-CN" altLang="en-US"/>
          </a:p>
        </p:txBody>
      </p:sp>
      <p:sp>
        <p:nvSpPr>
          <p:cNvPr id="515084" name="矩形 515083"/>
          <p:cNvSpPr/>
          <p:nvPr/>
        </p:nvSpPr>
        <p:spPr>
          <a:xfrm>
            <a:off x="3748088" y="3214688"/>
            <a:ext cx="9144000" cy="0"/>
          </a:xfrm>
          <a:prstGeom prst="rect">
            <a:avLst/>
          </a:prstGeom>
          <a:noFill/>
          <a:ln w="9525">
            <a:noFill/>
          </a:ln>
        </p:spPr>
        <p:txBody>
          <a:bodyPr/>
          <a:lstStyle/>
          <a:p>
            <a:endParaRPr lang="zh-CN" altLang="en-US"/>
          </a:p>
        </p:txBody>
      </p:sp>
      <p:sp>
        <p:nvSpPr>
          <p:cNvPr id="515085" name="矩形 515084"/>
          <p:cNvSpPr/>
          <p:nvPr/>
        </p:nvSpPr>
        <p:spPr>
          <a:xfrm>
            <a:off x="3662363" y="3314700"/>
            <a:ext cx="9144000" cy="0"/>
          </a:xfrm>
          <a:prstGeom prst="rect">
            <a:avLst/>
          </a:prstGeom>
          <a:noFill/>
          <a:ln w="9525">
            <a:noFill/>
          </a:ln>
        </p:spPr>
        <p:txBody>
          <a:bodyPr/>
          <a:lstStyle/>
          <a:p>
            <a:endParaRPr lang="zh-CN" altLang="en-US"/>
          </a:p>
        </p:txBody>
      </p:sp>
      <p:sp>
        <p:nvSpPr>
          <p:cNvPr id="515086" name="矩形 515085"/>
          <p:cNvSpPr/>
          <p:nvPr/>
        </p:nvSpPr>
        <p:spPr>
          <a:xfrm>
            <a:off x="3252788" y="3214688"/>
            <a:ext cx="9144000" cy="0"/>
          </a:xfrm>
          <a:prstGeom prst="rect">
            <a:avLst/>
          </a:prstGeom>
          <a:noFill/>
          <a:ln w="9525">
            <a:noFill/>
          </a:ln>
        </p:spPr>
        <p:txBody>
          <a:bodyPr/>
          <a:lstStyle/>
          <a:p>
            <a:endParaRPr lang="zh-CN" altLang="en-US"/>
          </a:p>
        </p:txBody>
      </p:sp>
      <p:sp>
        <p:nvSpPr>
          <p:cNvPr id="515087" name="矩形 515086"/>
          <p:cNvSpPr/>
          <p:nvPr/>
        </p:nvSpPr>
        <p:spPr>
          <a:xfrm>
            <a:off x="3052763" y="2709863"/>
            <a:ext cx="9144000" cy="0"/>
          </a:xfrm>
          <a:prstGeom prst="rect">
            <a:avLst/>
          </a:prstGeom>
          <a:noFill/>
          <a:ln w="9525">
            <a:noFill/>
          </a:ln>
        </p:spPr>
        <p:txBody>
          <a:bodyPr/>
          <a:lstStyle/>
          <a:p>
            <a:endParaRPr lang="zh-CN" altLang="en-US"/>
          </a:p>
        </p:txBody>
      </p:sp>
      <p:sp>
        <p:nvSpPr>
          <p:cNvPr id="515088" name="矩形 515087"/>
          <p:cNvSpPr/>
          <p:nvPr/>
        </p:nvSpPr>
        <p:spPr>
          <a:xfrm>
            <a:off x="3771900" y="2695575"/>
            <a:ext cx="9144000" cy="0"/>
          </a:xfrm>
          <a:prstGeom prst="rect">
            <a:avLst/>
          </a:prstGeom>
          <a:noFill/>
          <a:ln w="9525">
            <a:noFill/>
          </a:ln>
        </p:spPr>
        <p:txBody>
          <a:bodyPr/>
          <a:lstStyle/>
          <a:p>
            <a:endParaRPr lang="zh-CN" altLang="en-US"/>
          </a:p>
        </p:txBody>
      </p:sp>
      <p:sp>
        <p:nvSpPr>
          <p:cNvPr id="515089" name="矩形 515088"/>
          <p:cNvSpPr/>
          <p:nvPr/>
        </p:nvSpPr>
        <p:spPr>
          <a:xfrm>
            <a:off x="2605088" y="3333750"/>
            <a:ext cx="9144000" cy="0"/>
          </a:xfrm>
          <a:prstGeom prst="rect">
            <a:avLst/>
          </a:prstGeom>
          <a:noFill/>
          <a:ln w="9525">
            <a:noFill/>
          </a:ln>
        </p:spPr>
        <p:txBody>
          <a:bodyPr/>
          <a:lstStyle/>
          <a:p>
            <a:endParaRPr lang="zh-CN" altLang="en-US"/>
          </a:p>
        </p:txBody>
      </p:sp>
      <p:sp>
        <p:nvSpPr>
          <p:cNvPr id="515090" name="矩形 515089"/>
          <p:cNvSpPr/>
          <p:nvPr/>
        </p:nvSpPr>
        <p:spPr>
          <a:xfrm>
            <a:off x="3695700" y="3200400"/>
            <a:ext cx="9144000" cy="0"/>
          </a:xfrm>
          <a:prstGeom prst="rect">
            <a:avLst/>
          </a:prstGeom>
          <a:noFill/>
          <a:ln w="9525">
            <a:noFill/>
          </a:ln>
        </p:spPr>
        <p:txBody>
          <a:bodyPr/>
          <a:lstStyle/>
          <a:p>
            <a:endParaRPr lang="zh-CN" altLang="en-US"/>
          </a:p>
        </p:txBody>
      </p:sp>
      <p:sp>
        <p:nvSpPr>
          <p:cNvPr id="515091" name="矩形 515090"/>
          <p:cNvSpPr/>
          <p:nvPr/>
        </p:nvSpPr>
        <p:spPr>
          <a:xfrm>
            <a:off x="3867150" y="3081338"/>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sp>
        <p:nvSpPr>
          <p:cNvPr id="515093" name="矩形 515092"/>
          <p:cNvSpPr/>
          <p:nvPr/>
        </p:nvSpPr>
        <p:spPr>
          <a:xfrm>
            <a:off x="3338513" y="3181350"/>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sp>
        <p:nvSpPr>
          <p:cNvPr id="515097" name="矩形 515096"/>
          <p:cNvSpPr/>
          <p:nvPr/>
        </p:nvSpPr>
        <p:spPr>
          <a:xfrm>
            <a:off x="1447800" y="1855788"/>
            <a:ext cx="4483100" cy="457200"/>
          </a:xfrm>
          <a:prstGeom prst="rect">
            <a:avLst/>
          </a:prstGeom>
          <a:noFill/>
          <a:ln w="9525">
            <a:noFill/>
          </a:ln>
        </p:spPr>
        <p:txBody>
          <a:bodyPr wrap="none" anchor="t">
            <a:spAutoFit/>
          </a:bodyPr>
          <a:lstStyle/>
          <a:p>
            <a:pPr lvl="0" algn="l" eaLnBrk="1" hangingPunct="1"/>
            <a:r>
              <a:rPr lang="en-US" altLang="zh-CN" sz="2400" b="1" i="1">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f</a:t>
            </a:r>
            <a:r>
              <a:rPr lang="en-US" altLang="zh-CN" sz="2400" b="1">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400" b="1" i="1">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x,y</a:t>
            </a:r>
            <a:r>
              <a:rPr lang="en-US" altLang="zh-CN" sz="2400" b="1">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400" b="1" dirty="0">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在(</a:t>
            </a:r>
            <a:r>
              <a:rPr lang="en-US" altLang="zh-CN" sz="2400" b="1" i="1">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x,y</a:t>
            </a:r>
            <a:r>
              <a:rPr lang="en-US" altLang="zh-CN" sz="2400" b="1">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400" b="1" dirty="0">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的</a:t>
            </a:r>
            <a:r>
              <a:rPr lang="zh-CN" altLang="en-US" sz="2400" b="1" dirty="0">
                <a:solidFill>
                  <a:schemeClr val="folHlink"/>
                </a:solidFill>
                <a:effectLst>
                  <a:outerShdw blurRad="38100" dist="38100" dir="2700000">
                    <a:srgbClr val="C0C0C0"/>
                  </a:outerShdw>
                </a:effectLst>
                <a:latin typeface="宋体" panose="02010600030101010101" pitchFamily="2" charset="-122"/>
                <a:ea typeface="宋体" panose="02010600030101010101" pitchFamily="2" charset="-122"/>
              </a:rPr>
              <a:t>拉普拉斯算子为</a:t>
            </a:r>
            <a:r>
              <a:rPr lang="zh-CN" altLang="en-US" sz="2400" b="1" dirty="0">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 </a:t>
            </a:r>
            <a:r>
              <a:rPr lang="zh-CN" altLang="en-US" sz="2400" b="1" dirty="0">
                <a:solidFill>
                  <a:schemeClr val="folHlink"/>
                </a:solidFill>
                <a:effectLst>
                  <a:outerShdw blurRad="38100" dist="38100" dir="2700000">
                    <a:srgbClr val="C0C0C0"/>
                  </a:outerShdw>
                </a:effectLst>
                <a:latin typeface="宋体" panose="02010600030101010101" pitchFamily="2" charset="-122"/>
                <a:ea typeface="宋体" panose="02010600030101010101" pitchFamily="2" charset="-122"/>
              </a:rPr>
              <a:t> </a:t>
            </a:r>
            <a:r>
              <a:rPr lang="zh-CN" altLang="en-US" sz="2400" b="1" dirty="0">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 </a:t>
            </a:r>
          </a:p>
        </p:txBody>
      </p:sp>
      <p:sp>
        <p:nvSpPr>
          <p:cNvPr id="515098" name="矩形 515097"/>
          <p:cNvSpPr/>
          <p:nvPr/>
        </p:nvSpPr>
        <p:spPr>
          <a:xfrm>
            <a:off x="1371600" y="3429000"/>
            <a:ext cx="2047875" cy="457200"/>
          </a:xfrm>
          <a:prstGeom prst="rect">
            <a:avLst/>
          </a:prstGeom>
          <a:noFill/>
          <a:ln w="9525">
            <a:noFill/>
          </a:ln>
        </p:spPr>
        <p:txBody>
          <a:bodyPr>
            <a:spAutoFit/>
          </a:bodyPr>
          <a:lstStyle/>
          <a:p>
            <a:pPr lvl="0" algn="l" eaLnBrk="1" hangingPunct="1"/>
            <a:r>
              <a:rPr lang="zh-CN" altLang="en-US" sz="2400" b="1" dirty="0">
                <a:solidFill>
                  <a:schemeClr val="folHlink"/>
                </a:solidFill>
                <a:effectLst>
                  <a:outerShdw blurRad="38100" dist="38100" dir="2700000">
                    <a:srgbClr val="C0C0C0"/>
                  </a:outerShdw>
                </a:effectLst>
                <a:latin typeface="宋体" panose="02010600030101010101" pitchFamily="2" charset="-122"/>
                <a:ea typeface="宋体" panose="02010600030101010101" pitchFamily="2" charset="-122"/>
              </a:rPr>
              <a:t>对数字图像</a:t>
            </a:r>
            <a:r>
              <a:rPr lang="zh-CN" altLang="en-US" sz="2400" b="1" dirty="0">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 </a:t>
            </a:r>
          </a:p>
        </p:txBody>
      </p:sp>
      <p:sp>
        <p:nvSpPr>
          <p:cNvPr id="515099" name="矩形 515098"/>
          <p:cNvSpPr/>
          <p:nvPr/>
        </p:nvSpPr>
        <p:spPr>
          <a:xfrm>
            <a:off x="1524000" y="4953000"/>
            <a:ext cx="2767013" cy="457200"/>
          </a:xfrm>
          <a:prstGeom prst="rect">
            <a:avLst/>
          </a:prstGeom>
          <a:noFill/>
          <a:ln w="9525">
            <a:noFill/>
          </a:ln>
        </p:spPr>
        <p:txBody>
          <a:bodyPr wrap="none" anchor="t">
            <a:spAutoFit/>
          </a:bodyPr>
          <a:lstStyle/>
          <a:p>
            <a:pPr lvl="0" algn="l" eaLnBrk="1" hangingPunct="1"/>
            <a:r>
              <a:rPr lang="zh-CN" altLang="en-US" sz="2400" b="1">
                <a:solidFill>
                  <a:schemeClr val="folHlink"/>
                </a:solidFill>
                <a:effectLst>
                  <a:outerShdw blurRad="38100" dist="38100" dir="2700000">
                    <a:srgbClr val="C0C0C0"/>
                  </a:outerShdw>
                </a:effectLst>
                <a:latin typeface="宋体" panose="02010600030101010101" pitchFamily="2" charset="-122"/>
                <a:ea typeface="宋体" panose="02010600030101010101" pitchFamily="2" charset="-122"/>
              </a:rPr>
              <a:t>因</a:t>
            </a:r>
            <a:r>
              <a:rPr lang="en-US" altLang="zh-CN" sz="2400" b="1" i="1">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f</a:t>
            </a:r>
            <a:r>
              <a:rPr lang="en-US" altLang="zh-CN" sz="2400" b="1">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400" b="1" i="1">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x,y</a:t>
            </a:r>
            <a:r>
              <a:rPr lang="en-US" altLang="zh-CN" sz="2400" b="1">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400" b="1" dirty="0">
                <a:solidFill>
                  <a:schemeClr val="folHlink"/>
                </a:solidFill>
                <a:effectLst>
                  <a:outerShdw blurRad="38100" dist="38100" dir="2700000">
                    <a:srgbClr val="C0C0C0"/>
                  </a:outerShdw>
                </a:effectLst>
                <a:latin typeface="宋体" panose="02010600030101010101" pitchFamily="2" charset="-122"/>
                <a:ea typeface="宋体" panose="02010600030101010101" pitchFamily="2" charset="-122"/>
              </a:rPr>
              <a:t>离散，所以</a:t>
            </a:r>
            <a:r>
              <a:rPr lang="zh-CN" altLang="en-US" sz="2400" b="1" dirty="0">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 </a:t>
            </a:r>
          </a:p>
        </p:txBody>
      </p:sp>
      <p:sp>
        <p:nvSpPr>
          <p:cNvPr id="515101" name="矩形 515100"/>
          <p:cNvSpPr/>
          <p:nvPr/>
        </p:nvSpPr>
        <p:spPr>
          <a:xfrm>
            <a:off x="4038600" y="3219450"/>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graphicFrame>
        <p:nvGraphicFramePr>
          <p:cNvPr id="515100" name="对象 515099"/>
          <p:cNvGraphicFramePr/>
          <p:nvPr/>
        </p:nvGraphicFramePr>
        <p:xfrm>
          <a:off x="1981200" y="2438400"/>
          <a:ext cx="2451100" cy="963613"/>
        </p:xfrm>
        <a:graphic>
          <a:graphicData uri="http://schemas.openxmlformats.org/presentationml/2006/ole">
            <mc:AlternateContent xmlns:mc="http://schemas.openxmlformats.org/markup-compatibility/2006">
              <mc:Choice xmlns:v="urn:schemas-microsoft-com:vml" Requires="v">
                <p:oleObj spid="_x0000_s16429" r:id="rId4" imgW="1066800" imgH="419100" progId="Equation.3">
                  <p:embed/>
                </p:oleObj>
              </mc:Choice>
              <mc:Fallback>
                <p:oleObj r:id="rId4" imgW="1066800" imgH="419100" progId="Equation.3">
                  <p:embed/>
                  <p:pic>
                    <p:nvPicPr>
                      <p:cNvPr id="0" name="图片 3119"/>
                      <p:cNvPicPr/>
                      <p:nvPr/>
                    </p:nvPicPr>
                    <p:blipFill>
                      <a:blip r:embed="rId5"/>
                      <a:stretch>
                        <a:fillRect/>
                      </a:stretch>
                    </p:blipFill>
                    <p:spPr>
                      <a:xfrm>
                        <a:off x="1981200" y="2438400"/>
                        <a:ext cx="2451100" cy="963613"/>
                      </a:xfrm>
                      <a:prstGeom prst="rect">
                        <a:avLst/>
                      </a:prstGeom>
                      <a:solidFill>
                        <a:srgbClr val="FFFF99"/>
                      </a:solidFill>
                      <a:ln w="38100">
                        <a:noFill/>
                        <a:miter/>
                      </a:ln>
                    </p:spPr>
                  </p:pic>
                </p:oleObj>
              </mc:Fallback>
            </mc:AlternateContent>
          </a:graphicData>
        </a:graphic>
      </p:graphicFrame>
      <p:sp>
        <p:nvSpPr>
          <p:cNvPr id="515103" name="矩形 515102"/>
          <p:cNvSpPr/>
          <p:nvPr/>
        </p:nvSpPr>
        <p:spPr>
          <a:xfrm>
            <a:off x="3600450" y="3300413"/>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graphicFrame>
        <p:nvGraphicFramePr>
          <p:cNvPr id="515102" name="对象 515101"/>
          <p:cNvGraphicFramePr/>
          <p:nvPr/>
        </p:nvGraphicFramePr>
        <p:xfrm>
          <a:off x="1752600" y="4038600"/>
          <a:ext cx="4433888" cy="587375"/>
        </p:xfrm>
        <a:graphic>
          <a:graphicData uri="http://schemas.openxmlformats.org/presentationml/2006/ole">
            <mc:AlternateContent xmlns:mc="http://schemas.openxmlformats.org/markup-compatibility/2006">
              <mc:Choice xmlns:v="urn:schemas-microsoft-com:vml" Requires="v">
                <p:oleObj spid="_x0000_s16430" r:id="rId6" imgW="1943100" imgH="254000" progId="Equation.3">
                  <p:embed/>
                </p:oleObj>
              </mc:Choice>
              <mc:Fallback>
                <p:oleObj r:id="rId6" imgW="1943100" imgH="254000" progId="Equation.3">
                  <p:embed/>
                  <p:pic>
                    <p:nvPicPr>
                      <p:cNvPr id="0" name="图片 3120"/>
                      <p:cNvPicPr/>
                      <p:nvPr/>
                    </p:nvPicPr>
                    <p:blipFill>
                      <a:blip r:embed="rId7"/>
                      <a:stretch>
                        <a:fillRect/>
                      </a:stretch>
                    </p:blipFill>
                    <p:spPr>
                      <a:xfrm>
                        <a:off x="1752600" y="4038600"/>
                        <a:ext cx="4433888" cy="587375"/>
                      </a:xfrm>
                      <a:prstGeom prst="rect">
                        <a:avLst/>
                      </a:prstGeom>
                      <a:solidFill>
                        <a:srgbClr val="FFFF99"/>
                      </a:solidFill>
                      <a:ln w="22225" cap="flat" cmpd="sng">
                        <a:solidFill>
                          <a:schemeClr val="hlink"/>
                        </a:solidFill>
                        <a:prstDash val="solid"/>
                        <a:miter/>
                        <a:headEnd type="none" w="med" len="med"/>
                        <a:tailEnd type="none" w="med" len="med"/>
                      </a:ln>
                    </p:spPr>
                  </p:pic>
                </p:oleObj>
              </mc:Fallback>
            </mc:AlternateContent>
          </a:graphicData>
        </a:graphic>
      </p:graphicFrame>
      <p:sp>
        <p:nvSpPr>
          <p:cNvPr id="515105" name="矩形 515104"/>
          <p:cNvSpPr/>
          <p:nvPr/>
        </p:nvSpPr>
        <p:spPr>
          <a:xfrm>
            <a:off x="3448050" y="3252788"/>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graphicFrame>
        <p:nvGraphicFramePr>
          <p:cNvPr id="515104" name="对象 515103"/>
          <p:cNvGraphicFramePr/>
          <p:nvPr/>
        </p:nvGraphicFramePr>
        <p:xfrm>
          <a:off x="1828800" y="5638800"/>
          <a:ext cx="5232400" cy="820738"/>
        </p:xfrm>
        <a:graphic>
          <a:graphicData uri="http://schemas.openxmlformats.org/presentationml/2006/ole">
            <mc:AlternateContent xmlns:mc="http://schemas.openxmlformats.org/markup-compatibility/2006">
              <mc:Choice xmlns:v="urn:schemas-microsoft-com:vml" Requires="v">
                <p:oleObj spid="_x0000_s16431" r:id="rId8" imgW="2247900" imgH="355600" progId="Equation.3">
                  <p:embed/>
                </p:oleObj>
              </mc:Choice>
              <mc:Fallback>
                <p:oleObj r:id="rId8" imgW="2247900" imgH="355600" progId="Equation.3">
                  <p:embed/>
                  <p:pic>
                    <p:nvPicPr>
                      <p:cNvPr id="0" name="图片 3121"/>
                      <p:cNvPicPr/>
                      <p:nvPr/>
                    </p:nvPicPr>
                    <p:blipFill>
                      <a:blip r:embed="rId9"/>
                      <a:stretch>
                        <a:fillRect/>
                      </a:stretch>
                    </p:blipFill>
                    <p:spPr>
                      <a:xfrm>
                        <a:off x="1828800" y="5638800"/>
                        <a:ext cx="5232400" cy="820738"/>
                      </a:xfrm>
                      <a:prstGeom prst="rect">
                        <a:avLst/>
                      </a:prstGeom>
                      <a:solidFill>
                        <a:srgbClr val="CCFFCC"/>
                      </a:solidFill>
                      <a:ln w="9525" cap="flat" cmpd="sng">
                        <a:solidFill>
                          <a:schemeClr val="folHlink"/>
                        </a:solidFill>
                        <a:prstDash val="solid"/>
                        <a:miter/>
                        <a:headEnd type="none" w="med" len="med"/>
                        <a:tailEnd type="none" w="med" len="med"/>
                      </a:ln>
                    </p:spPr>
                  </p:pic>
                </p:oleObj>
              </mc:Fallback>
            </mc:AlternateContent>
          </a:graphicData>
        </a:graphic>
      </p:graphicFrame>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46</a:t>
            </a:fld>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59" name="矩形 517158"/>
          <p:cNvSpPr/>
          <p:nvPr/>
        </p:nvSpPr>
        <p:spPr>
          <a:xfrm>
            <a:off x="1371600" y="2362200"/>
            <a:ext cx="5791200" cy="1828800"/>
          </a:xfrm>
          <a:prstGeom prst="rect">
            <a:avLst/>
          </a:prstGeom>
          <a:solidFill>
            <a:srgbClr val="FFFF00"/>
          </a:solidFill>
          <a:ln w="19050" cap="flat" cmpd="sng">
            <a:solidFill>
              <a:schemeClr val="hlink"/>
            </a:solidFill>
            <a:prstDash val="solid"/>
            <a:miter/>
            <a:headEnd type="none" w="med" len="med"/>
            <a:tailEnd type="none" w="med" len="med"/>
          </a:ln>
        </p:spPr>
        <p:txBody>
          <a:bodyPr/>
          <a:lstStyle/>
          <a:p>
            <a:endParaRPr lang="zh-CN" altLang="en-US"/>
          </a:p>
        </p:txBody>
      </p:sp>
      <p:sp>
        <p:nvSpPr>
          <p:cNvPr id="517122" name="标题 517121"/>
          <p:cNvSpPr>
            <a:spLocks noGrp="1"/>
          </p:cNvSpPr>
          <p:nvPr>
            <p:ph type="title"/>
          </p:nvPr>
        </p:nvSpPr>
        <p:spPr>
          <a:xfrm>
            <a:off x="1676400" y="685800"/>
            <a:ext cx="6324600" cy="669925"/>
          </a:xfrm>
          <a:solidFill>
            <a:srgbClr val="0000CC"/>
          </a:solidFill>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nchor="b">
            <a:flatTx/>
          </a:bodyPr>
          <a:lstStyle/>
          <a:p>
            <a:pPr algn="ctr"/>
            <a:r>
              <a:rPr lang="zh-CN" altLang="en-US" sz="3600" b="1" dirty="0">
                <a:solidFill>
                  <a:schemeClr val="bg1"/>
                </a:solidFill>
                <a:latin typeface="华文行楷" panose="02010800040101010101" pitchFamily="2" charset="-122"/>
                <a:ea typeface="华文行楷" panose="02010800040101010101" pitchFamily="2" charset="-122"/>
              </a:rPr>
              <a:t>锐化滤波器-拉普拉斯算子法  </a:t>
            </a:r>
          </a:p>
        </p:txBody>
      </p:sp>
      <p:sp>
        <p:nvSpPr>
          <p:cNvPr id="517123" name="矩形 517122"/>
          <p:cNvSpPr/>
          <p:nvPr/>
        </p:nvSpPr>
        <p:spPr>
          <a:xfrm>
            <a:off x="4195763" y="3338513"/>
            <a:ext cx="9144000" cy="0"/>
          </a:xfrm>
          <a:prstGeom prst="rect">
            <a:avLst/>
          </a:prstGeom>
          <a:noFill/>
          <a:ln w="9525">
            <a:noFill/>
          </a:ln>
        </p:spPr>
        <p:txBody>
          <a:bodyPr/>
          <a:lstStyle/>
          <a:p>
            <a:endParaRPr lang="zh-CN" altLang="en-US"/>
          </a:p>
        </p:txBody>
      </p:sp>
      <p:sp>
        <p:nvSpPr>
          <p:cNvPr id="517124" name="矩形 517123"/>
          <p:cNvSpPr/>
          <p:nvPr/>
        </p:nvSpPr>
        <p:spPr>
          <a:xfrm>
            <a:off x="3862388" y="2914650"/>
            <a:ext cx="9144000" cy="0"/>
          </a:xfrm>
          <a:prstGeom prst="rect">
            <a:avLst/>
          </a:prstGeom>
          <a:noFill/>
          <a:ln w="9525">
            <a:noFill/>
          </a:ln>
        </p:spPr>
        <p:txBody>
          <a:bodyPr/>
          <a:lstStyle/>
          <a:p>
            <a:endParaRPr lang="zh-CN" altLang="en-US"/>
          </a:p>
        </p:txBody>
      </p:sp>
      <p:sp>
        <p:nvSpPr>
          <p:cNvPr id="517125" name="矩形 517124"/>
          <p:cNvSpPr/>
          <p:nvPr/>
        </p:nvSpPr>
        <p:spPr>
          <a:xfrm>
            <a:off x="4200525" y="2971800"/>
            <a:ext cx="9144000" cy="0"/>
          </a:xfrm>
          <a:prstGeom prst="rect">
            <a:avLst/>
          </a:prstGeom>
          <a:noFill/>
          <a:ln w="9525">
            <a:noFill/>
          </a:ln>
        </p:spPr>
        <p:txBody>
          <a:bodyPr/>
          <a:lstStyle/>
          <a:p>
            <a:endParaRPr lang="zh-CN" altLang="en-US"/>
          </a:p>
        </p:txBody>
      </p:sp>
      <p:sp>
        <p:nvSpPr>
          <p:cNvPr id="517126" name="矩形 517125"/>
          <p:cNvSpPr/>
          <p:nvPr/>
        </p:nvSpPr>
        <p:spPr>
          <a:xfrm>
            <a:off x="4133850" y="3333750"/>
            <a:ext cx="9144000" cy="0"/>
          </a:xfrm>
          <a:prstGeom prst="rect">
            <a:avLst/>
          </a:prstGeom>
          <a:noFill/>
          <a:ln w="9525">
            <a:noFill/>
          </a:ln>
        </p:spPr>
        <p:txBody>
          <a:bodyPr/>
          <a:lstStyle/>
          <a:p>
            <a:endParaRPr lang="zh-CN" altLang="en-US"/>
          </a:p>
        </p:txBody>
      </p:sp>
      <p:sp>
        <p:nvSpPr>
          <p:cNvPr id="517127" name="矩形 517126"/>
          <p:cNvSpPr/>
          <p:nvPr/>
        </p:nvSpPr>
        <p:spPr>
          <a:xfrm>
            <a:off x="4367213" y="3219450"/>
            <a:ext cx="9144000" cy="0"/>
          </a:xfrm>
          <a:prstGeom prst="rect">
            <a:avLst/>
          </a:prstGeom>
          <a:noFill/>
          <a:ln w="9525">
            <a:noFill/>
          </a:ln>
        </p:spPr>
        <p:txBody>
          <a:bodyPr/>
          <a:lstStyle/>
          <a:p>
            <a:endParaRPr lang="zh-CN" altLang="en-US"/>
          </a:p>
        </p:txBody>
      </p:sp>
      <p:sp>
        <p:nvSpPr>
          <p:cNvPr id="517128" name="矩形 517127"/>
          <p:cNvSpPr/>
          <p:nvPr/>
        </p:nvSpPr>
        <p:spPr>
          <a:xfrm>
            <a:off x="4267200" y="3233738"/>
            <a:ext cx="9144000" cy="0"/>
          </a:xfrm>
          <a:prstGeom prst="rect">
            <a:avLst/>
          </a:prstGeom>
          <a:noFill/>
          <a:ln w="9525">
            <a:noFill/>
          </a:ln>
        </p:spPr>
        <p:txBody>
          <a:bodyPr/>
          <a:lstStyle/>
          <a:p>
            <a:endParaRPr lang="zh-CN" altLang="en-US"/>
          </a:p>
        </p:txBody>
      </p:sp>
      <p:sp>
        <p:nvSpPr>
          <p:cNvPr id="517129" name="矩形 517128"/>
          <p:cNvSpPr/>
          <p:nvPr/>
        </p:nvSpPr>
        <p:spPr>
          <a:xfrm>
            <a:off x="2952750" y="2681288"/>
            <a:ext cx="9144000" cy="0"/>
          </a:xfrm>
          <a:prstGeom prst="rect">
            <a:avLst/>
          </a:prstGeom>
          <a:noFill/>
          <a:ln w="9525">
            <a:noFill/>
          </a:ln>
        </p:spPr>
        <p:txBody>
          <a:bodyPr/>
          <a:lstStyle/>
          <a:p>
            <a:endParaRPr lang="zh-CN" altLang="en-US"/>
          </a:p>
        </p:txBody>
      </p:sp>
      <p:sp>
        <p:nvSpPr>
          <p:cNvPr id="517130" name="矩形 517129"/>
          <p:cNvSpPr/>
          <p:nvPr/>
        </p:nvSpPr>
        <p:spPr>
          <a:xfrm>
            <a:off x="4186238" y="3328988"/>
            <a:ext cx="9144000" cy="0"/>
          </a:xfrm>
          <a:prstGeom prst="rect">
            <a:avLst/>
          </a:prstGeom>
          <a:noFill/>
          <a:ln w="9525">
            <a:noFill/>
          </a:ln>
        </p:spPr>
        <p:txBody>
          <a:bodyPr/>
          <a:lstStyle/>
          <a:p>
            <a:endParaRPr lang="zh-CN" altLang="en-US"/>
          </a:p>
        </p:txBody>
      </p:sp>
      <p:sp>
        <p:nvSpPr>
          <p:cNvPr id="517131" name="矩形 517130"/>
          <p:cNvSpPr/>
          <p:nvPr/>
        </p:nvSpPr>
        <p:spPr>
          <a:xfrm>
            <a:off x="4157663" y="3338513"/>
            <a:ext cx="9144000" cy="0"/>
          </a:xfrm>
          <a:prstGeom prst="rect">
            <a:avLst/>
          </a:prstGeom>
          <a:noFill/>
          <a:ln w="9525">
            <a:noFill/>
          </a:ln>
        </p:spPr>
        <p:txBody>
          <a:bodyPr/>
          <a:lstStyle/>
          <a:p>
            <a:endParaRPr lang="zh-CN" altLang="en-US"/>
          </a:p>
        </p:txBody>
      </p:sp>
      <p:sp>
        <p:nvSpPr>
          <p:cNvPr id="517132" name="矩形 517131"/>
          <p:cNvSpPr/>
          <p:nvPr/>
        </p:nvSpPr>
        <p:spPr>
          <a:xfrm>
            <a:off x="3748088" y="3214688"/>
            <a:ext cx="9144000" cy="0"/>
          </a:xfrm>
          <a:prstGeom prst="rect">
            <a:avLst/>
          </a:prstGeom>
          <a:noFill/>
          <a:ln w="9525">
            <a:noFill/>
          </a:ln>
        </p:spPr>
        <p:txBody>
          <a:bodyPr/>
          <a:lstStyle/>
          <a:p>
            <a:endParaRPr lang="zh-CN" altLang="en-US"/>
          </a:p>
        </p:txBody>
      </p:sp>
      <p:sp>
        <p:nvSpPr>
          <p:cNvPr id="517133" name="矩形 517132"/>
          <p:cNvSpPr/>
          <p:nvPr/>
        </p:nvSpPr>
        <p:spPr>
          <a:xfrm>
            <a:off x="3662363" y="3314700"/>
            <a:ext cx="9144000" cy="0"/>
          </a:xfrm>
          <a:prstGeom prst="rect">
            <a:avLst/>
          </a:prstGeom>
          <a:noFill/>
          <a:ln w="9525">
            <a:noFill/>
          </a:ln>
        </p:spPr>
        <p:txBody>
          <a:bodyPr/>
          <a:lstStyle/>
          <a:p>
            <a:endParaRPr lang="zh-CN" altLang="en-US"/>
          </a:p>
        </p:txBody>
      </p:sp>
      <p:sp>
        <p:nvSpPr>
          <p:cNvPr id="517134" name="矩形 517133"/>
          <p:cNvSpPr/>
          <p:nvPr/>
        </p:nvSpPr>
        <p:spPr>
          <a:xfrm>
            <a:off x="3252788" y="3214688"/>
            <a:ext cx="9144000" cy="0"/>
          </a:xfrm>
          <a:prstGeom prst="rect">
            <a:avLst/>
          </a:prstGeom>
          <a:noFill/>
          <a:ln w="9525">
            <a:noFill/>
          </a:ln>
        </p:spPr>
        <p:txBody>
          <a:bodyPr/>
          <a:lstStyle/>
          <a:p>
            <a:endParaRPr lang="zh-CN" altLang="en-US"/>
          </a:p>
        </p:txBody>
      </p:sp>
      <p:sp>
        <p:nvSpPr>
          <p:cNvPr id="517135" name="矩形 517134"/>
          <p:cNvSpPr/>
          <p:nvPr/>
        </p:nvSpPr>
        <p:spPr>
          <a:xfrm>
            <a:off x="3052763" y="2709863"/>
            <a:ext cx="9144000" cy="0"/>
          </a:xfrm>
          <a:prstGeom prst="rect">
            <a:avLst/>
          </a:prstGeom>
          <a:noFill/>
          <a:ln w="9525">
            <a:noFill/>
          </a:ln>
        </p:spPr>
        <p:txBody>
          <a:bodyPr/>
          <a:lstStyle/>
          <a:p>
            <a:endParaRPr lang="zh-CN" altLang="en-US"/>
          </a:p>
        </p:txBody>
      </p:sp>
      <p:sp>
        <p:nvSpPr>
          <p:cNvPr id="517137" name="矩形 517136"/>
          <p:cNvSpPr/>
          <p:nvPr/>
        </p:nvSpPr>
        <p:spPr>
          <a:xfrm>
            <a:off x="2605088" y="3333750"/>
            <a:ext cx="9144000" cy="0"/>
          </a:xfrm>
          <a:prstGeom prst="rect">
            <a:avLst/>
          </a:prstGeom>
          <a:noFill/>
          <a:ln w="9525">
            <a:noFill/>
          </a:ln>
        </p:spPr>
        <p:txBody>
          <a:bodyPr/>
          <a:lstStyle/>
          <a:p>
            <a:endParaRPr lang="zh-CN" altLang="en-US"/>
          </a:p>
        </p:txBody>
      </p:sp>
      <p:sp>
        <p:nvSpPr>
          <p:cNvPr id="517138" name="矩形 517137"/>
          <p:cNvSpPr/>
          <p:nvPr/>
        </p:nvSpPr>
        <p:spPr>
          <a:xfrm>
            <a:off x="3695700" y="3200400"/>
            <a:ext cx="9144000" cy="0"/>
          </a:xfrm>
          <a:prstGeom prst="rect">
            <a:avLst/>
          </a:prstGeom>
          <a:noFill/>
          <a:ln w="9525">
            <a:noFill/>
          </a:ln>
        </p:spPr>
        <p:txBody>
          <a:bodyPr/>
          <a:lstStyle/>
          <a:p>
            <a:endParaRPr lang="zh-CN" altLang="en-US"/>
          </a:p>
        </p:txBody>
      </p:sp>
      <p:sp>
        <p:nvSpPr>
          <p:cNvPr id="517139" name="矩形 517138"/>
          <p:cNvSpPr/>
          <p:nvPr/>
        </p:nvSpPr>
        <p:spPr>
          <a:xfrm>
            <a:off x="3867150" y="3081338"/>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sp>
        <p:nvSpPr>
          <p:cNvPr id="517140" name="矩形 517139"/>
          <p:cNvSpPr/>
          <p:nvPr/>
        </p:nvSpPr>
        <p:spPr>
          <a:xfrm>
            <a:off x="3338513" y="3181350"/>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sp>
        <p:nvSpPr>
          <p:cNvPr id="517141" name="矩形 517140"/>
          <p:cNvSpPr/>
          <p:nvPr/>
        </p:nvSpPr>
        <p:spPr>
          <a:xfrm>
            <a:off x="1066800" y="1905000"/>
            <a:ext cx="3554413" cy="457200"/>
          </a:xfrm>
          <a:prstGeom prst="rect">
            <a:avLst/>
          </a:prstGeom>
          <a:noFill/>
          <a:ln w="9525">
            <a:noFill/>
          </a:ln>
        </p:spPr>
        <p:txBody>
          <a:bodyPr wrap="none" anchor="t">
            <a:spAutoFit/>
          </a:bodyPr>
          <a:lstStyle/>
          <a:p>
            <a:pPr lvl="0" algn="l" eaLnBrk="1" hangingPunct="1"/>
            <a:r>
              <a:rPr lang="zh-CN" altLang="en-US" sz="2400" b="1" dirty="0">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如果加上对角线元素，则</a:t>
            </a:r>
          </a:p>
        </p:txBody>
      </p:sp>
      <p:sp>
        <p:nvSpPr>
          <p:cNvPr id="517144" name="矩形 517143"/>
          <p:cNvSpPr/>
          <p:nvPr/>
        </p:nvSpPr>
        <p:spPr>
          <a:xfrm>
            <a:off x="4038600" y="3219450"/>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sp>
        <p:nvSpPr>
          <p:cNvPr id="517146" name="矩形 517145"/>
          <p:cNvSpPr/>
          <p:nvPr/>
        </p:nvSpPr>
        <p:spPr>
          <a:xfrm>
            <a:off x="3600450" y="3300413"/>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sp>
        <p:nvSpPr>
          <p:cNvPr id="517148" name="矩形 517147"/>
          <p:cNvSpPr/>
          <p:nvPr/>
        </p:nvSpPr>
        <p:spPr>
          <a:xfrm>
            <a:off x="3448050" y="3252788"/>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sp>
        <p:nvSpPr>
          <p:cNvPr id="517151" name="矩形 517150"/>
          <p:cNvSpPr/>
          <p:nvPr/>
        </p:nvSpPr>
        <p:spPr>
          <a:xfrm>
            <a:off x="2590800" y="3314700"/>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sp>
        <p:nvSpPr>
          <p:cNvPr id="517153" name="矩形 517152"/>
          <p:cNvSpPr/>
          <p:nvPr/>
        </p:nvSpPr>
        <p:spPr>
          <a:xfrm>
            <a:off x="3562350" y="3252788"/>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graphicFrame>
        <p:nvGraphicFramePr>
          <p:cNvPr id="517152" name="对象 517151"/>
          <p:cNvGraphicFramePr/>
          <p:nvPr/>
        </p:nvGraphicFramePr>
        <p:xfrm>
          <a:off x="2122805" y="2498090"/>
          <a:ext cx="3552825" cy="778510"/>
        </p:xfrm>
        <a:graphic>
          <a:graphicData uri="http://schemas.openxmlformats.org/presentationml/2006/ole">
            <mc:AlternateContent xmlns:mc="http://schemas.openxmlformats.org/markup-compatibility/2006">
              <mc:Choice xmlns:v="urn:schemas-microsoft-com:vml" Requires="v">
                <p:oleObj spid="_x0000_s17439" r:id="rId4" imgW="2616200" imgH="457200" progId="Equation.3">
                  <p:embed/>
                </p:oleObj>
              </mc:Choice>
              <mc:Fallback>
                <p:oleObj r:id="rId4" imgW="2616200" imgH="457200" progId="Equation.3">
                  <p:embed/>
                  <p:pic>
                    <p:nvPicPr>
                      <p:cNvPr id="0" name="图片 3122"/>
                      <p:cNvPicPr/>
                      <p:nvPr/>
                    </p:nvPicPr>
                    <p:blipFill>
                      <a:blip r:embed="rId5"/>
                      <a:stretch>
                        <a:fillRect/>
                      </a:stretch>
                    </p:blipFill>
                    <p:spPr>
                      <a:xfrm>
                        <a:off x="2122805" y="2498090"/>
                        <a:ext cx="3552825" cy="778510"/>
                      </a:xfrm>
                      <a:prstGeom prst="rect">
                        <a:avLst/>
                      </a:prstGeom>
                      <a:noFill/>
                      <a:ln w="38100">
                        <a:noFill/>
                        <a:miter/>
                      </a:ln>
                    </p:spPr>
                  </p:pic>
                </p:oleObj>
              </mc:Fallback>
            </mc:AlternateContent>
          </a:graphicData>
        </a:graphic>
      </p:graphicFrame>
      <p:graphicFrame>
        <p:nvGraphicFramePr>
          <p:cNvPr id="517154" name="对象 517153"/>
          <p:cNvGraphicFramePr/>
          <p:nvPr/>
        </p:nvGraphicFramePr>
        <p:xfrm>
          <a:off x="3048000" y="3276600"/>
          <a:ext cx="3883025" cy="788988"/>
        </p:xfrm>
        <a:graphic>
          <a:graphicData uri="http://schemas.openxmlformats.org/presentationml/2006/ole">
            <mc:AlternateContent xmlns:mc="http://schemas.openxmlformats.org/markup-compatibility/2006">
              <mc:Choice xmlns:v="urn:schemas-microsoft-com:vml" Requires="v">
                <p:oleObj spid="_x0000_s17440" r:id="rId6" imgW="1688465" imgH="342900" progId="Equation.3">
                  <p:embed/>
                </p:oleObj>
              </mc:Choice>
              <mc:Fallback>
                <p:oleObj r:id="rId6" imgW="1688465" imgH="342900" progId="Equation.3">
                  <p:embed/>
                  <p:pic>
                    <p:nvPicPr>
                      <p:cNvPr id="0" name="图片 3123"/>
                      <p:cNvPicPr/>
                      <p:nvPr/>
                    </p:nvPicPr>
                    <p:blipFill>
                      <a:blip r:embed="rId7"/>
                      <a:stretch>
                        <a:fillRect/>
                      </a:stretch>
                    </p:blipFill>
                    <p:spPr>
                      <a:xfrm>
                        <a:off x="3048000" y="3276600"/>
                        <a:ext cx="3883025" cy="788988"/>
                      </a:xfrm>
                      <a:prstGeom prst="rect">
                        <a:avLst/>
                      </a:prstGeom>
                      <a:noFill/>
                      <a:ln w="38100">
                        <a:noFill/>
                        <a:miter/>
                      </a:ln>
                    </p:spPr>
                  </p:pic>
                </p:oleObj>
              </mc:Fallback>
            </mc:AlternateContent>
          </a:graphicData>
        </a:graphic>
      </p:graphicFrame>
      <p:sp>
        <p:nvSpPr>
          <p:cNvPr id="517156" name="矩形 517155"/>
          <p:cNvSpPr/>
          <p:nvPr/>
        </p:nvSpPr>
        <p:spPr>
          <a:xfrm>
            <a:off x="1143000" y="4419600"/>
            <a:ext cx="2711450" cy="457200"/>
          </a:xfrm>
          <a:prstGeom prst="rect">
            <a:avLst/>
          </a:prstGeom>
          <a:noFill/>
          <a:ln w="9525">
            <a:noFill/>
          </a:ln>
        </p:spPr>
        <p:txBody>
          <a:bodyPr wrap="none" anchor="t">
            <a:spAutoFit/>
          </a:bodyPr>
          <a:lstStyle/>
          <a:p>
            <a:pPr lvl="0" algn="l" eaLnBrk="1" hangingPunct="1"/>
            <a:r>
              <a:rPr lang="zh-CN" altLang="en-US" sz="2400" b="1" dirty="0">
                <a:solidFill>
                  <a:schemeClr val="folHlink"/>
                </a:solidFill>
                <a:effectLst>
                  <a:outerShdw blurRad="38100" dist="38100" dir="2700000">
                    <a:srgbClr val="C0C0C0"/>
                  </a:outerShdw>
                </a:effectLst>
                <a:latin typeface="宋体" panose="02010600030101010101" pitchFamily="2" charset="-122"/>
                <a:ea typeface="宋体" panose="02010600030101010101" pitchFamily="2" charset="-122"/>
              </a:rPr>
              <a:t>拉普拉斯算子模板</a:t>
            </a:r>
            <a:r>
              <a:rPr lang="zh-CN" altLang="en-US" sz="2400" b="1" dirty="0">
                <a:solidFill>
                  <a:schemeClr val="folHlink"/>
                </a:solidFill>
                <a:effectLst>
                  <a:outerShdw blurRad="38100" dist="38100" dir="2700000">
                    <a:srgbClr val="C0C0C0"/>
                  </a:outerShdw>
                </a:effectLst>
                <a:latin typeface="Times New Roman" panose="02020603050405020304" pitchFamily="18" charset="0"/>
                <a:ea typeface="宋体" panose="02010600030101010101" pitchFamily="2" charset="-122"/>
              </a:rPr>
              <a:t> </a:t>
            </a:r>
          </a:p>
        </p:txBody>
      </p:sp>
      <p:sp>
        <p:nvSpPr>
          <p:cNvPr id="517158" name="矩形 517157"/>
          <p:cNvSpPr/>
          <p:nvPr/>
        </p:nvSpPr>
        <p:spPr>
          <a:xfrm>
            <a:off x="3290888" y="2857500"/>
            <a:ext cx="9144000" cy="0"/>
          </a:xfrm>
          <a:prstGeom prst="rect">
            <a:avLst/>
          </a:prstGeom>
          <a:noFill/>
          <a:ln w="9525">
            <a:noFill/>
          </a:ln>
          <a:scene3d>
            <a:camera prst="legacyObliqueTopLeft">
              <a:rot lat="0" lon="0" rev="0"/>
            </a:camera>
            <a:lightRig rig="legacyFlat3" dir="r"/>
          </a:scene3d>
          <a:sp3d extrusionH="430200" prstMaterial="legacyMatte">
            <a:bevelT w="13500" h="13500" prst="angle"/>
            <a:bevelB w="13500" h="13500" prst="angle"/>
            <a:extrusionClr>
              <a:srgbClr val="FFFF00"/>
            </a:extrusionClr>
          </a:sp3d>
        </p:spPr>
        <p:txBody>
          <a:bodyPr/>
          <a:lstStyle/>
          <a:p>
            <a:endParaRPr lang="zh-CN" altLang="en-US"/>
          </a:p>
        </p:txBody>
      </p:sp>
      <p:pic>
        <p:nvPicPr>
          <p:cNvPr id="517157" name="图片 517156" descr="laplacian算子"/>
          <p:cNvPicPr>
            <a:picLocks noChangeAspect="1"/>
          </p:cNvPicPr>
          <p:nvPr/>
        </p:nvPicPr>
        <p:blipFill>
          <a:blip r:embed="rId8"/>
          <a:stretch>
            <a:fillRect/>
          </a:stretch>
        </p:blipFill>
        <p:spPr>
          <a:xfrm>
            <a:off x="4038600" y="4343400"/>
            <a:ext cx="4343400" cy="1938338"/>
          </a:xfrm>
          <a:prstGeom prst="rect">
            <a:avLst/>
          </a:prstGeom>
          <a:noFill/>
          <a:ln w="9525">
            <a:noFill/>
          </a:ln>
        </p:spPr>
      </p:pic>
      <p:sp>
        <p:nvSpPr>
          <p:cNvPr id="517160" name="下弧形箭头 517159">
            <a:hlinkClick r:id="rId9" action="ppaction://hlinksldjump"/>
          </p:cNvPr>
          <p:cNvSpPr/>
          <p:nvPr/>
        </p:nvSpPr>
        <p:spPr>
          <a:xfrm>
            <a:off x="827088" y="6165850"/>
            <a:ext cx="792162" cy="503238"/>
          </a:xfrm>
          <a:prstGeom prst="curvedUpArrow">
            <a:avLst>
              <a:gd name="adj1" fmla="val 31482"/>
              <a:gd name="adj2" fmla="val 62965"/>
              <a:gd name="adj3" fmla="val 33333"/>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47</a:t>
            </a:fld>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锐化滤波</a:t>
            </a:r>
            <a:endParaRPr lang="zh-CN" altLang="en-US"/>
          </a:p>
        </p:txBody>
      </p:sp>
      <p:sp>
        <p:nvSpPr>
          <p:cNvPr id="3" name="内容占位符 2"/>
          <p:cNvSpPr>
            <a:spLocks noGrp="1"/>
          </p:cNvSpPr>
          <p:nvPr>
            <p:ph idx="1"/>
          </p:nvPr>
        </p:nvSpPr>
        <p:spPr/>
        <p:txBody>
          <a:bodyPr/>
          <a:lstStyle/>
          <a:p>
            <a:r>
              <a:rPr lang="zh-CN" altLang="en-US"/>
              <a:t>使用拉普拉斯图像增强的基本公式为：</a:t>
            </a:r>
          </a:p>
          <a:p>
            <a:r>
              <a:rPr lang="en-US" altLang="zh-CN" i="1">
                <a:latin typeface="Times New Roman" panose="02020603050405020304" pitchFamily="18" charset="0"/>
              </a:rPr>
              <a:t>g</a:t>
            </a:r>
            <a:r>
              <a:rPr lang="en-US" altLang="zh-CN">
                <a:latin typeface="Times New Roman" panose="02020603050405020304" pitchFamily="18" charset="0"/>
              </a:rPr>
              <a:t>(</a:t>
            </a:r>
            <a:r>
              <a:rPr lang="en-US" altLang="zh-CN" i="1">
                <a:latin typeface="Times New Roman" panose="02020603050405020304" pitchFamily="18" charset="0"/>
              </a:rPr>
              <a:t>x</a:t>
            </a:r>
            <a:r>
              <a:rPr lang="en-US" altLang="zh-CN">
                <a:latin typeface="Times New Roman" panose="02020603050405020304" pitchFamily="18" charset="0"/>
              </a:rPr>
              <a:t>,</a:t>
            </a:r>
            <a:r>
              <a:rPr lang="en-US" altLang="zh-CN" i="1">
                <a:latin typeface="Times New Roman" panose="02020603050405020304" pitchFamily="18" charset="0"/>
              </a:rPr>
              <a:t>y</a:t>
            </a:r>
            <a:r>
              <a:rPr lang="en-US" altLang="zh-CN">
                <a:latin typeface="Times New Roman" panose="02020603050405020304" pitchFamily="18" charset="0"/>
              </a:rPr>
              <a:t>)=</a:t>
            </a:r>
            <a:r>
              <a:rPr lang="en-US" altLang="zh-CN" i="1">
                <a:latin typeface="Times New Roman" panose="02020603050405020304" pitchFamily="18" charset="0"/>
              </a:rPr>
              <a:t>f</a:t>
            </a:r>
            <a:r>
              <a:rPr lang="en-US" altLang="zh-CN">
                <a:latin typeface="Times New Roman" panose="02020603050405020304" pitchFamily="18" charset="0"/>
              </a:rPr>
              <a:t>(</a:t>
            </a:r>
            <a:r>
              <a:rPr lang="en-US" altLang="zh-CN" i="1">
                <a:latin typeface="Times New Roman" panose="02020603050405020304" pitchFamily="18" charset="0"/>
              </a:rPr>
              <a:t>x</a:t>
            </a:r>
            <a:r>
              <a:rPr lang="en-US" altLang="zh-CN">
                <a:latin typeface="Times New Roman" panose="02020603050405020304" pitchFamily="18" charset="0"/>
              </a:rPr>
              <a:t>,</a:t>
            </a:r>
            <a:r>
              <a:rPr lang="en-US" altLang="zh-CN" i="1">
                <a:latin typeface="Times New Roman" panose="02020603050405020304" pitchFamily="18" charset="0"/>
              </a:rPr>
              <a:t>y</a:t>
            </a:r>
            <a:r>
              <a:rPr lang="en-US" altLang="zh-CN">
                <a:latin typeface="Times New Roman" panose="02020603050405020304" pitchFamily="18" charset="0"/>
              </a:rPr>
              <a:t>)-</a:t>
            </a:r>
          </a:p>
          <a:p>
            <a:endParaRPr lang="en-US" altLang="zh-CN">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48</a:t>
            </a:fld>
            <a:endParaRPr lang="zh-CN" altLang="en-US" dirty="0"/>
          </a:p>
        </p:txBody>
      </p:sp>
      <p:graphicFrame>
        <p:nvGraphicFramePr>
          <p:cNvPr id="5" name="对象 4"/>
          <p:cNvGraphicFramePr/>
          <p:nvPr/>
        </p:nvGraphicFramePr>
        <p:xfrm>
          <a:off x="3766185" y="2587625"/>
          <a:ext cx="1611630" cy="608330"/>
        </p:xfrm>
        <a:graphic>
          <a:graphicData uri="http://schemas.openxmlformats.org/presentationml/2006/ole">
            <mc:AlternateContent xmlns:mc="http://schemas.openxmlformats.org/markup-compatibility/2006">
              <mc:Choice xmlns:v="urn:schemas-microsoft-com:vml" Requires="v">
                <p:oleObj spid="_x0000_s18449" r:id="rId3" imgW="895985" imgH="483870" progId="Equation.KSEE3">
                  <p:embed/>
                </p:oleObj>
              </mc:Choice>
              <mc:Fallback>
                <p:oleObj r:id="rId3" imgW="895985" imgH="483870" progId="Equation.KSEE3">
                  <p:embed/>
                  <p:pic>
                    <p:nvPicPr>
                      <p:cNvPr id="0" name="图片 5"/>
                      <p:cNvPicPr/>
                      <p:nvPr/>
                    </p:nvPicPr>
                    <p:blipFill>
                      <a:blip r:embed="rId4"/>
                      <a:stretch>
                        <a:fillRect/>
                      </a:stretch>
                    </p:blipFill>
                    <p:spPr>
                      <a:xfrm>
                        <a:off x="3766185" y="2587625"/>
                        <a:ext cx="1611630" cy="60833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锐化滤波</a:t>
            </a:r>
            <a:endParaRPr lang="zh-CN" altLang="en-US"/>
          </a:p>
        </p:txBody>
      </p:sp>
      <p:sp>
        <p:nvSpPr>
          <p:cNvPr id="3" name="内容占位符 2"/>
          <p:cNvSpPr>
            <a:spLocks noGrp="1"/>
          </p:cNvSpPr>
          <p:nvPr>
            <p:ph idx="1"/>
          </p:nvPr>
        </p:nvSpPr>
        <p:spPr/>
        <p:txBody>
          <a:bodyPr/>
          <a:lstStyle/>
          <a:p>
            <a:r>
              <a:rPr lang="zh-CN" altLang="en-US" sz="2400"/>
              <a:t> H = fspecial('prewitt')</a:t>
            </a:r>
          </a:p>
          <a:p>
            <a:pPr marL="0" indent="0">
              <a:buNone/>
            </a:pPr>
            <a:r>
              <a:rPr lang="zh-CN" altLang="en-US" sz="2400"/>
              <a:t>H =</a:t>
            </a:r>
          </a:p>
          <a:p>
            <a:pPr marL="0" indent="0">
              <a:buNone/>
            </a:pPr>
            <a:r>
              <a:rPr lang="zh-CN" altLang="en-US" sz="2400"/>
              <a:t>    1     1     1</a:t>
            </a:r>
          </a:p>
          <a:p>
            <a:pPr marL="0" indent="0">
              <a:buNone/>
            </a:pPr>
            <a:r>
              <a:rPr lang="zh-CN" altLang="en-US" sz="2400"/>
              <a:t>    0     0     0</a:t>
            </a:r>
          </a:p>
          <a:p>
            <a:pPr marL="0" indent="0">
              <a:buNone/>
            </a:pPr>
            <a:r>
              <a:rPr lang="zh-CN" altLang="en-US" sz="2400"/>
              <a:t>   -1    -1    -1</a:t>
            </a:r>
          </a:p>
          <a:p>
            <a:pPr marL="0" indent="0">
              <a:buNone/>
            </a:pPr>
            <a:r>
              <a:rPr lang="zh-CN" altLang="en-US" sz="2400"/>
              <a:t>H = fspecial('laplacian',0)</a:t>
            </a:r>
          </a:p>
          <a:p>
            <a:pPr marL="0" indent="0">
              <a:buNone/>
            </a:pPr>
            <a:r>
              <a:rPr lang="zh-CN" altLang="en-US" sz="2400"/>
              <a:t>H =</a:t>
            </a:r>
          </a:p>
          <a:p>
            <a:pPr marL="0" indent="0">
              <a:buNone/>
            </a:pPr>
            <a:r>
              <a:rPr lang="zh-CN" altLang="en-US" sz="2400"/>
              <a:t>     0     1     0</a:t>
            </a:r>
          </a:p>
          <a:p>
            <a:pPr marL="0" indent="0">
              <a:buNone/>
            </a:pPr>
            <a:r>
              <a:rPr lang="zh-CN" altLang="en-US" sz="2400"/>
              <a:t>     1    -4     1</a:t>
            </a:r>
          </a:p>
          <a:p>
            <a:pPr marL="0" indent="0">
              <a:buNone/>
            </a:pPr>
            <a:r>
              <a:rPr lang="zh-CN" altLang="en-US" sz="2400"/>
              <a:t>     0     1     0</a:t>
            </a: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49</a:t>
            </a:fld>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5</a:t>
            </a:fld>
            <a:endParaRPr lang="zh-CN" altLang="en-US" dirty="0"/>
          </a:p>
        </p:txBody>
      </p:sp>
      <p:sp>
        <p:nvSpPr>
          <p:cNvPr id="371714" name="文本框 371713"/>
          <p:cNvSpPr txBox="1"/>
          <p:nvPr/>
        </p:nvSpPr>
        <p:spPr>
          <a:xfrm>
            <a:off x="3426460" y="1813560"/>
            <a:ext cx="1396365" cy="274320"/>
          </a:xfrm>
          <a:prstGeom prst="rect">
            <a:avLst/>
          </a:prstGeom>
          <a:noFill/>
          <a:ln w="12700">
            <a:noFill/>
          </a:ln>
        </p:spPr>
        <p:txBody>
          <a:bodyPr wrap="square">
            <a:spAutoFit/>
          </a:bodyPr>
          <a:lstStyle/>
          <a:p>
            <a:pPr lvl="0">
              <a:spcBef>
                <a:spcPct val="50000"/>
              </a:spcBef>
            </a:pPr>
            <a:r>
              <a:rPr lang="en-US" altLang="zh-CN" sz="1200" b="1">
                <a:latin typeface="Times New Roman" panose="02020603050405020304" pitchFamily="18" charset="0"/>
                <a:ea typeface="宋体" panose="02010600030101010101" pitchFamily="2" charset="-122"/>
              </a:rPr>
              <a:t>(a)</a:t>
            </a:r>
            <a:r>
              <a:rPr lang="zh-CN" altLang="en-US" sz="1200" b="1">
                <a:latin typeface="Times New Roman" panose="02020603050405020304" pitchFamily="18" charset="0"/>
                <a:ea typeface="宋体" panose="02010600030101010101" pitchFamily="2" charset="-122"/>
              </a:rPr>
              <a:t>部分图像</a:t>
            </a:r>
          </a:p>
        </p:txBody>
      </p:sp>
      <p:sp>
        <p:nvSpPr>
          <p:cNvPr id="371715" name="文本框 371714"/>
          <p:cNvSpPr txBox="1"/>
          <p:nvPr/>
        </p:nvSpPr>
        <p:spPr>
          <a:xfrm>
            <a:off x="5356860" y="1813560"/>
            <a:ext cx="1424940" cy="304800"/>
          </a:xfrm>
          <a:prstGeom prst="rect">
            <a:avLst/>
          </a:prstGeom>
          <a:noFill/>
          <a:ln w="12700">
            <a:noFill/>
          </a:ln>
        </p:spPr>
        <p:txBody>
          <a:bodyPr wrap="square">
            <a:spAutoFit/>
          </a:bodyPr>
          <a:lstStyle/>
          <a:p>
            <a:pPr lvl="0">
              <a:spcBef>
                <a:spcPct val="50000"/>
              </a:spcBef>
            </a:pPr>
            <a:r>
              <a:rPr lang="en-US" altLang="zh-CN" sz="1400" b="1">
                <a:latin typeface="Times New Roman" panose="02020603050405020304" pitchFamily="18" charset="0"/>
                <a:ea typeface="宋体" panose="02010600030101010101" pitchFamily="2" charset="-122"/>
              </a:rPr>
              <a:t>(b)3</a:t>
            </a:r>
            <a:r>
              <a:rPr lang="zh-CN" altLang="en-US" sz="1400" b="1" dirty="0">
                <a:sym typeface="+mn-ea"/>
              </a:rPr>
              <a:t>×</a:t>
            </a:r>
            <a:r>
              <a:rPr lang="en-US" altLang="zh-CN" sz="1400" b="1" dirty="0">
                <a:sym typeface="+mn-ea"/>
              </a:rPr>
              <a:t>3</a:t>
            </a:r>
            <a:r>
              <a:rPr lang="zh-CN" altLang="en-US" sz="1400" b="1" dirty="0">
                <a:sym typeface="+mn-ea"/>
              </a:rPr>
              <a:t>模板</a:t>
            </a:r>
            <a:endParaRPr lang="zh-CN" altLang="en-US" sz="1400" b="1" dirty="0">
              <a:latin typeface="Times New Roman" panose="02020603050405020304" pitchFamily="18" charset="0"/>
              <a:ea typeface="宋体" panose="02010600030101010101" pitchFamily="2" charset="-122"/>
              <a:sym typeface="+mn-ea"/>
            </a:endParaRPr>
          </a:p>
        </p:txBody>
      </p:sp>
      <p:sp>
        <p:nvSpPr>
          <p:cNvPr id="371716" name="文本框 371715"/>
          <p:cNvSpPr txBox="1"/>
          <p:nvPr/>
        </p:nvSpPr>
        <p:spPr>
          <a:xfrm>
            <a:off x="7046595" y="1933575"/>
            <a:ext cx="1781175" cy="304800"/>
          </a:xfrm>
          <a:prstGeom prst="rect">
            <a:avLst/>
          </a:prstGeom>
          <a:noFill/>
          <a:ln w="12700">
            <a:noFill/>
          </a:ln>
        </p:spPr>
        <p:txBody>
          <a:bodyPr wrap="square">
            <a:spAutoFit/>
          </a:bodyPr>
          <a:lstStyle/>
          <a:p>
            <a:pPr lvl="0">
              <a:spcBef>
                <a:spcPct val="50000"/>
              </a:spcBef>
            </a:pPr>
            <a:r>
              <a:rPr lang="en-US" altLang="zh-CN" sz="1400" b="1">
                <a:latin typeface="Times New Roman" panose="02020603050405020304" pitchFamily="18" charset="0"/>
                <a:ea typeface="宋体" panose="02010600030101010101" pitchFamily="2" charset="-122"/>
              </a:rPr>
              <a:t>(c)</a:t>
            </a:r>
            <a:r>
              <a:rPr lang="zh-CN" altLang="en-US" sz="1400" b="1">
                <a:latin typeface="Times New Roman" panose="02020603050405020304" pitchFamily="18" charset="0"/>
                <a:ea typeface="宋体" panose="02010600030101010101" pitchFamily="2" charset="-122"/>
              </a:rPr>
              <a:t>结果图像</a:t>
            </a:r>
          </a:p>
        </p:txBody>
      </p:sp>
      <p:sp>
        <p:nvSpPr>
          <p:cNvPr id="371719" name="文本框 371718"/>
          <p:cNvSpPr txBox="1"/>
          <p:nvPr/>
        </p:nvSpPr>
        <p:spPr>
          <a:xfrm>
            <a:off x="1104900" y="2587625"/>
            <a:ext cx="7543800" cy="822960"/>
          </a:xfrm>
          <a:prstGeom prst="rect">
            <a:avLst/>
          </a:prstGeom>
          <a:noFill/>
          <a:ln w="12700">
            <a:noFill/>
          </a:ln>
        </p:spPr>
        <p:txBody>
          <a:bodyPr>
            <a:spAutoFit/>
          </a:bodyPr>
          <a:lstStyle/>
          <a:p>
            <a:pPr lvl="0">
              <a:spcBef>
                <a:spcPct val="50000"/>
              </a:spcBef>
            </a:pPr>
            <a:r>
              <a:rPr lang="zh-CN" altLang="en-US" sz="2400" b="1">
                <a:latin typeface="Times New Roman" panose="02020603050405020304" pitchFamily="18" charset="0"/>
                <a:ea typeface="宋体" panose="02010600030101010101" pitchFamily="2" charset="-122"/>
              </a:rPr>
              <a:t>将</a:t>
            </a:r>
            <a:r>
              <a:rPr lang="en-US" altLang="zh-CN" sz="2400" b="1">
                <a:latin typeface="Times New Roman" panose="02020603050405020304" pitchFamily="18" charset="0"/>
                <a:ea typeface="宋体" panose="02010600030101010101" pitchFamily="2" charset="-122"/>
              </a:rPr>
              <a:t>k0</a:t>
            </a:r>
            <a:r>
              <a:rPr lang="zh-CN" altLang="en-US" sz="2400" b="1" dirty="0">
                <a:latin typeface="Times New Roman" panose="02020603050405020304" pitchFamily="18" charset="0"/>
                <a:ea typeface="宋体" panose="02010600030101010101" pitchFamily="2" charset="-122"/>
              </a:rPr>
              <a:t>的位置于图中灰度值为</a:t>
            </a:r>
            <a:r>
              <a:rPr lang="en-US" altLang="zh-CN" sz="2400" b="1">
                <a:latin typeface="Times New Roman" panose="02020603050405020304" pitchFamily="18" charset="0"/>
                <a:ea typeface="宋体" panose="02010600030101010101" pitchFamily="2" charset="-122"/>
              </a:rPr>
              <a:t>s0</a:t>
            </a:r>
            <a:r>
              <a:rPr lang="zh-CN" altLang="en-US" sz="2400" b="1" dirty="0">
                <a:latin typeface="Times New Roman" panose="02020603050405020304" pitchFamily="18" charset="0"/>
                <a:ea typeface="宋体" panose="02010600030101010101" pitchFamily="2" charset="-122"/>
              </a:rPr>
              <a:t>的</a:t>
            </a:r>
            <a:r>
              <a:rPr lang="zh-CN" altLang="en-US" sz="2400" b="1" dirty="0">
                <a:latin typeface="宋体" panose="02010600030101010101" pitchFamily="2" charset="-122"/>
                <a:sym typeface="+mn-ea"/>
              </a:rPr>
              <a:t>像素</a:t>
            </a:r>
            <a:r>
              <a:rPr lang="zh-CN" altLang="en-US" sz="2400" b="1" dirty="0">
                <a:latin typeface="Times New Roman" panose="02020603050405020304" pitchFamily="18" charset="0"/>
                <a:ea typeface="宋体" panose="02010600030101010101" pitchFamily="2" charset="-122"/>
              </a:rPr>
              <a:t>重合（即将模板中心放在图中(</a:t>
            </a:r>
            <a:r>
              <a:rPr lang="en-US" altLang="zh-CN" sz="2400" b="1">
                <a:latin typeface="Times New Roman" panose="02020603050405020304" pitchFamily="18" charset="0"/>
                <a:ea typeface="宋体" panose="02010600030101010101" pitchFamily="2" charset="-122"/>
              </a:rPr>
              <a:t>x,y)</a:t>
            </a:r>
            <a:r>
              <a:rPr lang="zh-CN" altLang="en-US" sz="2400" b="1" dirty="0">
                <a:latin typeface="Times New Roman" panose="02020603050405020304" pitchFamily="18" charset="0"/>
                <a:ea typeface="宋体" panose="02010600030101010101" pitchFamily="2" charset="-122"/>
              </a:rPr>
              <a:t>位置），模板的输出响应</a:t>
            </a:r>
            <a:r>
              <a:rPr lang="en-US" altLang="zh-CN" sz="2400" b="1">
                <a:latin typeface="Times New Roman" panose="02020603050405020304" pitchFamily="18" charset="0"/>
                <a:ea typeface="宋体" panose="02010600030101010101" pitchFamily="2" charset="-122"/>
              </a:rPr>
              <a:t>R</a:t>
            </a:r>
            <a:r>
              <a:rPr lang="zh-CN" altLang="en-US" sz="2400" b="1" dirty="0">
                <a:latin typeface="Times New Roman" panose="02020603050405020304" pitchFamily="18" charset="0"/>
                <a:ea typeface="宋体" panose="02010600030101010101" pitchFamily="2" charset="-122"/>
              </a:rPr>
              <a:t>为：</a:t>
            </a:r>
          </a:p>
        </p:txBody>
      </p:sp>
      <p:graphicFrame>
        <p:nvGraphicFramePr>
          <p:cNvPr id="371721" name="对象 371720"/>
          <p:cNvGraphicFramePr/>
          <p:nvPr/>
        </p:nvGraphicFramePr>
        <p:xfrm>
          <a:off x="2895600" y="3791585"/>
          <a:ext cx="4343400" cy="566738"/>
        </p:xfrm>
        <a:graphic>
          <a:graphicData uri="http://schemas.openxmlformats.org/presentationml/2006/ole">
            <mc:AlternateContent xmlns:mc="http://schemas.openxmlformats.org/markup-compatibility/2006">
              <mc:Choice xmlns:v="urn:schemas-microsoft-com:vml" Requires="v">
                <p:oleObj spid="_x0000_s3135" r:id="rId3" imgW="1536065" imgH="203200" progId="Equation.DSMT4">
                  <p:embed/>
                </p:oleObj>
              </mc:Choice>
              <mc:Fallback>
                <p:oleObj r:id="rId3" imgW="1536065" imgH="203200" progId="Equation.DSMT4">
                  <p:embed/>
                  <p:pic>
                    <p:nvPicPr>
                      <p:cNvPr id="0" name="图片 3102"/>
                      <p:cNvPicPr/>
                      <p:nvPr/>
                    </p:nvPicPr>
                    <p:blipFill>
                      <a:blip r:embed="rId4">
                        <a:lum bright="100000"/>
                      </a:blip>
                      <a:stretch>
                        <a:fillRect/>
                      </a:stretch>
                    </p:blipFill>
                    <p:spPr>
                      <a:xfrm>
                        <a:off x="2895600" y="3791585"/>
                        <a:ext cx="4343400" cy="566738"/>
                      </a:xfrm>
                      <a:prstGeom prst="rect">
                        <a:avLst/>
                      </a:prstGeom>
                      <a:solidFill>
                        <a:schemeClr val="bg2"/>
                      </a:solidFill>
                      <a:ln w="38100">
                        <a:noFill/>
                        <a:miter/>
                      </a:ln>
                    </p:spPr>
                  </p:pic>
                </p:oleObj>
              </mc:Fallback>
            </mc:AlternateContent>
          </a:graphicData>
        </a:graphic>
      </p:graphicFrame>
      <p:sp>
        <p:nvSpPr>
          <p:cNvPr id="371722" name="椭圆形标注 371721"/>
          <p:cNvSpPr/>
          <p:nvPr/>
        </p:nvSpPr>
        <p:spPr>
          <a:xfrm>
            <a:off x="2438083" y="4669155"/>
            <a:ext cx="4876800" cy="1066800"/>
          </a:xfrm>
          <a:prstGeom prst="wedgeEllipseCallout">
            <a:avLst>
              <a:gd name="adj1" fmla="val -35449"/>
              <a:gd name="adj2" fmla="val -80208"/>
            </a:avLst>
          </a:prstGeom>
          <a:solidFill>
            <a:srgbClr val="66FFFF"/>
          </a:solidFill>
          <a:ln w="12700" cap="sq" cmpd="sng">
            <a:solidFill>
              <a:schemeClr val="tx1"/>
            </a:solidFill>
            <a:prstDash val="solid"/>
            <a:miter/>
            <a:headEnd type="none" w="sm" len="sm"/>
            <a:tailEnd type="none" w="sm" len="sm"/>
          </a:ln>
        </p:spPr>
        <p:txBody>
          <a:bodyPr/>
          <a:lstStyle/>
          <a:p>
            <a:pPr lvl="0"/>
            <a:r>
              <a:rPr lang="zh-CN" altLang="en-US" sz="2400" b="1">
                <a:latin typeface="Times New Roman" panose="02020603050405020304" pitchFamily="18" charset="0"/>
                <a:ea typeface="宋体" panose="02010600030101010101" pitchFamily="2" charset="-122"/>
              </a:rPr>
              <a:t>将</a:t>
            </a:r>
            <a:r>
              <a:rPr lang="en-US" altLang="zh-CN" sz="2400" b="1">
                <a:latin typeface="Times New Roman" panose="02020603050405020304" pitchFamily="18" charset="0"/>
                <a:ea typeface="宋体" panose="02010600030101010101" pitchFamily="2" charset="-122"/>
              </a:rPr>
              <a:t>R</a:t>
            </a:r>
            <a:r>
              <a:rPr lang="zh-CN" altLang="en-US" sz="2400" b="1" dirty="0">
                <a:latin typeface="Times New Roman" panose="02020603050405020304" pitchFamily="18" charset="0"/>
                <a:ea typeface="宋体" panose="02010600030101010101" pitchFamily="2" charset="-122"/>
              </a:rPr>
              <a:t>赋给增强图，作为在(</a:t>
            </a:r>
            <a:r>
              <a:rPr lang="en-US" altLang="zh-CN" sz="2400" b="1">
                <a:latin typeface="Times New Roman" panose="02020603050405020304" pitchFamily="18" charset="0"/>
                <a:ea typeface="宋体" panose="02010600030101010101" pitchFamily="2" charset="-122"/>
              </a:rPr>
              <a:t>x,y)</a:t>
            </a:r>
            <a:r>
              <a:rPr lang="zh-CN" altLang="en-US" sz="2400" b="1" dirty="0">
                <a:latin typeface="Times New Roman" panose="02020603050405020304" pitchFamily="18" charset="0"/>
                <a:ea typeface="宋体" panose="02010600030101010101" pitchFamily="2" charset="-122"/>
              </a:rPr>
              <a:t>位置的灰度值</a:t>
            </a:r>
            <a:endParaRPr lang="en-US" altLang="zh-CN" sz="2400" b="1">
              <a:latin typeface="Times New Roman" panose="02020603050405020304" pitchFamily="18" charset="0"/>
              <a:ea typeface="宋体" panose="02010600030101010101" pitchFamily="2" charset="-122"/>
            </a:endParaRPr>
          </a:p>
        </p:txBody>
      </p:sp>
      <p:graphicFrame>
        <p:nvGraphicFramePr>
          <p:cNvPr id="371723" name="对象 371722"/>
          <p:cNvGraphicFramePr/>
          <p:nvPr/>
        </p:nvGraphicFramePr>
        <p:xfrm>
          <a:off x="3128328" y="13018"/>
          <a:ext cx="5826125" cy="2005012"/>
        </p:xfrm>
        <a:graphic>
          <a:graphicData uri="http://schemas.openxmlformats.org/presentationml/2006/ole">
            <mc:AlternateContent xmlns:mc="http://schemas.openxmlformats.org/markup-compatibility/2006">
              <mc:Choice xmlns:v="urn:schemas-microsoft-com:vml" Requires="v">
                <p:oleObj spid="_x0000_s3136" r:id="rId5" imgW="6920230" imgH="2381885" progId="Visio.Drawing.11">
                  <p:embed/>
                </p:oleObj>
              </mc:Choice>
              <mc:Fallback>
                <p:oleObj r:id="rId5" imgW="6920230" imgH="2381885" progId="Visio.Drawing.11">
                  <p:embed/>
                  <p:pic>
                    <p:nvPicPr>
                      <p:cNvPr id="0" name="图片 3103"/>
                      <p:cNvPicPr/>
                      <p:nvPr/>
                    </p:nvPicPr>
                    <p:blipFill>
                      <a:blip r:embed="rId6"/>
                      <a:stretch>
                        <a:fillRect/>
                      </a:stretch>
                    </p:blipFill>
                    <p:spPr>
                      <a:xfrm>
                        <a:off x="3128328" y="13018"/>
                        <a:ext cx="5826125" cy="2005012"/>
                      </a:xfrm>
                      <a:prstGeom prst="rect">
                        <a:avLst/>
                      </a:prstGeom>
                      <a:noFill/>
                      <a:ln w="38100">
                        <a:miter/>
                      </a:ln>
                    </p:spPr>
                  </p:pic>
                </p:oleObj>
              </mc:Fallback>
            </mc:AlternateContent>
          </a:graphicData>
        </a:graphic>
      </p:graphicFrame>
      <p:sp>
        <p:nvSpPr>
          <p:cNvPr id="5" name="文本框 4"/>
          <p:cNvSpPr txBox="1"/>
          <p:nvPr/>
        </p:nvSpPr>
        <p:spPr>
          <a:xfrm>
            <a:off x="50800" y="5855335"/>
            <a:ext cx="8454390" cy="596265"/>
          </a:xfrm>
          <a:prstGeom prst="rect">
            <a:avLst/>
          </a:prstGeom>
          <a:noFill/>
        </p:spPr>
        <p:txBody>
          <a:bodyPr wrap="none" rtlCol="0" anchor="t">
            <a:spAutoFit/>
          </a:bodyPr>
          <a:lstStyle/>
          <a:p>
            <a:pPr lvl="1" algn="just">
              <a:lnSpc>
                <a:spcPct val="90000"/>
              </a:lnSpc>
              <a:buClr>
                <a:schemeClr val="bg1"/>
              </a:buClr>
            </a:pPr>
            <a:r>
              <a:rPr lang="zh-CN" altLang="en-US" b="1" dirty="0">
                <a:solidFill>
                  <a:schemeClr val="hlink"/>
                </a:solidFill>
                <a:sym typeface="+mn-ea"/>
              </a:rPr>
              <a:t>原理</a:t>
            </a:r>
            <a:r>
              <a:rPr lang="zh-CN" altLang="en-US" b="1" dirty="0">
                <a:solidFill>
                  <a:schemeClr val="folHlink"/>
                </a:solidFill>
                <a:sym typeface="+mn-ea"/>
              </a:rPr>
              <a:t>：空域滤波就是在待处理的图像中逐点地移动模板，对每个（</a:t>
            </a:r>
            <a:r>
              <a:rPr lang="en-US" altLang="zh-CN" b="1">
                <a:solidFill>
                  <a:schemeClr val="folHlink"/>
                </a:solidFill>
                <a:sym typeface="+mn-ea"/>
              </a:rPr>
              <a:t>x</a:t>
            </a:r>
            <a:r>
              <a:rPr lang="zh-CN" altLang="en-US" b="1" dirty="0">
                <a:solidFill>
                  <a:schemeClr val="folHlink"/>
                </a:solidFill>
                <a:sym typeface="+mn-ea"/>
              </a:rPr>
              <a:t>，</a:t>
            </a:r>
            <a:r>
              <a:rPr lang="en-US" altLang="zh-CN" b="1">
                <a:solidFill>
                  <a:schemeClr val="folHlink"/>
                </a:solidFill>
                <a:sym typeface="+mn-ea"/>
              </a:rPr>
              <a:t>y</a:t>
            </a:r>
            <a:r>
              <a:rPr lang="zh-CN" altLang="en-US" b="1" dirty="0">
                <a:solidFill>
                  <a:schemeClr val="folHlink"/>
                </a:solidFill>
                <a:sym typeface="+mn-ea"/>
              </a:rPr>
              <a:t>）点，</a:t>
            </a:r>
          </a:p>
          <a:p>
            <a:pPr lvl="1" algn="just">
              <a:lnSpc>
                <a:spcPct val="90000"/>
              </a:lnSpc>
              <a:buClr>
                <a:schemeClr val="bg1"/>
              </a:buClr>
            </a:pPr>
            <a:r>
              <a:rPr lang="zh-CN" altLang="en-US" b="1" dirty="0">
                <a:solidFill>
                  <a:schemeClr val="folHlink"/>
                </a:solidFill>
                <a:sym typeface="+mn-ea"/>
              </a:rPr>
              <a:t>滤波器在该点的响应通过事先定义的关系来计算。</a:t>
            </a:r>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锐化滤波</a:t>
            </a:r>
            <a:endParaRPr lang="zh-CN" altLang="en-US"/>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50</a:t>
            </a:fld>
            <a:endParaRPr lang="zh-CN" altLang="en-US" dirty="0"/>
          </a:p>
        </p:txBody>
      </p:sp>
      <p:graphicFrame>
        <p:nvGraphicFramePr>
          <p:cNvPr id="5" name="内容占位符 4"/>
          <p:cNvGraphicFramePr>
            <a:graphicFrameLocks noGrp="1" noChangeAspect="1"/>
          </p:cNvGraphicFramePr>
          <p:nvPr>
            <p:ph idx="1"/>
          </p:nvPr>
        </p:nvGraphicFramePr>
        <p:xfrm>
          <a:off x="4762500" y="2435860"/>
          <a:ext cx="3924300" cy="3571875"/>
        </p:xfrm>
        <a:graphic>
          <a:graphicData uri="http://schemas.openxmlformats.org/presentationml/2006/ole">
            <mc:AlternateContent xmlns:mc="http://schemas.openxmlformats.org/markup-compatibility/2006">
              <mc:Choice xmlns:v="urn:schemas-microsoft-com:vml" Requires="v">
                <p:oleObj spid="_x0000_s19473" r:id="rId3" imgW="3924300" imgH="3571875" progId="Paint.Picture">
                  <p:embed/>
                </p:oleObj>
              </mc:Choice>
              <mc:Fallback>
                <p:oleObj r:id="rId3" imgW="3924300" imgH="3571875" progId="Paint.Picture">
                  <p:embed/>
                  <p:pic>
                    <p:nvPicPr>
                      <p:cNvPr id="0" name="图片 5"/>
                      <p:cNvPicPr/>
                      <p:nvPr/>
                    </p:nvPicPr>
                    <p:blipFill>
                      <a:blip r:embed="rId4"/>
                    </p:blipFill>
                    <p:spPr>
                      <a:xfrm>
                        <a:off x="4762500" y="2435860"/>
                        <a:ext cx="3924300" cy="3571875"/>
                      </a:xfrm>
                      <a:prstGeom prst="rect">
                        <a:avLst/>
                      </a:prstGeom>
                    </p:spPr>
                  </p:pic>
                </p:oleObj>
              </mc:Fallback>
            </mc:AlternateContent>
          </a:graphicData>
        </a:graphic>
      </p:graphicFrame>
      <p:sp>
        <p:nvSpPr>
          <p:cNvPr id="7" name="文本框 6"/>
          <p:cNvSpPr txBox="1"/>
          <p:nvPr/>
        </p:nvSpPr>
        <p:spPr>
          <a:xfrm>
            <a:off x="840105" y="2118360"/>
            <a:ext cx="3591560" cy="3108960"/>
          </a:xfrm>
          <a:prstGeom prst="rect">
            <a:avLst/>
          </a:prstGeom>
          <a:noFill/>
        </p:spPr>
        <p:txBody>
          <a:bodyPr wrap="square" rtlCol="0" anchor="t">
            <a:spAutoFit/>
          </a:bodyPr>
          <a:lstStyle/>
          <a:p>
            <a:pPr algn="l"/>
            <a:r>
              <a:rPr lang="zh-CN" altLang="en-US"/>
              <a:t> I = imread('moon.tif');</a:t>
            </a:r>
          </a:p>
          <a:p>
            <a:pPr algn="l"/>
            <a:r>
              <a:rPr lang="zh-CN" altLang="en-US"/>
              <a:t>    H = fspecial('laplacian',0);</a:t>
            </a:r>
          </a:p>
          <a:p>
            <a:pPr algn="l"/>
            <a:r>
              <a:rPr lang="zh-CN" altLang="en-US"/>
              <a:t>   I1=im2double(I);</a:t>
            </a:r>
          </a:p>
          <a:p>
            <a:pPr algn="l"/>
            <a:r>
              <a:rPr lang="zh-CN" altLang="en-US"/>
              <a:t>    J=imfilter(I1,H);</a:t>
            </a:r>
          </a:p>
          <a:p>
            <a:pPr algn="l"/>
            <a:r>
              <a:rPr lang="zh-CN" altLang="en-US"/>
              <a:t>    subplot(2,2,1); imshow(I);</a:t>
            </a:r>
          </a:p>
          <a:p>
            <a:pPr algn="l"/>
            <a:r>
              <a:rPr lang="zh-CN" altLang="en-US"/>
              <a:t>  subplot(2,2,2); imshow(J);</a:t>
            </a:r>
          </a:p>
          <a:p>
            <a:pPr algn="l"/>
            <a:r>
              <a:rPr lang="zh-CN" altLang="en-US"/>
              <a:t>  subplot(2,2,3); imshow(J,[]);</a:t>
            </a:r>
          </a:p>
          <a:p>
            <a:pPr algn="l"/>
            <a:r>
              <a:rPr lang="zh-CN" altLang="en-US"/>
              <a:t>  </a:t>
            </a:r>
          </a:p>
          <a:p>
            <a:pPr algn="l"/>
            <a:r>
              <a:rPr lang="zh-CN" altLang="en-US"/>
              <a:t>  I2=I1-J;</a:t>
            </a:r>
          </a:p>
          <a:p>
            <a:pPr algn="l"/>
            <a:r>
              <a:rPr lang="zh-CN" altLang="en-US"/>
              <a:t> subplot(2,2,4); imshow(im2uint8(I2));</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锐化滤波</a:t>
            </a:r>
            <a:endParaRPr lang="zh-CN" altLang="en-US"/>
          </a:p>
        </p:txBody>
      </p:sp>
      <p:sp>
        <p:nvSpPr>
          <p:cNvPr id="3" name="内容占位符 2"/>
          <p:cNvSpPr>
            <a:spLocks noGrp="1"/>
          </p:cNvSpPr>
          <p:nvPr>
            <p:ph idx="1"/>
          </p:nvPr>
        </p:nvSpPr>
        <p:spPr/>
        <p:txBody>
          <a:bodyPr/>
          <a:lstStyle/>
          <a:p>
            <a:pPr marL="0" indent="0">
              <a:buNone/>
            </a:pPr>
            <a:r>
              <a:rPr lang="zh-CN" altLang="en-US" dirty="0"/>
              <a:t>  </a:t>
            </a:r>
            <a:r>
              <a:rPr lang="zh-CN" altLang="en-US" sz="2000" dirty="0"/>
              <a:t>I = imread('moon.tif');</a:t>
            </a:r>
          </a:p>
          <a:p>
            <a:pPr marL="0" indent="0">
              <a:buNone/>
            </a:pPr>
            <a:r>
              <a:rPr lang="zh-CN" altLang="en-US" sz="2000" dirty="0"/>
              <a:t>   H = fspecial('sobel');</a:t>
            </a:r>
          </a:p>
          <a:p>
            <a:pPr marL="0" indent="0">
              <a:buNone/>
            </a:pPr>
            <a:r>
              <a:rPr lang="zh-CN" altLang="en-US" sz="2000" dirty="0"/>
              <a:t>   J=imfilter(I,H);</a:t>
            </a:r>
          </a:p>
          <a:p>
            <a:pPr marL="0" indent="0">
              <a:buNone/>
            </a:pPr>
            <a:r>
              <a:rPr lang="zh-CN" altLang="en-US" sz="2000" dirty="0"/>
              <a:t>   subplot(</a:t>
            </a:r>
            <a:r>
              <a:rPr lang="en-US" altLang="zh-CN" sz="2000" dirty="0"/>
              <a:t>1</a:t>
            </a:r>
            <a:r>
              <a:rPr lang="zh-CN" altLang="en-US" sz="2000" dirty="0"/>
              <a:t>,</a:t>
            </a:r>
            <a:r>
              <a:rPr lang="en-US" altLang="zh-CN" sz="2000" dirty="0"/>
              <a:t>3</a:t>
            </a:r>
            <a:r>
              <a:rPr lang="zh-CN" altLang="en-US" sz="2000" dirty="0"/>
              <a:t>,1); imshow(I);</a:t>
            </a:r>
          </a:p>
          <a:p>
            <a:pPr marL="0" indent="0">
              <a:buNone/>
            </a:pPr>
            <a:r>
              <a:rPr lang="zh-CN" altLang="en-US" sz="2000" dirty="0"/>
              <a:t>  subplot(</a:t>
            </a:r>
            <a:r>
              <a:rPr lang="en-US" altLang="zh-CN" sz="2000" dirty="0"/>
              <a:t>1</a:t>
            </a:r>
            <a:r>
              <a:rPr lang="zh-CN" altLang="en-US" sz="2000" dirty="0"/>
              <a:t>,</a:t>
            </a:r>
            <a:r>
              <a:rPr lang="en-US" altLang="zh-CN" sz="2000" dirty="0"/>
              <a:t>3</a:t>
            </a:r>
            <a:r>
              <a:rPr lang="zh-CN" altLang="en-US" sz="2000" dirty="0"/>
              <a:t>,2); imshow(J);</a:t>
            </a:r>
          </a:p>
          <a:p>
            <a:pPr marL="0" indent="0">
              <a:buNone/>
            </a:pPr>
            <a:r>
              <a:rPr lang="zh-CN" altLang="en-US" sz="2000" dirty="0"/>
              <a:t>   I2=I-J;</a:t>
            </a:r>
          </a:p>
          <a:p>
            <a:pPr marL="0" indent="0">
              <a:buNone/>
            </a:pPr>
            <a:r>
              <a:rPr lang="zh-CN" altLang="en-US" sz="2000" dirty="0"/>
              <a:t> subplot(</a:t>
            </a:r>
            <a:r>
              <a:rPr lang="en-US" altLang="zh-CN" sz="2000" dirty="0"/>
              <a:t>1</a:t>
            </a:r>
            <a:r>
              <a:rPr lang="zh-CN" altLang="en-US" sz="2000" dirty="0"/>
              <a:t>,</a:t>
            </a:r>
            <a:r>
              <a:rPr lang="en-US" altLang="zh-CN" sz="2000" dirty="0"/>
              <a:t>3</a:t>
            </a:r>
            <a:r>
              <a:rPr lang="zh-CN" altLang="en-US" sz="2000" dirty="0"/>
              <a:t>,</a:t>
            </a:r>
            <a:r>
              <a:rPr lang="en-US" altLang="zh-CN" sz="2000" dirty="0"/>
              <a:t>3</a:t>
            </a:r>
            <a:r>
              <a:rPr lang="zh-CN" altLang="en-US" sz="2000" dirty="0"/>
              <a:t>); imshow((I2));</a:t>
            </a: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51</a:t>
            </a:fld>
            <a:endParaRPr lang="zh-CN" altLang="en-US" dirty="0"/>
          </a:p>
        </p:txBody>
      </p:sp>
      <p:graphicFrame>
        <p:nvGraphicFramePr>
          <p:cNvPr id="5" name="对象 4"/>
          <p:cNvGraphicFramePr/>
          <p:nvPr/>
        </p:nvGraphicFramePr>
        <p:xfrm>
          <a:off x="3432810" y="4838700"/>
          <a:ext cx="4337685" cy="1649095"/>
        </p:xfrm>
        <a:graphic>
          <a:graphicData uri="http://schemas.openxmlformats.org/presentationml/2006/ole">
            <mc:AlternateContent xmlns:mc="http://schemas.openxmlformats.org/markup-compatibility/2006">
              <mc:Choice xmlns:v="urn:schemas-microsoft-com:vml" Requires="v">
                <p:oleObj spid="_x0000_s20497" r:id="rId3" imgW="4333875" imgH="1647825" progId="Paint.Picture">
                  <p:embed/>
                </p:oleObj>
              </mc:Choice>
              <mc:Fallback>
                <p:oleObj r:id="rId3" imgW="4333875" imgH="1647825" progId="Paint.Picture">
                  <p:embed/>
                  <p:pic>
                    <p:nvPicPr>
                      <p:cNvPr id="0" name="图片 5"/>
                      <p:cNvPicPr/>
                      <p:nvPr/>
                    </p:nvPicPr>
                    <p:blipFill>
                      <a:blip r:embed="rId4"/>
                    </p:blipFill>
                    <p:spPr>
                      <a:xfrm>
                        <a:off x="3432810" y="4838700"/>
                        <a:ext cx="4337685" cy="16490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标题 723969"/>
          <p:cNvSpPr>
            <a:spLocks noGrp="1"/>
          </p:cNvSpPr>
          <p:nvPr>
            <p:ph type="title"/>
          </p:nvPr>
        </p:nvSpPr>
        <p:spPr/>
        <p:txBody>
          <a:bodyPr anchor="b"/>
          <a:lstStyle/>
          <a:p>
            <a:r>
              <a:rPr lang="zh-CN" altLang="en-US" b="1" dirty="0"/>
              <a:t>空域滤波</a:t>
            </a:r>
          </a:p>
        </p:txBody>
      </p:sp>
      <p:sp>
        <p:nvSpPr>
          <p:cNvPr id="723971" name="文本占位符 723970"/>
          <p:cNvSpPr>
            <a:spLocks noGrp="1"/>
          </p:cNvSpPr>
          <p:nvPr>
            <p:ph type="body" idx="1"/>
          </p:nvPr>
        </p:nvSpPr>
        <p:spPr/>
        <p:txBody>
          <a:bodyPr/>
          <a:lstStyle/>
          <a:p>
            <a:r>
              <a:rPr lang="zh-CN" altLang="en-US" dirty="0">
                <a:solidFill>
                  <a:schemeClr val="folHlink"/>
                </a:solidFill>
                <a:latin typeface="华文中宋" panose="02010600040101010101" pitchFamily="2" charset="-122"/>
                <a:ea typeface="华文中宋" panose="02010600040101010101" pitchFamily="2" charset="-122"/>
              </a:rPr>
              <a:t>平滑滤波器</a:t>
            </a:r>
            <a:r>
              <a:rPr lang="zh-CN" altLang="en-US" dirty="0">
                <a:latin typeface="华文中宋" panose="02010600040101010101" pitchFamily="2" charset="-122"/>
                <a:ea typeface="华文中宋" panose="02010600040101010101" pitchFamily="2" charset="-122"/>
              </a:rPr>
              <a:t>（模糊处理和减少噪声）</a:t>
            </a:r>
          </a:p>
          <a:p>
            <a:r>
              <a:rPr lang="en-US" altLang="zh-CN" sz="2800">
                <a:latin typeface="华文中宋" panose="02010600040101010101" pitchFamily="2" charset="-122"/>
                <a:ea typeface="华文中宋" panose="02010600040101010101" pitchFamily="2" charset="-122"/>
              </a:rPr>
              <a:t>1</a:t>
            </a:r>
            <a:r>
              <a:rPr lang="zh-CN" altLang="en-US" sz="2800" dirty="0">
                <a:latin typeface="华文中宋" panose="02010600040101010101" pitchFamily="2" charset="-122"/>
                <a:ea typeface="华文中宋" panose="02010600040101010101" pitchFamily="2" charset="-122"/>
              </a:rPr>
              <a:t>、线性平滑滤波器</a:t>
            </a:r>
          </a:p>
          <a:p>
            <a:r>
              <a:rPr lang="en-US" altLang="zh-CN" sz="2800">
                <a:latin typeface="华文中宋" panose="02010600040101010101" pitchFamily="2" charset="-122"/>
                <a:ea typeface="华文中宋" panose="02010600040101010101" pitchFamily="2" charset="-122"/>
              </a:rPr>
              <a:t>2</a:t>
            </a:r>
            <a:r>
              <a:rPr lang="zh-CN" altLang="en-US" sz="2800" dirty="0">
                <a:latin typeface="华文中宋" panose="02010600040101010101" pitchFamily="2" charset="-122"/>
                <a:ea typeface="华文中宋" panose="02010600040101010101" pitchFamily="2" charset="-122"/>
              </a:rPr>
              <a:t>、中值滤波器</a:t>
            </a:r>
          </a:p>
          <a:p>
            <a:r>
              <a:rPr lang="zh-CN" altLang="en-US" dirty="0">
                <a:solidFill>
                  <a:schemeClr val="folHlink"/>
                </a:solidFill>
                <a:latin typeface="华文中宋" panose="02010600040101010101" pitchFamily="2" charset="-122"/>
                <a:ea typeface="华文中宋" panose="02010600040101010101" pitchFamily="2" charset="-122"/>
              </a:rPr>
              <a:t>锐化滤波器</a:t>
            </a:r>
            <a:r>
              <a:rPr lang="zh-CN" altLang="en-US" dirty="0">
                <a:latin typeface="华文中宋" panose="02010600040101010101" pitchFamily="2" charset="-122"/>
                <a:ea typeface="华文中宋" panose="02010600040101010101" pitchFamily="2" charset="-122"/>
              </a:rPr>
              <a:t>（使边缘和轮廓线模糊的图像变清晰，使细节更清晰）</a:t>
            </a:r>
          </a:p>
          <a:p>
            <a:r>
              <a:rPr lang="en-US" altLang="zh-CN" sz="2800">
                <a:latin typeface="华文中宋" panose="02010600040101010101" pitchFamily="2" charset="-122"/>
                <a:ea typeface="华文中宋" panose="02010600040101010101" pitchFamily="2" charset="-122"/>
              </a:rPr>
              <a:t>1</a:t>
            </a:r>
            <a:r>
              <a:rPr lang="zh-CN" altLang="en-US" sz="2800" dirty="0">
                <a:latin typeface="华文中宋" panose="02010600040101010101" pitchFamily="2" charset="-122"/>
                <a:ea typeface="华文中宋" panose="02010600040101010101" pitchFamily="2" charset="-122"/>
              </a:rPr>
              <a:t>、梯度算子法</a:t>
            </a:r>
          </a:p>
          <a:p>
            <a:r>
              <a:rPr lang="en-US" altLang="zh-CN" sz="2800">
                <a:latin typeface="华文中宋" panose="02010600040101010101" pitchFamily="2" charset="-122"/>
                <a:ea typeface="华文中宋" panose="02010600040101010101" pitchFamily="2" charset="-122"/>
              </a:rPr>
              <a:t>2</a:t>
            </a:r>
            <a:r>
              <a:rPr lang="zh-CN" altLang="en-US" sz="2800" dirty="0">
                <a:latin typeface="华文中宋" panose="02010600040101010101" pitchFamily="2" charset="-122"/>
                <a:ea typeface="华文中宋" panose="02010600040101010101" pitchFamily="2" charset="-122"/>
              </a:rPr>
              <a:t>、拉普拉斯算子法</a:t>
            </a: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3971">
                                            <p:txEl>
                                              <p:pRg st="3" end="3"/>
                                            </p:txEl>
                                          </p:spTgt>
                                        </p:tgtEl>
                                        <p:attrNameLst>
                                          <p:attrName>style.visibility</p:attrName>
                                        </p:attrNameLst>
                                      </p:cBhvr>
                                      <p:to>
                                        <p:strVal val="visible"/>
                                      </p:to>
                                    </p:set>
                                    <p:animEffect transition="in" filter="blinds(horizontal)">
                                      <p:cBhvr>
                                        <p:cTn id="7" dur="500"/>
                                        <p:tgtEl>
                                          <p:spTgt spid="723971">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23971">
                                            <p:txEl>
                                              <p:pRg st="4" end="4"/>
                                            </p:txEl>
                                          </p:spTgt>
                                        </p:tgtEl>
                                        <p:attrNameLst>
                                          <p:attrName>style.visibility</p:attrName>
                                        </p:attrNameLst>
                                      </p:cBhvr>
                                      <p:to>
                                        <p:strVal val="visible"/>
                                      </p:to>
                                    </p:set>
                                    <p:animEffect transition="in" filter="blinds(horizontal)">
                                      <p:cBhvr>
                                        <p:cTn id="10" dur="500"/>
                                        <p:tgtEl>
                                          <p:spTgt spid="723971">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23971">
                                            <p:txEl>
                                              <p:pRg st="5" end="5"/>
                                            </p:txEl>
                                          </p:spTgt>
                                        </p:tgtEl>
                                        <p:attrNameLst>
                                          <p:attrName>style.visibility</p:attrName>
                                        </p:attrNameLst>
                                      </p:cBhvr>
                                      <p:to>
                                        <p:strVal val="visible"/>
                                      </p:to>
                                    </p:set>
                                    <p:animEffect transition="in" filter="blinds(horizontal)">
                                      <p:cBhvr>
                                        <p:cTn id="13" dur="500"/>
                                        <p:tgtEl>
                                          <p:spTgt spid="7239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标题 669697"/>
          <p:cNvSpPr>
            <a:spLocks noGrp="1"/>
          </p:cNvSpPr>
          <p:nvPr>
            <p:ph type="title"/>
          </p:nvPr>
        </p:nvSpPr>
        <p:spPr/>
        <p:txBody>
          <a:bodyPr anchor="b"/>
          <a:lstStyle/>
          <a:p>
            <a:r>
              <a:rPr lang="zh-CN" altLang="en-US" dirty="0">
                <a:solidFill>
                  <a:schemeClr val="hlink"/>
                </a:solidFill>
                <a:latin typeface="华文中宋" panose="02010600040101010101" pitchFamily="2" charset="-122"/>
                <a:ea typeface="华文中宋" panose="02010600040101010101" pitchFamily="2" charset="-122"/>
                <a:sym typeface="+mn-ea"/>
              </a:rPr>
              <a:t>平滑滤波</a:t>
            </a:r>
          </a:p>
        </p:txBody>
      </p:sp>
      <p:sp>
        <p:nvSpPr>
          <p:cNvPr id="669699" name="文本占位符 669698"/>
          <p:cNvSpPr>
            <a:spLocks noGrp="1"/>
          </p:cNvSpPr>
          <p:nvPr>
            <p:ph type="body" idx="1"/>
          </p:nvPr>
        </p:nvSpPr>
        <p:spPr/>
        <p:txBody>
          <a:bodyPr/>
          <a:lstStyle/>
          <a:p>
            <a:pPr>
              <a:lnSpc>
                <a:spcPct val="90000"/>
              </a:lnSpc>
            </a:pPr>
            <a:endParaRPr lang="zh-CN" altLang="en-US" dirty="0">
              <a:solidFill>
                <a:schemeClr val="hlink"/>
              </a:solidFill>
              <a:latin typeface="华文中宋" panose="02010600040101010101" pitchFamily="2" charset="-122"/>
              <a:ea typeface="华文中宋" panose="02010600040101010101" pitchFamily="2" charset="-122"/>
            </a:endParaRPr>
          </a:p>
          <a:p>
            <a:pPr>
              <a:lnSpc>
                <a:spcPct val="90000"/>
              </a:lnSpc>
              <a:buNone/>
            </a:pPr>
            <a:r>
              <a:rPr lang="zh-CN" altLang="en-US" dirty="0">
                <a:latin typeface="华文中宋" panose="02010600040101010101" pitchFamily="2" charset="-122"/>
                <a:ea typeface="华文中宋" panose="02010600040101010101" pitchFamily="2" charset="-122"/>
              </a:rPr>
              <a:t>   </a:t>
            </a:r>
            <a:endParaRPr lang="zh-CN" altLang="en-US" sz="280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t>7</a:t>
            </a:fld>
            <a:endParaRPr lang="zh-CN" altLang="en-US" dirty="0"/>
          </a:p>
        </p:txBody>
      </p:sp>
      <p:sp>
        <p:nvSpPr>
          <p:cNvPr id="3" name="文本框 2"/>
          <p:cNvSpPr txBox="1"/>
          <p:nvPr/>
        </p:nvSpPr>
        <p:spPr>
          <a:xfrm>
            <a:off x="654685" y="2309495"/>
            <a:ext cx="8449310" cy="3749040"/>
          </a:xfrm>
          <a:prstGeom prst="rect">
            <a:avLst/>
          </a:prstGeom>
          <a:noFill/>
        </p:spPr>
        <p:txBody>
          <a:bodyPr wrap="none" rtlCol="0" anchor="t">
            <a:spAutoFit/>
          </a:bodyPr>
          <a:lstStyle/>
          <a:p>
            <a:pPr algn="l"/>
            <a:r>
              <a:rPr lang="en-US" altLang="zh-CN" sz="2400" b="1" dirty="0">
                <a:latin typeface="宋体" panose="02010600030101010101" pitchFamily="2" charset="-122"/>
                <a:sym typeface="+mn-ea"/>
              </a:rPr>
              <a:t>    </a:t>
            </a:r>
            <a:r>
              <a:rPr lang="zh-CN" altLang="en-US" sz="2400" b="1" dirty="0">
                <a:latin typeface="宋体" panose="02010600030101010101" pitchFamily="2" charset="-122"/>
                <a:sym typeface="+mn-ea"/>
              </a:rPr>
              <a:t>图像在传输过程中，由于传输信道、采样系统质量较差，</a:t>
            </a:r>
          </a:p>
          <a:p>
            <a:pPr algn="l"/>
            <a:r>
              <a:rPr lang="zh-CN" altLang="en-US" sz="2400" b="1" dirty="0">
                <a:latin typeface="宋体" panose="02010600030101010101" pitchFamily="2" charset="-122"/>
                <a:sym typeface="+mn-ea"/>
              </a:rPr>
              <a:t>或受各种干扰的影响，而造成图像毛糙，此时，就需对图像</a:t>
            </a:r>
          </a:p>
          <a:p>
            <a:pPr algn="l"/>
            <a:r>
              <a:rPr lang="zh-CN" altLang="en-US" sz="2400" b="1" dirty="0">
                <a:latin typeface="宋体" panose="02010600030101010101" pitchFamily="2" charset="-122"/>
                <a:sym typeface="+mn-ea"/>
              </a:rPr>
              <a:t>进行平滑处理（或去噪）。</a:t>
            </a:r>
          </a:p>
          <a:p>
            <a:pPr algn="l"/>
            <a:r>
              <a:rPr lang="en-US" altLang="zh-CN" sz="2400" b="1">
                <a:solidFill>
                  <a:schemeClr val="hlink"/>
                </a:solidFill>
                <a:latin typeface="黑体" panose="02010609060101010101" pitchFamily="2" charset="-122"/>
                <a:ea typeface="黑体" panose="02010609060101010101" pitchFamily="2" charset="-122"/>
                <a:sym typeface="+mn-ea"/>
              </a:rPr>
              <a:t>1.</a:t>
            </a:r>
            <a:r>
              <a:rPr lang="zh-CN" altLang="en-US" sz="2400" b="1" dirty="0">
                <a:solidFill>
                  <a:schemeClr val="hlink"/>
                </a:solidFill>
                <a:latin typeface="黑体" panose="02010609060101010101" pitchFamily="2" charset="-122"/>
                <a:ea typeface="黑体" panose="02010609060101010101" pitchFamily="2" charset="-122"/>
                <a:sym typeface="+mn-ea"/>
              </a:rPr>
              <a:t>邻域平均法（均值滤波</a:t>
            </a:r>
            <a:r>
              <a:rPr lang="en-US" altLang="zh-CN" sz="2400" b="1" dirty="0">
                <a:solidFill>
                  <a:schemeClr val="hlink"/>
                </a:solidFill>
                <a:latin typeface="黑体" panose="02010609060101010101" pitchFamily="2" charset="-122"/>
                <a:ea typeface="黑体" panose="02010609060101010101" pitchFamily="2" charset="-122"/>
                <a:sym typeface="+mn-ea"/>
              </a:rPr>
              <a:t>-</a:t>
            </a:r>
            <a:r>
              <a:rPr lang="zh-CN" altLang="en-US" sz="2400" b="1" dirty="0">
                <a:solidFill>
                  <a:schemeClr val="hlink"/>
                </a:solidFill>
                <a:latin typeface="黑体" panose="02010609060101010101" pitchFamily="2" charset="-122"/>
                <a:ea typeface="黑体" panose="02010609060101010101" pitchFamily="2" charset="-122"/>
                <a:sym typeface="+mn-ea"/>
              </a:rPr>
              <a:t>线性）</a:t>
            </a:r>
          </a:p>
          <a:p>
            <a:pPr algn="l"/>
            <a:r>
              <a:rPr lang="zh-CN" altLang="en-US" sz="2400" b="1" dirty="0">
                <a:latin typeface="宋体" panose="02010600030101010101" pitchFamily="2" charset="-122"/>
                <a:sym typeface="+mn-ea"/>
              </a:rPr>
              <a:t>   一幅图像往往受到各种噪声源的干扰（如电传感器和传</a:t>
            </a:r>
          </a:p>
          <a:p>
            <a:pPr algn="l"/>
            <a:r>
              <a:rPr lang="zh-CN" altLang="en-US" sz="2400" b="1" dirty="0">
                <a:latin typeface="宋体" panose="02010600030101010101" pitchFamily="2" charset="-122"/>
                <a:sym typeface="+mn-ea"/>
              </a:rPr>
              <a:t>输误差等），这种噪声常常为一些孤立的像素点，它们像</a:t>
            </a:r>
          </a:p>
          <a:p>
            <a:pPr algn="l"/>
            <a:r>
              <a:rPr lang="zh-CN" altLang="en-US" sz="2400" b="1" dirty="0">
                <a:latin typeface="宋体" panose="02010600030101010101" pitchFamily="2" charset="-122"/>
                <a:sym typeface="+mn-ea"/>
              </a:rPr>
              <a:t>雪花使图像被污染，噪声往往是叠加在图像上的随机噪声</a:t>
            </a:r>
            <a:r>
              <a:rPr lang="en-US" altLang="zh-CN" sz="2400" b="1">
                <a:latin typeface="宋体" panose="02010600030101010101" pitchFamily="2" charset="-122"/>
                <a:sym typeface="+mn-ea"/>
              </a:rPr>
              <a:t>,</a:t>
            </a:r>
          </a:p>
          <a:p>
            <a:pPr algn="l"/>
            <a:r>
              <a:rPr lang="zh-CN" altLang="en-US" sz="2400" b="1" dirty="0">
                <a:latin typeface="宋体" panose="02010600030101010101" pitchFamily="2" charset="-122"/>
                <a:sym typeface="+mn-ea"/>
              </a:rPr>
              <a:t>而图像灰度应该相对连续变化的，一般不会突然变大或变小，</a:t>
            </a:r>
            <a:br>
              <a:rPr lang="zh-CN" altLang="en-US" sz="2400" b="1" dirty="0">
                <a:latin typeface="宋体" panose="02010600030101010101" pitchFamily="2" charset="-122"/>
                <a:sym typeface="+mn-ea"/>
              </a:rPr>
            </a:br>
            <a:r>
              <a:rPr lang="zh-CN" altLang="en-US" sz="2400" b="1" dirty="0">
                <a:latin typeface="宋体" panose="02010600030101010101" pitchFamily="2" charset="-122"/>
                <a:sym typeface="+mn-ea"/>
              </a:rPr>
              <a:t>这种噪声可以用</a:t>
            </a:r>
            <a:r>
              <a:rPr lang="zh-CN" altLang="en-US" sz="2400" b="1" dirty="0">
                <a:solidFill>
                  <a:schemeClr val="hlink"/>
                </a:solidFill>
                <a:latin typeface="黑体" panose="02010609060101010101" pitchFamily="2" charset="-122"/>
                <a:ea typeface="黑体" panose="02010609060101010101" pitchFamily="2" charset="-122"/>
                <a:sym typeface="+mn-ea"/>
              </a:rPr>
              <a:t>邻域平均法</a:t>
            </a:r>
            <a:r>
              <a:rPr lang="zh-CN" altLang="en-US" sz="2400" b="1" dirty="0">
                <a:latin typeface="宋体" panose="02010600030101010101" pitchFamily="2" charset="-122"/>
                <a:sym typeface="+mn-ea"/>
              </a:rPr>
              <a:t>使它得到抑制。</a:t>
            </a:r>
            <a:endParaRPr lang="zh-CN" altLang="en-US" sz="2400" b="1" dirty="0">
              <a:solidFill>
                <a:schemeClr val="hlink"/>
              </a:solidFill>
              <a:latin typeface="黑体" panose="02010609060101010101" pitchFamily="2" charset="-122"/>
              <a:ea typeface="黑体" panose="02010609060101010101" pitchFamily="2" charset="-122"/>
              <a:sym typeface="+mn-ea"/>
            </a:endParaRPr>
          </a:p>
          <a:p>
            <a:pPr algn="l"/>
            <a:endParaRPr lang="zh-CN" altLang="en-US" sz="2400" b="1" dirty="0">
              <a:latin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9699">
                                            <p:txEl>
                                              <p:charRg st="5" end="5"/>
                                            </p:txEl>
                                          </p:spTgt>
                                        </p:tgtEl>
                                        <p:attrNameLst>
                                          <p:attrName>style.visibility</p:attrName>
                                        </p:attrNameLst>
                                      </p:cBhvr>
                                      <p:to>
                                        <p:strVal val="visible"/>
                                      </p:to>
                                    </p:set>
                                    <p:animEffect transition="in" filter="blinds(horizontal)">
                                      <p:cBhvr>
                                        <p:cTn id="7" dur="500"/>
                                        <p:tgtEl>
                                          <p:spTgt spid="669699">
                                            <p:txEl>
                                              <p:char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hlink"/>
                </a:solidFill>
                <a:latin typeface="华文中宋" panose="02010600040101010101" pitchFamily="2" charset="-122"/>
                <a:ea typeface="华文中宋" panose="02010600040101010101" pitchFamily="2" charset="-122"/>
                <a:sym typeface="+mn-ea"/>
              </a:rPr>
              <a:t>平滑滤波</a:t>
            </a:r>
            <a:endParaRPr lang="zh-CN" altLang="en-US"/>
          </a:p>
        </p:txBody>
      </p:sp>
      <p:sp>
        <p:nvSpPr>
          <p:cNvPr id="3" name="内容占位符 2"/>
          <p:cNvSpPr>
            <a:spLocks noGrp="1"/>
          </p:cNvSpPr>
          <p:nvPr>
            <p:ph idx="1"/>
          </p:nvPr>
        </p:nvSpPr>
        <p:spPr/>
        <p:txBody>
          <a:bodyPr/>
          <a:lstStyle/>
          <a:p>
            <a:r>
              <a:rPr lang="zh-CN" altLang="en-US" b="1" dirty="0">
                <a:solidFill>
                  <a:srgbClr val="FF9900"/>
                </a:solidFill>
                <a:latin typeface="宋体" panose="02010600030101010101" pitchFamily="2" charset="-122"/>
                <a:ea typeface="宋体" panose="02010600030101010101" pitchFamily="2" charset="-122"/>
                <a:sym typeface="+mn-ea"/>
              </a:rPr>
              <a:t>邻域平均法</a:t>
            </a:r>
            <a:r>
              <a:rPr lang="zh-CN" altLang="en-US" b="1" dirty="0">
                <a:latin typeface="宋体" panose="02010600030101010101" pitchFamily="2" charset="-122"/>
                <a:ea typeface="宋体" panose="02010600030101010101" pitchFamily="2" charset="-122"/>
                <a:sym typeface="+mn-ea"/>
              </a:rPr>
              <a:t>是简单的空域处理方法。这种方法的基本思想是用几个像素灰度的平均来代替一个像素原来的灰度值，实现图像的平滑。</a:t>
            </a:r>
            <a:endParaRPr lang="zh-CN" altLang="en-US">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8</a:t>
            </a:fld>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hlink"/>
                </a:solidFill>
                <a:latin typeface="华文中宋" panose="02010600040101010101" pitchFamily="2" charset="-122"/>
                <a:ea typeface="华文中宋" panose="02010600040101010101" pitchFamily="2" charset="-122"/>
                <a:sym typeface="+mn-ea"/>
              </a:rPr>
              <a:t>平滑滤波</a:t>
            </a:r>
            <a:endParaRPr lang="zh-CN" altLang="en-US"/>
          </a:p>
        </p:txBody>
      </p:sp>
      <p:sp>
        <p:nvSpPr>
          <p:cNvPr id="3" name="内容占位符 2"/>
          <p:cNvSpPr>
            <a:spLocks noGrp="1"/>
          </p:cNvSpPr>
          <p:nvPr>
            <p:ph idx="1"/>
          </p:nvPr>
        </p:nvSpPr>
        <p:spPr/>
        <p:txBody>
          <a:bodyPr/>
          <a:lstStyle/>
          <a:p>
            <a:pPr lvl="0">
              <a:lnSpc>
                <a:spcPct val="120000"/>
              </a:lnSpc>
            </a:pPr>
            <a:r>
              <a:rPr lang="zh-CN" altLang="en-US" sz="2400" b="1" dirty="0">
                <a:latin typeface="宋体" panose="02010600030101010101" pitchFamily="2" charset="-122"/>
                <a:ea typeface="宋体" panose="02010600030101010101" pitchFamily="2" charset="-122"/>
                <a:sym typeface="+mn-ea"/>
              </a:rPr>
              <a:t>设有一幅</a:t>
            </a:r>
            <a:r>
              <a:rPr lang="en-US" altLang="zh-CN" sz="2400" b="1" i="1">
                <a:latin typeface="Times New Roman" panose="02020603050405020304" pitchFamily="18" charset="0"/>
                <a:ea typeface="宋体" panose="02010600030101010101" pitchFamily="2" charset="-122"/>
                <a:sym typeface="+mn-ea"/>
              </a:rPr>
              <a:t>N</a:t>
            </a:r>
            <a:r>
              <a:rPr lang="en-US" altLang="zh-CN" sz="2400" b="1">
                <a:latin typeface="宋体" panose="02010600030101010101" pitchFamily="2" charset="-122"/>
                <a:ea typeface="宋体" panose="02010600030101010101" pitchFamily="2" charset="-122"/>
                <a:sym typeface="+mn-ea"/>
              </a:rPr>
              <a:t>×</a:t>
            </a:r>
            <a:r>
              <a:rPr lang="en-US" altLang="zh-CN" sz="2400" b="1" i="1">
                <a:latin typeface="Times New Roman" panose="02020603050405020304" pitchFamily="18" charset="0"/>
                <a:ea typeface="宋体" panose="02010600030101010101" pitchFamily="2" charset="-122"/>
                <a:sym typeface="+mn-ea"/>
              </a:rPr>
              <a:t>N</a:t>
            </a:r>
            <a:r>
              <a:rPr lang="zh-CN" altLang="en-US" sz="2400" b="1" dirty="0">
                <a:latin typeface="宋体" panose="02010600030101010101" pitchFamily="2" charset="-122"/>
                <a:ea typeface="宋体" panose="02010600030101010101" pitchFamily="2" charset="-122"/>
                <a:sym typeface="+mn-ea"/>
              </a:rPr>
              <a:t>的图像</a:t>
            </a:r>
            <a:r>
              <a:rPr lang="en-US" altLang="zh-CN" sz="2400" b="1" i="1">
                <a:latin typeface="Times New Roman" panose="02020603050405020304" pitchFamily="18" charset="0"/>
                <a:ea typeface="宋体" panose="02010600030101010101" pitchFamily="2" charset="-122"/>
                <a:sym typeface="+mn-ea"/>
              </a:rPr>
              <a:t>f</a:t>
            </a:r>
            <a:r>
              <a:rPr lang="en-US" altLang="zh-CN" sz="2400" b="1">
                <a:latin typeface="宋体" panose="02010600030101010101" pitchFamily="2" charset="-122"/>
                <a:ea typeface="宋体" panose="02010600030101010101" pitchFamily="2" charset="-122"/>
                <a:sym typeface="+mn-ea"/>
              </a:rPr>
              <a:t>(</a:t>
            </a:r>
            <a:r>
              <a:rPr lang="en-US" altLang="zh-CN" sz="2400" b="1" i="1">
                <a:latin typeface="Times New Roman" panose="02020603050405020304" pitchFamily="18" charset="0"/>
                <a:ea typeface="宋体" panose="02010600030101010101" pitchFamily="2" charset="-122"/>
                <a:sym typeface="+mn-ea"/>
              </a:rPr>
              <a:t>x</a:t>
            </a:r>
            <a:r>
              <a:rPr lang="en-US" altLang="zh-CN" sz="2400" b="1">
                <a:latin typeface="Times New Roman" panose="02020603050405020304" pitchFamily="18" charset="0"/>
                <a:ea typeface="宋体" panose="02010600030101010101" pitchFamily="2" charset="-122"/>
                <a:sym typeface="+mn-ea"/>
              </a:rPr>
              <a:t>,</a:t>
            </a:r>
            <a:r>
              <a:rPr lang="en-US" altLang="zh-CN" sz="2400" b="1" i="1">
                <a:latin typeface="Times New Roman" panose="02020603050405020304" pitchFamily="18" charset="0"/>
                <a:ea typeface="宋体" panose="02010600030101010101" pitchFamily="2" charset="-122"/>
                <a:sym typeface="+mn-ea"/>
              </a:rPr>
              <a:t>y</a:t>
            </a:r>
            <a:r>
              <a:rPr lang="en-US" altLang="zh-CN" sz="2400" b="1">
                <a:latin typeface="Times New Roman" panose="02020603050405020304" pitchFamily="18" charset="0"/>
                <a:ea typeface="宋体" panose="02010600030101010101" pitchFamily="2" charset="-122"/>
                <a:sym typeface="+mn-ea"/>
              </a:rPr>
              <a:t>)</a:t>
            </a:r>
            <a:r>
              <a:rPr lang="zh-CN" altLang="en-US" sz="2400" b="1">
                <a:latin typeface="Times New Roman" panose="02020603050405020304" pitchFamily="18" charset="0"/>
                <a:ea typeface="宋体" panose="02010600030101010101" pitchFamily="2" charset="-122"/>
                <a:sym typeface="+mn-ea"/>
              </a:rPr>
              <a:t>，</a:t>
            </a:r>
            <a:r>
              <a:rPr lang="zh-CN" altLang="en-US" sz="2400" b="1" dirty="0">
                <a:latin typeface="Times New Roman" panose="02020603050405020304" pitchFamily="18" charset="0"/>
                <a:ea typeface="宋体" panose="02010600030101010101" pitchFamily="2" charset="-122"/>
                <a:sym typeface="+mn-ea"/>
              </a:rPr>
              <a:t>若平滑图像为</a:t>
            </a:r>
            <a:r>
              <a:rPr lang="en-US" altLang="zh-CN" sz="2400" b="1" i="1">
                <a:latin typeface="Times New Roman" panose="02020603050405020304" pitchFamily="18" charset="0"/>
                <a:ea typeface="宋体" panose="02010600030101010101" pitchFamily="2" charset="-122"/>
                <a:sym typeface="+mn-ea"/>
              </a:rPr>
              <a:t>g</a:t>
            </a:r>
            <a:r>
              <a:rPr lang="en-US" altLang="zh-CN" sz="2400" b="1">
                <a:latin typeface="Times New Roman" panose="02020603050405020304" pitchFamily="18" charset="0"/>
                <a:ea typeface="宋体" panose="02010600030101010101" pitchFamily="2" charset="-122"/>
                <a:sym typeface="+mn-ea"/>
              </a:rPr>
              <a:t>(</a:t>
            </a:r>
            <a:r>
              <a:rPr lang="en-US" altLang="zh-CN" sz="2400" b="1" i="1">
                <a:latin typeface="Times New Roman" panose="02020603050405020304" pitchFamily="18" charset="0"/>
                <a:ea typeface="宋体" panose="02010600030101010101" pitchFamily="2" charset="-122"/>
                <a:sym typeface="+mn-ea"/>
              </a:rPr>
              <a:t>x</a:t>
            </a:r>
            <a:r>
              <a:rPr lang="en-US" altLang="zh-CN" sz="2400" b="1">
                <a:latin typeface="Times New Roman" panose="02020603050405020304" pitchFamily="18" charset="0"/>
                <a:ea typeface="宋体" panose="02010600030101010101" pitchFamily="2" charset="-122"/>
                <a:sym typeface="+mn-ea"/>
              </a:rPr>
              <a:t>,</a:t>
            </a:r>
            <a:r>
              <a:rPr lang="en-US" altLang="zh-CN" sz="2400" b="1" i="1">
                <a:latin typeface="Times New Roman" panose="02020603050405020304" pitchFamily="18" charset="0"/>
                <a:ea typeface="宋体" panose="02010600030101010101" pitchFamily="2" charset="-122"/>
                <a:sym typeface="+mn-ea"/>
              </a:rPr>
              <a:t>y</a:t>
            </a:r>
            <a:r>
              <a:rPr lang="en-US" altLang="zh-CN" sz="2400" b="1">
                <a:latin typeface="Times New Roman" panose="02020603050405020304" pitchFamily="18" charset="0"/>
                <a:ea typeface="宋体" panose="02010600030101010101" pitchFamily="2" charset="-122"/>
                <a:sym typeface="+mn-ea"/>
              </a:rPr>
              <a:t>),</a:t>
            </a:r>
            <a:r>
              <a:rPr lang="zh-CN" altLang="en-US" sz="2400" b="1" dirty="0">
                <a:latin typeface="宋体" panose="02010600030101010101" pitchFamily="2" charset="-122"/>
                <a:ea typeface="宋体" panose="02010600030101010101" pitchFamily="2" charset="-122"/>
                <a:sym typeface="+mn-ea"/>
              </a:rPr>
              <a:t>则有</a:t>
            </a:r>
          </a:p>
          <a:p>
            <a:pPr lvl="0">
              <a:lnSpc>
                <a:spcPct val="120000"/>
              </a:lnSpc>
            </a:pPr>
            <a:endParaRPr lang="zh-CN" altLang="en-US" sz="2400" b="1" dirty="0">
              <a:latin typeface="宋体" panose="02010600030101010101" pitchFamily="2" charset="-122"/>
              <a:ea typeface="宋体" panose="02010600030101010101" pitchFamily="2" charset="-122"/>
            </a:endParaRPr>
          </a:p>
          <a:p>
            <a:pPr lvl="0">
              <a:lnSpc>
                <a:spcPct val="120000"/>
              </a:lnSpc>
            </a:pPr>
            <a:r>
              <a:rPr lang="zh-CN" altLang="en-US" sz="2400" b="1" dirty="0">
                <a:latin typeface="宋体" panose="02010600030101010101" pitchFamily="2" charset="-122"/>
                <a:ea typeface="Times New Roman" panose="02020603050405020304" pitchFamily="18" charset="0"/>
                <a:sym typeface="+mn-ea"/>
              </a:rPr>
              <a:t>   </a:t>
            </a:r>
          </a:p>
          <a:p>
            <a:pPr lvl="0">
              <a:lnSpc>
                <a:spcPct val="120000"/>
              </a:lnSpc>
            </a:pPr>
            <a:r>
              <a:rPr lang="zh-CN" altLang="en-US" sz="2400" b="1" dirty="0">
                <a:latin typeface="宋体" panose="02010600030101010101" pitchFamily="2" charset="-122"/>
                <a:ea typeface="Times New Roman" panose="02020603050405020304" pitchFamily="18" charset="0"/>
                <a:sym typeface="+mn-ea"/>
              </a:rPr>
              <a:t> 式中</a:t>
            </a:r>
            <a:r>
              <a:rPr lang="en-US" altLang="zh-CN" sz="2400" b="1" i="1">
                <a:latin typeface="Times New Roman" panose="02020603050405020304" pitchFamily="18" charset="0"/>
                <a:ea typeface="Times New Roman" panose="02020603050405020304" pitchFamily="18" charset="0"/>
                <a:sym typeface="+mn-ea"/>
              </a:rPr>
              <a:t>x</a:t>
            </a:r>
            <a:r>
              <a:rPr lang="en-US" altLang="zh-CN" sz="2400" b="1">
                <a:latin typeface="Times New Roman" panose="02020603050405020304" pitchFamily="18" charset="0"/>
                <a:ea typeface="Times New Roman" panose="02020603050405020304" pitchFamily="18" charset="0"/>
                <a:sym typeface="+mn-ea"/>
              </a:rPr>
              <a:t>,</a:t>
            </a:r>
            <a:r>
              <a:rPr lang="en-US" altLang="zh-CN" sz="2400" b="1" i="1">
                <a:latin typeface="Times New Roman" panose="02020603050405020304" pitchFamily="18" charset="0"/>
                <a:ea typeface="Times New Roman" panose="02020603050405020304" pitchFamily="18" charset="0"/>
                <a:sym typeface="+mn-ea"/>
              </a:rPr>
              <a:t>y</a:t>
            </a:r>
            <a:r>
              <a:rPr lang="en-US" altLang="zh-CN" sz="2400" b="1">
                <a:latin typeface="Times New Roman" panose="02020603050405020304" pitchFamily="18" charset="0"/>
                <a:ea typeface="Times New Roman" panose="02020603050405020304" pitchFamily="18" charset="0"/>
                <a:sym typeface="+mn-ea"/>
              </a:rPr>
              <a:t>=1,</a:t>
            </a:r>
            <a:r>
              <a:rPr lang="en-US" altLang="zh-CN" sz="2400" b="1">
                <a:latin typeface="Times New Roman" panose="02020603050405020304" pitchFamily="18" charset="0"/>
                <a:ea typeface="宋体" panose="02010600030101010101" pitchFamily="2" charset="-122"/>
                <a:sym typeface="+mn-ea"/>
              </a:rPr>
              <a:t>…</a:t>
            </a:r>
            <a:r>
              <a:rPr lang="en-US" altLang="zh-CN" sz="2400" b="1">
                <a:latin typeface="Times New Roman" panose="02020603050405020304" pitchFamily="18" charset="0"/>
                <a:ea typeface="Times New Roman" panose="02020603050405020304" pitchFamily="18" charset="0"/>
                <a:sym typeface="+mn-ea"/>
              </a:rPr>
              <a:t>,</a:t>
            </a:r>
            <a:r>
              <a:rPr lang="en-US" altLang="zh-CN" sz="2400" b="1" i="1">
                <a:latin typeface="Times New Roman" panose="02020603050405020304" pitchFamily="18" charset="0"/>
                <a:ea typeface="Times New Roman" panose="02020603050405020304" pitchFamily="18" charset="0"/>
                <a:sym typeface="+mn-ea"/>
              </a:rPr>
              <a:t>N</a:t>
            </a:r>
            <a:r>
              <a:rPr lang="zh-CN" altLang="en-US" sz="2400" b="1">
                <a:latin typeface="宋体" panose="02010600030101010101" pitchFamily="2" charset="-122"/>
                <a:ea typeface="Times New Roman" panose="02020603050405020304" pitchFamily="18" charset="0"/>
                <a:sym typeface="+mn-ea"/>
              </a:rPr>
              <a:t>；</a:t>
            </a:r>
            <a:endParaRPr lang="zh-CN" altLang="en-US" sz="2400" b="1">
              <a:latin typeface="宋体" panose="02010600030101010101" pitchFamily="2" charset="-122"/>
              <a:ea typeface="Times New Roman" panose="02020603050405020304" pitchFamily="18" charset="0"/>
            </a:endParaRPr>
          </a:p>
          <a:p>
            <a:pPr lvl="0">
              <a:lnSpc>
                <a:spcPct val="120000"/>
              </a:lnSpc>
            </a:pPr>
            <a:r>
              <a:rPr lang="zh-CN" altLang="en-US" sz="2400" b="1">
                <a:latin typeface="宋体" panose="02010600030101010101" pitchFamily="2" charset="-122"/>
                <a:ea typeface="Times New Roman" panose="02020603050405020304" pitchFamily="18" charset="0"/>
                <a:sym typeface="+mn-ea"/>
              </a:rPr>
              <a:t>    </a:t>
            </a:r>
            <a:r>
              <a:rPr lang="en-US" altLang="zh-CN" sz="2400" b="1" i="1">
                <a:latin typeface="Times New Roman" panose="02020603050405020304" pitchFamily="18" charset="0"/>
                <a:ea typeface="Times New Roman" panose="02020603050405020304" pitchFamily="18" charset="0"/>
                <a:sym typeface="+mn-ea"/>
              </a:rPr>
              <a:t>s</a:t>
            </a:r>
            <a:r>
              <a:rPr lang="zh-CN" altLang="en-US" sz="2400" b="1" dirty="0">
                <a:latin typeface="宋体" panose="02010600030101010101" pitchFamily="2" charset="-122"/>
                <a:ea typeface="Times New Roman" panose="02020603050405020304" pitchFamily="18" charset="0"/>
                <a:sym typeface="+mn-ea"/>
              </a:rPr>
              <a:t>为</a:t>
            </a:r>
            <a:r>
              <a:rPr lang="en-US" altLang="zh-CN" sz="2400" b="1">
                <a:latin typeface="宋体" panose="02010600030101010101" pitchFamily="2" charset="-122"/>
                <a:ea typeface="宋体" panose="02010600030101010101" pitchFamily="2" charset="-122"/>
                <a:sym typeface="+mn-ea"/>
              </a:rPr>
              <a:t>(</a:t>
            </a:r>
            <a:r>
              <a:rPr lang="en-US" altLang="zh-CN" sz="2400" b="1" i="1">
                <a:latin typeface="Times New Roman" panose="02020603050405020304" pitchFamily="18" charset="0"/>
                <a:ea typeface="宋体" panose="02010600030101010101" pitchFamily="2" charset="-122"/>
                <a:sym typeface="+mn-ea"/>
              </a:rPr>
              <a:t>x</a:t>
            </a:r>
            <a:r>
              <a:rPr lang="en-US" altLang="zh-CN" sz="2400" b="1">
                <a:latin typeface="Times New Roman" panose="02020603050405020304" pitchFamily="18" charset="0"/>
                <a:ea typeface="宋体" panose="02010600030101010101" pitchFamily="2" charset="-122"/>
                <a:sym typeface="+mn-ea"/>
              </a:rPr>
              <a:t>,</a:t>
            </a:r>
            <a:r>
              <a:rPr lang="en-US" altLang="zh-CN" sz="2400" b="1" i="1">
                <a:latin typeface="Times New Roman" panose="02020603050405020304" pitchFamily="18" charset="0"/>
                <a:ea typeface="宋体" panose="02010600030101010101" pitchFamily="2" charset="-122"/>
                <a:sym typeface="+mn-ea"/>
              </a:rPr>
              <a:t>y</a:t>
            </a:r>
            <a:r>
              <a:rPr lang="en-US" altLang="zh-CN" sz="2400" b="1">
                <a:latin typeface="Times New Roman" panose="02020603050405020304" pitchFamily="18" charset="0"/>
                <a:ea typeface="宋体" panose="02010600030101010101" pitchFamily="2" charset="-122"/>
                <a:sym typeface="+mn-ea"/>
              </a:rPr>
              <a:t>)</a:t>
            </a:r>
            <a:r>
              <a:rPr lang="zh-CN" altLang="en-US" sz="2400" b="1" dirty="0">
                <a:latin typeface="宋体" panose="02010600030101010101" pitchFamily="2" charset="-122"/>
                <a:ea typeface="Times New Roman" panose="02020603050405020304" pitchFamily="18" charset="0"/>
                <a:sym typeface="+mn-ea"/>
              </a:rPr>
              <a:t>邻域</a:t>
            </a:r>
            <a:r>
              <a:rPr lang="zh-CN" altLang="en-US" sz="2400" b="1" dirty="0">
                <a:latin typeface="宋体" panose="02010600030101010101" pitchFamily="2" charset="-122"/>
                <a:ea typeface="宋体" panose="02010600030101010101" pitchFamily="2" charset="-122"/>
                <a:sym typeface="+mn-ea"/>
              </a:rPr>
              <a:t>内</a:t>
            </a:r>
            <a:r>
              <a:rPr lang="zh-CN" altLang="en-US" sz="2400" b="1" dirty="0">
                <a:latin typeface="宋体" panose="02010600030101010101" pitchFamily="2" charset="-122"/>
                <a:ea typeface="Times New Roman" panose="02020603050405020304" pitchFamily="18" charset="0"/>
                <a:sym typeface="+mn-ea"/>
              </a:rPr>
              <a:t>像素坐标的集合</a:t>
            </a:r>
            <a:r>
              <a:rPr lang="zh-CN" altLang="en-US" sz="2400" b="1">
                <a:latin typeface="宋体" panose="02010600030101010101" pitchFamily="2" charset="-122"/>
                <a:ea typeface="Times New Roman" panose="02020603050405020304" pitchFamily="18" charset="0"/>
                <a:sym typeface="+mn-ea"/>
              </a:rPr>
              <a:t>；</a:t>
            </a:r>
            <a:endParaRPr lang="zh-CN" altLang="en-US" sz="2400" b="1">
              <a:latin typeface="宋体" panose="02010600030101010101" pitchFamily="2" charset="-122"/>
              <a:ea typeface="Times New Roman" panose="02020603050405020304" pitchFamily="18" charset="0"/>
            </a:endParaRPr>
          </a:p>
          <a:p>
            <a:pPr lvl="0">
              <a:lnSpc>
                <a:spcPct val="120000"/>
              </a:lnSpc>
            </a:pPr>
            <a:r>
              <a:rPr lang="zh-CN" altLang="en-US" sz="2400" b="1">
                <a:latin typeface="宋体" panose="02010600030101010101" pitchFamily="2" charset="-122"/>
                <a:ea typeface="Times New Roman" panose="02020603050405020304" pitchFamily="18" charset="0"/>
                <a:sym typeface="+mn-ea"/>
              </a:rPr>
              <a:t>    </a:t>
            </a:r>
            <a:r>
              <a:rPr lang="en-US" altLang="zh-CN" sz="2400" b="1" i="1">
                <a:latin typeface="Times New Roman" panose="02020603050405020304" pitchFamily="18" charset="0"/>
                <a:ea typeface="Times New Roman" panose="02020603050405020304" pitchFamily="18" charset="0"/>
                <a:sym typeface="+mn-ea"/>
              </a:rPr>
              <a:t>M</a:t>
            </a:r>
            <a:r>
              <a:rPr lang="zh-CN" altLang="en-US" sz="2400" b="1" dirty="0">
                <a:latin typeface="宋体" panose="02010600030101010101" pitchFamily="2" charset="-122"/>
                <a:ea typeface="Times New Roman" panose="02020603050405020304" pitchFamily="18" charset="0"/>
                <a:sym typeface="+mn-ea"/>
              </a:rPr>
              <a:t>表示集合</a:t>
            </a:r>
            <a:r>
              <a:rPr lang="en-US" altLang="zh-CN" sz="2400" b="1" i="1">
                <a:latin typeface="Times New Roman" panose="02020603050405020304" pitchFamily="18" charset="0"/>
                <a:ea typeface="Times New Roman" panose="02020603050405020304" pitchFamily="18" charset="0"/>
                <a:sym typeface="+mn-ea"/>
              </a:rPr>
              <a:t>s</a:t>
            </a:r>
            <a:r>
              <a:rPr lang="zh-CN" altLang="en-US" sz="2400" b="1" dirty="0">
                <a:latin typeface="宋体" panose="02010600030101010101" pitchFamily="2" charset="-122"/>
                <a:ea typeface="Times New Roman" panose="02020603050405020304" pitchFamily="18" charset="0"/>
                <a:sym typeface="+mn-ea"/>
              </a:rPr>
              <a:t>内像素的总数。</a:t>
            </a:r>
            <a:endParaRPr lang="zh-CN" altLang="en-US" sz="2400" b="1" dirty="0">
              <a:latin typeface="宋体" panose="02010600030101010101" pitchFamily="2" charset="-122"/>
              <a:ea typeface="Times New Roman" panose="02020603050405020304" pitchFamily="18" charset="0"/>
            </a:endParaRPr>
          </a:p>
          <a:p>
            <a:pPr lvl="0">
              <a:lnSpc>
                <a:spcPct val="120000"/>
              </a:lnSpc>
            </a:pPr>
            <a:r>
              <a:rPr lang="zh-CN" altLang="en-US" sz="2400" b="1" dirty="0">
                <a:latin typeface="宋体" panose="02010600030101010101" pitchFamily="2" charset="-122"/>
                <a:ea typeface="Times New Roman" panose="02020603050405020304" pitchFamily="18" charset="0"/>
                <a:sym typeface="+mn-ea"/>
              </a:rPr>
              <a:t>    </a:t>
            </a:r>
            <a:r>
              <a:rPr lang="zh-CN" altLang="en-US" sz="2400" b="1" dirty="0">
                <a:latin typeface="宋体" panose="02010600030101010101" pitchFamily="2" charset="-122"/>
                <a:ea typeface="宋体" panose="02010600030101010101" pitchFamily="2" charset="-122"/>
                <a:sym typeface="+mn-ea"/>
              </a:rPr>
              <a:t>可见邻域平均法就是将当前像素邻域内各像素的灰度平均值作为其输出值</a:t>
            </a:r>
            <a:r>
              <a:rPr lang="zh-CN" altLang="en-US" b="1" dirty="0">
                <a:latin typeface="宋体" panose="02010600030101010101" pitchFamily="2" charset="-122"/>
                <a:ea typeface="宋体" panose="02010600030101010101" pitchFamily="2" charset="-122"/>
                <a:sym typeface="+mn-ea"/>
              </a:rPr>
              <a:t>的去噪方法。</a:t>
            </a:r>
            <a:endParaRPr lang="zh-CN" altLang="en-US"/>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9</a:t>
            </a:fld>
            <a:endParaRPr lang="zh-CN" altLang="en-US" dirty="0"/>
          </a:p>
        </p:txBody>
      </p:sp>
      <p:graphicFrame>
        <p:nvGraphicFramePr>
          <p:cNvPr id="381955" name="对象 381954"/>
          <p:cNvGraphicFramePr/>
          <p:nvPr/>
        </p:nvGraphicFramePr>
        <p:xfrm>
          <a:off x="3261043" y="2641600"/>
          <a:ext cx="2621915" cy="979805"/>
        </p:xfrm>
        <a:graphic>
          <a:graphicData uri="http://schemas.openxmlformats.org/presentationml/2006/ole">
            <mc:AlternateContent xmlns:mc="http://schemas.openxmlformats.org/markup-compatibility/2006">
              <mc:Choice xmlns:v="urn:schemas-microsoft-com:vml" Requires="v">
                <p:oleObj spid="_x0000_s4113" r:id="rId3" imgW="1409700" imgH="431800" progId="Equation.3">
                  <p:embed/>
                </p:oleObj>
              </mc:Choice>
              <mc:Fallback>
                <p:oleObj r:id="rId3" imgW="1409700" imgH="431800" progId="Equation.3">
                  <p:embed/>
                  <p:pic>
                    <p:nvPicPr>
                      <p:cNvPr id="0" name="图片 3104"/>
                      <p:cNvPicPr/>
                      <p:nvPr/>
                    </p:nvPicPr>
                    <p:blipFill>
                      <a:blip r:embed="rId4"/>
                      <a:stretch>
                        <a:fillRect/>
                      </a:stretch>
                    </p:blipFill>
                    <p:spPr>
                      <a:xfrm>
                        <a:off x="3261043" y="2641600"/>
                        <a:ext cx="2621915" cy="97980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2F2F2"/>
        </a:accent5>
        <a:accent6>
          <a:srgbClr val="727272"/>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105</TotalTime>
  <Words>3160</Words>
  <Application>Microsoft Office PowerPoint</Application>
  <PresentationFormat>全屏显示(4:3)</PresentationFormat>
  <Paragraphs>392</Paragraphs>
  <Slides>51</Slides>
  <Notes>12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5</vt:i4>
      </vt:variant>
      <vt:variant>
        <vt:lpstr>幻灯片标题</vt:lpstr>
      </vt:variant>
      <vt:variant>
        <vt:i4>51</vt:i4>
      </vt:variant>
    </vt:vector>
  </HeadingPairs>
  <TitlesOfParts>
    <vt:vector size="67" baseType="lpstr">
      <vt:lpstr>黑体</vt:lpstr>
      <vt:lpstr>华文行楷</vt:lpstr>
      <vt:lpstr>华文中宋</vt:lpstr>
      <vt:lpstr>隶书</vt:lpstr>
      <vt:lpstr>宋体</vt:lpstr>
      <vt:lpstr>Arial</vt:lpstr>
      <vt:lpstr>Tahoma</vt:lpstr>
      <vt:lpstr>Times New Roman</vt:lpstr>
      <vt:lpstr>Wingdings</vt:lpstr>
      <vt:lpstr>Wingdings 3</vt:lpstr>
      <vt:lpstr>Blends</vt:lpstr>
      <vt:lpstr>Equation.DSMT4</vt:lpstr>
      <vt:lpstr>Visio.Drawing.11</vt:lpstr>
      <vt:lpstr>Microsoft 公式 3.0</vt:lpstr>
      <vt:lpstr>Bitmap Image</vt:lpstr>
      <vt:lpstr>Equation.KSEE3</vt:lpstr>
      <vt:lpstr>图像增强-空间滤波 </vt:lpstr>
      <vt:lpstr>概述</vt:lpstr>
      <vt:lpstr>PowerPoint 演示文稿</vt:lpstr>
      <vt:lpstr>空域滤波</vt:lpstr>
      <vt:lpstr>PowerPoint 演示文稿</vt:lpstr>
      <vt:lpstr>空域滤波</vt:lpstr>
      <vt:lpstr>平滑滤波</vt:lpstr>
      <vt:lpstr>平滑滤波</vt:lpstr>
      <vt:lpstr>平滑滤波</vt:lpstr>
      <vt:lpstr>平滑滤波</vt:lpstr>
      <vt:lpstr>平滑滤波</vt:lpstr>
      <vt:lpstr>平滑滤波</vt:lpstr>
      <vt:lpstr>线性平滑滤波器 </vt:lpstr>
      <vt:lpstr>平滑滤波</vt:lpstr>
      <vt:lpstr>平滑滤波</vt:lpstr>
      <vt:lpstr>平滑滤波</vt:lpstr>
      <vt:lpstr>平滑滤波</vt:lpstr>
      <vt:lpstr>平滑滤波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空域滤波</vt:lpstr>
      <vt:lpstr>锐化滤波</vt:lpstr>
      <vt:lpstr>锐化滤波器-梯度算子法 </vt:lpstr>
      <vt:lpstr>锐化滤波器-梯度算子法 </vt:lpstr>
      <vt:lpstr>锐化滤波器-梯度算子法 </vt:lpstr>
      <vt:lpstr>锐化滤波器-梯度算子法 </vt:lpstr>
      <vt:lpstr>锐化滤波器-拉普拉斯算子法  </vt:lpstr>
      <vt:lpstr>锐化滤波器-拉普拉斯算子法  </vt:lpstr>
      <vt:lpstr>锐化滤波</vt:lpstr>
      <vt:lpstr>锐化滤波</vt:lpstr>
      <vt:lpstr>锐化滤波</vt:lpstr>
      <vt:lpstr>锐化滤波</vt:lpstr>
    </vt:vector>
  </TitlesOfParts>
  <Company>Unknown Organization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信号与系统</dc:title>
  <dc:creator>zhou</dc:creator>
  <cp:lastModifiedBy>微软用户</cp:lastModifiedBy>
  <cp:revision>548</cp:revision>
  <dcterms:created xsi:type="dcterms:W3CDTF">1998-10-03T07:25:00Z</dcterms:created>
  <dcterms:modified xsi:type="dcterms:W3CDTF">2019-04-29T01:29:55Z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