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343" r:id="rId2"/>
    <p:sldId id="473" r:id="rId3"/>
    <p:sldId id="472" r:id="rId4"/>
    <p:sldId id="347" r:id="rId5"/>
    <p:sldId id="348" r:id="rId6"/>
    <p:sldId id="350" r:id="rId7"/>
    <p:sldId id="351" r:id="rId8"/>
    <p:sldId id="352" r:id="rId9"/>
    <p:sldId id="353" r:id="rId10"/>
    <p:sldId id="354" r:id="rId11"/>
    <p:sldId id="355" r:id="rId12"/>
    <p:sldId id="445" r:id="rId13"/>
    <p:sldId id="446" r:id="rId14"/>
    <p:sldId id="447" r:id="rId15"/>
    <p:sldId id="448" r:id="rId16"/>
    <p:sldId id="449" r:id="rId17"/>
    <p:sldId id="450" r:id="rId18"/>
  </p:sldIdLst>
  <p:sldSz cx="9144000" cy="6858000" type="screen4x3"/>
  <p:notesSz cx="6858000" cy="9144000"/>
  <p:defaultTextStyle>
    <a:defPPr>
      <a:defRPr lang="en-US"/>
    </a:defPPr>
    <a:lvl1pPr marL="0" lvl="0" indent="0" algn="l" defTabSz="91440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defRPr>
    </a:lvl1pPr>
    <a:lvl2pPr marL="457200" lvl="1" indent="0" algn="l" defTabSz="91440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defRPr>
    </a:lvl2pPr>
    <a:lvl3pPr marL="914400" lvl="2" indent="0" algn="l" defTabSz="91440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defRPr>
    </a:lvl3pPr>
    <a:lvl4pPr marL="1371600" lvl="3" indent="0" algn="l" defTabSz="91440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defRPr>
    </a:lvl4pPr>
    <a:lvl5pPr marL="1828800" lvl="4" indent="0" algn="l" defTabSz="91440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defRPr>
    </a:lvl5pPr>
    <a:lvl6pPr marL="2286000" lvl="5" indent="0" algn="l" defTabSz="91440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defRPr>
    </a:lvl6pPr>
    <a:lvl7pPr marL="2743200" lvl="6" indent="0" algn="l" defTabSz="91440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defRPr>
    </a:lvl7pPr>
    <a:lvl8pPr marL="3200400" lvl="7" indent="0" algn="l" defTabSz="91440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defRPr>
    </a:lvl8pPr>
    <a:lvl9pPr marL="3657600" lvl="8" indent="0" algn="l" defTabSz="91440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defRPr>
    </a:lvl9pPr>
  </p:defaultTextStyle>
  <p:extLst>
    <p:ext uri="{EFAFB233-063F-42B5-8137-9DF3F51BA10A}">
      <p15:sldGuideLst xmlns:p15="http://schemas.microsoft.com/office/powerpoint/2012/main">
        <p15:guide id="1" orient="horz" pos="217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2806"/>
    <a:srgbClr val="0000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02"/>
    <p:restoredTop sz="94616"/>
  </p:normalViewPr>
  <p:slideViewPr>
    <p:cSldViewPr showGuides="1">
      <p:cViewPr varScale="1">
        <p:scale>
          <a:sx n="110" d="100"/>
          <a:sy n="110" d="100"/>
        </p:scale>
        <p:origin x="1242" y="78"/>
      </p:cViewPr>
      <p:guideLst>
        <p:guide orient="horz" pos="2172"/>
        <p:guide pos="2880"/>
      </p:guideLst>
    </p:cSldViewPr>
  </p:slid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p>
            <a:pPr lvl="0" algn="r"/>
            <a:fld id="{9A0DB2DC-4C9A-4742-B13C-FB6460FD3503}" type="slidenum">
              <a:rPr lang="zh-CN" altLang="en-US" sz="1200" dirty="0">
                <a:ea typeface="宋体" panose="02010600030101010101" pitchFamily="2" charset="-122"/>
              </a:rPr>
              <a:t>‹#›</a:t>
            </a:fld>
            <a:endParaRPr lang="zh-CN" altLang="en-US" sz="1200" dirty="0">
              <a:ea typeface="宋体" panose="02010600030101010101" pitchFamily="2" charset="-122"/>
            </a:endParaRPr>
          </a:p>
        </p:txBody>
      </p:sp>
    </p:spTree>
    <p:extLst>
      <p:ext uri="{BB962C8B-B14F-4D97-AF65-F5344CB8AC3E}">
        <p14:creationId xmlns:p14="http://schemas.microsoft.com/office/powerpoint/2010/main" val="1584213109"/>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8674" name="Object 43"/>
          <p:cNvPicPr>
            <a:picLocks noChangeAspect="1"/>
          </p:cNvPicPr>
          <p:nvPr/>
        </p:nvPicPr>
        <p:blipFill>
          <a:blip r:embed="rId2"/>
          <a:srcRect r="5"/>
          <a:stretch>
            <a:fillRect/>
          </a:stretch>
        </p:blipFill>
        <p:spPr>
          <a:xfrm>
            <a:off x="34925" y="2382838"/>
            <a:ext cx="9070975" cy="1838325"/>
          </a:xfrm>
          <a:prstGeom prst="rect">
            <a:avLst/>
          </a:prstGeom>
          <a:noFill/>
          <a:ln w="9525">
            <a:noFill/>
          </a:ln>
        </p:spPr>
      </p:pic>
      <p:grpSp>
        <p:nvGrpSpPr>
          <p:cNvPr id="28675" name="Group 31"/>
          <p:cNvGrpSpPr/>
          <p:nvPr/>
        </p:nvGrpSpPr>
        <p:grpSpPr>
          <a:xfrm>
            <a:off x="34925" y="4292600"/>
            <a:ext cx="9074150" cy="2520950"/>
            <a:chOff x="0" y="2640"/>
            <a:chExt cx="5760" cy="1680"/>
          </a:xfrm>
        </p:grpSpPr>
        <p:sp>
          <p:nvSpPr>
            <p:cNvPr id="16" name="Rectangle 32"/>
            <p:cNvSpPr>
              <a:spLocks noChangeArrowheads="1"/>
            </p:cNvSpPr>
            <p:nvPr/>
          </p:nvSpPr>
          <p:spPr bwMode="gray">
            <a:xfrm>
              <a:off x="0" y="2640"/>
              <a:ext cx="5760" cy="1680"/>
            </a:xfrm>
            <a:prstGeom prst="rect">
              <a:avLst/>
            </a:prstGeom>
            <a:solidFill>
              <a:schemeClr val="bg2"/>
            </a:solidFill>
            <a:ln w="9525">
              <a:no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7" name="Rectangle 33"/>
            <p:cNvSpPr>
              <a:spLocks noChangeArrowheads="1"/>
            </p:cNvSpPr>
            <p:nvPr/>
          </p:nvSpPr>
          <p:spPr bwMode="gray">
            <a:xfrm>
              <a:off x="0" y="2640"/>
              <a:ext cx="5760" cy="96"/>
            </a:xfrm>
            <a:prstGeom prst="rect">
              <a:avLst/>
            </a:prstGeom>
            <a:gradFill rotWithShape="0">
              <a:gsLst>
                <a:gs pos="0">
                  <a:schemeClr val="bg2">
                    <a:gamma/>
                    <a:shade val="46275"/>
                    <a:invGamma/>
                  </a:schemeClr>
                </a:gs>
                <a:gs pos="100000">
                  <a:schemeClr val="bg2"/>
                </a:gs>
              </a:gsLst>
              <a:lin ang="5400000" scaled="1"/>
            </a:gradFill>
            <a:ln w="9525">
              <a:no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18" name="Rectangle 34"/>
          <p:cNvSpPr>
            <a:spLocks noChangeArrowheads="1"/>
          </p:cNvSpPr>
          <p:nvPr/>
        </p:nvSpPr>
        <p:spPr bwMode="gray">
          <a:xfrm>
            <a:off x="34925" y="44450"/>
            <a:ext cx="9074150" cy="2282825"/>
          </a:xfrm>
          <a:prstGeom prst="rect">
            <a:avLst/>
          </a:prstGeom>
          <a:gradFill rotWithShape="0">
            <a:gsLst>
              <a:gs pos="0">
                <a:schemeClr val="tx1"/>
              </a:gs>
              <a:gs pos="100000">
                <a:schemeClr val="tx1">
                  <a:gamma/>
                  <a:shade val="46275"/>
                  <a:invGamma/>
                </a:schemeClr>
              </a:gs>
            </a:gsLst>
            <a:lin ang="5400000" scaled="1"/>
          </a:gradFill>
          <a:ln w="9525">
            <a:no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28677" name="Group 37"/>
          <p:cNvGrpSpPr/>
          <p:nvPr/>
        </p:nvGrpSpPr>
        <p:grpSpPr>
          <a:xfrm>
            <a:off x="-4762" y="0"/>
            <a:ext cx="9148762" cy="6856413"/>
            <a:chOff x="-3" y="0"/>
            <a:chExt cx="5763" cy="4319"/>
          </a:xfrm>
        </p:grpSpPr>
        <p:sp>
          <p:nvSpPr>
            <p:cNvPr id="20" name="AutoShape 38"/>
            <p:cNvSpPr>
              <a:spLocks noChangeArrowheads="1"/>
            </p:cNvSpPr>
            <p:nvPr/>
          </p:nvSpPr>
          <p:spPr bwMode="gray">
            <a:xfrm>
              <a:off x="24" y="24"/>
              <a:ext cx="5712" cy="4272"/>
            </a:xfrm>
            <a:prstGeom prst="roundRect">
              <a:avLst>
                <a:gd name="adj" fmla="val 6227"/>
              </a:avLst>
            </a:prstGeom>
            <a:noFill/>
            <a:ln w="76200">
              <a:solidFill>
                <a:schemeClr val="bg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1" name="Freeform 39"/>
            <p:cNvSpPr/>
            <p:nvPr/>
          </p:nvSpPr>
          <p:spPr bwMode="gray">
            <a:xfrm>
              <a:off x="0" y="0"/>
              <a:ext cx="288" cy="288"/>
            </a:xfrm>
            <a:custGeom>
              <a:avLst/>
              <a:gdLst/>
              <a:ahLst/>
              <a:cxnLst>
                <a:cxn ang="0">
                  <a:pos x="0" y="48"/>
                </a:cxn>
                <a:cxn ang="0">
                  <a:pos x="0" y="384"/>
                </a:cxn>
                <a:cxn ang="0">
                  <a:pos x="96" y="192"/>
                </a:cxn>
                <a:cxn ang="0">
                  <a:pos x="192" y="48"/>
                </a:cxn>
                <a:cxn ang="0">
                  <a:pos x="336" y="0"/>
                </a:cxn>
                <a:cxn ang="0">
                  <a:pos x="0" y="0"/>
                </a:cxn>
              </a:cxnLst>
              <a:rect l="0" t="0" r="r" b="b"/>
              <a:pathLst>
                <a:path w="336" h="384">
                  <a:moveTo>
                    <a:pt x="0" y="48"/>
                  </a:moveTo>
                  <a:lnTo>
                    <a:pt x="0" y="384"/>
                  </a:lnTo>
                  <a:lnTo>
                    <a:pt x="96" y="192"/>
                  </a:lnTo>
                  <a:lnTo>
                    <a:pt x="192" y="48"/>
                  </a:lnTo>
                  <a:lnTo>
                    <a:pt x="336" y="0"/>
                  </a:lnTo>
                  <a:lnTo>
                    <a:pt x="0" y="0"/>
                  </a:lnTo>
                </a:path>
              </a:pathLst>
            </a:custGeom>
            <a:solidFill>
              <a:schemeClr val="bg1"/>
            </a:solidFill>
            <a:ln w="9525">
              <a:noFill/>
              <a:roun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 name="Freeform 40"/>
            <p:cNvSpPr/>
            <p:nvPr/>
          </p:nvSpPr>
          <p:spPr bwMode="gray">
            <a:xfrm rot="-5408600">
              <a:off x="-50" y="4030"/>
              <a:ext cx="336" cy="242"/>
            </a:xfrm>
            <a:custGeom>
              <a:avLst/>
              <a:gdLst/>
              <a:ahLst/>
              <a:cxnLst>
                <a:cxn ang="0">
                  <a:pos x="0" y="48"/>
                </a:cxn>
                <a:cxn ang="0">
                  <a:pos x="0" y="384"/>
                </a:cxn>
                <a:cxn ang="0">
                  <a:pos x="96" y="192"/>
                </a:cxn>
                <a:cxn ang="0">
                  <a:pos x="192" y="48"/>
                </a:cxn>
                <a:cxn ang="0">
                  <a:pos x="336" y="0"/>
                </a:cxn>
                <a:cxn ang="0">
                  <a:pos x="0" y="0"/>
                </a:cxn>
              </a:cxnLst>
              <a:rect l="0" t="0" r="r" b="b"/>
              <a:pathLst>
                <a:path w="336" h="384">
                  <a:moveTo>
                    <a:pt x="0" y="48"/>
                  </a:moveTo>
                  <a:lnTo>
                    <a:pt x="0" y="384"/>
                  </a:lnTo>
                  <a:lnTo>
                    <a:pt x="96" y="192"/>
                  </a:lnTo>
                  <a:lnTo>
                    <a:pt x="192" y="48"/>
                  </a:lnTo>
                  <a:lnTo>
                    <a:pt x="336" y="0"/>
                  </a:lnTo>
                  <a:lnTo>
                    <a:pt x="0" y="0"/>
                  </a:lnTo>
                </a:path>
              </a:pathLst>
            </a:custGeom>
            <a:solidFill>
              <a:schemeClr val="bg1"/>
            </a:solidFill>
            <a:ln w="9525">
              <a:noFill/>
              <a:roun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 name="Freeform 41"/>
            <p:cNvSpPr/>
            <p:nvPr/>
          </p:nvSpPr>
          <p:spPr bwMode="gray">
            <a:xfrm rot="10769190">
              <a:off x="5519" y="4031"/>
              <a:ext cx="232" cy="287"/>
            </a:xfrm>
            <a:custGeom>
              <a:avLst/>
              <a:gdLst/>
              <a:ahLst/>
              <a:cxnLst>
                <a:cxn ang="0">
                  <a:pos x="0" y="48"/>
                </a:cxn>
                <a:cxn ang="0">
                  <a:pos x="0" y="384"/>
                </a:cxn>
                <a:cxn ang="0">
                  <a:pos x="96" y="192"/>
                </a:cxn>
                <a:cxn ang="0">
                  <a:pos x="192" y="48"/>
                </a:cxn>
                <a:cxn ang="0">
                  <a:pos x="336" y="0"/>
                </a:cxn>
                <a:cxn ang="0">
                  <a:pos x="0" y="0"/>
                </a:cxn>
              </a:cxnLst>
              <a:rect l="0" t="0" r="r" b="b"/>
              <a:pathLst>
                <a:path w="336" h="384">
                  <a:moveTo>
                    <a:pt x="0" y="48"/>
                  </a:moveTo>
                  <a:lnTo>
                    <a:pt x="0" y="384"/>
                  </a:lnTo>
                  <a:lnTo>
                    <a:pt x="96" y="192"/>
                  </a:lnTo>
                  <a:lnTo>
                    <a:pt x="192" y="48"/>
                  </a:lnTo>
                  <a:lnTo>
                    <a:pt x="336" y="0"/>
                  </a:lnTo>
                  <a:lnTo>
                    <a:pt x="0" y="0"/>
                  </a:lnTo>
                </a:path>
              </a:pathLst>
            </a:custGeom>
            <a:solidFill>
              <a:schemeClr val="bg1"/>
            </a:solidFill>
            <a:ln w="9525">
              <a:noFill/>
              <a:roun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 name="Freeform 42"/>
            <p:cNvSpPr/>
            <p:nvPr/>
          </p:nvSpPr>
          <p:spPr bwMode="gray">
            <a:xfrm rot="5400000">
              <a:off x="5472" y="0"/>
              <a:ext cx="288" cy="288"/>
            </a:xfrm>
            <a:custGeom>
              <a:avLst/>
              <a:gdLst/>
              <a:ahLst/>
              <a:cxnLst>
                <a:cxn ang="0">
                  <a:pos x="0" y="48"/>
                </a:cxn>
                <a:cxn ang="0">
                  <a:pos x="0" y="384"/>
                </a:cxn>
                <a:cxn ang="0">
                  <a:pos x="96" y="192"/>
                </a:cxn>
                <a:cxn ang="0">
                  <a:pos x="192" y="48"/>
                </a:cxn>
                <a:cxn ang="0">
                  <a:pos x="336" y="0"/>
                </a:cxn>
                <a:cxn ang="0">
                  <a:pos x="0" y="0"/>
                </a:cxn>
              </a:cxnLst>
              <a:rect l="0" t="0" r="r" b="b"/>
              <a:pathLst>
                <a:path w="336" h="384">
                  <a:moveTo>
                    <a:pt x="0" y="48"/>
                  </a:moveTo>
                  <a:lnTo>
                    <a:pt x="0" y="384"/>
                  </a:lnTo>
                  <a:lnTo>
                    <a:pt x="96" y="192"/>
                  </a:lnTo>
                  <a:lnTo>
                    <a:pt x="192" y="48"/>
                  </a:lnTo>
                  <a:lnTo>
                    <a:pt x="336" y="0"/>
                  </a:lnTo>
                  <a:lnTo>
                    <a:pt x="0" y="0"/>
                  </a:lnTo>
                </a:path>
              </a:pathLst>
            </a:custGeom>
            <a:solidFill>
              <a:schemeClr val="bg1"/>
            </a:solidFill>
            <a:ln w="9525">
              <a:noFill/>
              <a:roun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13333" name="Rectangle 21"/>
          <p:cNvSpPr>
            <a:spLocks noGrp="1" noChangeArrowheads="1"/>
          </p:cNvSpPr>
          <p:nvPr>
            <p:ph type="ctrTitle" sz="quarter"/>
          </p:nvPr>
        </p:nvSpPr>
        <p:spPr>
          <a:xfrm>
            <a:off x="539750" y="1268413"/>
            <a:ext cx="8153400" cy="814387"/>
          </a:xfrm>
        </p:spPr>
        <p:txBody>
          <a:bodyPr/>
          <a:lstStyle>
            <a:lvl1pPr algn="ctr">
              <a:defRPr sz="3600"/>
            </a:lvl1pPr>
          </a:lstStyle>
          <a:p>
            <a:r>
              <a:rPr lang="ko-KR" altLang="en-US"/>
              <a:t>单击此处编辑母版标题样式</a:t>
            </a:r>
          </a:p>
        </p:txBody>
      </p:sp>
      <p:sp>
        <p:nvSpPr>
          <p:cNvPr id="13334" name="Rectangle 22"/>
          <p:cNvSpPr>
            <a:spLocks noGrp="1" noChangeArrowheads="1"/>
          </p:cNvSpPr>
          <p:nvPr>
            <p:ph type="subTitle" sz="quarter" idx="1"/>
          </p:nvPr>
        </p:nvSpPr>
        <p:spPr bwMode="gray">
          <a:xfrm>
            <a:off x="1476375" y="5013325"/>
            <a:ext cx="6400800" cy="533400"/>
          </a:xfrm>
        </p:spPr>
        <p:txBody>
          <a:bodyPr/>
          <a:lstStyle>
            <a:lvl1pPr marL="0" indent="0" algn="ctr">
              <a:buFont typeface="Wingdings" panose="05000000000000000000" pitchFamily="2" charset="2"/>
              <a:buNone/>
              <a:defRPr sz="1600" b="1">
                <a:solidFill>
                  <a:schemeClr val="tx2"/>
                </a:solidFill>
              </a:defRPr>
            </a:lvl1pPr>
          </a:lstStyle>
          <a:p>
            <a:r>
              <a:rPr lang="ko-KR" altLang="en-US"/>
              <a:t>单击此处编辑母版副标题样式</a:t>
            </a:r>
          </a:p>
        </p:txBody>
      </p:sp>
      <p:sp>
        <p:nvSpPr>
          <p:cNvPr id="25" name="Rectangle 23"/>
          <p:cNvSpPr>
            <a:spLocks noGrp="1" noChangeArrowheads="1"/>
          </p:cNvSpPr>
          <p:nvPr>
            <p:ph type="dt" sz="quarter" idx="2"/>
          </p:nvPr>
        </p:nvSpPr>
        <p:spPr bwMode="gray">
          <a:xfrm>
            <a:off x="457200" y="6519863"/>
            <a:ext cx="2133600" cy="152400"/>
          </a:xfrm>
          <a:prstGeom prst="rect">
            <a:avLst/>
          </a:prstGeom>
          <a:ln>
            <a:miter lim="800000"/>
          </a:ln>
        </p:spPr>
        <p:txBody>
          <a:bodyPr vert="horz" wrap="square" lIns="91440" tIns="45720" rIns="91440" bIns="45720" numCol="1" anchor="t" anchorCtr="0" compatLnSpc="1"/>
          <a:lstStyle>
            <a:lvl1pPr eaLnBrk="1" hangingPunct="1">
              <a:defRPr sz="1400">
                <a:effectLst>
                  <a:outerShdw blurRad="38100" dist="38100" dir="2700000" algn="tl">
                    <a:srgbClr val="C0C0C0"/>
                  </a:outerShdw>
                </a:effectLst>
                <a:ea typeface="Gulim" panose="020B0600000101010101" pitchFamily="34" charset="-127"/>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ko-KR" sz="1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Gulim" panose="020B0600000101010101" pitchFamily="34" charset="-127"/>
              <a:cs typeface="+mn-cs"/>
            </a:endParaRPr>
          </a:p>
        </p:txBody>
      </p:sp>
      <p:sp>
        <p:nvSpPr>
          <p:cNvPr id="26" name="Rectangle 24"/>
          <p:cNvSpPr>
            <a:spLocks noGrp="1" noChangeArrowheads="1"/>
          </p:cNvSpPr>
          <p:nvPr>
            <p:ph type="ftr" sz="quarter" idx="3"/>
          </p:nvPr>
        </p:nvSpPr>
        <p:spPr bwMode="gray">
          <a:xfrm>
            <a:off x="3124200" y="6519863"/>
            <a:ext cx="2895600" cy="152400"/>
          </a:xfrm>
          <a:prstGeom prst="rect">
            <a:avLst/>
          </a:prstGeom>
          <a:ln>
            <a:miter lim="800000"/>
          </a:ln>
        </p:spPr>
        <p:txBody>
          <a:bodyPr vert="horz" wrap="square" lIns="91440" tIns="45720" rIns="91440" bIns="45720" numCol="1" anchor="t" anchorCtr="0" compatLnSpc="1"/>
          <a:lstStyle>
            <a:lvl1pPr algn="ctr" eaLnBrk="1" hangingPunct="1">
              <a:defRPr sz="1400">
                <a:effectLst>
                  <a:outerShdw blurRad="38100" dist="38100" dir="2700000" algn="tl">
                    <a:srgbClr val="C0C0C0"/>
                  </a:outerShdw>
                </a:effectLst>
                <a:ea typeface="Gulim" panose="020B0600000101010101" pitchFamily="34" charset="-127"/>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ko-KR" sz="1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Gulim" panose="020B0600000101010101" pitchFamily="34" charset="-127"/>
              <a:cs typeface="+mn-cs"/>
            </a:endParaRPr>
          </a:p>
        </p:txBody>
      </p:sp>
      <p:sp>
        <p:nvSpPr>
          <p:cNvPr id="27" name="Rectangle 25"/>
          <p:cNvSpPr>
            <a:spLocks noGrp="1" noChangeArrowheads="1"/>
          </p:cNvSpPr>
          <p:nvPr>
            <p:ph type="sldNum" sz="quarter" idx="4"/>
          </p:nvPr>
        </p:nvSpPr>
        <p:spPr bwMode="gray">
          <a:xfrm>
            <a:off x="6553200" y="6519863"/>
            <a:ext cx="2133600" cy="152400"/>
          </a:xfrm>
          <a:prstGeom prst="rect">
            <a:avLst/>
          </a:prstGeom>
          <a:ln>
            <a:miter lim="800000"/>
          </a:ln>
        </p:spPr>
        <p:txBody>
          <a:bodyPr vert="horz" wrap="square" lIns="91440" tIns="45720" rIns="91440" bIns="45720" numCol="1" anchor="t" anchorCtr="0" compatLnSpc="1"/>
          <a:lstStyle/>
          <a:p>
            <a:pPr algn="r" eaLnBrk="1" hangingPunct="1"/>
            <a:fld id="{9A0DB2DC-4C9A-4742-B13C-FB6460FD3503}" type="slidenum">
              <a:rPr lang="ko-KR" altLang="en-US" sz="1400" dirty="0">
                <a:ea typeface="Gulim" panose="020B0600000101010101" pitchFamily="34" charset="-127"/>
              </a:rPr>
              <a:t>‹#›</a:t>
            </a:fld>
            <a:endParaRPr lang="ko-KR" altLang="en-US" sz="1400" dirty="0">
              <a:ea typeface="Gulim" panose="020B0600000101010101" pitchFamily="34" charset="-127"/>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p>
            <a:pPr lvl="0" algn="ctr" eaLnBrk="1" hangingPunct="1"/>
            <a:fld id="{9A0DB2DC-4C9A-4742-B13C-FB6460FD3503}" type="slidenum">
              <a:rPr lang="ko-KR" altLang="en-US" sz="1200" dirty="0">
                <a:latin typeface="Verdana" panose="020B0604030504040204" pitchFamily="34" charset="0"/>
                <a:ea typeface="Gulim" panose="020B0600000101010101" pitchFamily="34" charset="-127"/>
              </a:rPr>
              <a:t>‹#›</a:t>
            </a:fld>
            <a:endParaRPr lang="ko-KR" altLang="en-US" sz="1200" dirty="0">
              <a:latin typeface="Verdana" panose="020B0604030504040204" pitchFamily="34" charset="0"/>
              <a:ea typeface="Gulim" panose="020B0600000101010101" pitchFamily="34" charset="-127"/>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69100" y="404813"/>
            <a:ext cx="2051050" cy="59197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1188" y="404813"/>
            <a:ext cx="6005512" cy="59197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p>
            <a:pPr lvl="0" algn="ctr" eaLnBrk="1" hangingPunct="1"/>
            <a:fld id="{9A0DB2DC-4C9A-4742-B13C-FB6460FD3503}" type="slidenum">
              <a:rPr lang="ko-KR" altLang="en-US" sz="1200" dirty="0">
                <a:latin typeface="Verdana" panose="020B0604030504040204" pitchFamily="34" charset="0"/>
                <a:ea typeface="Gulim" panose="020B0600000101010101" pitchFamily="34" charset="-127"/>
              </a:rPr>
              <a:t>‹#›</a:t>
            </a:fld>
            <a:endParaRPr lang="ko-KR" altLang="en-US" sz="1200" dirty="0">
              <a:latin typeface="Verdana" panose="020B0604030504040204" pitchFamily="34" charset="0"/>
              <a:ea typeface="Gulim" panose="020B0600000101010101" pitchFamily="34" charset="-127"/>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87450" y="404813"/>
            <a:ext cx="7632700" cy="7207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11188" y="1628775"/>
            <a:ext cx="3992562" cy="46958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56150" y="1628775"/>
            <a:ext cx="3992563" cy="46958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p>
            <a:pPr lvl="0" algn="ctr" eaLnBrk="1" hangingPunct="1"/>
            <a:fld id="{9A0DB2DC-4C9A-4742-B13C-FB6460FD3503}" type="slidenum">
              <a:rPr lang="ko-KR" altLang="en-US" sz="1200" dirty="0">
                <a:latin typeface="Verdana" panose="020B0604030504040204" pitchFamily="34" charset="0"/>
                <a:ea typeface="Gulim" panose="020B0600000101010101" pitchFamily="34" charset="-127"/>
              </a:rPr>
              <a:t>‹#›</a:t>
            </a:fld>
            <a:endParaRPr lang="ko-KR" altLang="en-US" sz="1200" dirty="0">
              <a:latin typeface="Verdana" panose="020B0604030504040204" pitchFamily="34" charset="0"/>
              <a:ea typeface="Gulim" panose="020B0600000101010101" pitchFamily="34" charset="-127"/>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11188" y="404813"/>
            <a:ext cx="8208962" cy="59197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灯片编号占位符 2"/>
          <p:cNvSpPr>
            <a:spLocks noGrp="1"/>
          </p:cNvSpPr>
          <p:nvPr>
            <p:ph type="sldNum" sz="quarter" idx="10"/>
          </p:nvPr>
        </p:nvSpPr>
        <p:spPr/>
        <p:txBody>
          <a:bodyPr/>
          <a:lstStyle/>
          <a:p>
            <a:pPr lvl="0" algn="ctr" eaLnBrk="1" hangingPunct="1"/>
            <a:fld id="{9A0DB2DC-4C9A-4742-B13C-FB6460FD3503}" type="slidenum">
              <a:rPr lang="ko-KR" altLang="en-US" sz="1200" dirty="0">
                <a:latin typeface="Verdana" panose="020B0604030504040204" pitchFamily="34" charset="0"/>
                <a:ea typeface="Gulim" panose="020B0600000101010101" pitchFamily="34" charset="-127"/>
              </a:rPr>
              <a:t>‹#›</a:t>
            </a:fld>
            <a:endParaRPr lang="ko-KR" altLang="en-US" sz="1200" dirty="0">
              <a:latin typeface="Verdana" panose="020B0604030504040204" pitchFamily="34" charset="0"/>
              <a:ea typeface="Gulim" panose="020B0600000101010101" pitchFamily="34" charset="-127"/>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p>
            <a:pPr lvl="0" algn="ctr" eaLnBrk="1" hangingPunct="1"/>
            <a:fld id="{9A0DB2DC-4C9A-4742-B13C-FB6460FD3503}" type="slidenum">
              <a:rPr lang="ko-KR" altLang="en-US" sz="1200" dirty="0">
                <a:latin typeface="Verdana" panose="020B0604030504040204" pitchFamily="34" charset="0"/>
                <a:ea typeface="Gulim" panose="020B0600000101010101" pitchFamily="34" charset="-127"/>
              </a:rPr>
              <a:t>‹#›</a:t>
            </a:fld>
            <a:endParaRPr lang="ko-KR" altLang="en-US" sz="1200" dirty="0">
              <a:latin typeface="Verdana" panose="020B0604030504040204" pitchFamily="34" charset="0"/>
              <a:ea typeface="Gulim" panose="020B0600000101010101" pitchFamily="34" charset="-127"/>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3"/>
          <p:cNvSpPr>
            <a:spLocks noGrp="1"/>
          </p:cNvSpPr>
          <p:nvPr>
            <p:ph type="sldNum" sz="quarter" idx="10"/>
          </p:nvPr>
        </p:nvSpPr>
        <p:spPr/>
        <p:txBody>
          <a:bodyPr/>
          <a:lstStyle/>
          <a:p>
            <a:pPr lvl="0" algn="ctr" eaLnBrk="1" hangingPunct="1"/>
            <a:fld id="{9A0DB2DC-4C9A-4742-B13C-FB6460FD3503}" type="slidenum">
              <a:rPr lang="ko-KR" altLang="en-US" sz="1200" dirty="0">
                <a:latin typeface="Verdana" panose="020B0604030504040204" pitchFamily="34" charset="0"/>
                <a:ea typeface="Gulim" panose="020B0600000101010101" pitchFamily="34" charset="-127"/>
              </a:rPr>
              <a:t>‹#›</a:t>
            </a:fld>
            <a:endParaRPr lang="ko-KR" altLang="en-US" sz="1200" dirty="0">
              <a:latin typeface="Verdana" panose="020B0604030504040204" pitchFamily="34" charset="0"/>
              <a:ea typeface="Gulim" panose="020B0600000101010101" pitchFamily="34" charset="-127"/>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1188" y="1628775"/>
            <a:ext cx="3992562"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56150" y="1628775"/>
            <a:ext cx="3992563"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p>
            <a:pPr lvl="0" algn="ctr" eaLnBrk="1" hangingPunct="1"/>
            <a:fld id="{9A0DB2DC-4C9A-4742-B13C-FB6460FD3503}" type="slidenum">
              <a:rPr lang="ko-KR" altLang="en-US" sz="1200" dirty="0">
                <a:latin typeface="Verdana" panose="020B0604030504040204" pitchFamily="34" charset="0"/>
                <a:ea typeface="Gulim" panose="020B0600000101010101" pitchFamily="34" charset="-127"/>
              </a:rPr>
              <a:t>‹#›</a:t>
            </a:fld>
            <a:endParaRPr lang="ko-KR" altLang="en-US" sz="1200" dirty="0">
              <a:latin typeface="Verdana" panose="020B0604030504040204" pitchFamily="34" charset="0"/>
              <a:ea typeface="Gulim" panose="020B0600000101010101" pitchFamily="34" charset="-127"/>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p>
            <a:pPr lvl="0" algn="ctr" eaLnBrk="1" hangingPunct="1"/>
            <a:fld id="{9A0DB2DC-4C9A-4742-B13C-FB6460FD3503}" type="slidenum">
              <a:rPr lang="ko-KR" altLang="en-US" sz="1200" dirty="0">
                <a:latin typeface="Verdana" panose="020B0604030504040204" pitchFamily="34" charset="0"/>
                <a:ea typeface="Gulim" panose="020B0600000101010101" pitchFamily="34" charset="-127"/>
              </a:rPr>
              <a:t>‹#›</a:t>
            </a:fld>
            <a:endParaRPr lang="ko-KR" altLang="en-US" sz="1200" dirty="0">
              <a:latin typeface="Verdana" panose="020B0604030504040204" pitchFamily="34" charset="0"/>
              <a:ea typeface="Gulim" panose="020B0600000101010101" pitchFamily="34" charset="-127"/>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p>
            <a:pPr lvl="0" algn="ctr" eaLnBrk="1" hangingPunct="1"/>
            <a:fld id="{9A0DB2DC-4C9A-4742-B13C-FB6460FD3503}" type="slidenum">
              <a:rPr lang="ko-KR" altLang="en-US" sz="1200" dirty="0">
                <a:latin typeface="Verdana" panose="020B0604030504040204" pitchFamily="34" charset="0"/>
                <a:ea typeface="Gulim" panose="020B0600000101010101" pitchFamily="34" charset="-127"/>
              </a:rPr>
              <a:t>‹#›</a:t>
            </a:fld>
            <a:endParaRPr lang="ko-KR" altLang="en-US" sz="1200" dirty="0">
              <a:latin typeface="Verdana" panose="020B0604030504040204" pitchFamily="34" charset="0"/>
              <a:ea typeface="Gulim" panose="020B0600000101010101" pitchFamily="34" charset="-127"/>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lvl="0" algn="ctr" eaLnBrk="1" hangingPunct="1"/>
            <a:fld id="{9A0DB2DC-4C9A-4742-B13C-FB6460FD3503}" type="slidenum">
              <a:rPr lang="ko-KR" altLang="en-US" sz="1200" dirty="0">
                <a:latin typeface="Verdana" panose="020B0604030504040204" pitchFamily="34" charset="0"/>
                <a:ea typeface="Gulim" panose="020B0600000101010101" pitchFamily="34" charset="-127"/>
              </a:rPr>
              <a:t>‹#›</a:t>
            </a:fld>
            <a:endParaRPr lang="ko-KR" altLang="en-US" sz="1200" dirty="0">
              <a:latin typeface="Verdana" panose="020B0604030504040204" pitchFamily="34" charset="0"/>
              <a:ea typeface="Gulim" panose="020B0600000101010101" pitchFamily="34" charset="-127"/>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p>
            <a:pPr lvl="0" algn="ctr" eaLnBrk="1" hangingPunct="1"/>
            <a:fld id="{9A0DB2DC-4C9A-4742-B13C-FB6460FD3503}" type="slidenum">
              <a:rPr lang="ko-KR" altLang="en-US" sz="1200" dirty="0">
                <a:latin typeface="Verdana" panose="020B0604030504040204" pitchFamily="34" charset="0"/>
                <a:ea typeface="Gulim" panose="020B0600000101010101" pitchFamily="34" charset="-127"/>
              </a:rPr>
              <a:t>‹#›</a:t>
            </a:fld>
            <a:endParaRPr lang="ko-KR" altLang="en-US" sz="1200" dirty="0">
              <a:latin typeface="Verdana" panose="020B0604030504040204" pitchFamily="34" charset="0"/>
              <a:ea typeface="Gulim" panose="020B0600000101010101" pitchFamily="34" charset="-127"/>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1"/>
              </a:buClr>
              <a:buSzPct val="120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p>
            <a:pPr lvl="0" algn="ctr" eaLnBrk="1" hangingPunct="1"/>
            <a:fld id="{9A0DB2DC-4C9A-4742-B13C-FB6460FD3503}" type="slidenum">
              <a:rPr lang="ko-KR" altLang="en-US" sz="1200" dirty="0">
                <a:latin typeface="Verdana" panose="020B0604030504040204" pitchFamily="34" charset="0"/>
                <a:ea typeface="Gulim" panose="020B0600000101010101" pitchFamily="34" charset="-127"/>
              </a:rPr>
              <a:t>‹#›</a:t>
            </a:fld>
            <a:endParaRPr lang="ko-KR" altLang="en-US" sz="1200" dirty="0">
              <a:latin typeface="Verdana" panose="020B0604030504040204" pitchFamily="34" charset="0"/>
              <a:ea typeface="Gulim" panose="020B0600000101010101" pitchFamily="34" charset="-127"/>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7650" name="Group 54"/>
          <p:cNvGrpSpPr/>
          <p:nvPr/>
        </p:nvGrpSpPr>
        <p:grpSpPr>
          <a:xfrm>
            <a:off x="-1587" y="285750"/>
            <a:ext cx="9156700" cy="911225"/>
            <a:chOff x="-1" y="196"/>
            <a:chExt cx="5768" cy="635"/>
          </a:xfrm>
        </p:grpSpPr>
        <p:sp>
          <p:nvSpPr>
            <p:cNvPr id="12324" name="Rectangle 36"/>
            <p:cNvSpPr>
              <a:spLocks noChangeArrowheads="1"/>
            </p:cNvSpPr>
            <p:nvPr/>
          </p:nvSpPr>
          <p:spPr bwMode="gray">
            <a:xfrm>
              <a:off x="1" y="196"/>
              <a:ext cx="5766" cy="635"/>
            </a:xfrm>
            <a:prstGeom prst="rect">
              <a:avLst/>
            </a:prstGeom>
            <a:gradFill rotWithShape="1">
              <a:gsLst>
                <a:gs pos="0">
                  <a:schemeClr val="accent1"/>
                </a:gs>
                <a:gs pos="100000">
                  <a:schemeClr val="tx1"/>
                </a:gs>
              </a:gsLst>
              <a:lin ang="0" scaled="1"/>
            </a:gradFill>
            <a:ln w="9525">
              <a:no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339" name="Freeform 51"/>
            <p:cNvSpPr/>
            <p:nvPr/>
          </p:nvSpPr>
          <p:spPr bwMode="gray">
            <a:xfrm flipH="1" flipV="1">
              <a:off x="2265" y="196"/>
              <a:ext cx="3497" cy="226"/>
            </a:xfrm>
            <a:custGeom>
              <a:avLst/>
              <a:gdLst/>
              <a:ahLst/>
              <a:cxnLst>
                <a:cxn ang="0">
                  <a:pos x="45" y="590"/>
                </a:cxn>
                <a:cxn ang="0">
                  <a:pos x="1497" y="590"/>
                </a:cxn>
                <a:cxn ang="0">
                  <a:pos x="0" y="0"/>
                </a:cxn>
                <a:cxn ang="0">
                  <a:pos x="0" y="590"/>
                </a:cxn>
              </a:cxnLst>
              <a:rect l="0" t="0" r="r" b="b"/>
              <a:pathLst>
                <a:path w="1497" h="590">
                  <a:moveTo>
                    <a:pt x="45" y="590"/>
                  </a:moveTo>
                  <a:lnTo>
                    <a:pt x="1497" y="590"/>
                  </a:lnTo>
                  <a:lnTo>
                    <a:pt x="0" y="0"/>
                  </a:lnTo>
                  <a:lnTo>
                    <a:pt x="0" y="590"/>
                  </a:lnTo>
                </a:path>
              </a:pathLst>
            </a:custGeom>
            <a:gradFill rotWithShape="1">
              <a:gsLst>
                <a:gs pos="0">
                  <a:schemeClr val="tx1"/>
                </a:gs>
                <a:gs pos="100000">
                  <a:schemeClr val="tx1">
                    <a:gamma/>
                    <a:shade val="46275"/>
                    <a:invGamma/>
                  </a:schemeClr>
                </a:gs>
              </a:gsLst>
              <a:lin ang="18900000" scaled="1"/>
            </a:gradFill>
            <a:ln w="9525">
              <a:noFill/>
              <a:roun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329" name="Freeform 41"/>
            <p:cNvSpPr/>
            <p:nvPr/>
          </p:nvSpPr>
          <p:spPr bwMode="gray">
            <a:xfrm>
              <a:off x="-1" y="514"/>
              <a:ext cx="3702" cy="312"/>
            </a:xfrm>
            <a:custGeom>
              <a:avLst/>
              <a:gdLst/>
              <a:ahLst/>
              <a:cxnLst>
                <a:cxn ang="0">
                  <a:pos x="45" y="590"/>
                </a:cxn>
                <a:cxn ang="0">
                  <a:pos x="1497" y="590"/>
                </a:cxn>
                <a:cxn ang="0">
                  <a:pos x="0" y="0"/>
                </a:cxn>
                <a:cxn ang="0">
                  <a:pos x="0" y="590"/>
                </a:cxn>
              </a:cxnLst>
              <a:rect l="0" t="0" r="r" b="b"/>
              <a:pathLst>
                <a:path w="1497" h="590">
                  <a:moveTo>
                    <a:pt x="45" y="590"/>
                  </a:moveTo>
                  <a:lnTo>
                    <a:pt x="1497" y="590"/>
                  </a:lnTo>
                  <a:lnTo>
                    <a:pt x="0" y="0"/>
                  </a:lnTo>
                  <a:lnTo>
                    <a:pt x="0" y="590"/>
                  </a:lnTo>
                </a:path>
              </a:pathLst>
            </a:custGeom>
            <a:gradFill rotWithShape="1">
              <a:gsLst>
                <a:gs pos="0">
                  <a:schemeClr val="accent1"/>
                </a:gs>
                <a:gs pos="100000">
                  <a:schemeClr val="accent1">
                    <a:gamma/>
                    <a:shade val="46275"/>
                    <a:invGamma/>
                  </a:schemeClr>
                </a:gs>
              </a:gsLst>
              <a:lin ang="18900000" scaled="1"/>
            </a:gradFill>
            <a:ln w="9525">
              <a:noFill/>
              <a:roun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12321" name="Rectangle 33"/>
          <p:cNvSpPr>
            <a:spLocks noChangeArrowheads="1"/>
          </p:cNvSpPr>
          <p:nvPr/>
        </p:nvSpPr>
        <p:spPr bwMode="gray">
          <a:xfrm>
            <a:off x="0" y="0"/>
            <a:ext cx="9144000" cy="241300"/>
          </a:xfrm>
          <a:prstGeom prst="rect">
            <a:avLst/>
          </a:prstGeom>
          <a:gradFill rotWithShape="0">
            <a:gsLst>
              <a:gs pos="0">
                <a:schemeClr val="tx1"/>
              </a:gs>
              <a:gs pos="100000">
                <a:schemeClr val="tx1">
                  <a:gamma/>
                  <a:shade val="46275"/>
                  <a:invGamma/>
                </a:schemeClr>
              </a:gs>
            </a:gsLst>
            <a:lin ang="0" scaled="1"/>
          </a:gradFill>
          <a:ln w="9525">
            <a:no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323" name="Rectangle 35"/>
          <p:cNvSpPr>
            <a:spLocks noChangeArrowheads="1"/>
          </p:cNvSpPr>
          <p:nvPr/>
        </p:nvSpPr>
        <p:spPr bwMode="gray">
          <a:xfrm>
            <a:off x="11113" y="1235075"/>
            <a:ext cx="9132888" cy="158750"/>
          </a:xfrm>
          <a:prstGeom prst="rect">
            <a:avLst/>
          </a:prstGeom>
          <a:gradFill rotWithShape="0">
            <a:gsLst>
              <a:gs pos="0">
                <a:schemeClr val="bg2"/>
              </a:gs>
              <a:gs pos="100000">
                <a:schemeClr val="bg2">
                  <a:gamma/>
                  <a:tint val="0"/>
                  <a:invGamma/>
                </a:schemeClr>
              </a:gs>
            </a:gsLst>
            <a:lin ang="5400000" scaled="1"/>
          </a:gradFill>
          <a:ln w="9525">
            <a:no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653" name="Rectangle 21"/>
          <p:cNvSpPr>
            <a:spLocks noGrp="1"/>
          </p:cNvSpPr>
          <p:nvPr>
            <p:ph type="title"/>
          </p:nvPr>
        </p:nvSpPr>
        <p:spPr>
          <a:xfrm>
            <a:off x="1187450" y="404813"/>
            <a:ext cx="7632700" cy="720725"/>
          </a:xfrm>
          <a:prstGeom prst="rect">
            <a:avLst/>
          </a:prstGeom>
          <a:noFill/>
          <a:ln w="9525">
            <a:noFill/>
          </a:ln>
        </p:spPr>
        <p:txBody>
          <a:bodyPr anchor="ctr"/>
          <a:lstStyle/>
          <a:p>
            <a:pPr lvl="0"/>
            <a:r>
              <a:rPr lang="ko-KR" altLang="en-US" dirty="0"/>
              <a:t>单击此处编辑母版标题样式</a:t>
            </a:r>
          </a:p>
        </p:txBody>
      </p:sp>
      <p:sp>
        <p:nvSpPr>
          <p:cNvPr id="27654" name="Rectangle 22"/>
          <p:cNvSpPr>
            <a:spLocks noGrp="1"/>
          </p:cNvSpPr>
          <p:nvPr>
            <p:ph type="body" idx="1"/>
          </p:nvPr>
        </p:nvSpPr>
        <p:spPr>
          <a:xfrm>
            <a:off x="611188" y="1628775"/>
            <a:ext cx="8137525" cy="4695825"/>
          </a:xfrm>
          <a:prstGeom prst="rect">
            <a:avLst/>
          </a:prstGeom>
          <a:noFill/>
          <a:ln w="9525">
            <a:noFill/>
          </a:ln>
        </p:spPr>
        <p:txBody>
          <a:bodyPr/>
          <a:lstStyle/>
          <a:p>
            <a:pPr lvl="0"/>
            <a:r>
              <a:rPr lang="ko-KR" altLang="en-US" dirty="0"/>
              <a:t>单击此处编辑母版文本样式</a:t>
            </a:r>
          </a:p>
          <a:p>
            <a:pPr lvl="1"/>
            <a:r>
              <a:rPr lang="ko-KR" altLang="en-US" dirty="0"/>
              <a:t>第二级</a:t>
            </a:r>
          </a:p>
          <a:p>
            <a:pPr lvl="2"/>
            <a:r>
              <a:rPr lang="ko-KR" altLang="en-US" dirty="0"/>
              <a:t>第三级</a:t>
            </a:r>
          </a:p>
          <a:p>
            <a:pPr lvl="3"/>
            <a:r>
              <a:rPr lang="ko-KR" altLang="en-US" dirty="0"/>
              <a:t>第四级</a:t>
            </a:r>
          </a:p>
          <a:p>
            <a:pPr lvl="4"/>
            <a:r>
              <a:rPr lang="ko-KR" altLang="en-US" dirty="0"/>
              <a:t>第五级</a:t>
            </a:r>
          </a:p>
        </p:txBody>
      </p:sp>
      <p:sp>
        <p:nvSpPr>
          <p:cNvPr id="12313" name="Rectangle 25"/>
          <p:cNvSpPr>
            <a:spLocks noGrp="1" noChangeArrowheads="1"/>
          </p:cNvSpPr>
          <p:nvPr>
            <p:ph type="sldNum" sz="quarter" idx="4"/>
          </p:nvPr>
        </p:nvSpPr>
        <p:spPr bwMode="auto">
          <a:xfrm>
            <a:off x="3276600" y="6477000"/>
            <a:ext cx="2133600" cy="304800"/>
          </a:xfrm>
          <a:prstGeom prst="rect">
            <a:avLst/>
          </a:prstGeom>
          <a:noFill/>
          <a:ln w="9525">
            <a:noFill/>
            <a:miter lim="800000"/>
          </a:ln>
          <a:effectLst/>
        </p:spPr>
        <p:txBody>
          <a:bodyPr vert="horz" wrap="square" lIns="91440" tIns="45720" rIns="91440" bIns="45720" numCol="1" anchor="t" anchorCtr="0" compatLnSpc="1"/>
          <a:lstStyle/>
          <a:p>
            <a:pPr lvl="0" algn="ctr" eaLnBrk="1" hangingPunct="1"/>
            <a:fld id="{9A0DB2DC-4C9A-4742-B13C-FB6460FD3503}" type="slidenum">
              <a:rPr lang="ko-KR" altLang="en-US" sz="1200" dirty="0">
                <a:latin typeface="Verdana" panose="020B0604030504040204" pitchFamily="34" charset="0"/>
                <a:ea typeface="Gulim" panose="020B0600000101010101" pitchFamily="34" charset="-127"/>
              </a:rPr>
              <a:t>‹#›</a:t>
            </a:fld>
            <a:endParaRPr lang="ko-KR" altLang="en-US" sz="1200" dirty="0">
              <a:latin typeface="Verdana" panose="020B0604030504040204" pitchFamily="34" charset="0"/>
              <a:ea typeface="Gulim" panose="020B0600000101010101" pitchFamily="34" charset="-127"/>
            </a:endParaRPr>
          </a:p>
        </p:txBody>
      </p:sp>
      <p:pic>
        <p:nvPicPr>
          <p:cNvPr id="27656" name="Picture 49" descr="Untitled-1 copy"/>
          <p:cNvPicPr>
            <a:picLocks noChangeAspect="1"/>
          </p:cNvPicPr>
          <p:nvPr/>
        </p:nvPicPr>
        <p:blipFill>
          <a:blip r:embed="rId15"/>
          <a:stretch>
            <a:fillRect/>
          </a:stretch>
        </p:blipFill>
        <p:spPr>
          <a:xfrm>
            <a:off x="250825" y="382588"/>
            <a:ext cx="720725" cy="720725"/>
          </a:xfrm>
          <a:prstGeom prst="rect">
            <a:avLst/>
          </a:prstGeom>
          <a:noFill/>
          <a:ln w="9525">
            <a:noFill/>
          </a:ln>
        </p:spPr>
      </p:pic>
      <p:pic>
        <p:nvPicPr>
          <p:cNvPr id="27657" name="Picture 50" descr="Untitled-1 copy"/>
          <p:cNvPicPr>
            <a:picLocks noChangeAspect="1"/>
          </p:cNvPicPr>
          <p:nvPr/>
        </p:nvPicPr>
        <p:blipFill>
          <a:blip r:embed="rId16"/>
          <a:stretch>
            <a:fillRect/>
          </a:stretch>
        </p:blipFill>
        <p:spPr>
          <a:xfrm>
            <a:off x="971550" y="765175"/>
            <a:ext cx="358775" cy="358775"/>
          </a:xfrm>
          <a:prstGeom prst="rect">
            <a:avLst/>
          </a:prstGeom>
          <a:noFill/>
          <a:ln w="9525">
            <a:noFill/>
          </a:ln>
        </p:spPr>
      </p:pic>
      <p:pic>
        <p:nvPicPr>
          <p:cNvPr id="27658" name="Picture 55" descr="理工大学校徽图片1">
            <a:hlinkClick r:id="" action="ppaction://noaction"/>
          </p:cNvPr>
          <p:cNvPicPr>
            <a:picLocks noChangeAspect="1"/>
          </p:cNvPicPr>
          <p:nvPr userDrawn="1"/>
        </p:nvPicPr>
        <p:blipFill>
          <a:blip r:embed="rId17"/>
          <a:stretch>
            <a:fillRect/>
          </a:stretch>
        </p:blipFill>
        <p:spPr>
          <a:xfrm>
            <a:off x="8243888" y="6029325"/>
            <a:ext cx="900112" cy="82867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sldNum="0" hdr="0" ftr="0" dt="0"/>
  <p:txStyles>
    <p:titleStyle>
      <a:lvl1pPr algn="r" rtl="0" eaLnBrk="0" fontAlgn="base" hangingPunct="0">
        <a:spcBef>
          <a:spcPct val="0"/>
        </a:spcBef>
        <a:spcAft>
          <a:spcPct val="0"/>
        </a:spcAft>
        <a:defRPr sz="3200">
          <a:solidFill>
            <a:schemeClr val="bg1"/>
          </a:solidFill>
          <a:latin typeface="+mj-lt"/>
          <a:ea typeface="+mj-ea"/>
          <a:cs typeface="+mj-cs"/>
        </a:defRPr>
      </a:lvl1pPr>
      <a:lvl2pPr algn="r" rtl="0" eaLnBrk="0" fontAlgn="base" hangingPunct="0">
        <a:spcBef>
          <a:spcPct val="0"/>
        </a:spcBef>
        <a:spcAft>
          <a:spcPct val="0"/>
        </a:spcAft>
        <a:defRPr sz="3200">
          <a:solidFill>
            <a:schemeClr val="bg1"/>
          </a:solidFill>
          <a:latin typeface="Verdana" panose="020B0604030504040204" pitchFamily="34" charset="0"/>
        </a:defRPr>
      </a:lvl2pPr>
      <a:lvl3pPr algn="r" rtl="0" eaLnBrk="0" fontAlgn="base" hangingPunct="0">
        <a:spcBef>
          <a:spcPct val="0"/>
        </a:spcBef>
        <a:spcAft>
          <a:spcPct val="0"/>
        </a:spcAft>
        <a:defRPr sz="3200">
          <a:solidFill>
            <a:schemeClr val="bg1"/>
          </a:solidFill>
          <a:latin typeface="Verdana" panose="020B0604030504040204" pitchFamily="34" charset="0"/>
        </a:defRPr>
      </a:lvl3pPr>
      <a:lvl4pPr algn="r" rtl="0" eaLnBrk="0" fontAlgn="base" hangingPunct="0">
        <a:spcBef>
          <a:spcPct val="0"/>
        </a:spcBef>
        <a:spcAft>
          <a:spcPct val="0"/>
        </a:spcAft>
        <a:defRPr sz="3200">
          <a:solidFill>
            <a:schemeClr val="bg1"/>
          </a:solidFill>
          <a:latin typeface="Verdana" panose="020B0604030504040204" pitchFamily="34" charset="0"/>
        </a:defRPr>
      </a:lvl4pPr>
      <a:lvl5pPr algn="r" rtl="0" eaLnBrk="0" fontAlgn="base" hangingPunct="0">
        <a:spcBef>
          <a:spcPct val="0"/>
        </a:spcBef>
        <a:spcAft>
          <a:spcPct val="0"/>
        </a:spcAft>
        <a:defRPr sz="3200">
          <a:solidFill>
            <a:schemeClr val="bg1"/>
          </a:solidFill>
          <a:latin typeface="Verdana" panose="020B0604030504040204" pitchFamily="34" charset="0"/>
        </a:defRPr>
      </a:lvl5pPr>
      <a:lvl6pPr marL="457200" algn="r" rtl="0" fontAlgn="base">
        <a:spcBef>
          <a:spcPct val="0"/>
        </a:spcBef>
        <a:spcAft>
          <a:spcPct val="0"/>
        </a:spcAft>
        <a:defRPr sz="3200">
          <a:solidFill>
            <a:schemeClr val="bg1"/>
          </a:solidFill>
          <a:latin typeface="Verdana" panose="020B0604030504040204" pitchFamily="34" charset="0"/>
        </a:defRPr>
      </a:lvl6pPr>
      <a:lvl7pPr marL="914400" algn="r" rtl="0" fontAlgn="base">
        <a:spcBef>
          <a:spcPct val="0"/>
        </a:spcBef>
        <a:spcAft>
          <a:spcPct val="0"/>
        </a:spcAft>
        <a:defRPr sz="3200">
          <a:solidFill>
            <a:schemeClr val="bg1"/>
          </a:solidFill>
          <a:latin typeface="Verdana" panose="020B0604030504040204" pitchFamily="34" charset="0"/>
        </a:defRPr>
      </a:lvl7pPr>
      <a:lvl8pPr marL="1371600" algn="r" rtl="0" fontAlgn="base">
        <a:spcBef>
          <a:spcPct val="0"/>
        </a:spcBef>
        <a:spcAft>
          <a:spcPct val="0"/>
        </a:spcAft>
        <a:defRPr sz="3200">
          <a:solidFill>
            <a:schemeClr val="bg1"/>
          </a:solidFill>
          <a:latin typeface="Verdana" panose="020B0604030504040204" pitchFamily="34" charset="0"/>
        </a:defRPr>
      </a:lvl8pPr>
      <a:lvl9pPr marL="1828800" algn="r" rtl="0" fontAlgn="base">
        <a:spcBef>
          <a:spcPct val="0"/>
        </a:spcBef>
        <a:spcAft>
          <a:spcPct val="0"/>
        </a:spcAft>
        <a:defRPr sz="3200">
          <a:solidFill>
            <a:schemeClr val="bg1"/>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tx1"/>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85000"/>
        <a:buFont typeface="Arial" panose="020B0604020202020204" pitchFamily="34" charset="0"/>
        <a:buChar char="–"/>
        <a:defRPr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defRPr>
      </a:lvl3pPr>
      <a:lvl4pPr marL="1600200" indent="-228600" algn="l" rtl="0" eaLnBrk="0" fontAlgn="base" hangingPunct="0">
        <a:spcBef>
          <a:spcPct val="20000"/>
        </a:spcBef>
        <a:spcAft>
          <a:spcPct val="0"/>
        </a:spcAft>
        <a:buClr>
          <a:schemeClr val="tx1"/>
        </a:buClr>
        <a:buSzPct val="75000"/>
        <a:buFont typeface="Arial" panose="020B0604020202020204" pitchFamily="34" charset="0"/>
        <a:buChar char="–"/>
        <a:defRPr sz="2000">
          <a:solidFill>
            <a:schemeClr val="tx2"/>
          </a:solidFill>
          <a:latin typeface="+mn-lt"/>
        </a:defRPr>
      </a:lvl4pPr>
      <a:lvl5pPr marL="2057400" indent="-228600" algn="l" rtl="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mn-lt"/>
        </a:defRPr>
      </a:lvl5pPr>
      <a:lvl6pPr marL="2514600" indent="-228600" algn="l" rtl="0" fontAlgn="base">
        <a:spcBef>
          <a:spcPct val="20000"/>
        </a:spcBef>
        <a:spcAft>
          <a:spcPct val="0"/>
        </a:spcAft>
        <a:buClr>
          <a:schemeClr val="tx1"/>
        </a:buClr>
        <a:buSzPct val="80000"/>
        <a:buFont typeface="Wingdings" panose="05000000000000000000" pitchFamily="2" charset="2"/>
        <a:buChar char="§"/>
        <a:defRPr sz="2000">
          <a:solidFill>
            <a:schemeClr val="tx2"/>
          </a:solidFill>
          <a:latin typeface="+mn-lt"/>
        </a:defRPr>
      </a:lvl6pPr>
      <a:lvl7pPr marL="2971800" indent="-228600" algn="l" rtl="0" fontAlgn="base">
        <a:spcBef>
          <a:spcPct val="20000"/>
        </a:spcBef>
        <a:spcAft>
          <a:spcPct val="0"/>
        </a:spcAft>
        <a:buClr>
          <a:schemeClr val="tx1"/>
        </a:buClr>
        <a:buSzPct val="80000"/>
        <a:buFont typeface="Wingdings" panose="05000000000000000000" pitchFamily="2" charset="2"/>
        <a:buChar char="§"/>
        <a:defRPr sz="2000">
          <a:solidFill>
            <a:schemeClr val="tx2"/>
          </a:solidFill>
          <a:latin typeface="+mn-lt"/>
        </a:defRPr>
      </a:lvl7pPr>
      <a:lvl8pPr marL="3429000" indent="-228600" algn="l" rtl="0" fontAlgn="base">
        <a:spcBef>
          <a:spcPct val="20000"/>
        </a:spcBef>
        <a:spcAft>
          <a:spcPct val="0"/>
        </a:spcAft>
        <a:buClr>
          <a:schemeClr val="tx1"/>
        </a:buClr>
        <a:buSzPct val="80000"/>
        <a:buFont typeface="Wingdings" panose="05000000000000000000" pitchFamily="2" charset="2"/>
        <a:buChar char="§"/>
        <a:defRPr sz="2000">
          <a:solidFill>
            <a:schemeClr val="tx2"/>
          </a:solidFill>
          <a:latin typeface="+mn-lt"/>
        </a:defRPr>
      </a:lvl8pPr>
      <a:lvl9pPr marL="3886200" indent="-228600" algn="l" rtl="0" fontAlgn="base">
        <a:spcBef>
          <a:spcPct val="20000"/>
        </a:spcBef>
        <a:spcAft>
          <a:spcPct val="0"/>
        </a:spcAft>
        <a:buClr>
          <a:schemeClr val="tx1"/>
        </a:buClr>
        <a:buSzPct val="80000"/>
        <a:buFont typeface="Wingdings" panose="05000000000000000000" pitchFamily="2" charset="2"/>
        <a:buChar char="§"/>
        <a:defRPr sz="2000">
          <a:solidFill>
            <a:schemeClr val="tx2"/>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image" Target="../media/image20.wmf"/></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3.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4.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6.wmf"/><Relationship Id="rId5" Type="http://schemas.openxmlformats.org/officeDocument/2006/relationships/oleObject" Target="../embeddings/oleObject15.bin"/><Relationship Id="rId4" Type="http://schemas.openxmlformats.org/officeDocument/2006/relationships/image" Target="../media/image25.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7.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8.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oleObject" Target="../embeddings/oleObject8.bin"/><Relationship Id="rId3" Type="http://schemas.openxmlformats.org/officeDocument/2006/relationships/oleObject" Target="../embeddings/oleObject3.bin"/><Relationship Id="rId7" Type="http://schemas.openxmlformats.org/officeDocument/2006/relationships/image" Target="../media/image8.wmf"/><Relationship Id="rId12" Type="http://schemas.openxmlformats.org/officeDocument/2006/relationships/image" Target="../media/image10.wmf"/><Relationship Id="rId2" Type="http://schemas.openxmlformats.org/officeDocument/2006/relationships/slideLayout" Target="../slideLayouts/slideLayout12.xml"/><Relationship Id="rId16" Type="http://schemas.openxmlformats.org/officeDocument/2006/relationships/image" Target="../media/image12.wmf"/><Relationship Id="rId1" Type="http://schemas.openxmlformats.org/officeDocument/2006/relationships/vmlDrawing" Target="../drawings/vmlDrawing3.vml"/><Relationship Id="rId6" Type="http://schemas.openxmlformats.org/officeDocument/2006/relationships/oleObject" Target="../embeddings/oleObject5.bin"/><Relationship Id="rId11" Type="http://schemas.openxmlformats.org/officeDocument/2006/relationships/oleObject" Target="../embeddings/oleObject7.bin"/><Relationship Id="rId5" Type="http://schemas.openxmlformats.org/officeDocument/2006/relationships/oleObject" Target="../embeddings/oleObject4.bin"/><Relationship Id="rId15" Type="http://schemas.openxmlformats.org/officeDocument/2006/relationships/oleObject" Target="../embeddings/oleObject9.bin"/><Relationship Id="rId10" Type="http://schemas.openxmlformats.org/officeDocument/2006/relationships/image" Target="../media/image9.wmf"/><Relationship Id="rId4" Type="http://schemas.openxmlformats.org/officeDocument/2006/relationships/image" Target="../media/image7.wmf"/><Relationship Id="rId9" Type="http://schemas.openxmlformats.org/officeDocument/2006/relationships/oleObject" Target="../embeddings/oleObject6.bin"/><Relationship Id="rId14" Type="http://schemas.openxmlformats.org/officeDocument/2006/relationships/image" Target="../media/image11.wmf"/></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5.png"/><Relationship Id="rId5" Type="http://schemas.openxmlformats.org/officeDocument/2006/relationships/image" Target="../media/image7.wmf"/><Relationship Id="rId4" Type="http://schemas.openxmlformats.org/officeDocument/2006/relationships/oleObject" Target="../embeddings/oleObject10.bin"/></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3" name="Rectangle 8"/>
          <p:cNvSpPr/>
          <p:nvPr/>
        </p:nvSpPr>
        <p:spPr>
          <a:xfrm>
            <a:off x="1690053" y="3558540"/>
            <a:ext cx="6329680" cy="701040"/>
          </a:xfrm>
          <a:prstGeom prst="rect">
            <a:avLst/>
          </a:prstGeom>
          <a:noFill/>
          <a:ln w="9525">
            <a:noFill/>
          </a:ln>
        </p:spPr>
        <p:txBody>
          <a:bodyPr wrap="none">
            <a:spAutoFit/>
          </a:bodyPr>
          <a:lstStyle/>
          <a:p>
            <a:pPr lvl="0"/>
            <a:r>
              <a:rPr lang="zh-CN" altLang="en-US" sz="4000" dirty="0">
                <a:solidFill>
                  <a:srgbClr val="00B0F0"/>
                </a:solidFill>
                <a:latin typeface="黑体" panose="02010609060101010101" pitchFamily="49" charset="-122"/>
                <a:ea typeface="黑体" panose="02010609060101010101" pitchFamily="49" charset="-122"/>
              </a:rPr>
              <a:t> </a:t>
            </a:r>
            <a:r>
              <a:rPr lang="en-US" altLang="zh-CN" sz="3200" dirty="0">
                <a:solidFill>
                  <a:srgbClr val="00B0F0"/>
                </a:solidFill>
                <a:latin typeface="黑体" panose="02010609060101010101" pitchFamily="49" charset="-122"/>
                <a:ea typeface="黑体" panose="02010609060101010101" pitchFamily="49" charset="-122"/>
              </a:rPr>
              <a:t>-</a:t>
            </a:r>
            <a:r>
              <a:rPr lang="zh-CN" altLang="en-US" sz="3200" dirty="0">
                <a:solidFill>
                  <a:srgbClr val="00B0F0"/>
                </a:solidFill>
                <a:latin typeface="黑体" panose="02010609060101010101" pitchFamily="49" charset="-122"/>
                <a:ea typeface="黑体" panose="02010609060101010101" pitchFamily="49" charset="-122"/>
              </a:rPr>
              <a:t>图像增强（亮度变换和直方图）</a:t>
            </a:r>
          </a:p>
        </p:txBody>
      </p:sp>
      <p:sp>
        <p:nvSpPr>
          <p:cNvPr id="3" name="文本框 2"/>
          <p:cNvSpPr txBox="1"/>
          <p:nvPr/>
        </p:nvSpPr>
        <p:spPr>
          <a:xfrm>
            <a:off x="2169795" y="2310130"/>
            <a:ext cx="4768215" cy="1005840"/>
          </a:xfrm>
          <a:prstGeom prst="rect">
            <a:avLst/>
          </a:prstGeom>
          <a:noFill/>
        </p:spPr>
        <p:txBody>
          <a:bodyPr wrap="none" rtlCol="0" anchor="t">
            <a:spAutoFit/>
          </a:bodyPr>
          <a:lstStyle/>
          <a:p>
            <a:r>
              <a:rPr lang="zh-CN" altLang="en-US" sz="6000" b="1" noProof="0" dirty="0" smtClean="0">
                <a:ln>
                  <a:noFill/>
                </a:ln>
                <a:solidFill>
                  <a:srgbClr val="4D009A"/>
                </a:solidFill>
                <a:effectLst>
                  <a:outerShdw blurRad="63500" dist="38100" dir="5400000" algn="t" rotWithShape="0">
                    <a:prstClr val="black">
                      <a:alpha val="25000"/>
                    </a:prstClr>
                  </a:outerShdw>
                </a:effectLst>
                <a:uLnTx/>
                <a:uFillTx/>
                <a:latin typeface="Batang" panose="02030600000101010101" pitchFamily="18" charset="-127"/>
                <a:ea typeface="Batang" panose="02030600000101010101" pitchFamily="18" charset="-127"/>
                <a:cs typeface="+mj-cs"/>
                <a:sym typeface="+mn-ea"/>
              </a:rPr>
              <a:t>数字图像处理</a:t>
            </a:r>
            <a:endParaRPr lang="zh-CN" altLang="en-US" sz="6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p:nvPr/>
        </p:nvSpPr>
        <p:spPr>
          <a:xfrm>
            <a:off x="323850" y="1350963"/>
            <a:ext cx="3311525" cy="384175"/>
          </a:xfrm>
          <a:prstGeom prst="rect">
            <a:avLst/>
          </a:prstGeom>
          <a:noFill/>
          <a:ln w="9525">
            <a:noFill/>
          </a:ln>
        </p:spPr>
        <p:txBody>
          <a:bodyPr>
            <a:spAutoFit/>
          </a:bodyPr>
          <a:lstStyle/>
          <a:p>
            <a:pPr lvl="0" eaLnBrk="1" hangingPunct="1">
              <a:lnSpc>
                <a:spcPct val="80000"/>
              </a:lnSpc>
              <a:spcBef>
                <a:spcPct val="20000"/>
              </a:spcBef>
              <a:buClr>
                <a:schemeClr val="tx1"/>
              </a:buClr>
              <a:buSzPct val="120000"/>
              <a:buFont typeface="Wingdings" panose="05000000000000000000" pitchFamily="2" charset="2"/>
              <a:buNone/>
            </a:pPr>
            <a:r>
              <a:rPr lang="en-US" altLang="zh-CN" sz="2400" b="1" dirty="0">
                <a:solidFill>
                  <a:srgbClr val="A42806"/>
                </a:solidFill>
                <a:latin typeface="幼圆" panose="02010509060101010101" pitchFamily="49" charset="-122"/>
                <a:ea typeface="幼圆" panose="02010509060101010101" pitchFamily="49" charset="-122"/>
              </a:rPr>
              <a:t>2</a:t>
            </a:r>
            <a:r>
              <a:rPr lang="zh-CN" altLang="en-US" sz="2400" b="1" dirty="0">
                <a:solidFill>
                  <a:srgbClr val="A42806"/>
                </a:solidFill>
                <a:latin typeface="幼圆" panose="02010509060101010101" pitchFamily="49" charset="-122"/>
                <a:ea typeface="幼圆" panose="02010509060101010101" pitchFamily="49" charset="-122"/>
              </a:rPr>
              <a:t>、分段线性点运算</a:t>
            </a:r>
          </a:p>
        </p:txBody>
      </p:sp>
      <p:sp>
        <p:nvSpPr>
          <p:cNvPr id="5124" name="Rectangle 3"/>
          <p:cNvSpPr/>
          <p:nvPr/>
        </p:nvSpPr>
        <p:spPr>
          <a:xfrm>
            <a:off x="381000" y="1916113"/>
            <a:ext cx="8763000" cy="457200"/>
          </a:xfrm>
          <a:prstGeom prst="rect">
            <a:avLst/>
          </a:prstGeom>
          <a:noFill/>
          <a:ln w="9525">
            <a:noFill/>
          </a:ln>
        </p:spPr>
        <p:txBody>
          <a:bodyPr wrap="none">
            <a:spAutoFit/>
          </a:bodyPr>
          <a:lstStyle/>
          <a:p>
            <a:pPr lvl="0" eaLnBrk="1" hangingPunct="1">
              <a:spcBef>
                <a:spcPct val="20000"/>
              </a:spcBef>
              <a:buClr>
                <a:schemeClr val="tx2"/>
              </a:buClr>
              <a:buSzPct val="95000"/>
              <a:buFont typeface="Wingdings" panose="05000000000000000000" pitchFamily="2" charset="2"/>
              <a:buNone/>
            </a:pPr>
            <a:r>
              <a:rPr lang="zh-CN" altLang="en-US" sz="2400" b="1" dirty="0">
                <a:latin typeface="Times New Roman" panose="02020603050405020304" pitchFamily="18" charset="0"/>
                <a:ea typeface="幼圆" panose="02010509060101010101" pitchFamily="49" charset="-122"/>
              </a:rPr>
              <a:t>将感兴趣的灰度范围线性扩展，相对抑制不感兴趣的灰度区域。</a:t>
            </a:r>
          </a:p>
        </p:txBody>
      </p:sp>
      <p:sp>
        <p:nvSpPr>
          <p:cNvPr id="5125" name="Rectangle 4"/>
          <p:cNvSpPr/>
          <p:nvPr/>
        </p:nvSpPr>
        <p:spPr>
          <a:xfrm>
            <a:off x="684213" y="2563813"/>
            <a:ext cx="7392987" cy="457200"/>
          </a:xfrm>
          <a:prstGeom prst="rect">
            <a:avLst/>
          </a:prstGeom>
          <a:noFill/>
          <a:ln w="9525">
            <a:noFill/>
          </a:ln>
        </p:spPr>
        <p:txBody>
          <a:bodyPr wrap="none">
            <a:spAutoFit/>
          </a:bodyPr>
          <a:lstStyle/>
          <a:p>
            <a:pPr lvl="0" eaLnBrk="1" hangingPunct="1">
              <a:spcBef>
                <a:spcPct val="20000"/>
              </a:spcBef>
              <a:buClr>
                <a:schemeClr val="tx2"/>
              </a:buClr>
              <a:buSzPct val="95000"/>
              <a:buFont typeface="Wingdings" panose="05000000000000000000" pitchFamily="2" charset="2"/>
              <a:buNone/>
            </a:pPr>
            <a:r>
              <a:rPr lang="zh-CN" altLang="en-US" sz="2400" b="1" dirty="0">
                <a:latin typeface="幼圆" panose="02010509060101010101" pitchFamily="49" charset="-122"/>
                <a:ea typeface="幼圆" panose="02010509060101010101" pitchFamily="49" charset="-122"/>
              </a:rPr>
              <a:t>设</a:t>
            </a:r>
            <a:r>
              <a:rPr lang="en-US" altLang="zh-CN" sz="2400" b="1" i="1" dirty="0">
                <a:latin typeface="Times New Roman" panose="02020603050405020304" pitchFamily="18" charset="0"/>
                <a:ea typeface="幼圆" panose="02010509060101010101" pitchFamily="49" charset="-122"/>
              </a:rPr>
              <a:t>f(x,y)</a:t>
            </a:r>
            <a:r>
              <a:rPr lang="zh-CN" altLang="en-US" sz="2400" b="1" dirty="0">
                <a:latin typeface="幼圆" panose="02010509060101010101" pitchFamily="49" charset="-122"/>
                <a:ea typeface="幼圆" panose="02010509060101010101" pitchFamily="49" charset="-122"/>
              </a:rPr>
              <a:t>灰度范围为</a:t>
            </a:r>
            <a:r>
              <a:rPr lang="en-US" altLang="zh-CN" sz="2400" b="1" dirty="0">
                <a:latin typeface="幼圆" panose="02010509060101010101" pitchFamily="49" charset="-122"/>
                <a:ea typeface="幼圆" panose="02010509060101010101" pitchFamily="49" charset="-122"/>
              </a:rPr>
              <a:t>[</a:t>
            </a:r>
            <a:r>
              <a:rPr lang="en-US" altLang="zh-CN" sz="2400" b="1" i="1" dirty="0">
                <a:latin typeface="Times New Roman" panose="02020603050405020304" pitchFamily="18" charset="0"/>
                <a:ea typeface="幼圆" panose="02010509060101010101" pitchFamily="49" charset="-122"/>
              </a:rPr>
              <a:t>0,M</a:t>
            </a:r>
            <a:r>
              <a:rPr lang="en-US" altLang="zh-CN" sz="2400" b="1" i="1" baseline="-25000" dirty="0">
                <a:latin typeface="Times New Roman" panose="02020603050405020304" pitchFamily="18" charset="0"/>
                <a:ea typeface="幼圆" panose="02010509060101010101" pitchFamily="49" charset="-122"/>
              </a:rPr>
              <a:t>f</a:t>
            </a:r>
            <a:r>
              <a:rPr lang="en-US" altLang="zh-CN" sz="2400" b="1" dirty="0">
                <a:latin typeface="幼圆" panose="02010509060101010101" pitchFamily="49" charset="-122"/>
                <a:ea typeface="幼圆" panose="02010509060101010101" pitchFamily="49" charset="-122"/>
              </a:rPr>
              <a:t>]</a:t>
            </a:r>
            <a:r>
              <a:rPr lang="zh-CN" altLang="en-US" sz="2400" b="1" dirty="0">
                <a:latin typeface="幼圆" panose="02010509060101010101" pitchFamily="49" charset="-122"/>
                <a:ea typeface="幼圆" panose="02010509060101010101" pitchFamily="49" charset="-122"/>
              </a:rPr>
              <a:t>，</a:t>
            </a:r>
            <a:r>
              <a:rPr lang="en-US" altLang="zh-CN" sz="2400" b="1" dirty="0">
                <a:latin typeface="幼圆" panose="02010509060101010101" pitchFamily="49" charset="-122"/>
                <a:ea typeface="幼圆" panose="02010509060101010101" pitchFamily="49" charset="-122"/>
              </a:rPr>
              <a:t>g(x,y)</a:t>
            </a:r>
            <a:r>
              <a:rPr lang="zh-CN" altLang="en-US" sz="2400" b="1" dirty="0">
                <a:latin typeface="幼圆" panose="02010509060101010101" pitchFamily="49" charset="-122"/>
                <a:ea typeface="幼圆" panose="02010509060101010101" pitchFamily="49" charset="-122"/>
              </a:rPr>
              <a:t>灰度范围为</a:t>
            </a:r>
            <a:r>
              <a:rPr lang="en-US" altLang="zh-CN" sz="2400" b="1" dirty="0">
                <a:latin typeface="幼圆" panose="02010509060101010101" pitchFamily="49" charset="-122"/>
                <a:ea typeface="幼圆" panose="02010509060101010101" pitchFamily="49" charset="-122"/>
              </a:rPr>
              <a:t>[</a:t>
            </a:r>
            <a:r>
              <a:rPr lang="en-US" altLang="zh-CN" sz="2400" b="1" i="1" dirty="0">
                <a:latin typeface="Times New Roman" panose="02020603050405020304" pitchFamily="18" charset="0"/>
                <a:ea typeface="幼圆" panose="02010509060101010101" pitchFamily="49" charset="-122"/>
              </a:rPr>
              <a:t>0,M</a:t>
            </a:r>
            <a:r>
              <a:rPr lang="en-US" altLang="zh-CN" sz="2400" b="1" i="1" baseline="-25000" dirty="0">
                <a:latin typeface="Times New Roman" panose="02020603050405020304" pitchFamily="18" charset="0"/>
                <a:ea typeface="幼圆" panose="02010509060101010101" pitchFamily="49" charset="-122"/>
              </a:rPr>
              <a:t>g</a:t>
            </a:r>
            <a:r>
              <a:rPr lang="en-US" altLang="zh-CN" sz="2400" b="1" dirty="0">
                <a:latin typeface="幼圆" panose="02010509060101010101" pitchFamily="49" charset="-122"/>
                <a:ea typeface="幼圆" panose="02010509060101010101" pitchFamily="49" charset="-122"/>
              </a:rPr>
              <a:t>],</a:t>
            </a:r>
          </a:p>
        </p:txBody>
      </p:sp>
      <p:graphicFrame>
        <p:nvGraphicFramePr>
          <p:cNvPr id="140293" name="Object 5"/>
          <p:cNvGraphicFramePr>
            <a:graphicFrameLocks noGrp="1"/>
          </p:cNvGraphicFramePr>
          <p:nvPr>
            <p:ph/>
          </p:nvPr>
        </p:nvGraphicFramePr>
        <p:xfrm>
          <a:off x="0" y="3500438"/>
          <a:ext cx="6048375" cy="2393950"/>
        </p:xfrm>
        <a:graphic>
          <a:graphicData uri="http://schemas.openxmlformats.org/presentationml/2006/ole">
            <mc:AlternateContent xmlns:mc="http://schemas.openxmlformats.org/markup-compatibility/2006">
              <mc:Choice xmlns:v="urn:schemas-microsoft-com:vml" Requires="v">
                <p:oleObj spid="_x0000_s7174" r:id="rId3" imgW="3530600" imgH="1397000" progId="Equation.3">
                  <p:embed/>
                </p:oleObj>
              </mc:Choice>
              <mc:Fallback>
                <p:oleObj r:id="rId3" imgW="3530600" imgH="1397000" progId="Equation.3">
                  <p:embed/>
                  <p:pic>
                    <p:nvPicPr>
                      <p:cNvPr id="0" name="图片 3078"/>
                      <p:cNvPicPr/>
                      <p:nvPr/>
                    </p:nvPicPr>
                    <p:blipFill>
                      <a:blip r:embed="rId4"/>
                      <a:stretch>
                        <a:fillRect/>
                      </a:stretch>
                    </p:blipFill>
                    <p:spPr>
                      <a:xfrm>
                        <a:off x="0" y="3500438"/>
                        <a:ext cx="6048375" cy="2393950"/>
                      </a:xfrm>
                      <a:prstGeom prst="rect">
                        <a:avLst/>
                      </a:prstGeom>
                      <a:noFill/>
                      <a:ln w="38100">
                        <a:miter/>
                      </a:ln>
                    </p:spPr>
                  </p:pic>
                </p:oleObj>
              </mc:Fallback>
            </mc:AlternateContent>
          </a:graphicData>
        </a:graphic>
      </p:graphicFrame>
      <p:grpSp>
        <p:nvGrpSpPr>
          <p:cNvPr id="5126" name="Group 6"/>
          <p:cNvGrpSpPr/>
          <p:nvPr/>
        </p:nvGrpSpPr>
        <p:grpSpPr>
          <a:xfrm>
            <a:off x="6088063" y="3068638"/>
            <a:ext cx="3055937" cy="2628900"/>
            <a:chOff x="1824" y="1525"/>
            <a:chExt cx="2055" cy="1959"/>
          </a:xfrm>
        </p:grpSpPr>
        <p:sp>
          <p:nvSpPr>
            <p:cNvPr id="5128" name="Line 7"/>
            <p:cNvSpPr/>
            <p:nvPr/>
          </p:nvSpPr>
          <p:spPr>
            <a:xfrm flipV="1">
              <a:off x="2064" y="1536"/>
              <a:ext cx="0" cy="1776"/>
            </a:xfrm>
            <a:prstGeom prst="line">
              <a:avLst/>
            </a:prstGeom>
            <a:ln w="28575" cap="flat" cmpd="sng">
              <a:solidFill>
                <a:schemeClr val="tx1"/>
              </a:solidFill>
              <a:prstDash val="solid"/>
              <a:headEnd type="none" w="sm" len="sm"/>
              <a:tailEnd type="triangle" w="sm" len="lg"/>
            </a:ln>
          </p:spPr>
        </p:sp>
        <p:sp>
          <p:nvSpPr>
            <p:cNvPr id="5129" name="Line 8"/>
            <p:cNvSpPr/>
            <p:nvPr/>
          </p:nvSpPr>
          <p:spPr>
            <a:xfrm flipV="1">
              <a:off x="2544" y="2064"/>
              <a:ext cx="384" cy="960"/>
            </a:xfrm>
            <a:prstGeom prst="line">
              <a:avLst/>
            </a:prstGeom>
            <a:ln w="19050" cap="flat" cmpd="sng">
              <a:solidFill>
                <a:srgbClr val="FF0000"/>
              </a:solidFill>
              <a:prstDash val="solid"/>
              <a:headEnd type="none" w="sm" len="sm"/>
              <a:tailEnd type="none" w="sm" len="sm"/>
            </a:ln>
          </p:spPr>
        </p:sp>
        <p:sp>
          <p:nvSpPr>
            <p:cNvPr id="5130" name="Line 9"/>
            <p:cNvSpPr/>
            <p:nvPr/>
          </p:nvSpPr>
          <p:spPr>
            <a:xfrm>
              <a:off x="2544" y="3024"/>
              <a:ext cx="0" cy="192"/>
            </a:xfrm>
            <a:prstGeom prst="line">
              <a:avLst/>
            </a:prstGeom>
            <a:ln w="12700" cap="flat" cmpd="sng">
              <a:solidFill>
                <a:schemeClr val="tx2"/>
              </a:solidFill>
              <a:prstDash val="dash"/>
              <a:headEnd type="none" w="sm" len="sm"/>
              <a:tailEnd type="none" w="sm" len="sm"/>
            </a:ln>
          </p:spPr>
        </p:sp>
        <p:sp>
          <p:nvSpPr>
            <p:cNvPr id="5131" name="Line 10"/>
            <p:cNvSpPr/>
            <p:nvPr/>
          </p:nvSpPr>
          <p:spPr>
            <a:xfrm>
              <a:off x="2928" y="2064"/>
              <a:ext cx="0" cy="1152"/>
            </a:xfrm>
            <a:prstGeom prst="line">
              <a:avLst/>
            </a:prstGeom>
            <a:ln w="12700" cap="flat" cmpd="sng">
              <a:solidFill>
                <a:schemeClr val="tx2"/>
              </a:solidFill>
              <a:prstDash val="dash"/>
              <a:headEnd type="none" w="sm" len="sm"/>
              <a:tailEnd type="none" w="sm" len="sm"/>
            </a:ln>
          </p:spPr>
        </p:sp>
        <p:sp>
          <p:nvSpPr>
            <p:cNvPr id="5132" name="Line 11"/>
            <p:cNvSpPr/>
            <p:nvPr/>
          </p:nvSpPr>
          <p:spPr>
            <a:xfrm rot="5435808">
              <a:off x="2303" y="2781"/>
              <a:ext cx="1" cy="480"/>
            </a:xfrm>
            <a:prstGeom prst="line">
              <a:avLst/>
            </a:prstGeom>
            <a:ln w="12700" cap="flat" cmpd="sng">
              <a:solidFill>
                <a:schemeClr val="tx2"/>
              </a:solidFill>
              <a:prstDash val="dash"/>
              <a:headEnd type="none" w="sm" len="sm"/>
              <a:tailEnd type="none" w="sm" len="sm"/>
            </a:ln>
          </p:spPr>
        </p:sp>
        <p:sp>
          <p:nvSpPr>
            <p:cNvPr id="5133" name="Line 12"/>
            <p:cNvSpPr/>
            <p:nvPr/>
          </p:nvSpPr>
          <p:spPr>
            <a:xfrm rot="5435808">
              <a:off x="2496" y="1630"/>
              <a:ext cx="0" cy="864"/>
            </a:xfrm>
            <a:prstGeom prst="line">
              <a:avLst/>
            </a:prstGeom>
            <a:ln w="12700" cap="flat" cmpd="sng">
              <a:solidFill>
                <a:schemeClr val="tx2"/>
              </a:solidFill>
              <a:prstDash val="dash"/>
              <a:headEnd type="none" w="sm" len="sm"/>
              <a:tailEnd type="none" w="sm" len="sm"/>
            </a:ln>
          </p:spPr>
        </p:sp>
        <p:sp>
          <p:nvSpPr>
            <p:cNvPr id="5134" name="Text Box 13"/>
            <p:cNvSpPr txBox="1"/>
            <p:nvPr/>
          </p:nvSpPr>
          <p:spPr>
            <a:xfrm>
              <a:off x="1910" y="3197"/>
              <a:ext cx="193" cy="250"/>
            </a:xfrm>
            <a:prstGeom prst="rect">
              <a:avLst/>
            </a:prstGeom>
            <a:noFill/>
            <a:ln w="12700">
              <a:noFill/>
            </a:ln>
          </p:spPr>
          <p:txBody>
            <a:bodyPr wrap="none">
              <a:spAutoFit/>
            </a:bodyPr>
            <a:lstStyle/>
            <a:p>
              <a:pPr lvl="0" eaLnBrk="1" hangingPunct="1"/>
              <a:r>
                <a:rPr lang="en-US" altLang="zh-CN" sz="1600" dirty="0">
                  <a:latin typeface="Times New Roman" panose="02020603050405020304" pitchFamily="18" charset="0"/>
                  <a:ea typeface="宋体" panose="02010600030101010101" pitchFamily="2" charset="-122"/>
                </a:rPr>
                <a:t>0</a:t>
              </a:r>
            </a:p>
          </p:txBody>
        </p:sp>
        <p:sp>
          <p:nvSpPr>
            <p:cNvPr id="5135" name="Text Box 14"/>
            <p:cNvSpPr txBox="1"/>
            <p:nvPr/>
          </p:nvSpPr>
          <p:spPr>
            <a:xfrm>
              <a:off x="3469" y="2932"/>
              <a:ext cx="410" cy="250"/>
            </a:xfrm>
            <a:prstGeom prst="rect">
              <a:avLst/>
            </a:prstGeom>
            <a:noFill/>
            <a:ln w="12700">
              <a:noFill/>
            </a:ln>
          </p:spPr>
          <p:txBody>
            <a:bodyPr wrap="none">
              <a:spAutoFit/>
            </a:bodyPr>
            <a:lstStyle/>
            <a:p>
              <a:pPr lvl="0" eaLnBrk="1" hangingPunct="1"/>
              <a:r>
                <a:rPr lang="en-US" altLang="zh-CN" sz="1600" i="1" dirty="0">
                  <a:latin typeface="Times New Roman" panose="02020603050405020304" pitchFamily="18" charset="0"/>
                  <a:ea typeface="宋体" panose="02010600030101010101" pitchFamily="2" charset="-122"/>
                </a:rPr>
                <a:t>f(x,y)</a:t>
              </a:r>
            </a:p>
          </p:txBody>
        </p:sp>
        <p:sp>
          <p:nvSpPr>
            <p:cNvPr id="5136" name="Text Box 15"/>
            <p:cNvSpPr txBox="1"/>
            <p:nvPr/>
          </p:nvSpPr>
          <p:spPr>
            <a:xfrm>
              <a:off x="2064" y="1525"/>
              <a:ext cx="440" cy="251"/>
            </a:xfrm>
            <a:prstGeom prst="rect">
              <a:avLst/>
            </a:prstGeom>
            <a:noFill/>
            <a:ln w="12700">
              <a:noFill/>
            </a:ln>
          </p:spPr>
          <p:txBody>
            <a:bodyPr wrap="none">
              <a:spAutoFit/>
            </a:bodyPr>
            <a:lstStyle/>
            <a:p>
              <a:pPr lvl="0" eaLnBrk="1" hangingPunct="1"/>
              <a:r>
                <a:rPr lang="en-US" altLang="zh-CN" sz="1600" i="1" dirty="0">
                  <a:latin typeface="Times New Roman" panose="02020603050405020304" pitchFamily="18" charset="0"/>
                  <a:ea typeface="宋体" panose="02010600030101010101" pitchFamily="2" charset="-122"/>
                </a:rPr>
                <a:t>g(x,y)</a:t>
              </a:r>
            </a:p>
          </p:txBody>
        </p:sp>
        <p:sp>
          <p:nvSpPr>
            <p:cNvPr id="5137" name="Text Box 16"/>
            <p:cNvSpPr txBox="1"/>
            <p:nvPr/>
          </p:nvSpPr>
          <p:spPr>
            <a:xfrm>
              <a:off x="2448" y="3188"/>
              <a:ext cx="200" cy="296"/>
            </a:xfrm>
            <a:prstGeom prst="rect">
              <a:avLst/>
            </a:prstGeom>
            <a:noFill/>
            <a:ln w="12700">
              <a:noFill/>
            </a:ln>
          </p:spPr>
          <p:txBody>
            <a:bodyPr wrap="none">
              <a:spAutoFit/>
            </a:bodyPr>
            <a:lstStyle/>
            <a:p>
              <a:pPr lvl="0" eaLnBrk="1" hangingPunct="1"/>
              <a:r>
                <a:rPr lang="en-US" altLang="zh-CN" sz="2000" dirty="0">
                  <a:latin typeface="Times New Roman" panose="02020603050405020304" pitchFamily="18" charset="0"/>
                  <a:ea typeface="宋体" panose="02010600030101010101" pitchFamily="2" charset="-122"/>
                </a:rPr>
                <a:t>a</a:t>
              </a:r>
            </a:p>
          </p:txBody>
        </p:sp>
        <p:sp>
          <p:nvSpPr>
            <p:cNvPr id="5138" name="Text Box 17"/>
            <p:cNvSpPr txBox="1"/>
            <p:nvPr/>
          </p:nvSpPr>
          <p:spPr>
            <a:xfrm>
              <a:off x="2835" y="3188"/>
              <a:ext cx="209" cy="295"/>
            </a:xfrm>
            <a:prstGeom prst="rect">
              <a:avLst/>
            </a:prstGeom>
            <a:noFill/>
            <a:ln w="12700">
              <a:noFill/>
            </a:ln>
          </p:spPr>
          <p:txBody>
            <a:bodyPr wrap="none">
              <a:spAutoFit/>
            </a:bodyPr>
            <a:lstStyle/>
            <a:p>
              <a:pPr lvl="0" eaLnBrk="1" hangingPunct="1"/>
              <a:r>
                <a:rPr lang="en-US" altLang="zh-CN" sz="2000" dirty="0">
                  <a:latin typeface="Times New Roman" panose="02020603050405020304" pitchFamily="18" charset="0"/>
                  <a:ea typeface="宋体" panose="02010600030101010101" pitchFamily="2" charset="-122"/>
                </a:rPr>
                <a:t>b</a:t>
              </a:r>
            </a:p>
          </p:txBody>
        </p:sp>
        <p:sp>
          <p:nvSpPr>
            <p:cNvPr id="5139" name="Text Box 18"/>
            <p:cNvSpPr txBox="1"/>
            <p:nvPr/>
          </p:nvSpPr>
          <p:spPr>
            <a:xfrm>
              <a:off x="1881" y="2850"/>
              <a:ext cx="199" cy="296"/>
            </a:xfrm>
            <a:prstGeom prst="rect">
              <a:avLst/>
            </a:prstGeom>
            <a:noFill/>
            <a:ln w="12700">
              <a:noFill/>
            </a:ln>
          </p:spPr>
          <p:txBody>
            <a:bodyPr wrap="none">
              <a:spAutoFit/>
            </a:bodyPr>
            <a:lstStyle/>
            <a:p>
              <a:pPr lvl="0" eaLnBrk="1" hangingPunct="1"/>
              <a:r>
                <a:rPr lang="en-US" altLang="zh-CN" sz="2000" dirty="0">
                  <a:latin typeface="Times New Roman" panose="02020603050405020304" pitchFamily="18" charset="0"/>
                  <a:ea typeface="宋体" panose="02010600030101010101" pitchFamily="2" charset="-122"/>
                </a:rPr>
                <a:t>c</a:t>
              </a:r>
            </a:p>
          </p:txBody>
        </p:sp>
        <p:sp>
          <p:nvSpPr>
            <p:cNvPr id="5140" name="Text Box 19"/>
            <p:cNvSpPr txBox="1"/>
            <p:nvPr/>
          </p:nvSpPr>
          <p:spPr>
            <a:xfrm>
              <a:off x="1881" y="1891"/>
              <a:ext cx="209" cy="296"/>
            </a:xfrm>
            <a:prstGeom prst="rect">
              <a:avLst/>
            </a:prstGeom>
            <a:noFill/>
            <a:ln w="12700">
              <a:noFill/>
            </a:ln>
          </p:spPr>
          <p:txBody>
            <a:bodyPr wrap="none">
              <a:spAutoFit/>
            </a:bodyPr>
            <a:lstStyle/>
            <a:p>
              <a:pPr lvl="0" eaLnBrk="1" hangingPunct="1"/>
              <a:r>
                <a:rPr lang="en-US" altLang="zh-CN" sz="2000" dirty="0">
                  <a:latin typeface="Times New Roman" panose="02020603050405020304" pitchFamily="18" charset="0"/>
                  <a:ea typeface="宋体" panose="02010600030101010101" pitchFamily="2" charset="-122"/>
                </a:rPr>
                <a:t>d</a:t>
              </a:r>
            </a:p>
          </p:txBody>
        </p:sp>
        <p:sp>
          <p:nvSpPr>
            <p:cNvPr id="5141" name="Line 20"/>
            <p:cNvSpPr/>
            <p:nvPr/>
          </p:nvSpPr>
          <p:spPr>
            <a:xfrm flipH="1">
              <a:off x="2064" y="3024"/>
              <a:ext cx="480" cy="192"/>
            </a:xfrm>
            <a:prstGeom prst="line">
              <a:avLst/>
            </a:prstGeom>
            <a:ln w="19050" cap="flat" cmpd="sng">
              <a:solidFill>
                <a:srgbClr val="FF0000"/>
              </a:solidFill>
              <a:prstDash val="solid"/>
              <a:headEnd type="none" w="sm" len="sm"/>
              <a:tailEnd type="none" w="sm" len="sm"/>
            </a:ln>
          </p:spPr>
        </p:sp>
        <p:sp>
          <p:nvSpPr>
            <p:cNvPr id="5142" name="Line 21"/>
            <p:cNvSpPr/>
            <p:nvPr/>
          </p:nvSpPr>
          <p:spPr>
            <a:xfrm flipV="1">
              <a:off x="2928" y="1872"/>
              <a:ext cx="480" cy="192"/>
            </a:xfrm>
            <a:prstGeom prst="line">
              <a:avLst/>
            </a:prstGeom>
            <a:ln w="19050" cap="flat" cmpd="sng">
              <a:solidFill>
                <a:srgbClr val="FF0000"/>
              </a:solidFill>
              <a:prstDash val="solid"/>
              <a:headEnd type="none" w="sm" len="sm"/>
              <a:tailEnd type="none" w="sm" len="sm"/>
            </a:ln>
          </p:spPr>
        </p:sp>
        <p:sp>
          <p:nvSpPr>
            <p:cNvPr id="5143" name="Line 22"/>
            <p:cNvSpPr/>
            <p:nvPr/>
          </p:nvSpPr>
          <p:spPr>
            <a:xfrm rot="5435808">
              <a:off x="2736" y="1197"/>
              <a:ext cx="0" cy="1344"/>
            </a:xfrm>
            <a:prstGeom prst="line">
              <a:avLst/>
            </a:prstGeom>
            <a:ln w="12700" cap="flat" cmpd="sng">
              <a:solidFill>
                <a:schemeClr val="tx2"/>
              </a:solidFill>
              <a:prstDash val="dash"/>
              <a:headEnd type="none" w="sm" len="sm"/>
              <a:tailEnd type="none" w="sm" len="sm"/>
            </a:ln>
          </p:spPr>
        </p:sp>
        <p:sp>
          <p:nvSpPr>
            <p:cNvPr id="5144" name="Line 23"/>
            <p:cNvSpPr/>
            <p:nvPr/>
          </p:nvSpPr>
          <p:spPr>
            <a:xfrm>
              <a:off x="3408" y="1872"/>
              <a:ext cx="0" cy="1344"/>
            </a:xfrm>
            <a:prstGeom prst="line">
              <a:avLst/>
            </a:prstGeom>
            <a:ln w="12700" cap="flat" cmpd="sng">
              <a:solidFill>
                <a:schemeClr val="tx2"/>
              </a:solidFill>
              <a:prstDash val="dash"/>
              <a:headEnd type="none" w="sm" len="sm"/>
              <a:tailEnd type="none" w="sm" len="sm"/>
            </a:ln>
          </p:spPr>
        </p:sp>
        <p:sp>
          <p:nvSpPr>
            <p:cNvPr id="5145" name="Text Box 24"/>
            <p:cNvSpPr txBox="1"/>
            <p:nvPr/>
          </p:nvSpPr>
          <p:spPr>
            <a:xfrm>
              <a:off x="3287" y="3203"/>
              <a:ext cx="277" cy="251"/>
            </a:xfrm>
            <a:prstGeom prst="rect">
              <a:avLst/>
            </a:prstGeom>
            <a:noFill/>
            <a:ln w="12700">
              <a:noFill/>
            </a:ln>
          </p:spPr>
          <p:txBody>
            <a:bodyPr wrap="none">
              <a:spAutoFit/>
            </a:bodyPr>
            <a:lstStyle/>
            <a:p>
              <a:pPr lvl="0" eaLnBrk="1" hangingPunct="1"/>
              <a:r>
                <a:rPr lang="en-US" altLang="zh-CN" sz="1600" dirty="0">
                  <a:latin typeface="Times New Roman" panose="02020603050405020304" pitchFamily="18" charset="0"/>
                  <a:ea typeface="宋体" panose="02010600030101010101" pitchFamily="2" charset="-122"/>
                </a:rPr>
                <a:t>M</a:t>
              </a:r>
              <a:r>
                <a:rPr lang="en-US" altLang="zh-CN" sz="1600" baseline="-25000" dirty="0">
                  <a:latin typeface="Times New Roman" panose="02020603050405020304" pitchFamily="18" charset="0"/>
                  <a:ea typeface="宋体" panose="02010600030101010101" pitchFamily="2" charset="-122"/>
                </a:rPr>
                <a:t>f</a:t>
              </a:r>
              <a:endParaRPr lang="en-US" altLang="zh-CN" sz="1600" dirty="0">
                <a:latin typeface="Times New Roman" panose="02020603050405020304" pitchFamily="18" charset="0"/>
                <a:ea typeface="宋体" panose="02010600030101010101" pitchFamily="2" charset="-122"/>
              </a:endParaRPr>
            </a:p>
          </p:txBody>
        </p:sp>
        <p:sp>
          <p:nvSpPr>
            <p:cNvPr id="5146" name="Text Box 25"/>
            <p:cNvSpPr txBox="1"/>
            <p:nvPr/>
          </p:nvSpPr>
          <p:spPr>
            <a:xfrm>
              <a:off x="1824" y="1727"/>
              <a:ext cx="292" cy="251"/>
            </a:xfrm>
            <a:prstGeom prst="rect">
              <a:avLst/>
            </a:prstGeom>
            <a:noFill/>
            <a:ln w="12700">
              <a:noFill/>
            </a:ln>
          </p:spPr>
          <p:txBody>
            <a:bodyPr wrap="none">
              <a:spAutoFit/>
            </a:bodyPr>
            <a:lstStyle/>
            <a:p>
              <a:pPr lvl="0" eaLnBrk="1" hangingPunct="1"/>
              <a:r>
                <a:rPr lang="en-US" altLang="zh-CN" sz="1600" dirty="0">
                  <a:latin typeface="Times New Roman" panose="02020603050405020304" pitchFamily="18" charset="0"/>
                  <a:ea typeface="宋体" panose="02010600030101010101" pitchFamily="2" charset="-122"/>
                </a:rPr>
                <a:t>M</a:t>
              </a:r>
              <a:r>
                <a:rPr lang="en-US" altLang="zh-CN" sz="1600" baseline="-25000" dirty="0">
                  <a:latin typeface="Times New Roman" panose="02020603050405020304" pitchFamily="18" charset="0"/>
                  <a:ea typeface="宋体" panose="02010600030101010101" pitchFamily="2" charset="-122"/>
                </a:rPr>
                <a:t>g</a:t>
              </a:r>
              <a:endParaRPr lang="en-US" altLang="zh-CN" sz="1600" dirty="0">
                <a:latin typeface="Times New Roman" panose="02020603050405020304" pitchFamily="18" charset="0"/>
                <a:ea typeface="宋体" panose="02010600030101010101" pitchFamily="2" charset="-122"/>
              </a:endParaRPr>
            </a:p>
          </p:txBody>
        </p:sp>
        <p:sp>
          <p:nvSpPr>
            <p:cNvPr id="5147" name="Line 26"/>
            <p:cNvSpPr/>
            <p:nvPr/>
          </p:nvSpPr>
          <p:spPr>
            <a:xfrm>
              <a:off x="1973" y="3203"/>
              <a:ext cx="1678" cy="0"/>
            </a:xfrm>
            <a:prstGeom prst="line">
              <a:avLst/>
            </a:prstGeom>
            <a:ln w="28575" cap="flat" cmpd="sng">
              <a:solidFill>
                <a:schemeClr val="tx1"/>
              </a:solidFill>
              <a:prstDash val="solid"/>
              <a:headEnd type="none" w="med" len="med"/>
              <a:tailEnd type="triangle" w="med" len="med"/>
            </a:ln>
          </p:spPr>
        </p:sp>
      </p:grpSp>
      <p:sp>
        <p:nvSpPr>
          <p:cNvPr id="5127" name="Rectangle 27"/>
          <p:cNvSpPr/>
          <p:nvPr/>
        </p:nvSpPr>
        <p:spPr>
          <a:xfrm>
            <a:off x="1187450" y="404813"/>
            <a:ext cx="7632700" cy="720725"/>
          </a:xfrm>
          <a:prstGeom prst="rect">
            <a:avLst/>
          </a:prstGeom>
          <a:noFill/>
          <a:ln w="9525">
            <a:noFill/>
          </a:ln>
        </p:spPr>
        <p:txBody>
          <a:bodyPr anchor="ctr"/>
          <a:lstStyle/>
          <a:p>
            <a:pPr lvl="0" algn="ctr" eaLnBrk="1" hangingPunct="1"/>
            <a:r>
              <a:rPr lang="zh-CN" altLang="en-US" sz="2800" dirty="0">
                <a:solidFill>
                  <a:schemeClr val="bg1"/>
                </a:solidFill>
                <a:ea typeface="宋体" panose="02010600030101010101" pitchFamily="2" charset="-122"/>
                <a:sym typeface="+mn-ea"/>
              </a:rPr>
              <a:t>图像亮度变换</a:t>
            </a:r>
            <a:endParaRPr lang="zh-CN" altLang="en-US" sz="2800" dirty="0">
              <a:solidFill>
                <a:schemeClr val="bg1"/>
              </a:solidFill>
              <a:latin typeface="Verdana" panose="020B0604030504040204" pitchFamily="34" charset="0"/>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0293"/>
                                        </p:tgtEl>
                                        <p:attrNameLst>
                                          <p:attrName>style.visibility</p:attrName>
                                        </p:attrNameLst>
                                      </p:cBhvr>
                                      <p:to>
                                        <p:strVal val="visible"/>
                                      </p:to>
                                    </p:set>
                                    <p:animEffect transition="in" filter="blinds(horizontal)">
                                      <p:cBhvr>
                                        <p:cTn id="7" dur="500"/>
                                        <p:tgtEl>
                                          <p:spTgt spid="140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p:cNvPicPr>
          <p:nvPr/>
        </p:nvPicPr>
        <p:blipFill>
          <a:blip r:embed="rId2"/>
          <a:stretch>
            <a:fillRect/>
          </a:stretch>
        </p:blipFill>
        <p:spPr>
          <a:xfrm>
            <a:off x="250825" y="2708275"/>
            <a:ext cx="2352675" cy="2316163"/>
          </a:xfrm>
          <a:prstGeom prst="rect">
            <a:avLst/>
          </a:prstGeom>
          <a:noFill/>
          <a:ln w="9525">
            <a:noFill/>
          </a:ln>
        </p:spPr>
      </p:pic>
      <p:grpSp>
        <p:nvGrpSpPr>
          <p:cNvPr id="36867" name="Group 3"/>
          <p:cNvGrpSpPr/>
          <p:nvPr/>
        </p:nvGrpSpPr>
        <p:grpSpPr>
          <a:xfrm>
            <a:off x="3132138" y="2276475"/>
            <a:ext cx="3019425" cy="2838450"/>
            <a:chOff x="1824" y="1525"/>
            <a:chExt cx="2063" cy="1933"/>
          </a:xfrm>
        </p:grpSpPr>
        <p:sp>
          <p:nvSpPr>
            <p:cNvPr id="36873" name="Line 4"/>
            <p:cNvSpPr/>
            <p:nvPr/>
          </p:nvSpPr>
          <p:spPr>
            <a:xfrm flipV="1">
              <a:off x="2064" y="1536"/>
              <a:ext cx="0" cy="1776"/>
            </a:xfrm>
            <a:prstGeom prst="line">
              <a:avLst/>
            </a:prstGeom>
            <a:ln w="28575" cap="flat" cmpd="sng">
              <a:solidFill>
                <a:schemeClr val="tx1"/>
              </a:solidFill>
              <a:prstDash val="solid"/>
              <a:headEnd type="none" w="sm" len="sm"/>
              <a:tailEnd type="triangle" w="sm" len="lg"/>
            </a:ln>
          </p:spPr>
        </p:sp>
        <p:sp>
          <p:nvSpPr>
            <p:cNvPr id="36874" name="Line 5"/>
            <p:cNvSpPr/>
            <p:nvPr/>
          </p:nvSpPr>
          <p:spPr>
            <a:xfrm flipV="1">
              <a:off x="2544" y="2064"/>
              <a:ext cx="384" cy="960"/>
            </a:xfrm>
            <a:prstGeom prst="line">
              <a:avLst/>
            </a:prstGeom>
            <a:ln w="19050" cap="flat" cmpd="sng">
              <a:solidFill>
                <a:srgbClr val="FF0000"/>
              </a:solidFill>
              <a:prstDash val="solid"/>
              <a:headEnd type="none" w="sm" len="sm"/>
              <a:tailEnd type="none" w="sm" len="sm"/>
            </a:ln>
          </p:spPr>
        </p:sp>
        <p:sp>
          <p:nvSpPr>
            <p:cNvPr id="36875" name="Line 6"/>
            <p:cNvSpPr/>
            <p:nvPr/>
          </p:nvSpPr>
          <p:spPr>
            <a:xfrm>
              <a:off x="2544" y="3024"/>
              <a:ext cx="0" cy="192"/>
            </a:xfrm>
            <a:prstGeom prst="line">
              <a:avLst/>
            </a:prstGeom>
            <a:ln w="12700" cap="flat" cmpd="sng">
              <a:solidFill>
                <a:schemeClr val="tx2"/>
              </a:solidFill>
              <a:prstDash val="dash"/>
              <a:headEnd type="none" w="sm" len="sm"/>
              <a:tailEnd type="none" w="sm" len="sm"/>
            </a:ln>
          </p:spPr>
        </p:sp>
        <p:sp>
          <p:nvSpPr>
            <p:cNvPr id="36876" name="Line 7"/>
            <p:cNvSpPr/>
            <p:nvPr/>
          </p:nvSpPr>
          <p:spPr>
            <a:xfrm>
              <a:off x="2928" y="2064"/>
              <a:ext cx="0" cy="1152"/>
            </a:xfrm>
            <a:prstGeom prst="line">
              <a:avLst/>
            </a:prstGeom>
            <a:ln w="12700" cap="flat" cmpd="sng">
              <a:solidFill>
                <a:schemeClr val="tx2"/>
              </a:solidFill>
              <a:prstDash val="dash"/>
              <a:headEnd type="none" w="sm" len="sm"/>
              <a:tailEnd type="none" w="sm" len="sm"/>
            </a:ln>
          </p:spPr>
        </p:sp>
        <p:sp>
          <p:nvSpPr>
            <p:cNvPr id="36877" name="Line 8"/>
            <p:cNvSpPr/>
            <p:nvPr/>
          </p:nvSpPr>
          <p:spPr>
            <a:xfrm rot="5435808">
              <a:off x="2303" y="2781"/>
              <a:ext cx="1" cy="480"/>
            </a:xfrm>
            <a:prstGeom prst="line">
              <a:avLst/>
            </a:prstGeom>
            <a:ln w="12700" cap="flat" cmpd="sng">
              <a:solidFill>
                <a:schemeClr val="tx2"/>
              </a:solidFill>
              <a:prstDash val="dash"/>
              <a:headEnd type="none" w="sm" len="sm"/>
              <a:tailEnd type="none" w="sm" len="sm"/>
            </a:ln>
          </p:spPr>
        </p:sp>
        <p:sp>
          <p:nvSpPr>
            <p:cNvPr id="36878" name="Line 9"/>
            <p:cNvSpPr/>
            <p:nvPr/>
          </p:nvSpPr>
          <p:spPr>
            <a:xfrm rot="5435808">
              <a:off x="2496" y="1630"/>
              <a:ext cx="0" cy="864"/>
            </a:xfrm>
            <a:prstGeom prst="line">
              <a:avLst/>
            </a:prstGeom>
            <a:ln w="12700" cap="flat" cmpd="sng">
              <a:solidFill>
                <a:schemeClr val="tx2"/>
              </a:solidFill>
              <a:prstDash val="dash"/>
              <a:headEnd type="none" w="sm" len="sm"/>
              <a:tailEnd type="none" w="sm" len="sm"/>
            </a:ln>
          </p:spPr>
        </p:sp>
        <p:sp>
          <p:nvSpPr>
            <p:cNvPr id="36879" name="Text Box 10"/>
            <p:cNvSpPr txBox="1"/>
            <p:nvPr/>
          </p:nvSpPr>
          <p:spPr>
            <a:xfrm>
              <a:off x="1910" y="3196"/>
              <a:ext cx="195" cy="230"/>
            </a:xfrm>
            <a:prstGeom prst="rect">
              <a:avLst/>
            </a:prstGeom>
            <a:noFill/>
            <a:ln w="12700">
              <a:noFill/>
            </a:ln>
          </p:spPr>
          <p:txBody>
            <a:bodyPr wrap="none">
              <a:spAutoFit/>
            </a:bodyPr>
            <a:lstStyle/>
            <a:p>
              <a:pPr lvl="0" eaLnBrk="1" hangingPunct="1"/>
              <a:r>
                <a:rPr lang="en-US" altLang="zh-CN" sz="1600" dirty="0">
                  <a:latin typeface="Times New Roman" panose="02020603050405020304" pitchFamily="18" charset="0"/>
                  <a:ea typeface="宋体" panose="02010600030101010101" pitchFamily="2" charset="-122"/>
                </a:rPr>
                <a:t>0</a:t>
              </a:r>
            </a:p>
          </p:txBody>
        </p:sp>
        <p:sp>
          <p:nvSpPr>
            <p:cNvPr id="36880" name="Text Box 11"/>
            <p:cNvSpPr txBox="1"/>
            <p:nvPr/>
          </p:nvSpPr>
          <p:spPr>
            <a:xfrm>
              <a:off x="3470" y="2932"/>
              <a:ext cx="417" cy="229"/>
            </a:xfrm>
            <a:prstGeom prst="rect">
              <a:avLst/>
            </a:prstGeom>
            <a:noFill/>
            <a:ln w="12700">
              <a:noFill/>
            </a:ln>
          </p:spPr>
          <p:txBody>
            <a:bodyPr wrap="none">
              <a:spAutoFit/>
            </a:bodyPr>
            <a:lstStyle/>
            <a:p>
              <a:pPr lvl="0" eaLnBrk="1" hangingPunct="1"/>
              <a:r>
                <a:rPr lang="en-US" altLang="zh-CN" sz="1600" i="1" dirty="0">
                  <a:latin typeface="Times New Roman" panose="02020603050405020304" pitchFamily="18" charset="0"/>
                  <a:ea typeface="宋体" panose="02010600030101010101" pitchFamily="2" charset="-122"/>
                </a:rPr>
                <a:t>f(x,y)</a:t>
              </a:r>
            </a:p>
          </p:txBody>
        </p:sp>
        <p:sp>
          <p:nvSpPr>
            <p:cNvPr id="36881" name="Text Box 12"/>
            <p:cNvSpPr txBox="1"/>
            <p:nvPr/>
          </p:nvSpPr>
          <p:spPr>
            <a:xfrm>
              <a:off x="2064" y="1525"/>
              <a:ext cx="447" cy="229"/>
            </a:xfrm>
            <a:prstGeom prst="rect">
              <a:avLst/>
            </a:prstGeom>
            <a:noFill/>
            <a:ln w="12700">
              <a:noFill/>
            </a:ln>
          </p:spPr>
          <p:txBody>
            <a:bodyPr wrap="none">
              <a:spAutoFit/>
            </a:bodyPr>
            <a:lstStyle/>
            <a:p>
              <a:pPr lvl="0" eaLnBrk="1" hangingPunct="1"/>
              <a:r>
                <a:rPr lang="en-US" altLang="zh-CN" sz="1600" i="1" dirty="0">
                  <a:latin typeface="Times New Roman" panose="02020603050405020304" pitchFamily="18" charset="0"/>
                  <a:ea typeface="宋体" panose="02010600030101010101" pitchFamily="2" charset="-122"/>
                </a:rPr>
                <a:t>g(x,y)</a:t>
              </a:r>
            </a:p>
          </p:txBody>
        </p:sp>
        <p:sp>
          <p:nvSpPr>
            <p:cNvPr id="36882" name="Text Box 13"/>
            <p:cNvSpPr txBox="1"/>
            <p:nvPr/>
          </p:nvSpPr>
          <p:spPr>
            <a:xfrm>
              <a:off x="2448" y="3188"/>
              <a:ext cx="203" cy="270"/>
            </a:xfrm>
            <a:prstGeom prst="rect">
              <a:avLst/>
            </a:prstGeom>
            <a:noFill/>
            <a:ln w="12700">
              <a:noFill/>
            </a:ln>
          </p:spPr>
          <p:txBody>
            <a:bodyPr wrap="none">
              <a:spAutoFit/>
            </a:bodyPr>
            <a:lstStyle/>
            <a:p>
              <a:pPr lvl="0" eaLnBrk="1" hangingPunct="1"/>
              <a:r>
                <a:rPr lang="en-US" altLang="zh-CN" sz="2000" dirty="0">
                  <a:latin typeface="Times New Roman" panose="02020603050405020304" pitchFamily="18" charset="0"/>
                  <a:ea typeface="宋体" panose="02010600030101010101" pitchFamily="2" charset="-122"/>
                </a:rPr>
                <a:t>a</a:t>
              </a:r>
            </a:p>
          </p:txBody>
        </p:sp>
        <p:sp>
          <p:nvSpPr>
            <p:cNvPr id="36883" name="Text Box 14"/>
            <p:cNvSpPr txBox="1"/>
            <p:nvPr/>
          </p:nvSpPr>
          <p:spPr>
            <a:xfrm>
              <a:off x="2835" y="3188"/>
              <a:ext cx="212" cy="270"/>
            </a:xfrm>
            <a:prstGeom prst="rect">
              <a:avLst/>
            </a:prstGeom>
            <a:noFill/>
            <a:ln w="12700">
              <a:noFill/>
            </a:ln>
          </p:spPr>
          <p:txBody>
            <a:bodyPr wrap="none">
              <a:spAutoFit/>
            </a:bodyPr>
            <a:lstStyle/>
            <a:p>
              <a:pPr lvl="0" eaLnBrk="1" hangingPunct="1"/>
              <a:r>
                <a:rPr lang="en-US" altLang="zh-CN" sz="2000" dirty="0">
                  <a:latin typeface="Times New Roman" panose="02020603050405020304" pitchFamily="18" charset="0"/>
                  <a:ea typeface="宋体" panose="02010600030101010101" pitchFamily="2" charset="-122"/>
                </a:rPr>
                <a:t>b</a:t>
              </a:r>
            </a:p>
          </p:txBody>
        </p:sp>
        <p:sp>
          <p:nvSpPr>
            <p:cNvPr id="36884" name="Text Box 15"/>
            <p:cNvSpPr txBox="1"/>
            <p:nvPr/>
          </p:nvSpPr>
          <p:spPr>
            <a:xfrm>
              <a:off x="1881" y="2850"/>
              <a:ext cx="203" cy="270"/>
            </a:xfrm>
            <a:prstGeom prst="rect">
              <a:avLst/>
            </a:prstGeom>
            <a:noFill/>
            <a:ln w="12700">
              <a:noFill/>
            </a:ln>
          </p:spPr>
          <p:txBody>
            <a:bodyPr wrap="none">
              <a:spAutoFit/>
            </a:bodyPr>
            <a:lstStyle/>
            <a:p>
              <a:pPr lvl="0" eaLnBrk="1" hangingPunct="1"/>
              <a:r>
                <a:rPr lang="en-US" altLang="zh-CN" sz="2000" dirty="0">
                  <a:latin typeface="Times New Roman" panose="02020603050405020304" pitchFamily="18" charset="0"/>
                  <a:ea typeface="宋体" panose="02010600030101010101" pitchFamily="2" charset="-122"/>
                </a:rPr>
                <a:t>c</a:t>
              </a:r>
            </a:p>
          </p:txBody>
        </p:sp>
        <p:sp>
          <p:nvSpPr>
            <p:cNvPr id="36885" name="Text Box 16"/>
            <p:cNvSpPr txBox="1"/>
            <p:nvPr/>
          </p:nvSpPr>
          <p:spPr>
            <a:xfrm>
              <a:off x="1881" y="1891"/>
              <a:ext cx="213" cy="270"/>
            </a:xfrm>
            <a:prstGeom prst="rect">
              <a:avLst/>
            </a:prstGeom>
            <a:noFill/>
            <a:ln w="12700">
              <a:noFill/>
            </a:ln>
          </p:spPr>
          <p:txBody>
            <a:bodyPr wrap="none">
              <a:spAutoFit/>
            </a:bodyPr>
            <a:lstStyle/>
            <a:p>
              <a:pPr lvl="0" eaLnBrk="1" hangingPunct="1"/>
              <a:r>
                <a:rPr lang="en-US" altLang="zh-CN" sz="2000" dirty="0">
                  <a:latin typeface="Times New Roman" panose="02020603050405020304" pitchFamily="18" charset="0"/>
                  <a:ea typeface="宋体" panose="02010600030101010101" pitchFamily="2" charset="-122"/>
                </a:rPr>
                <a:t>d</a:t>
              </a:r>
            </a:p>
          </p:txBody>
        </p:sp>
        <p:sp>
          <p:nvSpPr>
            <p:cNvPr id="36886" name="Line 17"/>
            <p:cNvSpPr/>
            <p:nvPr/>
          </p:nvSpPr>
          <p:spPr>
            <a:xfrm flipH="1">
              <a:off x="2064" y="3024"/>
              <a:ext cx="480" cy="192"/>
            </a:xfrm>
            <a:prstGeom prst="line">
              <a:avLst/>
            </a:prstGeom>
            <a:ln w="19050" cap="flat" cmpd="sng">
              <a:solidFill>
                <a:srgbClr val="FF0000"/>
              </a:solidFill>
              <a:prstDash val="solid"/>
              <a:headEnd type="none" w="sm" len="sm"/>
              <a:tailEnd type="none" w="sm" len="sm"/>
            </a:ln>
          </p:spPr>
        </p:sp>
        <p:sp>
          <p:nvSpPr>
            <p:cNvPr id="36887" name="Line 18"/>
            <p:cNvSpPr/>
            <p:nvPr/>
          </p:nvSpPr>
          <p:spPr>
            <a:xfrm flipV="1">
              <a:off x="2928" y="1872"/>
              <a:ext cx="480" cy="192"/>
            </a:xfrm>
            <a:prstGeom prst="line">
              <a:avLst/>
            </a:prstGeom>
            <a:ln w="19050" cap="flat" cmpd="sng">
              <a:solidFill>
                <a:srgbClr val="FF0000"/>
              </a:solidFill>
              <a:prstDash val="solid"/>
              <a:headEnd type="none" w="sm" len="sm"/>
              <a:tailEnd type="none" w="sm" len="sm"/>
            </a:ln>
          </p:spPr>
        </p:sp>
        <p:sp>
          <p:nvSpPr>
            <p:cNvPr id="36888" name="Line 19"/>
            <p:cNvSpPr/>
            <p:nvPr/>
          </p:nvSpPr>
          <p:spPr>
            <a:xfrm rot="5435808">
              <a:off x="2736" y="1197"/>
              <a:ext cx="0" cy="1344"/>
            </a:xfrm>
            <a:prstGeom prst="line">
              <a:avLst/>
            </a:prstGeom>
            <a:ln w="12700" cap="flat" cmpd="sng">
              <a:solidFill>
                <a:schemeClr val="tx2"/>
              </a:solidFill>
              <a:prstDash val="dash"/>
              <a:headEnd type="none" w="sm" len="sm"/>
              <a:tailEnd type="none" w="sm" len="sm"/>
            </a:ln>
          </p:spPr>
        </p:sp>
        <p:sp>
          <p:nvSpPr>
            <p:cNvPr id="36889" name="Line 20"/>
            <p:cNvSpPr/>
            <p:nvPr/>
          </p:nvSpPr>
          <p:spPr>
            <a:xfrm>
              <a:off x="3408" y="1872"/>
              <a:ext cx="0" cy="1344"/>
            </a:xfrm>
            <a:prstGeom prst="line">
              <a:avLst/>
            </a:prstGeom>
            <a:ln w="12700" cap="flat" cmpd="sng">
              <a:solidFill>
                <a:schemeClr val="tx2"/>
              </a:solidFill>
              <a:prstDash val="dash"/>
              <a:headEnd type="none" w="sm" len="sm"/>
              <a:tailEnd type="none" w="sm" len="sm"/>
            </a:ln>
          </p:spPr>
        </p:sp>
        <p:sp>
          <p:nvSpPr>
            <p:cNvPr id="36890" name="Text Box 21"/>
            <p:cNvSpPr txBox="1"/>
            <p:nvPr/>
          </p:nvSpPr>
          <p:spPr>
            <a:xfrm>
              <a:off x="3288" y="3203"/>
              <a:ext cx="281" cy="230"/>
            </a:xfrm>
            <a:prstGeom prst="rect">
              <a:avLst/>
            </a:prstGeom>
            <a:noFill/>
            <a:ln w="12700">
              <a:noFill/>
            </a:ln>
          </p:spPr>
          <p:txBody>
            <a:bodyPr wrap="none">
              <a:spAutoFit/>
            </a:bodyPr>
            <a:lstStyle/>
            <a:p>
              <a:pPr lvl="0" eaLnBrk="1" hangingPunct="1"/>
              <a:r>
                <a:rPr lang="en-US" altLang="zh-CN" sz="1600" dirty="0">
                  <a:latin typeface="Times New Roman" panose="02020603050405020304" pitchFamily="18" charset="0"/>
                  <a:ea typeface="宋体" panose="02010600030101010101" pitchFamily="2" charset="-122"/>
                </a:rPr>
                <a:t>M</a:t>
              </a:r>
              <a:r>
                <a:rPr lang="en-US" altLang="zh-CN" sz="1600" baseline="-25000" dirty="0">
                  <a:latin typeface="Times New Roman" panose="02020603050405020304" pitchFamily="18" charset="0"/>
                  <a:ea typeface="宋体" panose="02010600030101010101" pitchFamily="2" charset="-122"/>
                </a:rPr>
                <a:t>f</a:t>
              </a:r>
              <a:endParaRPr lang="en-US" altLang="zh-CN" sz="1600" dirty="0">
                <a:latin typeface="Times New Roman" panose="02020603050405020304" pitchFamily="18" charset="0"/>
                <a:ea typeface="宋体" panose="02010600030101010101" pitchFamily="2" charset="-122"/>
              </a:endParaRPr>
            </a:p>
          </p:txBody>
        </p:sp>
        <p:sp>
          <p:nvSpPr>
            <p:cNvPr id="36891" name="Text Box 22"/>
            <p:cNvSpPr txBox="1"/>
            <p:nvPr/>
          </p:nvSpPr>
          <p:spPr>
            <a:xfrm>
              <a:off x="1824" y="1727"/>
              <a:ext cx="297" cy="229"/>
            </a:xfrm>
            <a:prstGeom prst="rect">
              <a:avLst/>
            </a:prstGeom>
            <a:noFill/>
            <a:ln w="12700">
              <a:noFill/>
            </a:ln>
          </p:spPr>
          <p:txBody>
            <a:bodyPr wrap="none">
              <a:spAutoFit/>
            </a:bodyPr>
            <a:lstStyle/>
            <a:p>
              <a:pPr lvl="0" eaLnBrk="1" hangingPunct="1"/>
              <a:r>
                <a:rPr lang="en-US" altLang="zh-CN" sz="1600" dirty="0">
                  <a:latin typeface="Times New Roman" panose="02020603050405020304" pitchFamily="18" charset="0"/>
                  <a:ea typeface="宋体" panose="02010600030101010101" pitchFamily="2" charset="-122"/>
                </a:rPr>
                <a:t>M</a:t>
              </a:r>
              <a:r>
                <a:rPr lang="en-US" altLang="zh-CN" sz="1600" baseline="-25000" dirty="0">
                  <a:latin typeface="Times New Roman" panose="02020603050405020304" pitchFamily="18" charset="0"/>
                  <a:ea typeface="宋体" panose="02010600030101010101" pitchFamily="2" charset="-122"/>
                </a:rPr>
                <a:t>g</a:t>
              </a:r>
              <a:endParaRPr lang="en-US" altLang="zh-CN" sz="1600" dirty="0">
                <a:latin typeface="Times New Roman" panose="02020603050405020304" pitchFamily="18" charset="0"/>
                <a:ea typeface="宋体" panose="02010600030101010101" pitchFamily="2" charset="-122"/>
              </a:endParaRPr>
            </a:p>
          </p:txBody>
        </p:sp>
        <p:sp>
          <p:nvSpPr>
            <p:cNvPr id="36892" name="Line 23"/>
            <p:cNvSpPr/>
            <p:nvPr/>
          </p:nvSpPr>
          <p:spPr>
            <a:xfrm>
              <a:off x="1973" y="3203"/>
              <a:ext cx="1678" cy="0"/>
            </a:xfrm>
            <a:prstGeom prst="line">
              <a:avLst/>
            </a:prstGeom>
            <a:ln w="28575" cap="flat" cmpd="sng">
              <a:solidFill>
                <a:schemeClr val="tx1"/>
              </a:solidFill>
              <a:prstDash val="solid"/>
              <a:headEnd type="none" w="med" len="med"/>
              <a:tailEnd type="triangle" w="med" len="med"/>
            </a:ln>
          </p:spPr>
        </p:sp>
      </p:grpSp>
      <p:pic>
        <p:nvPicPr>
          <p:cNvPr id="36868" name="Picture 24"/>
          <p:cNvPicPr>
            <a:picLocks noChangeAspect="1"/>
          </p:cNvPicPr>
          <p:nvPr/>
        </p:nvPicPr>
        <p:blipFill>
          <a:blip r:embed="rId3"/>
          <a:stretch>
            <a:fillRect/>
          </a:stretch>
        </p:blipFill>
        <p:spPr>
          <a:xfrm>
            <a:off x="6300788" y="2565400"/>
            <a:ext cx="2438400" cy="2447925"/>
          </a:xfrm>
          <a:prstGeom prst="rect">
            <a:avLst/>
          </a:prstGeom>
          <a:noFill/>
          <a:ln w="9525">
            <a:noFill/>
          </a:ln>
        </p:spPr>
      </p:pic>
      <p:sp>
        <p:nvSpPr>
          <p:cNvPr id="36869" name="Rectangle 25"/>
          <p:cNvSpPr/>
          <p:nvPr/>
        </p:nvSpPr>
        <p:spPr>
          <a:xfrm>
            <a:off x="900113" y="5157788"/>
            <a:ext cx="874712" cy="366712"/>
          </a:xfrm>
          <a:prstGeom prst="rect">
            <a:avLst/>
          </a:prstGeom>
          <a:noFill/>
          <a:ln w="9525">
            <a:noFill/>
          </a:ln>
        </p:spPr>
        <p:txBody>
          <a:bodyPr wrap="none">
            <a:spAutoFit/>
          </a:bodyPr>
          <a:lstStyle/>
          <a:p>
            <a:pPr lvl="0"/>
            <a:r>
              <a:rPr lang="zh-CN" altLang="en-US" b="1" dirty="0">
                <a:latin typeface="Times New Roman" panose="02020603050405020304" pitchFamily="18" charset="0"/>
                <a:ea typeface="宋体" panose="02010600030101010101" pitchFamily="2" charset="-122"/>
              </a:rPr>
              <a:t>变换前</a:t>
            </a:r>
          </a:p>
        </p:txBody>
      </p:sp>
      <p:sp>
        <p:nvSpPr>
          <p:cNvPr id="36870" name="Rectangle 26"/>
          <p:cNvSpPr/>
          <p:nvPr/>
        </p:nvSpPr>
        <p:spPr>
          <a:xfrm>
            <a:off x="7019925" y="5157788"/>
            <a:ext cx="874713" cy="366712"/>
          </a:xfrm>
          <a:prstGeom prst="rect">
            <a:avLst/>
          </a:prstGeom>
          <a:noFill/>
          <a:ln w="9525">
            <a:noFill/>
          </a:ln>
        </p:spPr>
        <p:txBody>
          <a:bodyPr wrap="none">
            <a:spAutoFit/>
          </a:bodyPr>
          <a:lstStyle/>
          <a:p>
            <a:pPr lvl="0"/>
            <a:r>
              <a:rPr lang="zh-CN" altLang="en-US" b="1" dirty="0">
                <a:latin typeface="Times New Roman" panose="02020603050405020304" pitchFamily="18" charset="0"/>
                <a:ea typeface="宋体" panose="02010600030101010101" pitchFamily="2" charset="-122"/>
              </a:rPr>
              <a:t>变换后</a:t>
            </a:r>
          </a:p>
        </p:txBody>
      </p:sp>
      <p:sp>
        <p:nvSpPr>
          <p:cNvPr id="36871" name="Rectangle 27"/>
          <p:cNvSpPr/>
          <p:nvPr/>
        </p:nvSpPr>
        <p:spPr>
          <a:xfrm>
            <a:off x="395288" y="1479550"/>
            <a:ext cx="4105275" cy="457200"/>
          </a:xfrm>
          <a:prstGeom prst="rect">
            <a:avLst/>
          </a:prstGeom>
          <a:noFill/>
          <a:ln w="9525">
            <a:noFill/>
          </a:ln>
        </p:spPr>
        <p:txBody>
          <a:bodyPr>
            <a:spAutoFit/>
          </a:bodyPr>
          <a:lstStyle/>
          <a:p>
            <a:pPr lvl="0"/>
            <a:r>
              <a:rPr lang="zh-CN" altLang="en-US" sz="2400" b="1" dirty="0">
                <a:solidFill>
                  <a:srgbClr val="A42806"/>
                </a:solidFill>
                <a:latin typeface="Times New Roman" panose="02020603050405020304" pitchFamily="18" charset="0"/>
                <a:ea typeface="幼圆" panose="02010509060101010101" pitchFamily="49" charset="-122"/>
              </a:rPr>
              <a:t>分段线性点运算的应用</a:t>
            </a:r>
          </a:p>
        </p:txBody>
      </p:sp>
      <p:sp>
        <p:nvSpPr>
          <p:cNvPr id="36872" name="Rectangle 28"/>
          <p:cNvSpPr>
            <a:spLocks noGrp="1"/>
          </p:cNvSpPr>
          <p:nvPr>
            <p:ph type="title"/>
          </p:nvPr>
        </p:nvSpPr>
        <p:spPr/>
        <p:txBody>
          <a:bodyPr vert="horz" wrap="square" lIns="91440" tIns="45720" rIns="91440" bIns="45720" anchor="ctr"/>
          <a:lstStyle/>
          <a:p>
            <a:pPr algn="ctr" eaLnBrk="1" hangingPunct="1"/>
            <a:r>
              <a:rPr lang="zh-CN" altLang="en-US" sz="2800" dirty="0">
                <a:ea typeface="宋体" panose="02010600030101010101" pitchFamily="2" charset="-122"/>
                <a:sym typeface="+mn-ea"/>
              </a:rPr>
              <a:t>图像亮度变换</a:t>
            </a:r>
            <a:endParaRPr lang="zh-CN" altLang="en-US" sz="2800" dirty="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anose="02010600030101010101" pitchFamily="2" charset="-122"/>
                <a:sym typeface="+mn-ea"/>
              </a:rPr>
              <a:t>图像亮度变换</a:t>
            </a:r>
            <a:r>
              <a:rPr lang="en-US" altLang="zh-CN" dirty="0">
                <a:ea typeface="宋体" panose="02010600030101010101" pitchFamily="2" charset="-122"/>
                <a:sym typeface="+mn-ea"/>
              </a:rPr>
              <a:t>-</a:t>
            </a:r>
            <a:r>
              <a:rPr lang="zh-CN" altLang="en-US" dirty="0">
                <a:ea typeface="宋体" panose="02010600030101010101" pitchFamily="2" charset="-122"/>
                <a:sym typeface="+mn-ea"/>
              </a:rPr>
              <a:t>程序</a:t>
            </a:r>
          </a:p>
        </p:txBody>
      </p:sp>
      <p:sp>
        <p:nvSpPr>
          <p:cNvPr id="3" name="内容占位符 2"/>
          <p:cNvSpPr>
            <a:spLocks noGrp="1"/>
          </p:cNvSpPr>
          <p:nvPr>
            <p:ph idx="1"/>
          </p:nvPr>
        </p:nvSpPr>
        <p:spPr/>
        <p:txBody>
          <a:bodyPr/>
          <a:lstStyle/>
          <a:p>
            <a:r>
              <a:rPr lang="zh-CN" altLang="en-US" sz="2000"/>
              <a:t>函数</a:t>
            </a:r>
            <a:r>
              <a:rPr lang="en-US" altLang="zh-CN" sz="2000"/>
              <a:t>imadjust</a:t>
            </a:r>
            <a:r>
              <a:rPr lang="zh-CN" altLang="en-US" sz="2000">
                <a:ea typeface="宋体" panose="02010600030101010101" pitchFamily="2" charset="-122"/>
              </a:rPr>
              <a:t>是对灰度图像进行亮度变换的基本工具，语法为：</a:t>
            </a:r>
          </a:p>
          <a:p>
            <a:r>
              <a:rPr lang="zh-CN" altLang="en-US" sz="2000">
                <a:ea typeface="宋体" panose="02010600030101010101" pitchFamily="2" charset="-122"/>
              </a:rPr>
              <a:t>J = imadjust(I) maps the values in intensity image I to new values in J</a:t>
            </a:r>
            <a:r>
              <a:rPr lang="en-US" altLang="zh-CN" sz="2000">
                <a:ea typeface="宋体" panose="02010600030101010101" pitchFamily="2" charset="-122"/>
              </a:rPr>
              <a:t>.</a:t>
            </a:r>
          </a:p>
          <a:p>
            <a:r>
              <a:rPr lang="zh-CN" altLang="en-US" sz="2000">
                <a:ea typeface="宋体" panose="02010600030101010101" pitchFamily="2" charset="-122"/>
              </a:rPr>
              <a:t>将图像</a:t>
            </a:r>
            <a:r>
              <a:rPr lang="en-US" altLang="zh-CN" sz="2000">
                <a:ea typeface="宋体" panose="02010600030101010101" pitchFamily="2" charset="-122"/>
              </a:rPr>
              <a:t>I</a:t>
            </a:r>
            <a:r>
              <a:rPr lang="zh-CN" altLang="en-US" sz="2000">
                <a:ea typeface="宋体" panose="02010600030101010101" pitchFamily="2" charset="-122"/>
              </a:rPr>
              <a:t>的最小值映射成</a:t>
            </a:r>
            <a:r>
              <a:rPr lang="en-US" altLang="zh-CN" sz="2000">
                <a:ea typeface="宋体" panose="02010600030101010101" pitchFamily="2" charset="-122"/>
              </a:rPr>
              <a:t>0</a:t>
            </a:r>
            <a:r>
              <a:rPr lang="zh-CN" altLang="en-US" sz="2000">
                <a:ea typeface="宋体" panose="02010600030101010101" pitchFamily="2" charset="-122"/>
              </a:rPr>
              <a:t>，最大值映射成</a:t>
            </a:r>
            <a:r>
              <a:rPr lang="en-US" altLang="zh-CN" sz="2000">
                <a:ea typeface="宋体" panose="02010600030101010101" pitchFamily="2" charset="-122"/>
              </a:rPr>
              <a:t>255</a:t>
            </a:r>
            <a:r>
              <a:rPr lang="zh-CN" altLang="en-US" sz="2000">
                <a:ea typeface="宋体" panose="02010600030101010101" pitchFamily="2" charset="-122"/>
              </a:rPr>
              <a:t>。</a:t>
            </a:r>
          </a:p>
          <a:p>
            <a:r>
              <a:rPr lang="zh-CN" altLang="en-US" sz="2000">
                <a:ea typeface="宋体" panose="02010600030101010101" pitchFamily="2" charset="-122"/>
              </a:rPr>
              <a:t>I = imread('pout.tif');</a:t>
            </a:r>
          </a:p>
          <a:p>
            <a:r>
              <a:rPr lang="zh-CN" altLang="en-US" sz="2000">
                <a:ea typeface="宋体" panose="02010600030101010101" pitchFamily="2" charset="-122"/>
              </a:rPr>
              <a:t>J = imadjust(I);</a:t>
            </a:r>
          </a:p>
        </p:txBody>
      </p:sp>
      <p:graphicFrame>
        <p:nvGraphicFramePr>
          <p:cNvPr id="5" name="对象 4"/>
          <p:cNvGraphicFramePr/>
          <p:nvPr>
            <p:extLst>
              <p:ext uri="{D42A27DB-BD31-4B8C-83A1-F6EECF244321}">
                <p14:modId xmlns:p14="http://schemas.microsoft.com/office/powerpoint/2010/main" val="1449313171"/>
              </p:ext>
            </p:extLst>
          </p:nvPr>
        </p:nvGraphicFramePr>
        <p:xfrm>
          <a:off x="5364088" y="3861048"/>
          <a:ext cx="3281645" cy="1877918"/>
        </p:xfrm>
        <a:graphic>
          <a:graphicData uri="http://schemas.openxmlformats.org/presentationml/2006/ole">
            <mc:AlternateContent xmlns:mc="http://schemas.openxmlformats.org/markup-compatibility/2006">
              <mc:Choice xmlns:v="urn:schemas-microsoft-com:vml" Requires="v">
                <p:oleObj spid="_x0000_s8198" name="BMP 图像" r:id="rId3" imgW="3314700" imgH="1981200" progId="Paint.Picture">
                  <p:embed/>
                </p:oleObj>
              </mc:Choice>
              <mc:Fallback>
                <p:oleObj name="BMP 图像" r:id="rId3" imgW="3314700" imgH="1981200" progId="Paint.Picture">
                  <p:embed/>
                  <p:pic>
                    <p:nvPicPr>
                      <p:cNvPr id="0" name="图片 5"/>
                      <p:cNvPicPr/>
                      <p:nvPr/>
                    </p:nvPicPr>
                    <p:blipFill>
                      <a:blip r:embed="rId4"/>
                    </p:blipFill>
                    <p:spPr>
                      <a:xfrm>
                        <a:off x="5364088" y="3861048"/>
                        <a:ext cx="3281645" cy="1877918"/>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anose="02010600030101010101" pitchFamily="2" charset="-122"/>
                <a:sym typeface="+mn-ea"/>
              </a:rPr>
              <a:t>图像亮度变换</a:t>
            </a:r>
            <a:r>
              <a:rPr lang="en-US" altLang="zh-CN" dirty="0">
                <a:ea typeface="宋体" panose="02010600030101010101" pitchFamily="2" charset="-122"/>
                <a:sym typeface="+mn-ea"/>
              </a:rPr>
              <a:t>-</a:t>
            </a:r>
            <a:r>
              <a:rPr lang="zh-CN" altLang="en-US" dirty="0">
                <a:ea typeface="宋体" panose="02010600030101010101" pitchFamily="2" charset="-122"/>
                <a:sym typeface="+mn-ea"/>
              </a:rPr>
              <a:t>程序</a:t>
            </a:r>
            <a:endParaRPr lang="zh-CN" altLang="en-US"/>
          </a:p>
        </p:txBody>
      </p:sp>
      <p:sp>
        <p:nvSpPr>
          <p:cNvPr id="3" name="内容占位符 2"/>
          <p:cNvSpPr>
            <a:spLocks noGrp="1"/>
          </p:cNvSpPr>
          <p:nvPr>
            <p:ph idx="1"/>
          </p:nvPr>
        </p:nvSpPr>
        <p:spPr/>
        <p:txBody>
          <a:bodyPr/>
          <a:lstStyle/>
          <a:p>
            <a:r>
              <a:rPr lang="zh-CN" altLang="en-US"/>
              <a:t> </a:t>
            </a:r>
            <a:r>
              <a:rPr lang="zh-CN" altLang="en-US" sz="2000"/>
              <a:t>J = imadjust(I,[LOW_IN  HIGH_IN],[LOW_OUT  HIGH_OUT]) maps the values  in intensity image I to new values in J such that values between LOW_IN and HIGH_IN map to values between LOW_OUT and HIGH_OUT. Values below LOW_IN and above HIGH_IN are clipped; that is, values below LOW_IN map to LOW_OUT, and those above HIGH_IN map to HIGH_OUT.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anose="02010600030101010101" pitchFamily="2" charset="-122"/>
                <a:sym typeface="+mn-ea"/>
              </a:rPr>
              <a:t>图像亮度变换</a:t>
            </a:r>
            <a:r>
              <a:rPr lang="en-US" altLang="zh-CN" dirty="0">
                <a:ea typeface="宋体" panose="02010600030101010101" pitchFamily="2" charset="-122"/>
                <a:sym typeface="+mn-ea"/>
              </a:rPr>
              <a:t>-</a:t>
            </a:r>
            <a:r>
              <a:rPr lang="zh-CN" altLang="en-US" dirty="0">
                <a:ea typeface="宋体" panose="02010600030101010101" pitchFamily="2" charset="-122"/>
                <a:sym typeface="+mn-ea"/>
              </a:rPr>
              <a:t>程序</a:t>
            </a:r>
            <a:endParaRPr lang="zh-CN" altLang="en-US"/>
          </a:p>
        </p:txBody>
      </p:sp>
      <p:sp>
        <p:nvSpPr>
          <p:cNvPr id="3" name="内容占位符 2"/>
          <p:cNvSpPr>
            <a:spLocks noGrp="1"/>
          </p:cNvSpPr>
          <p:nvPr>
            <p:ph idx="1"/>
          </p:nvPr>
        </p:nvSpPr>
        <p:spPr/>
        <p:txBody>
          <a:bodyPr/>
          <a:lstStyle/>
          <a:p>
            <a:r>
              <a:rPr lang="zh-CN" altLang="en-US" sz="2000" dirty="0"/>
              <a:t> I = imread('pout.tif');</a:t>
            </a:r>
          </a:p>
          <a:p>
            <a:r>
              <a:rPr lang="zh-CN" altLang="en-US" sz="2000" dirty="0"/>
              <a:t> K</a:t>
            </a:r>
            <a:r>
              <a:rPr lang="en-US" altLang="zh-CN" sz="2000" dirty="0"/>
              <a:t>1</a:t>
            </a:r>
            <a:r>
              <a:rPr lang="zh-CN" altLang="en-US" sz="2000" dirty="0"/>
              <a:t>= imadjust(I,[0.3 0.7],[]);</a:t>
            </a:r>
          </a:p>
          <a:p>
            <a:r>
              <a:rPr lang="zh-CN" altLang="en-US" sz="2000" dirty="0"/>
              <a:t> K</a:t>
            </a:r>
            <a:r>
              <a:rPr lang="en-US" altLang="zh-CN" sz="2000" dirty="0"/>
              <a:t>2</a:t>
            </a:r>
            <a:r>
              <a:rPr lang="zh-CN" altLang="en-US" sz="2000" dirty="0"/>
              <a:t> = imadjust(I,[0.3 0.7],[0,1]);</a:t>
            </a:r>
          </a:p>
          <a:p>
            <a:endParaRPr lang="zh-CN" altLang="en-US" sz="2000" dirty="0"/>
          </a:p>
          <a:p>
            <a:endParaRPr lang="en-US" altLang="zh-CN" dirty="0" smtClean="0"/>
          </a:p>
          <a:p>
            <a:endParaRPr lang="en-US" altLang="zh-CN" dirty="0"/>
          </a:p>
          <a:p>
            <a:endParaRPr lang="en-US" altLang="zh-CN" dirty="0" smtClean="0"/>
          </a:p>
          <a:p>
            <a:endParaRPr lang="zh-CN" altLang="en-US" dirty="0"/>
          </a:p>
          <a:p>
            <a:r>
              <a:rPr lang="zh-CN" altLang="en-US" sz="2000" dirty="0">
                <a:sym typeface="+mn-ea"/>
              </a:rPr>
              <a:t>K</a:t>
            </a:r>
            <a:r>
              <a:rPr lang="en-US" altLang="zh-CN" sz="2000" dirty="0">
                <a:sym typeface="+mn-ea"/>
              </a:rPr>
              <a:t>3</a:t>
            </a:r>
            <a:r>
              <a:rPr lang="zh-CN" altLang="en-US" sz="2000" dirty="0">
                <a:sym typeface="+mn-ea"/>
              </a:rPr>
              <a:t> = imadjust(I,[0.3 0.7],[</a:t>
            </a:r>
            <a:r>
              <a:rPr lang="en-US" altLang="zh-CN" sz="2000" dirty="0">
                <a:sym typeface="+mn-ea"/>
              </a:rPr>
              <a:t>0.5 0.1</a:t>
            </a:r>
            <a:r>
              <a:rPr lang="zh-CN" altLang="en-US" sz="2000" dirty="0">
                <a:sym typeface="+mn-ea"/>
              </a:rPr>
              <a:t>]);</a:t>
            </a:r>
            <a:endParaRPr lang="zh-CN" altLang="en-US" sz="2000" dirty="0"/>
          </a:p>
          <a:p>
            <a:endParaRPr lang="zh-CN" altLang="en-US" dirty="0"/>
          </a:p>
          <a:p>
            <a:endParaRPr lang="zh-CN" altLang="en-US" dirty="0"/>
          </a:p>
        </p:txBody>
      </p:sp>
      <p:graphicFrame>
        <p:nvGraphicFramePr>
          <p:cNvPr id="4" name="对象 3"/>
          <p:cNvGraphicFramePr/>
          <p:nvPr>
            <p:extLst>
              <p:ext uri="{D42A27DB-BD31-4B8C-83A1-F6EECF244321}">
                <p14:modId xmlns:p14="http://schemas.microsoft.com/office/powerpoint/2010/main" val="2638328470"/>
              </p:ext>
            </p:extLst>
          </p:nvPr>
        </p:nvGraphicFramePr>
        <p:xfrm>
          <a:off x="1907704" y="2996952"/>
          <a:ext cx="2952328" cy="1512168"/>
        </p:xfrm>
        <a:graphic>
          <a:graphicData uri="http://schemas.openxmlformats.org/presentationml/2006/ole">
            <mc:AlternateContent xmlns:mc="http://schemas.openxmlformats.org/markup-compatibility/2006">
              <mc:Choice xmlns:v="urn:schemas-microsoft-com:vml" Requires="v">
                <p:oleObj spid="_x0000_s9225" r:id="rId3" imgW="3000375" imgH="1581150" progId="Paint.Picture">
                  <p:embed/>
                </p:oleObj>
              </mc:Choice>
              <mc:Fallback>
                <p:oleObj r:id="rId3" imgW="3000375" imgH="1581150" progId="Paint.Picture">
                  <p:embed/>
                  <p:pic>
                    <p:nvPicPr>
                      <p:cNvPr id="0" name="图片 4"/>
                      <p:cNvPicPr/>
                      <p:nvPr/>
                    </p:nvPicPr>
                    <p:blipFill>
                      <a:blip r:embed="rId4"/>
                    </p:blipFill>
                    <p:spPr>
                      <a:xfrm>
                        <a:off x="1907704" y="2996952"/>
                        <a:ext cx="2952328" cy="1512168"/>
                      </a:xfrm>
                      <a:prstGeom prst="rect">
                        <a:avLst/>
                      </a:prstGeom>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anose="02010600030101010101" pitchFamily="2" charset="-122"/>
                <a:sym typeface="+mn-ea"/>
              </a:rPr>
              <a:t>图像亮度变换</a:t>
            </a:r>
            <a:r>
              <a:rPr lang="en-US" altLang="zh-CN" dirty="0">
                <a:ea typeface="宋体" panose="02010600030101010101" pitchFamily="2" charset="-122"/>
                <a:sym typeface="+mn-ea"/>
              </a:rPr>
              <a:t>-</a:t>
            </a:r>
            <a:r>
              <a:rPr lang="zh-CN" altLang="en-US" dirty="0">
                <a:ea typeface="宋体" panose="02010600030101010101" pitchFamily="2" charset="-122"/>
                <a:sym typeface="+mn-ea"/>
              </a:rPr>
              <a:t>程序</a:t>
            </a:r>
            <a:endParaRPr lang="zh-CN" altLang="en-US"/>
          </a:p>
        </p:txBody>
      </p:sp>
      <p:sp>
        <p:nvSpPr>
          <p:cNvPr id="3" name="内容占位符 2"/>
          <p:cNvSpPr>
            <a:spLocks noGrp="1"/>
          </p:cNvSpPr>
          <p:nvPr>
            <p:ph idx="1"/>
          </p:nvPr>
        </p:nvSpPr>
        <p:spPr/>
        <p:txBody>
          <a:bodyPr/>
          <a:lstStyle/>
          <a:p>
            <a:r>
              <a:rPr lang="zh-CN" altLang="en-US" sz="2000">
                <a:sym typeface="+mn-ea"/>
              </a:rPr>
              <a:t>K</a:t>
            </a:r>
            <a:r>
              <a:rPr lang="en-US" altLang="zh-CN" sz="2000">
                <a:sym typeface="+mn-ea"/>
              </a:rPr>
              <a:t>4</a:t>
            </a:r>
            <a:r>
              <a:rPr lang="zh-CN" altLang="en-US" sz="2000">
                <a:sym typeface="+mn-ea"/>
              </a:rPr>
              <a:t> = imadjust(I,[</a:t>
            </a:r>
            <a:r>
              <a:rPr lang="en-US" altLang="zh-CN" sz="2000">
                <a:sym typeface="+mn-ea"/>
              </a:rPr>
              <a:t>0 1</a:t>
            </a:r>
            <a:r>
              <a:rPr lang="zh-CN" altLang="en-US" sz="2000">
                <a:sym typeface="+mn-ea"/>
              </a:rPr>
              <a:t>],[</a:t>
            </a:r>
            <a:r>
              <a:rPr lang="en-US" altLang="zh-CN" sz="2000">
                <a:sym typeface="+mn-ea"/>
              </a:rPr>
              <a:t>1 0</a:t>
            </a:r>
            <a:r>
              <a:rPr lang="zh-CN" altLang="en-US" sz="2000">
                <a:sym typeface="+mn-ea"/>
              </a:rPr>
              <a:t>]);</a:t>
            </a:r>
            <a:endParaRPr lang="zh-CN" altLang="en-US" sz="2000"/>
          </a:p>
          <a:p>
            <a:endParaRPr lang="zh-CN" altLang="en-US"/>
          </a:p>
        </p:txBody>
      </p:sp>
      <p:graphicFrame>
        <p:nvGraphicFramePr>
          <p:cNvPr id="4" name="对象 3"/>
          <p:cNvGraphicFramePr/>
          <p:nvPr>
            <p:extLst>
              <p:ext uri="{D42A27DB-BD31-4B8C-83A1-F6EECF244321}">
                <p14:modId xmlns:p14="http://schemas.microsoft.com/office/powerpoint/2010/main" val="3776738107"/>
              </p:ext>
            </p:extLst>
          </p:nvPr>
        </p:nvGraphicFramePr>
        <p:xfrm>
          <a:off x="2187575" y="2341245"/>
          <a:ext cx="3032497" cy="1386523"/>
        </p:xfrm>
        <a:graphic>
          <a:graphicData uri="http://schemas.openxmlformats.org/presentationml/2006/ole">
            <mc:AlternateContent xmlns:mc="http://schemas.openxmlformats.org/markup-compatibility/2006">
              <mc:Choice xmlns:v="urn:schemas-microsoft-com:vml" Requires="v">
                <p:oleObj spid="_x0000_s10251" r:id="rId3" imgW="2971800" imgH="1457325" progId="Paint.Picture">
                  <p:embed/>
                </p:oleObj>
              </mc:Choice>
              <mc:Fallback>
                <p:oleObj r:id="rId3" imgW="2971800" imgH="1457325" progId="Paint.Picture">
                  <p:embed/>
                  <p:pic>
                    <p:nvPicPr>
                      <p:cNvPr id="0" name="图片 4"/>
                      <p:cNvPicPr/>
                      <p:nvPr/>
                    </p:nvPicPr>
                    <p:blipFill>
                      <a:blip r:embed="rId4"/>
                    </p:blipFill>
                    <p:spPr>
                      <a:xfrm>
                        <a:off x="2187575" y="2341245"/>
                        <a:ext cx="3032497" cy="1386523"/>
                      </a:xfrm>
                      <a:prstGeom prst="rect">
                        <a:avLst/>
                      </a:prstGeom>
                    </p:spPr>
                  </p:pic>
                </p:oleObj>
              </mc:Fallback>
            </mc:AlternateContent>
          </a:graphicData>
        </a:graphic>
      </p:graphicFrame>
      <p:graphicFrame>
        <p:nvGraphicFramePr>
          <p:cNvPr id="6" name="对象 5"/>
          <p:cNvGraphicFramePr/>
          <p:nvPr/>
        </p:nvGraphicFramePr>
        <p:xfrm>
          <a:off x="2141220" y="4231005"/>
          <a:ext cx="3841750" cy="1877695"/>
        </p:xfrm>
        <a:graphic>
          <a:graphicData uri="http://schemas.openxmlformats.org/presentationml/2006/ole">
            <mc:AlternateContent xmlns:mc="http://schemas.openxmlformats.org/markup-compatibility/2006">
              <mc:Choice xmlns:v="urn:schemas-microsoft-com:vml" Requires="v">
                <p:oleObj spid="_x0000_s10252" r:id="rId5" imgW="3838575" imgH="1876425" progId="Paint.Picture">
                  <p:embed/>
                </p:oleObj>
              </mc:Choice>
              <mc:Fallback>
                <p:oleObj r:id="rId5" imgW="3838575" imgH="1876425" progId="Paint.Picture">
                  <p:embed/>
                  <p:pic>
                    <p:nvPicPr>
                      <p:cNvPr id="0" name="图片 6"/>
                      <p:cNvPicPr/>
                      <p:nvPr/>
                    </p:nvPicPr>
                    <p:blipFill>
                      <a:blip r:embed="rId6"/>
                    </p:blipFill>
                    <p:spPr>
                      <a:xfrm>
                        <a:off x="2141220" y="4231005"/>
                        <a:ext cx="3841750" cy="1877695"/>
                      </a:xfrm>
                      <a:prstGeom prst="rect">
                        <a:avLst/>
                      </a:prstGeom>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anose="02010600030101010101" pitchFamily="2" charset="-122"/>
                <a:sym typeface="+mn-ea"/>
              </a:rPr>
              <a:t>图像亮度变换</a:t>
            </a:r>
            <a:r>
              <a:rPr lang="en-US" altLang="zh-CN" dirty="0">
                <a:ea typeface="宋体" panose="02010600030101010101" pitchFamily="2" charset="-122"/>
                <a:sym typeface="+mn-ea"/>
              </a:rPr>
              <a:t>-</a:t>
            </a:r>
            <a:r>
              <a:rPr lang="zh-CN" altLang="en-US" dirty="0">
                <a:ea typeface="宋体" panose="02010600030101010101" pitchFamily="2" charset="-122"/>
                <a:sym typeface="+mn-ea"/>
              </a:rPr>
              <a:t>程序</a:t>
            </a:r>
            <a:endParaRPr lang="zh-CN" altLang="en-US"/>
          </a:p>
        </p:txBody>
      </p:sp>
      <p:sp>
        <p:nvSpPr>
          <p:cNvPr id="3" name="内容占位符 2"/>
          <p:cNvSpPr>
            <a:spLocks noGrp="1"/>
          </p:cNvSpPr>
          <p:nvPr>
            <p:ph idx="1"/>
          </p:nvPr>
        </p:nvSpPr>
        <p:spPr>
          <a:xfrm>
            <a:off x="611505" y="1628775"/>
            <a:ext cx="8411210" cy="4695825"/>
          </a:xfrm>
        </p:spPr>
        <p:txBody>
          <a:bodyPr/>
          <a:lstStyle/>
          <a:p>
            <a:r>
              <a:rPr lang="zh-CN" altLang="en-US"/>
              <a:t> </a:t>
            </a:r>
            <a:r>
              <a:rPr lang="zh-CN" altLang="en-US" sz="2000"/>
              <a:t>J = imadjust(I,[LOW_IN; HIGH_IN],[LOW_OUT; HIGH_OUT],GAMMA) maps the values of I to new values in J. GAMMA specifies the shape of the curve describing the relationship between the values in I and J. If GAMMA is less than 1, the mapping is weighted toward higher (brighter) output values. If GAMMA is greater than 1, the mapping is weighted toward lower (darker) output values. If you omit the argument, GAMMA defaults to 1 (linear mapping).</a:t>
            </a:r>
          </a:p>
        </p:txBody>
      </p:sp>
      <p:graphicFrame>
        <p:nvGraphicFramePr>
          <p:cNvPr id="4" name="对象 3"/>
          <p:cNvGraphicFramePr/>
          <p:nvPr>
            <p:extLst>
              <p:ext uri="{D42A27DB-BD31-4B8C-83A1-F6EECF244321}">
                <p14:modId xmlns:p14="http://schemas.microsoft.com/office/powerpoint/2010/main" val="1222077637"/>
              </p:ext>
            </p:extLst>
          </p:nvPr>
        </p:nvGraphicFramePr>
        <p:xfrm>
          <a:off x="539552" y="4221088"/>
          <a:ext cx="8157815" cy="2636912"/>
        </p:xfrm>
        <a:graphic>
          <a:graphicData uri="http://schemas.openxmlformats.org/presentationml/2006/ole">
            <mc:AlternateContent xmlns:mc="http://schemas.openxmlformats.org/markup-compatibility/2006">
              <mc:Choice xmlns:v="urn:schemas-microsoft-com:vml" Requires="v">
                <p:oleObj spid="_x0000_s11270" r:id="rId3" imgW="8534400" imgH="3143250" progId="Paint.Picture">
                  <p:embed/>
                </p:oleObj>
              </mc:Choice>
              <mc:Fallback>
                <p:oleObj r:id="rId3" imgW="8534400" imgH="3143250" progId="Paint.Picture">
                  <p:embed/>
                  <p:pic>
                    <p:nvPicPr>
                      <p:cNvPr id="0" name="图片 4"/>
                      <p:cNvPicPr/>
                      <p:nvPr/>
                    </p:nvPicPr>
                    <p:blipFill>
                      <a:blip r:embed="rId4"/>
                    </p:blipFill>
                    <p:spPr>
                      <a:xfrm>
                        <a:off x="539552" y="4221088"/>
                        <a:ext cx="8157815" cy="2636912"/>
                      </a:xfrm>
                      <a:prstGeom prst="rect">
                        <a:avLst/>
                      </a:prstGeom>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anose="02010600030101010101" pitchFamily="2" charset="-122"/>
                <a:sym typeface="+mn-ea"/>
              </a:rPr>
              <a:t>图像亮度变换</a:t>
            </a:r>
            <a:r>
              <a:rPr lang="en-US" altLang="zh-CN" dirty="0">
                <a:ea typeface="宋体" panose="02010600030101010101" pitchFamily="2" charset="-122"/>
                <a:sym typeface="+mn-ea"/>
              </a:rPr>
              <a:t>-</a:t>
            </a:r>
            <a:r>
              <a:rPr lang="zh-CN" altLang="en-US" dirty="0">
                <a:ea typeface="宋体" panose="02010600030101010101" pitchFamily="2" charset="-122"/>
                <a:sym typeface="+mn-ea"/>
              </a:rPr>
              <a:t>程序</a:t>
            </a:r>
            <a:endParaRPr lang="zh-CN" altLang="en-US"/>
          </a:p>
        </p:txBody>
      </p:sp>
      <p:sp>
        <p:nvSpPr>
          <p:cNvPr id="3" name="内容占位符 2"/>
          <p:cNvSpPr>
            <a:spLocks noGrp="1"/>
          </p:cNvSpPr>
          <p:nvPr>
            <p:ph idx="1"/>
          </p:nvPr>
        </p:nvSpPr>
        <p:spPr/>
        <p:txBody>
          <a:bodyPr/>
          <a:lstStyle/>
          <a:p>
            <a:r>
              <a:rPr lang="zh-CN" altLang="en-US"/>
              <a:t> </a:t>
            </a:r>
            <a:r>
              <a:rPr lang="zh-CN" altLang="en-US" sz="2000"/>
              <a:t>K</a:t>
            </a:r>
            <a:r>
              <a:rPr lang="en-US" altLang="zh-CN" sz="2000"/>
              <a:t>5</a:t>
            </a:r>
            <a:r>
              <a:rPr lang="zh-CN" altLang="en-US" sz="2000"/>
              <a:t> = imadjust(I,[ ],[ ],0.5);</a:t>
            </a:r>
          </a:p>
          <a:p>
            <a:r>
              <a:rPr lang="zh-CN" altLang="en-US" sz="2000"/>
              <a:t> K</a:t>
            </a:r>
            <a:r>
              <a:rPr lang="en-US" altLang="zh-CN" sz="2000"/>
              <a:t>6</a:t>
            </a:r>
            <a:r>
              <a:rPr lang="zh-CN" altLang="en-US" sz="2000"/>
              <a:t> = imadjust(I,[ ],[ ],2);</a:t>
            </a:r>
          </a:p>
        </p:txBody>
      </p:sp>
      <p:graphicFrame>
        <p:nvGraphicFramePr>
          <p:cNvPr id="6" name="对象 5"/>
          <p:cNvGraphicFramePr/>
          <p:nvPr>
            <p:extLst>
              <p:ext uri="{D42A27DB-BD31-4B8C-83A1-F6EECF244321}">
                <p14:modId xmlns:p14="http://schemas.microsoft.com/office/powerpoint/2010/main" val="3726388424"/>
              </p:ext>
            </p:extLst>
          </p:nvPr>
        </p:nvGraphicFramePr>
        <p:xfrm>
          <a:off x="1634491" y="3017521"/>
          <a:ext cx="4665702" cy="1851640"/>
        </p:xfrm>
        <a:graphic>
          <a:graphicData uri="http://schemas.openxmlformats.org/presentationml/2006/ole">
            <mc:AlternateContent xmlns:mc="http://schemas.openxmlformats.org/markup-compatibility/2006">
              <mc:Choice xmlns:v="urn:schemas-microsoft-com:vml" Requires="v">
                <p:oleObj spid="_x0000_s12294" r:id="rId3" imgW="4686300" imgH="1962150" progId="Paint.Picture">
                  <p:embed/>
                </p:oleObj>
              </mc:Choice>
              <mc:Fallback>
                <p:oleObj r:id="rId3" imgW="4686300" imgH="1962150" progId="Paint.Picture">
                  <p:embed/>
                  <p:pic>
                    <p:nvPicPr>
                      <p:cNvPr id="0" name="图片 6"/>
                      <p:cNvPicPr/>
                      <p:nvPr/>
                    </p:nvPicPr>
                    <p:blipFill>
                      <a:blip r:embed="rId4"/>
                    </p:blipFill>
                    <p:spPr>
                      <a:xfrm>
                        <a:off x="1634491" y="3017521"/>
                        <a:ext cx="4665702" cy="1851640"/>
                      </a:xfrm>
                      <a:prstGeom prst="rect">
                        <a:avLst/>
                      </a:prstGeom>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图像增强</a:t>
            </a:r>
          </a:p>
        </p:txBody>
      </p:sp>
      <p:sp>
        <p:nvSpPr>
          <p:cNvPr id="3" name="内容占位符 2"/>
          <p:cNvSpPr>
            <a:spLocks noGrp="1"/>
          </p:cNvSpPr>
          <p:nvPr>
            <p:ph idx="1"/>
          </p:nvPr>
        </p:nvSpPr>
        <p:spPr/>
        <p:txBody>
          <a:bodyPr/>
          <a:lstStyle/>
          <a:p>
            <a:r>
              <a:rPr lang="zh-CN" altLang="en-US" b="1" u="sng">
                <a:solidFill>
                  <a:srgbClr val="00B050"/>
                </a:solidFill>
              </a:rPr>
              <a:t>定义：</a:t>
            </a:r>
            <a:r>
              <a:rPr lang="zh-CN" altLang="en-US" b="1"/>
              <a:t>图像增强是指按特定的需要突出一幅图像中的某些信息，同时，削弱或去除某些不需要的信息的处理方法。</a:t>
            </a:r>
          </a:p>
          <a:p>
            <a:r>
              <a:rPr lang="zh-CN" altLang="en-US" b="1" u="sng">
                <a:solidFill>
                  <a:srgbClr val="00B050"/>
                </a:solidFill>
              </a:rPr>
              <a:t>目的：</a:t>
            </a:r>
            <a:r>
              <a:rPr lang="zh-CN" altLang="en-US" b="1"/>
              <a:t>对图像进行加工，以得到对具体应用来说视觉效果更</a:t>
            </a:r>
            <a:r>
              <a:rPr lang="en-US" altLang="zh-CN" b="1"/>
              <a:t>”</a:t>
            </a:r>
            <a:r>
              <a:rPr lang="zh-CN" altLang="en-US" b="1"/>
              <a:t>好</a:t>
            </a:r>
            <a:r>
              <a:rPr lang="en-US" altLang="zh-CN" b="1"/>
              <a:t>“</a:t>
            </a:r>
            <a:r>
              <a:rPr lang="zh-CN" altLang="en-US" b="1"/>
              <a:t>，更</a:t>
            </a:r>
            <a:r>
              <a:rPr lang="en-US" altLang="zh-CN" b="1"/>
              <a:t>”</a:t>
            </a:r>
            <a:r>
              <a:rPr lang="zh-CN" altLang="en-US" b="1"/>
              <a:t>有用</a:t>
            </a:r>
            <a:r>
              <a:rPr lang="en-US" altLang="zh-CN" b="1"/>
              <a:t>“</a:t>
            </a:r>
            <a:r>
              <a:rPr lang="zh-CN" altLang="en-US" b="1"/>
              <a:t>的图像。改善后的图像对某种特定应用来说比原始图像更适合。</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1655" y="1337628"/>
            <a:ext cx="7632700" cy="720725"/>
          </a:xfrm>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10276" name="矩形 10275"/>
          <p:cNvSpPr/>
          <p:nvPr/>
        </p:nvSpPr>
        <p:spPr>
          <a:xfrm>
            <a:off x="4154805" y="3447415"/>
            <a:ext cx="2438400" cy="396875"/>
          </a:xfrm>
          <a:prstGeom prst="rect">
            <a:avLst/>
          </a:prstGeom>
          <a:noFill/>
          <a:ln w="9525">
            <a:noFill/>
          </a:ln>
        </p:spPr>
        <p:txBody>
          <a:bodyPr>
            <a:spAutoFit/>
          </a:bodyPr>
          <a:lstStyle/>
          <a:p>
            <a:pPr lvl="0" algn="l" eaLnBrk="0" hangingPunct="0"/>
            <a:r>
              <a:rPr lang="zh-CN" altLang="en-US" sz="2000" dirty="0">
                <a:effectLst>
                  <a:outerShdw blurRad="38100" dist="38100" dir="2700000">
                    <a:srgbClr val="C0C0C0"/>
                  </a:outerShdw>
                </a:effectLst>
                <a:latin typeface="黑体" panose="02010609060101010101" pitchFamily="49" charset="-122"/>
                <a:ea typeface="黑体" panose="02010609060101010101" pitchFamily="49" charset="-122"/>
              </a:rPr>
              <a:t>基于像素的点处理 </a:t>
            </a:r>
          </a:p>
        </p:txBody>
      </p:sp>
      <p:sp>
        <p:nvSpPr>
          <p:cNvPr id="10277" name="矩形 10276"/>
          <p:cNvSpPr/>
          <p:nvPr/>
        </p:nvSpPr>
        <p:spPr>
          <a:xfrm>
            <a:off x="4154805" y="4438015"/>
            <a:ext cx="2514600" cy="396875"/>
          </a:xfrm>
          <a:prstGeom prst="rect">
            <a:avLst/>
          </a:prstGeom>
          <a:noFill/>
          <a:ln w="9525">
            <a:noFill/>
          </a:ln>
        </p:spPr>
        <p:txBody>
          <a:bodyPr>
            <a:spAutoFit/>
          </a:bodyPr>
          <a:lstStyle/>
          <a:p>
            <a:pPr lvl="0" algn="l" eaLnBrk="0" hangingPunct="0"/>
            <a:r>
              <a:rPr lang="zh-CN" altLang="en-US" sz="2000" dirty="0">
                <a:effectLst>
                  <a:outerShdw blurRad="38100" dist="38100" dir="2700000">
                    <a:srgbClr val="C0C0C0"/>
                  </a:outerShdw>
                </a:effectLst>
                <a:latin typeface="黑体" panose="02010609060101010101" pitchFamily="49" charset="-122"/>
                <a:ea typeface="黑体" panose="02010609060101010101" pitchFamily="49" charset="-122"/>
              </a:rPr>
              <a:t>基于模板的空域滤波 </a:t>
            </a:r>
          </a:p>
        </p:txBody>
      </p:sp>
      <p:sp>
        <p:nvSpPr>
          <p:cNvPr id="10278" name="矩形 10277"/>
          <p:cNvSpPr/>
          <p:nvPr/>
        </p:nvSpPr>
        <p:spPr>
          <a:xfrm>
            <a:off x="2707005" y="3980815"/>
            <a:ext cx="1450975" cy="396875"/>
          </a:xfrm>
          <a:prstGeom prst="rect">
            <a:avLst/>
          </a:prstGeom>
          <a:noFill/>
          <a:ln w="9525">
            <a:noFill/>
          </a:ln>
        </p:spPr>
        <p:txBody>
          <a:bodyPr>
            <a:spAutoFit/>
          </a:bodyPr>
          <a:lstStyle/>
          <a:p>
            <a:pPr lvl="0" algn="l" eaLnBrk="0" hangingPunct="0"/>
            <a:r>
              <a:rPr lang="zh-CN" altLang="en-US" sz="2000" dirty="0">
                <a:effectLst>
                  <a:outerShdw blurRad="38100" dist="38100" dir="2700000">
                    <a:srgbClr val="C0C0C0"/>
                  </a:outerShdw>
                </a:effectLst>
                <a:latin typeface="黑体" panose="02010609060101010101" pitchFamily="49" charset="-122"/>
                <a:ea typeface="黑体" panose="02010609060101010101" pitchFamily="49" charset="-122"/>
              </a:rPr>
              <a:t>空域方法</a:t>
            </a:r>
          </a:p>
        </p:txBody>
      </p:sp>
      <p:sp>
        <p:nvSpPr>
          <p:cNvPr id="10279" name="矩形 10278"/>
          <p:cNvSpPr/>
          <p:nvPr/>
        </p:nvSpPr>
        <p:spPr>
          <a:xfrm>
            <a:off x="2783205" y="5123815"/>
            <a:ext cx="1200150" cy="396875"/>
          </a:xfrm>
          <a:prstGeom prst="rect">
            <a:avLst/>
          </a:prstGeom>
          <a:noFill/>
          <a:ln w="9525">
            <a:noFill/>
          </a:ln>
        </p:spPr>
        <p:txBody>
          <a:bodyPr wrap="none" anchor="t">
            <a:spAutoFit/>
          </a:bodyPr>
          <a:lstStyle/>
          <a:p>
            <a:pPr lvl="0" algn="l" eaLnBrk="1" hangingPunct="1"/>
            <a:r>
              <a:rPr lang="zh-CN" altLang="en-US" sz="2000" dirty="0">
                <a:effectLst>
                  <a:outerShdw blurRad="38100" dist="38100" dir="2700000">
                    <a:srgbClr val="C0C0C0"/>
                  </a:outerShdw>
                </a:effectLst>
                <a:latin typeface="黑体" panose="02010609060101010101" pitchFamily="49" charset="-122"/>
                <a:ea typeface="黑体" panose="02010609060101010101" pitchFamily="49" charset="-122"/>
              </a:rPr>
              <a:t>频域方法</a:t>
            </a:r>
          </a:p>
        </p:txBody>
      </p:sp>
      <p:sp>
        <p:nvSpPr>
          <p:cNvPr id="10280" name="左大括号 10279"/>
          <p:cNvSpPr/>
          <p:nvPr/>
        </p:nvSpPr>
        <p:spPr>
          <a:xfrm>
            <a:off x="3926205" y="3676015"/>
            <a:ext cx="228600" cy="990600"/>
          </a:xfrm>
          <a:prstGeom prst="leftBrace">
            <a:avLst>
              <a:gd name="adj1" fmla="val 36111"/>
              <a:gd name="adj2" fmla="val 50000"/>
            </a:avLst>
          </a:prstGeom>
          <a:noFill/>
          <a:ln w="28575" cap="flat" cmpd="sng">
            <a:solidFill>
              <a:schemeClr val="hlink"/>
            </a:solidFill>
            <a:prstDash val="solid"/>
            <a:miter/>
            <a:headEnd type="none" w="med" len="med"/>
            <a:tailEnd type="none" w="med" len="med"/>
          </a:ln>
        </p:spPr>
        <p:txBody>
          <a:bodyPr/>
          <a:lstStyle/>
          <a:p>
            <a:endParaRPr lang="zh-CN" altLang="en-US"/>
          </a:p>
        </p:txBody>
      </p:sp>
      <p:sp>
        <p:nvSpPr>
          <p:cNvPr id="10281" name="左大括号 10280"/>
          <p:cNvSpPr/>
          <p:nvPr/>
        </p:nvSpPr>
        <p:spPr>
          <a:xfrm>
            <a:off x="2402205" y="4133215"/>
            <a:ext cx="296863" cy="1133475"/>
          </a:xfrm>
          <a:prstGeom prst="leftBrace">
            <a:avLst>
              <a:gd name="adj1" fmla="val 31818"/>
              <a:gd name="adj2" fmla="val 50000"/>
            </a:avLst>
          </a:prstGeom>
          <a:noFill/>
          <a:ln w="28575" cap="flat" cmpd="sng">
            <a:solidFill>
              <a:schemeClr val="hlink"/>
            </a:solidFill>
            <a:prstDash val="solid"/>
            <a:miter/>
            <a:headEnd type="none" w="med" len="med"/>
            <a:tailEnd type="none" w="med" len="med"/>
          </a:ln>
        </p:spPr>
        <p:txBody>
          <a:bodyPr/>
          <a:lstStyle/>
          <a:p>
            <a:endParaRPr lang="zh-CN" altLang="en-US"/>
          </a:p>
        </p:txBody>
      </p:sp>
      <p:sp>
        <p:nvSpPr>
          <p:cNvPr id="10283" name="矩形 10282"/>
          <p:cNvSpPr/>
          <p:nvPr/>
        </p:nvSpPr>
        <p:spPr>
          <a:xfrm>
            <a:off x="268605" y="4438015"/>
            <a:ext cx="2012950" cy="457200"/>
          </a:xfrm>
          <a:prstGeom prst="rect">
            <a:avLst/>
          </a:prstGeom>
          <a:noFill/>
          <a:ln w="9525">
            <a:noFill/>
          </a:ln>
        </p:spPr>
        <p:txBody>
          <a:bodyPr wrap="none" anchor="t">
            <a:spAutoFit/>
          </a:bodyPr>
          <a:lstStyle/>
          <a:p>
            <a:pPr lvl="0" algn="l" eaLnBrk="1" hangingPunct="1"/>
            <a:r>
              <a:rPr lang="zh-CN" altLang="en-US" sz="2400" dirty="0">
                <a:solidFill>
                  <a:schemeClr val="tx2"/>
                </a:solidFill>
                <a:effectLst>
                  <a:outerShdw blurRad="38100" dist="38100" dir="2700000">
                    <a:srgbClr val="C0C0C0"/>
                  </a:outerShdw>
                </a:effectLst>
                <a:latin typeface="黑体" panose="02010609060101010101" pitchFamily="49" charset="-122"/>
                <a:ea typeface="黑体" panose="02010609060101010101" pitchFamily="49" charset="-122"/>
              </a:rPr>
              <a:t>图像增强方法</a:t>
            </a:r>
          </a:p>
        </p:txBody>
      </p:sp>
      <p:sp>
        <p:nvSpPr>
          <p:cNvPr id="10290" name="圆角矩形标注 10289"/>
          <p:cNvSpPr/>
          <p:nvPr/>
        </p:nvSpPr>
        <p:spPr>
          <a:xfrm>
            <a:off x="5366068" y="2201228"/>
            <a:ext cx="1439862" cy="431800"/>
          </a:xfrm>
          <a:prstGeom prst="wedgeRoundRectCallout">
            <a:avLst>
              <a:gd name="adj1" fmla="val -44708"/>
              <a:gd name="adj2" fmla="val 230148"/>
              <a:gd name="adj3" fmla="val 16667"/>
            </a:avLst>
          </a:prstGeom>
          <a:solidFill>
            <a:schemeClr val="accent1"/>
          </a:solidFill>
          <a:ln w="9525" cap="flat" cmpd="sng">
            <a:solidFill>
              <a:schemeClr val="tx1"/>
            </a:solidFill>
            <a:prstDash val="solid"/>
            <a:miter/>
            <a:headEnd type="none" w="med" len="med"/>
            <a:tailEnd type="none" w="med" len="med"/>
          </a:ln>
        </p:spPr>
        <p:txBody>
          <a:bodyPr/>
          <a:lstStyle/>
          <a:p>
            <a:pPr lvl="0" algn="l" eaLnBrk="1" hangingPunct="1">
              <a:buClrTx/>
            </a:pPr>
            <a:r>
              <a:rPr lang="zh-CN" altLang="en-US" sz="1800" dirty="0">
                <a:latin typeface="Arial" panose="020B0604020202020204" pitchFamily="34" charset="0"/>
                <a:ea typeface="华文中宋" panose="02010600040101010101" pitchFamily="2" charset="-122"/>
              </a:rPr>
              <a:t>灰度级变换</a:t>
            </a:r>
          </a:p>
        </p:txBody>
      </p:sp>
      <p:sp>
        <p:nvSpPr>
          <p:cNvPr id="10291" name="矩形 10290"/>
          <p:cNvSpPr/>
          <p:nvPr/>
        </p:nvSpPr>
        <p:spPr>
          <a:xfrm>
            <a:off x="5870893" y="1193165"/>
            <a:ext cx="2381250" cy="366713"/>
          </a:xfrm>
          <a:prstGeom prst="rect">
            <a:avLst/>
          </a:prstGeom>
          <a:noFill/>
          <a:ln w="9525">
            <a:noFill/>
          </a:ln>
        </p:spPr>
        <p:txBody>
          <a:bodyPr wrap="none" anchor="t">
            <a:spAutoFit/>
          </a:bodyPr>
          <a:lstStyle/>
          <a:p>
            <a:pPr lvl="0" algn="ctr" eaLnBrk="1" hangingPunct="1">
              <a:buClrTx/>
            </a:pPr>
            <a:r>
              <a:rPr lang="zh-CN" altLang="en-US" sz="1800" dirty="0">
                <a:solidFill>
                  <a:srgbClr val="0000FF"/>
                </a:solidFill>
                <a:latin typeface="Arial" panose="020B0604020202020204" pitchFamily="34" charset="0"/>
                <a:ea typeface="华文中宋" panose="02010600040101010101" pitchFamily="2" charset="-122"/>
              </a:rPr>
              <a:t>寻找一个合适的变换</a:t>
            </a:r>
            <a:r>
              <a:rPr lang="en-US" altLang="zh-CN" sz="1800">
                <a:solidFill>
                  <a:srgbClr val="0000FF"/>
                </a:solidFill>
                <a:latin typeface="Arial" panose="020B0604020202020204" pitchFamily="34" charset="0"/>
                <a:ea typeface="华文中宋" panose="02010600040101010101" pitchFamily="2" charset="-122"/>
              </a:rPr>
              <a:t>T</a:t>
            </a:r>
            <a:endParaRPr lang="zh-CN" altLang="en-US" sz="1800" dirty="0">
              <a:solidFill>
                <a:srgbClr val="0000FF"/>
              </a:solidFill>
              <a:latin typeface="Arial" panose="020B0604020202020204" pitchFamily="34" charset="0"/>
              <a:ea typeface="华文中宋" panose="02010600040101010101" pitchFamily="2" charset="-122"/>
            </a:endParaRPr>
          </a:p>
        </p:txBody>
      </p:sp>
      <p:sp>
        <p:nvSpPr>
          <p:cNvPr id="10292" name="直接连接符 10291"/>
          <p:cNvSpPr/>
          <p:nvPr/>
        </p:nvSpPr>
        <p:spPr>
          <a:xfrm flipH="1">
            <a:off x="6374130" y="1624965"/>
            <a:ext cx="215900" cy="433388"/>
          </a:xfrm>
          <a:prstGeom prst="line">
            <a:avLst/>
          </a:prstGeom>
          <a:ln w="76200" cap="flat" cmpd="sng">
            <a:solidFill>
              <a:srgbClr val="99CC00"/>
            </a:solidFill>
            <a:prstDash val="solid"/>
            <a:headEnd type="none" w="med" len="med"/>
            <a:tailEnd type="triangle" w="med" len="med"/>
          </a:ln>
        </p:spPr>
      </p:sp>
      <p:sp>
        <p:nvSpPr>
          <p:cNvPr id="10294" name="圆角矩形标注 10293"/>
          <p:cNvSpPr/>
          <p:nvPr/>
        </p:nvSpPr>
        <p:spPr>
          <a:xfrm>
            <a:off x="6013768" y="5153978"/>
            <a:ext cx="1873250" cy="360362"/>
          </a:xfrm>
          <a:prstGeom prst="wedgeRoundRectCallout">
            <a:avLst>
              <a:gd name="adj1" fmla="val -65000"/>
              <a:gd name="adj2" fmla="val -141190"/>
              <a:gd name="adj3" fmla="val 16667"/>
            </a:avLst>
          </a:prstGeom>
          <a:solidFill>
            <a:schemeClr val="accent1"/>
          </a:solidFill>
          <a:ln w="9525" cap="flat" cmpd="sng">
            <a:solidFill>
              <a:schemeClr val="tx1"/>
            </a:solidFill>
            <a:prstDash val="solid"/>
            <a:miter/>
            <a:headEnd type="none" w="med" len="med"/>
            <a:tailEnd type="none" w="med" len="med"/>
          </a:ln>
        </p:spPr>
        <p:txBody>
          <a:bodyPr/>
          <a:lstStyle/>
          <a:p>
            <a:pPr lvl="0" algn="l" eaLnBrk="1" hangingPunct="1">
              <a:buClrTx/>
            </a:pPr>
            <a:r>
              <a:rPr lang="zh-CN" altLang="en-US" sz="1800" dirty="0">
                <a:latin typeface="Arial" panose="020B0604020202020204" pitchFamily="34" charset="0"/>
                <a:ea typeface="华文中宋" panose="02010600040101010101" pitchFamily="2" charset="-122"/>
              </a:rPr>
              <a:t>空域过滤器</a:t>
            </a:r>
          </a:p>
        </p:txBody>
      </p:sp>
      <p:sp>
        <p:nvSpPr>
          <p:cNvPr id="10295" name="矩形 10294"/>
          <p:cNvSpPr/>
          <p:nvPr/>
        </p:nvSpPr>
        <p:spPr>
          <a:xfrm>
            <a:off x="5942330" y="6306503"/>
            <a:ext cx="2241550" cy="366712"/>
          </a:xfrm>
          <a:prstGeom prst="rect">
            <a:avLst/>
          </a:prstGeom>
          <a:noFill/>
          <a:ln w="9525">
            <a:noFill/>
          </a:ln>
        </p:spPr>
        <p:txBody>
          <a:bodyPr wrap="none" anchor="t">
            <a:spAutoFit/>
          </a:bodyPr>
          <a:lstStyle/>
          <a:p>
            <a:pPr lvl="1" algn="ctr" eaLnBrk="1" hangingPunct="1">
              <a:buClrTx/>
            </a:pPr>
            <a:r>
              <a:rPr lang="zh-CN" altLang="en-US" sz="1800" dirty="0">
                <a:solidFill>
                  <a:srgbClr val="0000FF"/>
                </a:solidFill>
                <a:latin typeface="Arial" panose="020B0604020202020204" pitchFamily="34" charset="0"/>
                <a:ea typeface="华文中宋" panose="02010600040101010101" pitchFamily="2" charset="-122"/>
              </a:rPr>
              <a:t>寻找一个合适的模板</a:t>
            </a:r>
          </a:p>
        </p:txBody>
      </p:sp>
      <p:sp>
        <p:nvSpPr>
          <p:cNvPr id="10296" name="直接连接符 10295"/>
          <p:cNvSpPr/>
          <p:nvPr/>
        </p:nvSpPr>
        <p:spPr>
          <a:xfrm flipH="1" flipV="1">
            <a:off x="6805930" y="5801678"/>
            <a:ext cx="358775" cy="360362"/>
          </a:xfrm>
          <a:prstGeom prst="line">
            <a:avLst/>
          </a:prstGeom>
          <a:ln w="76200" cap="flat" cmpd="sng">
            <a:solidFill>
              <a:srgbClr val="99CC00"/>
            </a:solidFill>
            <a:prstDash val="solid"/>
            <a:headEnd type="none" w="med" len="med"/>
            <a:tailEnd type="triangle" w="med" len="med"/>
          </a:ln>
        </p:spPr>
      </p:sp>
      <p:sp>
        <p:nvSpPr>
          <p:cNvPr id="5" name="文本框 4"/>
          <p:cNvSpPr txBox="1"/>
          <p:nvPr/>
        </p:nvSpPr>
        <p:spPr>
          <a:xfrm>
            <a:off x="7164705" y="432435"/>
            <a:ext cx="1808480" cy="579120"/>
          </a:xfrm>
          <a:prstGeom prst="rect">
            <a:avLst/>
          </a:prstGeom>
          <a:noFill/>
        </p:spPr>
        <p:txBody>
          <a:bodyPr wrap="none" rtlCol="0" anchor="t">
            <a:spAutoFit/>
          </a:bodyPr>
          <a:lstStyle/>
          <a:p>
            <a:r>
              <a:rPr lang="zh-CN" altLang="en-US" sz="3200">
                <a:solidFill>
                  <a:schemeClr val="bg1"/>
                </a:solidFill>
                <a:sym typeface="+mn-ea"/>
              </a:rPr>
              <a:t>图像增强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76"/>
                                        </p:tgtEl>
                                        <p:attrNameLst>
                                          <p:attrName>style.visibility</p:attrName>
                                        </p:attrNameLst>
                                      </p:cBhvr>
                                      <p:to>
                                        <p:strVal val="visible"/>
                                      </p:to>
                                    </p:set>
                                    <p:animEffect transition="in" filter="blinds(horizontal)">
                                      <p:cBhvr>
                                        <p:cTn id="7" dur="500"/>
                                        <p:tgtEl>
                                          <p:spTgt spid="1027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277"/>
                                        </p:tgtEl>
                                        <p:attrNameLst>
                                          <p:attrName>style.visibility</p:attrName>
                                        </p:attrNameLst>
                                      </p:cBhvr>
                                      <p:to>
                                        <p:strVal val="visible"/>
                                      </p:to>
                                    </p:set>
                                    <p:animEffect transition="in" filter="blinds(horizontal)">
                                      <p:cBhvr>
                                        <p:cTn id="10" dur="500"/>
                                        <p:tgtEl>
                                          <p:spTgt spid="1027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290"/>
                                        </p:tgtEl>
                                        <p:attrNameLst>
                                          <p:attrName>style.visibility</p:attrName>
                                        </p:attrNameLst>
                                      </p:cBhvr>
                                      <p:to>
                                        <p:strVal val="visible"/>
                                      </p:to>
                                    </p:set>
                                    <p:animEffect transition="in" filter="blinds(horizontal)">
                                      <p:cBhvr>
                                        <p:cTn id="15" dur="500"/>
                                        <p:tgtEl>
                                          <p:spTgt spid="1029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0291"/>
                                        </p:tgtEl>
                                        <p:attrNameLst>
                                          <p:attrName>style.visibility</p:attrName>
                                        </p:attrNameLst>
                                      </p:cBhvr>
                                      <p:to>
                                        <p:strVal val="visible"/>
                                      </p:to>
                                    </p:set>
                                    <p:animEffect transition="in" filter="blinds(horizontal)">
                                      <p:cBhvr>
                                        <p:cTn id="20" dur="500"/>
                                        <p:tgtEl>
                                          <p:spTgt spid="10291"/>
                                        </p:tgtEl>
                                      </p:cBhvr>
                                    </p:animEffect>
                                  </p:childTnLst>
                                </p:cTn>
                              </p:par>
                              <p:par>
                                <p:cTn id="21" presetID="3" presetClass="entr" presetSubtype="10" fill="hold" nodeType="withEffect">
                                  <p:stCondLst>
                                    <p:cond delay="0"/>
                                  </p:stCondLst>
                                  <p:childTnLst>
                                    <p:set>
                                      <p:cBhvr>
                                        <p:cTn id="22" dur="1" fill="hold">
                                          <p:stCondLst>
                                            <p:cond delay="0"/>
                                          </p:stCondLst>
                                        </p:cTn>
                                        <p:tgtEl>
                                          <p:spTgt spid="10292"/>
                                        </p:tgtEl>
                                        <p:attrNameLst>
                                          <p:attrName>style.visibility</p:attrName>
                                        </p:attrNameLst>
                                      </p:cBhvr>
                                      <p:to>
                                        <p:strVal val="visible"/>
                                      </p:to>
                                    </p:set>
                                    <p:animEffect transition="in" filter="blinds(horizontal)">
                                      <p:cBhvr>
                                        <p:cTn id="23" dur="500"/>
                                        <p:tgtEl>
                                          <p:spTgt spid="10292"/>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0294"/>
                                        </p:tgtEl>
                                        <p:attrNameLst>
                                          <p:attrName>style.visibility</p:attrName>
                                        </p:attrNameLst>
                                      </p:cBhvr>
                                      <p:to>
                                        <p:strVal val="visible"/>
                                      </p:to>
                                    </p:set>
                                    <p:animEffect transition="in" filter="blinds(horizontal)">
                                      <p:cBhvr>
                                        <p:cTn id="28" dur="500"/>
                                        <p:tgtEl>
                                          <p:spTgt spid="10294"/>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0296"/>
                                        </p:tgtEl>
                                        <p:attrNameLst>
                                          <p:attrName>style.visibility</p:attrName>
                                        </p:attrNameLst>
                                      </p:cBhvr>
                                      <p:to>
                                        <p:strVal val="visible"/>
                                      </p:to>
                                    </p:set>
                                    <p:animEffect transition="in" filter="blinds(horizontal)">
                                      <p:cBhvr>
                                        <p:cTn id="33" dur="500"/>
                                        <p:tgtEl>
                                          <p:spTgt spid="10296"/>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0295"/>
                                        </p:tgtEl>
                                        <p:attrNameLst>
                                          <p:attrName>style.visibility</p:attrName>
                                        </p:attrNameLst>
                                      </p:cBhvr>
                                      <p:to>
                                        <p:strVal val="visible"/>
                                      </p:to>
                                    </p:set>
                                    <p:animEffect transition="in" filter="blinds(horizontal)">
                                      <p:cBhvr>
                                        <p:cTn id="36" dur="500"/>
                                        <p:tgtEl>
                                          <p:spTgt spid="10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6" grpId="0"/>
      <p:bldP spid="10277" grpId="0"/>
      <p:bldP spid="10290" grpId="0" bldLvl="0" animBg="1"/>
      <p:bldP spid="10291" grpId="0"/>
      <p:bldP spid="10294" grpId="0" bldLvl="0" animBg="1"/>
      <p:bldP spid="1029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p:cNvSpPr>
          <p:nvPr>
            <p:ph type="title"/>
          </p:nvPr>
        </p:nvSpPr>
        <p:spPr/>
        <p:txBody>
          <a:bodyPr vert="horz" wrap="square" lIns="91440" tIns="45720" rIns="91440" bIns="45720" anchor="ctr"/>
          <a:lstStyle/>
          <a:p>
            <a:pPr algn="ctr" eaLnBrk="1" hangingPunct="1"/>
            <a:r>
              <a:rPr lang="zh-CN" altLang="en-US" dirty="0">
                <a:ea typeface="宋体" panose="02010600030101010101" pitchFamily="2" charset="-122"/>
              </a:rPr>
              <a:t>图像亮度变换</a:t>
            </a:r>
          </a:p>
        </p:txBody>
      </p:sp>
      <p:sp>
        <p:nvSpPr>
          <p:cNvPr id="133123" name="Rectangle 3"/>
          <p:cNvSpPr>
            <a:spLocks noChangeArrowheads="1"/>
          </p:cNvSpPr>
          <p:nvPr/>
        </p:nvSpPr>
        <p:spPr bwMode="auto">
          <a:xfrm>
            <a:off x="395288" y="1557338"/>
            <a:ext cx="3097213" cy="457200"/>
          </a:xfrm>
          <a:prstGeom prst="rect">
            <a:avLst/>
          </a:prstGeom>
          <a:noFill/>
          <a:ln w="9525">
            <a:noFill/>
            <a:miter lim="800000"/>
          </a:ln>
          <a:effec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a:ln>
                  <a:noFill/>
                </a:ln>
                <a:solidFill>
                  <a:srgbClr val="A42806"/>
                </a:solidFill>
                <a:effectLst>
                  <a:outerShdw blurRad="38100" dist="38100" dir="2700000" algn="tl">
                    <a:srgbClr val="C0C0C0"/>
                  </a:outerShdw>
                </a:effectLst>
                <a:uLnTx/>
                <a:uFillTx/>
                <a:latin typeface="幼圆" panose="02010509060101010101" pitchFamily="49" charset="-122"/>
                <a:ea typeface="幼圆" panose="02010509060101010101" pitchFamily="49" charset="-122"/>
                <a:cs typeface="+mn-cs"/>
              </a:rPr>
              <a:t>1.</a:t>
            </a:r>
            <a:r>
              <a:rPr kumimoji="1" lang="zh-CN" altLang="en-US" sz="2400" b="1" i="0" u="none" strike="noStrike" kern="1200" cap="none" spc="0" normalizeH="0" baseline="0" noProof="0">
                <a:ln>
                  <a:noFill/>
                </a:ln>
                <a:solidFill>
                  <a:srgbClr val="A42806"/>
                </a:solidFill>
                <a:effectLst/>
                <a:uLnTx/>
                <a:uFillTx/>
                <a:latin typeface="幼圆" panose="02010509060101010101" pitchFamily="49" charset="-122"/>
                <a:ea typeface="幼圆" panose="02010509060101010101" pitchFamily="49" charset="-122"/>
                <a:cs typeface="+mn-cs"/>
              </a:rPr>
              <a:t>点运算的</a:t>
            </a:r>
            <a:r>
              <a:rPr kumimoji="0" lang="zh-CN" altLang="en-US" sz="2400" b="1" i="0" u="none" strike="noStrike" kern="1200" cap="none" spc="0" normalizeH="0" baseline="0" noProof="0">
                <a:ln>
                  <a:noFill/>
                </a:ln>
                <a:solidFill>
                  <a:srgbClr val="A42806"/>
                </a:solidFill>
                <a:effectLst>
                  <a:outerShdw blurRad="38100" dist="38100" dir="2700000" algn="tl">
                    <a:srgbClr val="C0C0C0"/>
                  </a:outerShdw>
                </a:effectLst>
                <a:uLnTx/>
                <a:uFillTx/>
                <a:latin typeface="幼圆" panose="02010509060101010101" pitchFamily="49" charset="-122"/>
                <a:ea typeface="幼圆" panose="02010509060101010101" pitchFamily="49" charset="-122"/>
                <a:cs typeface="+mn-cs"/>
              </a:rPr>
              <a:t>定义</a:t>
            </a:r>
          </a:p>
        </p:txBody>
      </p:sp>
      <p:sp>
        <p:nvSpPr>
          <p:cNvPr id="1029" name="Rectangle 4"/>
          <p:cNvSpPr/>
          <p:nvPr/>
        </p:nvSpPr>
        <p:spPr>
          <a:xfrm>
            <a:off x="395288" y="2159000"/>
            <a:ext cx="8748712" cy="931863"/>
          </a:xfrm>
          <a:prstGeom prst="rect">
            <a:avLst/>
          </a:prstGeom>
          <a:noFill/>
          <a:ln w="9525">
            <a:noFill/>
          </a:ln>
        </p:spPr>
        <p:txBody>
          <a:bodyPr>
            <a:spAutoFit/>
          </a:bodyPr>
          <a:lstStyle/>
          <a:p>
            <a:pPr lvl="0" eaLnBrk="1" hangingPunct="1">
              <a:spcBef>
                <a:spcPct val="30000"/>
              </a:spcBef>
            </a:pPr>
            <a:r>
              <a:rPr lang="zh-CN" altLang="en-US" sz="2400" b="1" dirty="0">
                <a:latin typeface="幼圆" panose="02010509060101010101" pitchFamily="49" charset="-122"/>
                <a:ea typeface="幼圆" panose="02010509060101010101" pitchFamily="49" charset="-122"/>
              </a:rPr>
              <a:t>   设输入图像的灰度为</a:t>
            </a:r>
            <a:r>
              <a:rPr lang="en-US" altLang="zh-CN" sz="2400" b="1" i="1" dirty="0">
                <a:latin typeface="Times New Roman" panose="02020603050405020304" pitchFamily="18" charset="0"/>
                <a:ea typeface="幼圆" panose="02010509060101010101" pitchFamily="49" charset="-122"/>
              </a:rPr>
              <a:t>f</a:t>
            </a:r>
            <a:r>
              <a:rPr lang="en-US" altLang="zh-CN" sz="2400" b="1" dirty="0">
                <a:latin typeface="Times New Roman" panose="02020603050405020304" pitchFamily="18" charset="0"/>
                <a:ea typeface="幼圆" panose="02010509060101010101" pitchFamily="49" charset="-122"/>
              </a:rPr>
              <a:t>(</a:t>
            </a:r>
            <a:r>
              <a:rPr lang="en-US" altLang="zh-CN" sz="2400" b="1" i="1" dirty="0">
                <a:latin typeface="Times New Roman" panose="02020603050405020304" pitchFamily="18" charset="0"/>
                <a:ea typeface="幼圆" panose="02010509060101010101" pitchFamily="49" charset="-122"/>
              </a:rPr>
              <a:t>x,y</a:t>
            </a:r>
            <a:r>
              <a:rPr lang="en-US" altLang="zh-CN" sz="2400" b="1" dirty="0">
                <a:latin typeface="Times New Roman" panose="02020603050405020304" pitchFamily="18" charset="0"/>
                <a:ea typeface="幼圆" panose="02010509060101010101" pitchFamily="49" charset="-122"/>
              </a:rPr>
              <a:t>)</a:t>
            </a:r>
            <a:r>
              <a:rPr lang="zh-CN" altLang="en-US" sz="2400" b="1" dirty="0">
                <a:latin typeface="幼圆" panose="02010509060101010101" pitchFamily="49" charset="-122"/>
                <a:ea typeface="幼圆" panose="02010509060101010101" pitchFamily="49" charset="-122"/>
              </a:rPr>
              <a:t>，输出图像的灰度为</a:t>
            </a:r>
            <a:r>
              <a:rPr lang="en-US" altLang="zh-CN" sz="2400" b="1" i="1" dirty="0">
                <a:latin typeface="Times New Roman" panose="02020603050405020304" pitchFamily="18" charset="0"/>
                <a:ea typeface="幼圆" panose="02010509060101010101" pitchFamily="49" charset="-122"/>
              </a:rPr>
              <a:t>g</a:t>
            </a:r>
            <a:r>
              <a:rPr lang="en-US" altLang="zh-CN" sz="2400" b="1" dirty="0">
                <a:latin typeface="Times New Roman" panose="02020603050405020304" pitchFamily="18" charset="0"/>
                <a:ea typeface="幼圆" panose="02010509060101010101" pitchFamily="49" charset="-122"/>
              </a:rPr>
              <a:t>(</a:t>
            </a:r>
            <a:r>
              <a:rPr lang="en-US" altLang="zh-CN" sz="2400" b="1" i="1" dirty="0">
                <a:latin typeface="Times New Roman" panose="02020603050405020304" pitchFamily="18" charset="0"/>
                <a:ea typeface="幼圆" panose="02010509060101010101" pitchFamily="49" charset="-122"/>
              </a:rPr>
              <a:t>x,y</a:t>
            </a:r>
            <a:r>
              <a:rPr lang="en-US" altLang="zh-CN" sz="2400" b="1" dirty="0">
                <a:latin typeface="Times New Roman" panose="02020603050405020304" pitchFamily="18" charset="0"/>
                <a:ea typeface="幼圆" panose="02010509060101010101" pitchFamily="49" charset="-122"/>
              </a:rPr>
              <a:t>)</a:t>
            </a:r>
            <a:r>
              <a:rPr lang="zh-CN" altLang="en-US" sz="2400" b="1" dirty="0">
                <a:latin typeface="幼圆" panose="02010509060101010101" pitchFamily="49" charset="-122"/>
                <a:ea typeface="幼圆" panose="02010509060101010101" pitchFamily="49" charset="-122"/>
              </a:rPr>
              <a:t>，</a:t>
            </a:r>
          </a:p>
          <a:p>
            <a:pPr lvl="0" eaLnBrk="1" hangingPunct="1">
              <a:spcBef>
                <a:spcPct val="30000"/>
              </a:spcBef>
            </a:pPr>
            <a:r>
              <a:rPr lang="zh-CN" altLang="en-US" sz="2400" b="1" dirty="0">
                <a:latin typeface="幼圆" panose="02010509060101010101" pitchFamily="49" charset="-122"/>
                <a:ea typeface="幼圆" panose="02010509060101010101" pitchFamily="49" charset="-122"/>
              </a:rPr>
              <a:t>则点运算可以表示为：</a:t>
            </a:r>
          </a:p>
        </p:txBody>
      </p:sp>
      <p:graphicFrame>
        <p:nvGraphicFramePr>
          <p:cNvPr id="133125" name="Object 5"/>
          <p:cNvGraphicFramePr/>
          <p:nvPr/>
        </p:nvGraphicFramePr>
        <p:xfrm>
          <a:off x="3348038" y="3141663"/>
          <a:ext cx="3600450" cy="585787"/>
        </p:xfrm>
        <a:graphic>
          <a:graphicData uri="http://schemas.openxmlformats.org/presentationml/2006/ole">
            <mc:AlternateContent xmlns:mc="http://schemas.openxmlformats.org/markup-compatibility/2006">
              <mc:Choice xmlns:v="urn:schemas-microsoft-com:vml" Requires="v">
                <p:oleObj spid="_x0000_s3091" r:id="rId3" imgW="1243330" imgH="203200" progId="Equation.DSMT4">
                  <p:embed/>
                </p:oleObj>
              </mc:Choice>
              <mc:Fallback>
                <p:oleObj r:id="rId3" imgW="1243330" imgH="203200" progId="Equation.DSMT4">
                  <p:embed/>
                  <p:pic>
                    <p:nvPicPr>
                      <p:cNvPr id="0" name="图片 3083"/>
                      <p:cNvPicPr/>
                      <p:nvPr/>
                    </p:nvPicPr>
                    <p:blipFill>
                      <a:blip r:embed="rId4"/>
                      <a:stretch>
                        <a:fillRect/>
                      </a:stretch>
                    </p:blipFill>
                    <p:spPr>
                      <a:xfrm>
                        <a:off x="3348038" y="3141663"/>
                        <a:ext cx="3600450" cy="585787"/>
                      </a:xfrm>
                      <a:prstGeom prst="rect">
                        <a:avLst/>
                      </a:prstGeom>
                      <a:noFill/>
                      <a:ln w="38100">
                        <a:noFill/>
                        <a:miter/>
                      </a:ln>
                    </p:spPr>
                  </p:pic>
                </p:oleObj>
              </mc:Fallback>
            </mc:AlternateContent>
          </a:graphicData>
        </a:graphic>
      </p:graphicFrame>
      <p:sp>
        <p:nvSpPr>
          <p:cNvPr id="133126" name="Text Box 6"/>
          <p:cNvSpPr txBox="1"/>
          <p:nvPr/>
        </p:nvSpPr>
        <p:spPr>
          <a:xfrm>
            <a:off x="395288" y="4797425"/>
            <a:ext cx="8353425" cy="1187450"/>
          </a:xfrm>
          <a:prstGeom prst="rect">
            <a:avLst/>
          </a:prstGeom>
          <a:noFill/>
          <a:ln w="9525">
            <a:noFill/>
          </a:ln>
        </p:spPr>
        <p:txBody>
          <a:bodyPr>
            <a:spAutoFit/>
          </a:bodyPr>
          <a:lstStyle/>
          <a:p>
            <a:pPr lvl="0"/>
            <a:r>
              <a:rPr lang="zh-CN" altLang="en-US" sz="2400" b="1" dirty="0">
                <a:latin typeface="幼圆" panose="02010509060101010101" pitchFamily="49" charset="-122"/>
                <a:ea typeface="幼圆" panose="02010509060101010101" pitchFamily="49" charset="-122"/>
              </a:rPr>
              <a:t>    其中</a:t>
            </a:r>
            <a:r>
              <a:rPr lang="en-US" altLang="zh-CN" sz="2400" b="1" dirty="0">
                <a:latin typeface="幼圆" panose="02010509060101010101" pitchFamily="49" charset="-122"/>
                <a:ea typeface="幼圆" panose="02010509060101010101" pitchFamily="49" charset="-122"/>
              </a:rPr>
              <a:t>T[ ]</a:t>
            </a:r>
            <a:r>
              <a:rPr lang="zh-CN" altLang="en-US" sz="2400" b="1" dirty="0">
                <a:latin typeface="幼圆" panose="02010509060101010101" pitchFamily="49" charset="-122"/>
                <a:ea typeface="幼圆" panose="02010509060101010101" pitchFamily="49" charset="-122"/>
              </a:rPr>
              <a:t>是对</a:t>
            </a:r>
            <a:r>
              <a:rPr lang="en-US" altLang="zh-CN" sz="2400" b="1" i="1" dirty="0">
                <a:latin typeface="Times New Roman" panose="02020603050405020304" pitchFamily="18" charset="0"/>
                <a:ea typeface="幼圆" panose="02010509060101010101" pitchFamily="49" charset="-122"/>
              </a:rPr>
              <a:t>f </a:t>
            </a:r>
            <a:r>
              <a:rPr lang="zh-CN" altLang="en-US" sz="2400" b="1" dirty="0">
                <a:latin typeface="Times New Roman" panose="02020603050405020304" pitchFamily="18" charset="0"/>
                <a:ea typeface="幼圆" panose="02010509060101010101" pitchFamily="49" charset="-122"/>
              </a:rPr>
              <a:t>在（</a:t>
            </a:r>
            <a:r>
              <a:rPr lang="en-US" altLang="zh-CN" sz="2400" b="1" i="1" dirty="0">
                <a:latin typeface="Times New Roman" panose="02020603050405020304" pitchFamily="18" charset="0"/>
                <a:ea typeface="幼圆" panose="02010509060101010101" pitchFamily="49" charset="-122"/>
              </a:rPr>
              <a:t>x</a:t>
            </a:r>
            <a:r>
              <a:rPr lang="zh-CN" altLang="en-US" sz="2400" b="1" i="1" dirty="0">
                <a:latin typeface="Times New Roman" panose="02020603050405020304" pitchFamily="18" charset="0"/>
                <a:ea typeface="幼圆" panose="02010509060101010101" pitchFamily="49" charset="-122"/>
              </a:rPr>
              <a:t>，</a:t>
            </a:r>
            <a:r>
              <a:rPr lang="en-US" altLang="zh-CN" sz="2400" b="1" i="1" dirty="0">
                <a:latin typeface="Times New Roman" panose="02020603050405020304" pitchFamily="18" charset="0"/>
                <a:ea typeface="幼圆" panose="02010509060101010101" pitchFamily="49" charset="-122"/>
              </a:rPr>
              <a:t>y</a:t>
            </a:r>
            <a:r>
              <a:rPr lang="zh-CN" altLang="en-US" sz="2400" b="1" dirty="0">
                <a:latin typeface="Times New Roman" panose="02020603050405020304" pitchFamily="18" charset="0"/>
                <a:ea typeface="幼圆" panose="02010509060101010101" pitchFamily="49" charset="-122"/>
              </a:rPr>
              <a:t>）点</a:t>
            </a:r>
            <a:r>
              <a:rPr lang="zh-CN" altLang="en-US" sz="2400" b="1" dirty="0">
                <a:latin typeface="幼圆" panose="02010509060101010101" pitchFamily="49" charset="-122"/>
                <a:ea typeface="幼圆" panose="02010509060101010101" pitchFamily="49" charset="-122"/>
              </a:rPr>
              <a:t>值的一种数学运算，即点运算</a:t>
            </a:r>
            <a:r>
              <a:rPr lang="zh-CN" altLang="zh-CN" sz="2400" b="1" dirty="0">
                <a:latin typeface="幼圆" panose="02010509060101010101" pitchFamily="49" charset="-122"/>
                <a:ea typeface="幼圆" panose="02010509060101010101" pitchFamily="49" charset="-122"/>
              </a:rPr>
              <a:t>是一种像素的逐点运算</a:t>
            </a:r>
            <a:r>
              <a:rPr lang="zh-CN" altLang="en-US" sz="2400" b="1" dirty="0">
                <a:latin typeface="幼圆" panose="02010509060101010101" pitchFamily="49" charset="-122"/>
                <a:ea typeface="幼圆" panose="02010509060101010101" pitchFamily="49" charset="-122"/>
              </a:rPr>
              <a:t>，是灰度到灰度的映射过程，故称</a:t>
            </a:r>
            <a:r>
              <a:rPr lang="en-US" altLang="zh-CN" sz="2400" b="1" dirty="0">
                <a:latin typeface="幼圆" panose="02010509060101010101" pitchFamily="49" charset="-122"/>
                <a:ea typeface="幼圆" panose="02010509060101010101" pitchFamily="49" charset="-122"/>
              </a:rPr>
              <a:t>T[ ]</a:t>
            </a:r>
            <a:r>
              <a:rPr lang="zh-CN" altLang="en-US" sz="2400" b="1" dirty="0">
                <a:latin typeface="幼圆" panose="02010509060101010101" pitchFamily="49" charset="-122"/>
                <a:ea typeface="幼圆" panose="02010509060101010101" pitchFamily="49" charset="-122"/>
              </a:rPr>
              <a:t>为</a:t>
            </a:r>
            <a:r>
              <a:rPr lang="zh-CN" altLang="en-US" sz="2400" b="1" dirty="0">
                <a:solidFill>
                  <a:srgbClr val="FF0000"/>
                </a:solidFill>
                <a:latin typeface="幼圆" panose="02010509060101010101" pitchFamily="49" charset="-122"/>
                <a:ea typeface="幼圆" panose="02010509060101010101" pitchFamily="49" charset="-122"/>
              </a:rPr>
              <a:t>灰度变换函数。</a:t>
            </a:r>
          </a:p>
        </p:txBody>
      </p:sp>
      <p:cxnSp>
        <p:nvCxnSpPr>
          <p:cNvPr id="1031" name="AutoShape 7"/>
          <p:cNvCxnSpPr/>
          <p:nvPr/>
        </p:nvCxnSpPr>
        <p:spPr>
          <a:xfrm rot="-5400000" flipH="1">
            <a:off x="5692775" y="3182938"/>
            <a:ext cx="350838" cy="1439862"/>
          </a:xfrm>
          <a:prstGeom prst="bentConnector2">
            <a:avLst/>
          </a:prstGeom>
          <a:ln w="38100" cap="flat" cmpd="sng">
            <a:solidFill>
              <a:schemeClr val="tx1"/>
            </a:solidFill>
            <a:prstDash val="solid"/>
            <a:miter/>
            <a:headEnd type="none" w="med" len="med"/>
            <a:tailEnd type="triangle" w="med" len="med"/>
          </a:ln>
        </p:spPr>
      </p:cxnSp>
      <p:sp>
        <p:nvSpPr>
          <p:cNvPr id="133128" name="Rectangle 8"/>
          <p:cNvSpPr/>
          <p:nvPr/>
        </p:nvSpPr>
        <p:spPr>
          <a:xfrm>
            <a:off x="6516688" y="3860800"/>
            <a:ext cx="2376487" cy="457200"/>
          </a:xfrm>
          <a:prstGeom prst="rect">
            <a:avLst/>
          </a:prstGeom>
          <a:noFill/>
          <a:ln w="9525">
            <a:noFill/>
          </a:ln>
        </p:spPr>
        <p:txBody>
          <a:bodyPr>
            <a:spAutoFit/>
          </a:bodyPr>
          <a:lstStyle/>
          <a:p>
            <a:pPr lvl="0"/>
            <a:r>
              <a:rPr lang="zh-CN" altLang="en-US" sz="2400" b="1" dirty="0">
                <a:solidFill>
                  <a:srgbClr val="FF0000"/>
                </a:solidFill>
                <a:latin typeface="Times New Roman" panose="02020603050405020304" pitchFamily="18" charset="0"/>
                <a:ea typeface="幼圆" panose="02010509060101010101" pitchFamily="49" charset="-122"/>
              </a:rPr>
              <a:t>灰度变换函数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3125"/>
                                        </p:tgtEl>
                                        <p:attrNameLst>
                                          <p:attrName>style.visibility</p:attrName>
                                        </p:attrNameLst>
                                      </p:cBhvr>
                                      <p:to>
                                        <p:strVal val="visible"/>
                                      </p:to>
                                    </p:set>
                                    <p:animEffect transition="in" filter="blinds(horizontal)">
                                      <p:cBhvr>
                                        <p:cTn id="7" dur="500"/>
                                        <p:tgtEl>
                                          <p:spTgt spid="13312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33126"/>
                                        </p:tgtEl>
                                        <p:attrNameLst>
                                          <p:attrName>style.visibility</p:attrName>
                                        </p:attrNameLst>
                                      </p:cBhvr>
                                      <p:to>
                                        <p:strVal val="visible"/>
                                      </p:to>
                                    </p:set>
                                    <p:animEffect transition="in" filter="checkerboard(across)">
                                      <p:cBhvr>
                                        <p:cTn id="12" dur="500"/>
                                        <p:tgtEl>
                                          <p:spTgt spid="13312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31"/>
                                        </p:tgtEl>
                                        <p:attrNameLst>
                                          <p:attrName>style.visibility</p:attrName>
                                        </p:attrNameLst>
                                      </p:cBhvr>
                                      <p:to>
                                        <p:strVal val="visible"/>
                                      </p:to>
                                    </p:set>
                                    <p:animEffect transition="in" filter="blinds(horizontal)">
                                      <p:cBhvr>
                                        <p:cTn id="17" dur="500"/>
                                        <p:tgtEl>
                                          <p:spTgt spid="103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3128"/>
                                        </p:tgtEl>
                                        <p:attrNameLst>
                                          <p:attrName>style.visibility</p:attrName>
                                        </p:attrNameLst>
                                      </p:cBhvr>
                                      <p:to>
                                        <p:strVal val="visible"/>
                                      </p:to>
                                    </p:set>
                                    <p:animEffect transition="in" filter="blinds(horizontal)">
                                      <p:cBhvr>
                                        <p:cTn id="22" dur="500"/>
                                        <p:tgtEl>
                                          <p:spTgt spid="133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6" grpId="0"/>
      <p:bldP spid="1331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p:cNvSpPr>
          <p:nvPr>
            <p:ph type="title"/>
          </p:nvPr>
        </p:nvSpPr>
        <p:spPr/>
        <p:txBody>
          <a:bodyPr vert="horz" wrap="square" lIns="91440" tIns="45720" rIns="91440" bIns="45720" anchor="ctr"/>
          <a:lstStyle/>
          <a:p>
            <a:pPr algn="ctr" eaLnBrk="1" hangingPunct="1"/>
            <a:r>
              <a:rPr lang="zh-CN" altLang="en-US" dirty="0">
                <a:ea typeface="宋体" panose="02010600030101010101" pitchFamily="2" charset="-122"/>
                <a:sym typeface="+mn-ea"/>
              </a:rPr>
              <a:t>图像亮度变换</a:t>
            </a:r>
            <a:endParaRPr lang="en-US" altLang="zh-CN" dirty="0">
              <a:ea typeface="宋体" panose="02010600030101010101" pitchFamily="2" charset="-122"/>
            </a:endParaRPr>
          </a:p>
        </p:txBody>
      </p:sp>
      <p:sp>
        <p:nvSpPr>
          <p:cNvPr id="2052" name="Text Box 3"/>
          <p:cNvSpPr txBox="1"/>
          <p:nvPr/>
        </p:nvSpPr>
        <p:spPr>
          <a:xfrm>
            <a:off x="395288" y="1484313"/>
            <a:ext cx="792162" cy="366712"/>
          </a:xfrm>
          <a:prstGeom prst="rect">
            <a:avLst/>
          </a:prstGeom>
          <a:noFill/>
          <a:ln w="9525">
            <a:noFill/>
          </a:ln>
        </p:spPr>
        <p:txBody>
          <a:bodyPr>
            <a:spAutoFit/>
          </a:bodyPr>
          <a:lstStyle/>
          <a:p>
            <a:pPr lvl="0">
              <a:spcBef>
                <a:spcPct val="50000"/>
              </a:spcBef>
            </a:pPr>
            <a:endParaRPr lang="zh-CN" altLang="en-US" dirty="0">
              <a:latin typeface="Times New Roman" panose="02020603050405020304" pitchFamily="18" charset="0"/>
              <a:ea typeface="宋体" panose="02010600030101010101" pitchFamily="2" charset="-122"/>
            </a:endParaRPr>
          </a:p>
        </p:txBody>
      </p:sp>
      <p:sp>
        <p:nvSpPr>
          <p:cNvPr id="2053" name="Text Box 4"/>
          <p:cNvSpPr txBox="1"/>
          <p:nvPr/>
        </p:nvSpPr>
        <p:spPr>
          <a:xfrm>
            <a:off x="107950" y="1484313"/>
            <a:ext cx="9144000" cy="822960"/>
          </a:xfrm>
          <a:prstGeom prst="rect">
            <a:avLst/>
          </a:prstGeom>
          <a:noFill/>
          <a:ln w="9525">
            <a:noFill/>
          </a:ln>
        </p:spPr>
        <p:txBody>
          <a:bodyPr>
            <a:spAutoFit/>
          </a:bodyPr>
          <a:lstStyle/>
          <a:p>
            <a:pPr lvl="0">
              <a:spcBef>
                <a:spcPct val="50000"/>
              </a:spcBef>
            </a:pPr>
            <a:r>
              <a:rPr lang="zh-CN" altLang="en-US" sz="2400" dirty="0">
                <a:latin typeface="幼圆" panose="02010509060101010101" pitchFamily="49" charset="-122"/>
                <a:ea typeface="幼圆" panose="02010509060101010101" pitchFamily="49" charset="-122"/>
              </a:rPr>
              <a:t>    若令</a:t>
            </a:r>
            <a:r>
              <a:rPr lang="en-US" altLang="zh-CN" sz="2400" b="1" i="1" dirty="0">
                <a:ea typeface="幼圆" panose="02010509060101010101" pitchFamily="49" charset="-122"/>
              </a:rPr>
              <a:t>f</a:t>
            </a:r>
            <a:r>
              <a:rPr lang="en-US" altLang="zh-CN" sz="2400" b="1" dirty="0">
                <a:ea typeface="幼圆" panose="02010509060101010101" pitchFamily="49" charset="-122"/>
              </a:rPr>
              <a:t>(</a:t>
            </a:r>
            <a:r>
              <a:rPr lang="en-US" altLang="zh-CN" sz="2400" b="1" i="1" dirty="0">
                <a:ea typeface="幼圆" panose="02010509060101010101" pitchFamily="49" charset="-122"/>
              </a:rPr>
              <a:t>x,y</a:t>
            </a:r>
            <a:r>
              <a:rPr lang="en-US" altLang="zh-CN" sz="2400" b="1" dirty="0">
                <a:ea typeface="幼圆" panose="02010509060101010101" pitchFamily="49" charset="-122"/>
              </a:rPr>
              <a:t>)</a:t>
            </a:r>
            <a:r>
              <a:rPr lang="zh-CN" altLang="en-US" sz="2400" b="1" dirty="0">
                <a:latin typeface="幼圆" panose="02010509060101010101" pitchFamily="49" charset="-122"/>
                <a:ea typeface="幼圆" panose="02010509060101010101" pitchFamily="49" charset="-122"/>
              </a:rPr>
              <a:t>和</a:t>
            </a:r>
            <a:r>
              <a:rPr lang="en-US" altLang="zh-CN" sz="2400" b="1" i="1" dirty="0">
                <a:ea typeface="幼圆" panose="02010509060101010101" pitchFamily="49" charset="-122"/>
              </a:rPr>
              <a:t>g</a:t>
            </a:r>
            <a:r>
              <a:rPr lang="en-US" altLang="zh-CN" sz="2400" b="1" dirty="0">
                <a:ea typeface="幼圆" panose="02010509060101010101" pitchFamily="49" charset="-122"/>
              </a:rPr>
              <a:t>(</a:t>
            </a:r>
            <a:r>
              <a:rPr lang="en-US" altLang="zh-CN" sz="2400" b="1" i="1" dirty="0">
                <a:ea typeface="幼圆" panose="02010509060101010101" pitchFamily="49" charset="-122"/>
              </a:rPr>
              <a:t>x</a:t>
            </a:r>
            <a:r>
              <a:rPr lang="en-US" altLang="zh-CN" sz="2400" b="1" dirty="0">
                <a:ea typeface="幼圆" panose="02010509060101010101" pitchFamily="49" charset="-122"/>
              </a:rPr>
              <a:t>,</a:t>
            </a:r>
            <a:r>
              <a:rPr lang="en-US" altLang="zh-CN" sz="2400" b="1" i="1" dirty="0">
                <a:ea typeface="幼圆" panose="02010509060101010101" pitchFamily="49" charset="-122"/>
              </a:rPr>
              <a:t>y</a:t>
            </a:r>
            <a:r>
              <a:rPr lang="en-US" altLang="zh-CN" sz="2400" b="1" dirty="0">
                <a:ea typeface="幼圆" panose="02010509060101010101" pitchFamily="49" charset="-122"/>
              </a:rPr>
              <a:t>)</a:t>
            </a:r>
            <a:r>
              <a:rPr lang="zh-CN" altLang="en-US" sz="2400" b="1" dirty="0">
                <a:latin typeface="幼圆" panose="02010509060101010101" pitchFamily="49" charset="-122"/>
                <a:ea typeface="幼圆" panose="02010509060101010101" pitchFamily="49" charset="-122"/>
              </a:rPr>
              <a:t>在任意点</a:t>
            </a:r>
            <a:r>
              <a:rPr lang="en-US" altLang="zh-CN" sz="2400" b="1" dirty="0">
                <a:ea typeface="幼圆" panose="02010509060101010101" pitchFamily="49" charset="-122"/>
                <a:sym typeface="+mn-ea"/>
              </a:rPr>
              <a:t>(</a:t>
            </a:r>
            <a:r>
              <a:rPr lang="en-US" altLang="zh-CN" sz="2400" b="1" i="1" dirty="0">
                <a:ea typeface="幼圆" panose="02010509060101010101" pitchFamily="49" charset="-122"/>
                <a:sym typeface="+mn-ea"/>
              </a:rPr>
              <a:t>x</a:t>
            </a:r>
            <a:r>
              <a:rPr lang="en-US" altLang="zh-CN" sz="2400" b="1" dirty="0">
                <a:ea typeface="幼圆" panose="02010509060101010101" pitchFamily="49" charset="-122"/>
                <a:sym typeface="+mn-ea"/>
              </a:rPr>
              <a:t>,</a:t>
            </a:r>
            <a:r>
              <a:rPr lang="en-US" altLang="zh-CN" sz="2400" b="1" i="1" dirty="0">
                <a:ea typeface="幼圆" panose="02010509060101010101" pitchFamily="49" charset="-122"/>
                <a:sym typeface="+mn-ea"/>
              </a:rPr>
              <a:t>y</a:t>
            </a:r>
            <a:r>
              <a:rPr lang="en-US" altLang="zh-CN" sz="2400" b="1" dirty="0">
                <a:ea typeface="幼圆" panose="02010509060101010101" pitchFamily="49" charset="-122"/>
                <a:sym typeface="+mn-ea"/>
              </a:rPr>
              <a:t>)</a:t>
            </a:r>
            <a:r>
              <a:rPr lang="zh-CN" altLang="en-US" sz="2400" b="1" dirty="0">
                <a:latin typeface="幼圆" panose="02010509060101010101" pitchFamily="49" charset="-122"/>
                <a:ea typeface="幼圆" panose="02010509060101010101" pitchFamily="49" charset="-122"/>
              </a:rPr>
              <a:t>的灰度级分别为</a:t>
            </a:r>
            <a:r>
              <a:rPr lang="en-US" altLang="zh-CN" sz="2400" b="1" i="1" dirty="0">
                <a:latin typeface="Times New Roman" panose="02020603050405020304" pitchFamily="18" charset="0"/>
                <a:ea typeface="幼圆" panose="02010509060101010101" pitchFamily="49" charset="-122"/>
              </a:rPr>
              <a:t>r</a:t>
            </a:r>
            <a:r>
              <a:rPr lang="zh-CN" altLang="en-US" sz="2400" b="1" dirty="0">
                <a:latin typeface="幼圆" panose="02010509060101010101" pitchFamily="49" charset="-122"/>
                <a:ea typeface="幼圆" panose="02010509060101010101" pitchFamily="49" charset="-122"/>
              </a:rPr>
              <a:t>和</a:t>
            </a:r>
            <a:r>
              <a:rPr lang="en-US" altLang="zh-CN" sz="2400" b="1" i="1" dirty="0">
                <a:latin typeface="Times New Roman" panose="02020603050405020304" pitchFamily="18" charset="0"/>
                <a:ea typeface="幼圆" panose="02010509060101010101" pitchFamily="49" charset="-122"/>
              </a:rPr>
              <a:t>s</a:t>
            </a:r>
            <a:r>
              <a:rPr lang="zh-CN" altLang="en-US" sz="2400" b="1" dirty="0">
                <a:latin typeface="幼圆" panose="02010509060101010101" pitchFamily="49" charset="-122"/>
                <a:ea typeface="幼圆" panose="02010509060101010101" pitchFamily="49" charset="-122"/>
              </a:rPr>
              <a:t>，则</a:t>
            </a:r>
            <a:r>
              <a:rPr lang="zh-CN" altLang="en-US" sz="2400" b="1" dirty="0">
                <a:solidFill>
                  <a:srgbClr val="FF0000"/>
                </a:solidFill>
                <a:latin typeface="幼圆" panose="02010509060101010101" pitchFamily="49" charset="-122"/>
                <a:ea typeface="幼圆" panose="02010509060101010101" pitchFamily="49" charset="-122"/>
              </a:rPr>
              <a:t>灰度变换函数</a:t>
            </a:r>
            <a:r>
              <a:rPr lang="zh-CN" altLang="en-US" sz="2400" b="1" dirty="0">
                <a:latin typeface="幼圆" panose="02010509060101010101" pitchFamily="49" charset="-122"/>
                <a:ea typeface="幼圆" panose="02010509060101010101" pitchFamily="49" charset="-122"/>
              </a:rPr>
              <a:t>可简化表示为：</a:t>
            </a:r>
          </a:p>
        </p:txBody>
      </p:sp>
      <p:graphicFrame>
        <p:nvGraphicFramePr>
          <p:cNvPr id="2050" name="Object 5"/>
          <p:cNvGraphicFramePr/>
          <p:nvPr/>
        </p:nvGraphicFramePr>
        <p:xfrm>
          <a:off x="4500563" y="2060575"/>
          <a:ext cx="1871662" cy="576263"/>
        </p:xfrm>
        <a:graphic>
          <a:graphicData uri="http://schemas.openxmlformats.org/presentationml/2006/ole">
            <mc:AlternateContent xmlns:mc="http://schemas.openxmlformats.org/markup-compatibility/2006">
              <mc:Choice xmlns:v="urn:schemas-microsoft-com:vml" Requires="v">
                <p:oleObj spid="_x0000_s4102" r:id="rId3" imgW="520065" imgH="203200" progId="Equation.DSMT4">
                  <p:embed/>
                </p:oleObj>
              </mc:Choice>
              <mc:Fallback>
                <p:oleObj r:id="rId3" imgW="520065" imgH="203200" progId="Equation.DSMT4">
                  <p:embed/>
                  <p:pic>
                    <p:nvPicPr>
                      <p:cNvPr id="0" name="图片 3084"/>
                      <p:cNvPicPr/>
                      <p:nvPr/>
                    </p:nvPicPr>
                    <p:blipFill>
                      <a:blip r:embed="rId4"/>
                      <a:stretch>
                        <a:fillRect/>
                      </a:stretch>
                    </p:blipFill>
                    <p:spPr>
                      <a:xfrm>
                        <a:off x="4500563" y="2060575"/>
                        <a:ext cx="1871662" cy="576263"/>
                      </a:xfrm>
                      <a:prstGeom prst="rect">
                        <a:avLst/>
                      </a:prstGeom>
                      <a:noFill/>
                      <a:ln w="38100">
                        <a:noFill/>
                        <a:miter/>
                      </a:ln>
                    </p:spPr>
                  </p:pic>
                </p:oleObj>
              </mc:Fallback>
            </mc:AlternateContent>
          </a:graphicData>
        </a:graphic>
      </p:graphicFrame>
      <p:sp>
        <p:nvSpPr>
          <p:cNvPr id="134150" name="Rectangle 6"/>
          <p:cNvSpPr/>
          <p:nvPr/>
        </p:nvSpPr>
        <p:spPr>
          <a:xfrm>
            <a:off x="1258888" y="5013325"/>
            <a:ext cx="2016125" cy="366713"/>
          </a:xfrm>
          <a:prstGeom prst="rect">
            <a:avLst/>
          </a:prstGeom>
          <a:noFill/>
          <a:ln w="9525">
            <a:noFill/>
          </a:ln>
        </p:spPr>
        <p:txBody>
          <a:bodyPr>
            <a:spAutoFit/>
          </a:bodyPr>
          <a:lstStyle/>
          <a:p>
            <a:pPr lvl="0"/>
            <a:r>
              <a:rPr lang="en-US" altLang="zh-CN" b="1" dirty="0">
                <a:latin typeface="Times New Roman" panose="02020603050405020304" pitchFamily="18" charset="0"/>
                <a:ea typeface="幼圆" panose="02010509060101010101" pitchFamily="49" charset="-122"/>
              </a:rPr>
              <a:t>2.1 </a:t>
            </a:r>
            <a:r>
              <a:rPr lang="zh-CN" altLang="en-US" b="1" dirty="0">
                <a:latin typeface="Times New Roman" panose="02020603050405020304" pitchFamily="18" charset="0"/>
                <a:ea typeface="幼圆" panose="02010509060101010101" pitchFamily="49" charset="-122"/>
              </a:rPr>
              <a:t>对比度增大</a:t>
            </a:r>
          </a:p>
        </p:txBody>
      </p:sp>
      <p:grpSp>
        <p:nvGrpSpPr>
          <p:cNvPr id="2" name="Group 7"/>
          <p:cNvGrpSpPr/>
          <p:nvPr/>
        </p:nvGrpSpPr>
        <p:grpSpPr>
          <a:xfrm>
            <a:off x="611188" y="2565400"/>
            <a:ext cx="3170237" cy="2536825"/>
            <a:chOff x="295" y="2024"/>
            <a:chExt cx="2133" cy="1733"/>
          </a:xfrm>
        </p:grpSpPr>
        <p:sp>
          <p:nvSpPr>
            <p:cNvPr id="2076" name="Line 8"/>
            <p:cNvSpPr/>
            <p:nvPr/>
          </p:nvSpPr>
          <p:spPr>
            <a:xfrm flipV="1">
              <a:off x="744" y="2187"/>
              <a:ext cx="0" cy="1305"/>
            </a:xfrm>
            <a:prstGeom prst="line">
              <a:avLst/>
            </a:prstGeom>
            <a:ln w="28575" cap="flat" cmpd="sng">
              <a:solidFill>
                <a:schemeClr val="tx1"/>
              </a:solidFill>
              <a:prstDash val="solid"/>
              <a:headEnd type="none" w="med" len="med"/>
              <a:tailEnd type="triangle" w="med" len="med"/>
            </a:ln>
          </p:spPr>
        </p:sp>
        <p:sp>
          <p:nvSpPr>
            <p:cNvPr id="2077" name="Rectangle 9"/>
            <p:cNvSpPr/>
            <p:nvPr/>
          </p:nvSpPr>
          <p:spPr>
            <a:xfrm>
              <a:off x="737" y="2341"/>
              <a:ext cx="1198" cy="1163"/>
            </a:xfrm>
            <a:prstGeom prst="rect">
              <a:avLst/>
            </a:prstGeom>
            <a:noFill/>
            <a:ln w="9525" cap="flat" cmpd="sng">
              <a:solidFill>
                <a:schemeClr val="tx1"/>
              </a:solidFill>
              <a:prstDash val="dash"/>
              <a:miter/>
              <a:headEnd type="none" w="med" len="med"/>
              <a:tailEnd type="none" w="med" len="med"/>
            </a:ln>
          </p:spPr>
          <p:txBody>
            <a:bodyPr wrap="none" anchor="ctr"/>
            <a:lstStyle/>
            <a:p>
              <a:pPr lvl="0"/>
              <a:endParaRPr lang="zh-CN" altLang="en-US" dirty="0">
                <a:latin typeface="Times New Roman" panose="02020603050405020304" pitchFamily="18" charset="0"/>
                <a:ea typeface="宋体" panose="02010600030101010101" pitchFamily="2" charset="-122"/>
              </a:endParaRPr>
            </a:p>
          </p:txBody>
        </p:sp>
        <p:sp>
          <p:nvSpPr>
            <p:cNvPr id="2078" name="Line 10"/>
            <p:cNvSpPr/>
            <p:nvPr/>
          </p:nvSpPr>
          <p:spPr>
            <a:xfrm flipV="1">
              <a:off x="1532" y="2329"/>
              <a:ext cx="0" cy="1163"/>
            </a:xfrm>
            <a:prstGeom prst="line">
              <a:avLst/>
            </a:prstGeom>
            <a:ln w="9525" cap="flat" cmpd="sng">
              <a:solidFill>
                <a:schemeClr val="tx1"/>
              </a:solidFill>
              <a:prstDash val="dash"/>
              <a:headEnd type="none" w="med" len="med"/>
              <a:tailEnd type="none" w="med" len="med"/>
            </a:ln>
          </p:spPr>
        </p:sp>
        <p:sp>
          <p:nvSpPr>
            <p:cNvPr id="2079" name="Line 11"/>
            <p:cNvSpPr/>
            <p:nvPr/>
          </p:nvSpPr>
          <p:spPr>
            <a:xfrm>
              <a:off x="744" y="3492"/>
              <a:ext cx="254" cy="0"/>
            </a:xfrm>
            <a:prstGeom prst="line">
              <a:avLst/>
            </a:prstGeom>
            <a:ln w="28575" cap="flat" cmpd="sng">
              <a:solidFill>
                <a:schemeClr val="tx1"/>
              </a:solidFill>
              <a:prstDash val="solid"/>
              <a:headEnd type="none" w="med" len="med"/>
              <a:tailEnd type="none" w="med" len="med"/>
            </a:ln>
          </p:spPr>
        </p:sp>
        <p:sp>
          <p:nvSpPr>
            <p:cNvPr id="2080" name="Line 12"/>
            <p:cNvSpPr/>
            <p:nvPr/>
          </p:nvSpPr>
          <p:spPr>
            <a:xfrm flipH="1">
              <a:off x="998" y="2341"/>
              <a:ext cx="522" cy="1151"/>
            </a:xfrm>
            <a:prstGeom prst="line">
              <a:avLst/>
            </a:prstGeom>
            <a:ln w="38100" cap="flat" cmpd="sng">
              <a:solidFill>
                <a:srgbClr val="FF0000"/>
              </a:solidFill>
              <a:prstDash val="solid"/>
              <a:headEnd type="none" w="med" len="med"/>
              <a:tailEnd type="none" w="med" len="med"/>
            </a:ln>
          </p:spPr>
        </p:sp>
        <p:sp>
          <p:nvSpPr>
            <p:cNvPr id="2081" name="Text Box 13"/>
            <p:cNvSpPr txBox="1"/>
            <p:nvPr/>
          </p:nvSpPr>
          <p:spPr>
            <a:xfrm>
              <a:off x="1715" y="3486"/>
              <a:ext cx="467" cy="271"/>
            </a:xfrm>
            <a:prstGeom prst="rect">
              <a:avLst/>
            </a:prstGeom>
            <a:noFill/>
            <a:ln w="9525">
              <a:noFill/>
            </a:ln>
          </p:spPr>
          <p:txBody>
            <a:bodyPr anchor="ctr">
              <a:spAutoFit/>
            </a:bodyPr>
            <a:lstStyle/>
            <a:p>
              <a:pPr lvl="0" algn="ctr" eaLnBrk="1" hangingPunct="1"/>
              <a:r>
                <a:rPr lang="en-US" altLang="zh-CN" sz="2000" b="1" dirty="0">
                  <a:latin typeface="Times New Roman" panose="02020603050405020304" pitchFamily="18" charset="0"/>
                  <a:ea typeface="宋体" panose="02010600030101010101" pitchFamily="2" charset="-122"/>
                </a:rPr>
                <a:t>255</a:t>
              </a:r>
            </a:p>
          </p:txBody>
        </p:sp>
        <p:sp>
          <p:nvSpPr>
            <p:cNvPr id="2082" name="Text Box 14"/>
            <p:cNvSpPr txBox="1"/>
            <p:nvPr/>
          </p:nvSpPr>
          <p:spPr>
            <a:xfrm>
              <a:off x="1328" y="3484"/>
              <a:ext cx="380" cy="271"/>
            </a:xfrm>
            <a:prstGeom prst="rect">
              <a:avLst/>
            </a:prstGeom>
            <a:noFill/>
            <a:ln w="9525">
              <a:noFill/>
            </a:ln>
          </p:spPr>
          <p:txBody>
            <a:bodyPr wrap="none" anchor="ctr">
              <a:spAutoFit/>
            </a:bodyPr>
            <a:lstStyle/>
            <a:p>
              <a:pPr lvl="0" algn="ctr" eaLnBrk="1" hangingPunct="1"/>
              <a:r>
                <a:rPr lang="en-US" altLang="zh-CN" sz="2000" b="1" dirty="0">
                  <a:latin typeface="Times New Roman" panose="02020603050405020304" pitchFamily="18" charset="0"/>
                  <a:ea typeface="宋体" panose="02010600030101010101" pitchFamily="2" charset="-122"/>
                </a:rPr>
                <a:t>178</a:t>
              </a:r>
            </a:p>
          </p:txBody>
        </p:sp>
        <p:sp>
          <p:nvSpPr>
            <p:cNvPr id="2083" name="Text Box 15"/>
            <p:cNvSpPr txBox="1"/>
            <p:nvPr/>
          </p:nvSpPr>
          <p:spPr>
            <a:xfrm>
              <a:off x="806" y="3442"/>
              <a:ext cx="329" cy="313"/>
            </a:xfrm>
            <a:prstGeom prst="rect">
              <a:avLst/>
            </a:prstGeom>
            <a:noFill/>
            <a:ln w="9525">
              <a:noFill/>
            </a:ln>
          </p:spPr>
          <p:txBody>
            <a:bodyPr wrap="none" anchor="ctr">
              <a:spAutoFit/>
            </a:bodyPr>
            <a:lstStyle/>
            <a:p>
              <a:pPr lvl="0" algn="ctr" eaLnBrk="1" hangingPunct="1"/>
              <a:r>
                <a:rPr lang="en-US" altLang="zh-CN" sz="2400" b="1" dirty="0">
                  <a:latin typeface="Times New Roman" panose="02020603050405020304" pitchFamily="18" charset="0"/>
                  <a:ea typeface="宋体" panose="02010600030101010101" pitchFamily="2" charset="-122"/>
                </a:rPr>
                <a:t>48</a:t>
              </a:r>
            </a:p>
          </p:txBody>
        </p:sp>
        <p:sp>
          <p:nvSpPr>
            <p:cNvPr id="2084" name="Text Box 16"/>
            <p:cNvSpPr txBox="1"/>
            <p:nvPr/>
          </p:nvSpPr>
          <p:spPr>
            <a:xfrm>
              <a:off x="295" y="2114"/>
              <a:ext cx="356" cy="252"/>
            </a:xfrm>
            <a:prstGeom prst="rect">
              <a:avLst/>
            </a:prstGeom>
            <a:noFill/>
            <a:ln w="9525">
              <a:noFill/>
            </a:ln>
          </p:spPr>
          <p:txBody>
            <a:bodyPr anchor="ctr">
              <a:spAutoFit/>
            </a:bodyPr>
            <a:lstStyle/>
            <a:p>
              <a:pPr lvl="0" algn="ctr" eaLnBrk="1" hangingPunct="1"/>
              <a:r>
                <a:rPr lang="en-US" altLang="zh-CN" b="1" dirty="0">
                  <a:latin typeface="Times New Roman" panose="02020603050405020304" pitchFamily="18" charset="0"/>
                  <a:ea typeface="宋体" panose="02010600030101010101" pitchFamily="2" charset="-122"/>
                </a:rPr>
                <a:t>255</a:t>
              </a:r>
            </a:p>
          </p:txBody>
        </p:sp>
        <p:sp>
          <p:nvSpPr>
            <p:cNvPr id="2085" name="Text Box 17"/>
            <p:cNvSpPr txBox="1"/>
            <p:nvPr/>
          </p:nvSpPr>
          <p:spPr>
            <a:xfrm>
              <a:off x="493" y="3372"/>
              <a:ext cx="226" cy="312"/>
            </a:xfrm>
            <a:prstGeom prst="rect">
              <a:avLst/>
            </a:prstGeom>
            <a:noFill/>
            <a:ln w="9525">
              <a:noFill/>
            </a:ln>
          </p:spPr>
          <p:txBody>
            <a:bodyPr wrap="none" anchor="ctr">
              <a:spAutoFit/>
            </a:bodyPr>
            <a:lstStyle/>
            <a:p>
              <a:pPr lvl="0" algn="ctr" eaLnBrk="1" hangingPunct="1"/>
              <a:r>
                <a:rPr lang="en-US" altLang="zh-CN" sz="2400" b="1" dirty="0">
                  <a:latin typeface="Times New Roman" panose="02020603050405020304" pitchFamily="18" charset="0"/>
                  <a:ea typeface="宋体" panose="02010600030101010101" pitchFamily="2" charset="-122"/>
                </a:rPr>
                <a:t>0</a:t>
              </a:r>
            </a:p>
          </p:txBody>
        </p:sp>
        <p:sp>
          <p:nvSpPr>
            <p:cNvPr id="2086" name="Text Box 18"/>
            <p:cNvSpPr txBox="1"/>
            <p:nvPr/>
          </p:nvSpPr>
          <p:spPr>
            <a:xfrm>
              <a:off x="749" y="2024"/>
              <a:ext cx="272" cy="312"/>
            </a:xfrm>
            <a:prstGeom prst="rect">
              <a:avLst/>
            </a:prstGeom>
            <a:noFill/>
            <a:ln w="9525">
              <a:noFill/>
            </a:ln>
          </p:spPr>
          <p:txBody>
            <a:bodyPr>
              <a:spAutoFit/>
            </a:bodyPr>
            <a:lstStyle/>
            <a:p>
              <a:pPr lvl="0">
                <a:spcBef>
                  <a:spcPct val="50000"/>
                </a:spcBef>
              </a:pPr>
              <a:r>
                <a:rPr lang="en-US" altLang="zh-CN" sz="2400" b="1" i="1" dirty="0">
                  <a:latin typeface="Times New Roman" panose="02020603050405020304" pitchFamily="18" charset="0"/>
                  <a:ea typeface="宋体" panose="02010600030101010101" pitchFamily="2" charset="-122"/>
                </a:rPr>
                <a:t>s</a:t>
              </a:r>
            </a:p>
          </p:txBody>
        </p:sp>
        <p:sp>
          <p:nvSpPr>
            <p:cNvPr id="2087" name="Text Box 19"/>
            <p:cNvSpPr txBox="1"/>
            <p:nvPr/>
          </p:nvSpPr>
          <p:spPr>
            <a:xfrm>
              <a:off x="2110" y="3248"/>
              <a:ext cx="318" cy="313"/>
            </a:xfrm>
            <a:prstGeom prst="rect">
              <a:avLst/>
            </a:prstGeom>
            <a:noFill/>
            <a:ln w="9525">
              <a:noFill/>
            </a:ln>
          </p:spPr>
          <p:txBody>
            <a:bodyPr>
              <a:spAutoFit/>
            </a:bodyPr>
            <a:lstStyle/>
            <a:p>
              <a:pPr lvl="0">
                <a:spcBef>
                  <a:spcPct val="50000"/>
                </a:spcBef>
              </a:pPr>
              <a:r>
                <a:rPr lang="en-US" altLang="zh-CN" sz="2400" b="1" i="1" dirty="0">
                  <a:latin typeface="Times New Roman" panose="02020603050405020304" pitchFamily="18" charset="0"/>
                  <a:ea typeface="宋体" panose="02010600030101010101" pitchFamily="2" charset="-122"/>
                </a:rPr>
                <a:t>r</a:t>
              </a:r>
            </a:p>
          </p:txBody>
        </p:sp>
        <p:sp>
          <p:nvSpPr>
            <p:cNvPr id="2088" name="Line 20"/>
            <p:cNvSpPr/>
            <p:nvPr/>
          </p:nvSpPr>
          <p:spPr>
            <a:xfrm>
              <a:off x="731" y="3503"/>
              <a:ext cx="1451" cy="0"/>
            </a:xfrm>
            <a:prstGeom prst="line">
              <a:avLst/>
            </a:prstGeom>
            <a:ln w="38100" cap="flat" cmpd="sng">
              <a:solidFill>
                <a:schemeClr val="tx1"/>
              </a:solidFill>
              <a:prstDash val="solid"/>
              <a:headEnd type="none" w="med" len="med"/>
              <a:tailEnd type="triangle" w="med" len="med"/>
            </a:ln>
          </p:spPr>
        </p:sp>
      </p:grpSp>
      <p:sp>
        <p:nvSpPr>
          <p:cNvPr id="134165" name="Rectangle 21"/>
          <p:cNvSpPr/>
          <p:nvPr/>
        </p:nvSpPr>
        <p:spPr>
          <a:xfrm>
            <a:off x="4932363" y="5013325"/>
            <a:ext cx="2233612" cy="366713"/>
          </a:xfrm>
          <a:prstGeom prst="rect">
            <a:avLst/>
          </a:prstGeom>
          <a:noFill/>
          <a:ln w="9525">
            <a:noFill/>
          </a:ln>
        </p:spPr>
        <p:txBody>
          <a:bodyPr>
            <a:spAutoFit/>
          </a:bodyPr>
          <a:lstStyle/>
          <a:p>
            <a:pPr lvl="0"/>
            <a:r>
              <a:rPr lang="en-US" altLang="zh-CN" b="1" dirty="0">
                <a:latin typeface="Times New Roman" panose="02020603050405020304" pitchFamily="18" charset="0"/>
                <a:ea typeface="幼圆" panose="02010509060101010101" pitchFamily="49" charset="-122"/>
              </a:rPr>
              <a:t>2.2 </a:t>
            </a:r>
            <a:r>
              <a:rPr lang="zh-CN" altLang="en-US" b="1" dirty="0">
                <a:latin typeface="Times New Roman" panose="02020603050405020304" pitchFamily="18" charset="0"/>
                <a:ea typeface="幼圆" panose="02010509060101010101" pitchFamily="49" charset="-122"/>
              </a:rPr>
              <a:t>加亮、减暗图像</a:t>
            </a:r>
          </a:p>
        </p:txBody>
      </p:sp>
      <p:grpSp>
        <p:nvGrpSpPr>
          <p:cNvPr id="3" name="Group 22"/>
          <p:cNvGrpSpPr/>
          <p:nvPr/>
        </p:nvGrpSpPr>
        <p:grpSpPr>
          <a:xfrm>
            <a:off x="4067175" y="2565400"/>
            <a:ext cx="3530600" cy="2524125"/>
            <a:chOff x="2744" y="1570"/>
            <a:chExt cx="2042" cy="1613"/>
          </a:xfrm>
        </p:grpSpPr>
        <p:sp>
          <p:nvSpPr>
            <p:cNvPr id="2060" name="Text Box 23"/>
            <p:cNvSpPr txBox="1"/>
            <p:nvPr/>
          </p:nvSpPr>
          <p:spPr>
            <a:xfrm>
              <a:off x="4105" y="2929"/>
              <a:ext cx="467" cy="254"/>
            </a:xfrm>
            <a:prstGeom prst="rect">
              <a:avLst/>
            </a:prstGeom>
            <a:noFill/>
            <a:ln w="9525">
              <a:noFill/>
            </a:ln>
          </p:spPr>
          <p:txBody>
            <a:bodyPr anchor="ctr">
              <a:spAutoFit/>
            </a:bodyPr>
            <a:lstStyle/>
            <a:p>
              <a:pPr lvl="0" algn="ctr" eaLnBrk="1" hangingPunct="1"/>
              <a:r>
                <a:rPr lang="en-US" altLang="zh-CN" sz="2000" b="1" dirty="0">
                  <a:latin typeface="Times New Roman" panose="02020603050405020304" pitchFamily="18" charset="0"/>
                  <a:ea typeface="宋体" panose="02010600030101010101" pitchFamily="2" charset="-122"/>
                </a:rPr>
                <a:t>255</a:t>
              </a:r>
            </a:p>
          </p:txBody>
        </p:sp>
        <p:grpSp>
          <p:nvGrpSpPr>
            <p:cNvPr id="2061" name="Group 24"/>
            <p:cNvGrpSpPr/>
            <p:nvPr/>
          </p:nvGrpSpPr>
          <p:grpSpPr>
            <a:xfrm>
              <a:off x="2744" y="1570"/>
              <a:ext cx="2042" cy="1599"/>
              <a:chOff x="2699" y="2069"/>
              <a:chExt cx="2133" cy="1713"/>
            </a:xfrm>
          </p:grpSpPr>
          <p:sp>
            <p:nvSpPr>
              <p:cNvPr id="2062" name="Line 25"/>
              <p:cNvSpPr/>
              <p:nvPr/>
            </p:nvSpPr>
            <p:spPr>
              <a:xfrm flipV="1">
                <a:off x="3148" y="2232"/>
                <a:ext cx="0" cy="1305"/>
              </a:xfrm>
              <a:prstGeom prst="line">
                <a:avLst/>
              </a:prstGeom>
              <a:ln w="28575" cap="flat" cmpd="sng">
                <a:solidFill>
                  <a:schemeClr val="tx1"/>
                </a:solidFill>
                <a:prstDash val="solid"/>
                <a:headEnd type="none" w="med" len="med"/>
                <a:tailEnd type="triangle" w="med" len="med"/>
              </a:ln>
            </p:spPr>
          </p:sp>
          <p:sp>
            <p:nvSpPr>
              <p:cNvPr id="2063" name="Rectangle 26"/>
              <p:cNvSpPr/>
              <p:nvPr/>
            </p:nvSpPr>
            <p:spPr>
              <a:xfrm>
                <a:off x="3153" y="2386"/>
                <a:ext cx="1198" cy="1163"/>
              </a:xfrm>
              <a:prstGeom prst="rect">
                <a:avLst/>
              </a:prstGeom>
              <a:noFill/>
              <a:ln w="9525" cap="flat" cmpd="sng">
                <a:solidFill>
                  <a:schemeClr val="tx1"/>
                </a:solidFill>
                <a:prstDash val="dash"/>
                <a:miter/>
                <a:headEnd type="none" w="med" len="med"/>
                <a:tailEnd type="none" w="med" len="med"/>
              </a:ln>
            </p:spPr>
            <p:txBody>
              <a:bodyPr wrap="none" anchor="ctr"/>
              <a:lstStyle/>
              <a:p>
                <a:pPr lvl="0"/>
                <a:endParaRPr lang="zh-CN" altLang="en-US" dirty="0">
                  <a:latin typeface="Times New Roman" panose="02020603050405020304" pitchFamily="18" charset="0"/>
                  <a:ea typeface="宋体" panose="02010600030101010101" pitchFamily="2" charset="-122"/>
                </a:endParaRPr>
              </a:p>
            </p:txBody>
          </p:sp>
          <p:sp>
            <p:nvSpPr>
              <p:cNvPr id="2064" name="Line 27"/>
              <p:cNvSpPr/>
              <p:nvPr/>
            </p:nvSpPr>
            <p:spPr>
              <a:xfrm>
                <a:off x="3148" y="3537"/>
                <a:ext cx="254" cy="0"/>
              </a:xfrm>
              <a:prstGeom prst="line">
                <a:avLst/>
              </a:prstGeom>
              <a:ln w="28575" cap="flat" cmpd="sng">
                <a:solidFill>
                  <a:schemeClr val="tx1"/>
                </a:solidFill>
                <a:prstDash val="solid"/>
                <a:headEnd type="none" w="med" len="med"/>
                <a:tailEnd type="none" w="med" len="med"/>
              </a:ln>
            </p:spPr>
          </p:sp>
          <p:sp>
            <p:nvSpPr>
              <p:cNvPr id="2065" name="Text Box 28"/>
              <p:cNvSpPr txBox="1"/>
              <p:nvPr/>
            </p:nvSpPr>
            <p:spPr>
              <a:xfrm>
                <a:off x="2699" y="2262"/>
                <a:ext cx="356" cy="272"/>
              </a:xfrm>
              <a:prstGeom prst="rect">
                <a:avLst/>
              </a:prstGeom>
              <a:noFill/>
              <a:ln w="9525">
                <a:noFill/>
              </a:ln>
            </p:spPr>
            <p:txBody>
              <a:bodyPr anchor="ctr">
                <a:spAutoFit/>
              </a:bodyPr>
              <a:lstStyle/>
              <a:p>
                <a:pPr lvl="0" algn="ctr" eaLnBrk="1" hangingPunct="1"/>
                <a:r>
                  <a:rPr lang="en-US" altLang="zh-CN" sz="2000" b="1" dirty="0">
                    <a:latin typeface="Times New Roman" panose="02020603050405020304" pitchFamily="18" charset="0"/>
                    <a:ea typeface="宋体" panose="02010600030101010101" pitchFamily="2" charset="-122"/>
                  </a:rPr>
                  <a:t>255</a:t>
                </a:r>
              </a:p>
            </p:txBody>
          </p:sp>
          <p:sp>
            <p:nvSpPr>
              <p:cNvPr id="2066" name="Text Box 29"/>
              <p:cNvSpPr txBox="1"/>
              <p:nvPr/>
            </p:nvSpPr>
            <p:spPr>
              <a:xfrm>
                <a:off x="2909" y="3417"/>
                <a:ext cx="203" cy="313"/>
              </a:xfrm>
              <a:prstGeom prst="rect">
                <a:avLst/>
              </a:prstGeom>
              <a:noFill/>
              <a:ln w="9525">
                <a:noFill/>
              </a:ln>
            </p:spPr>
            <p:txBody>
              <a:bodyPr wrap="none" anchor="ctr">
                <a:spAutoFit/>
              </a:bodyPr>
              <a:lstStyle/>
              <a:p>
                <a:pPr lvl="0" algn="ctr" eaLnBrk="1" hangingPunct="1"/>
                <a:r>
                  <a:rPr lang="en-US" altLang="zh-CN" sz="2400" b="1" dirty="0">
                    <a:latin typeface="Times New Roman" panose="02020603050405020304" pitchFamily="18" charset="0"/>
                    <a:ea typeface="宋体" panose="02010600030101010101" pitchFamily="2" charset="-122"/>
                  </a:rPr>
                  <a:t>0</a:t>
                </a:r>
              </a:p>
            </p:txBody>
          </p:sp>
          <p:sp>
            <p:nvSpPr>
              <p:cNvPr id="2067" name="Text Box 30"/>
              <p:cNvSpPr txBox="1"/>
              <p:nvPr/>
            </p:nvSpPr>
            <p:spPr>
              <a:xfrm>
                <a:off x="3153" y="2069"/>
                <a:ext cx="272" cy="313"/>
              </a:xfrm>
              <a:prstGeom prst="rect">
                <a:avLst/>
              </a:prstGeom>
              <a:noFill/>
              <a:ln w="9525">
                <a:noFill/>
              </a:ln>
            </p:spPr>
            <p:txBody>
              <a:bodyPr>
                <a:spAutoFit/>
              </a:bodyPr>
              <a:lstStyle/>
              <a:p>
                <a:pPr lvl="0">
                  <a:spcBef>
                    <a:spcPct val="50000"/>
                  </a:spcBef>
                </a:pPr>
                <a:r>
                  <a:rPr lang="en-US" altLang="zh-CN" sz="2400" b="1" i="1" dirty="0">
                    <a:latin typeface="Times New Roman" panose="02020603050405020304" pitchFamily="18" charset="0"/>
                    <a:ea typeface="宋体" panose="02010600030101010101" pitchFamily="2" charset="-122"/>
                  </a:rPr>
                  <a:t>s</a:t>
                </a:r>
              </a:p>
            </p:txBody>
          </p:sp>
          <p:sp>
            <p:nvSpPr>
              <p:cNvPr id="2068" name="Text Box 31"/>
              <p:cNvSpPr txBox="1"/>
              <p:nvPr/>
            </p:nvSpPr>
            <p:spPr>
              <a:xfrm>
                <a:off x="4514" y="3293"/>
                <a:ext cx="318" cy="313"/>
              </a:xfrm>
              <a:prstGeom prst="rect">
                <a:avLst/>
              </a:prstGeom>
              <a:noFill/>
              <a:ln w="9525">
                <a:noFill/>
              </a:ln>
            </p:spPr>
            <p:txBody>
              <a:bodyPr>
                <a:spAutoFit/>
              </a:bodyPr>
              <a:lstStyle/>
              <a:p>
                <a:pPr lvl="0">
                  <a:spcBef>
                    <a:spcPct val="50000"/>
                  </a:spcBef>
                </a:pPr>
                <a:r>
                  <a:rPr lang="en-US" altLang="zh-CN" sz="2400" b="1" i="1" dirty="0">
                    <a:latin typeface="Times New Roman" panose="02020603050405020304" pitchFamily="18" charset="0"/>
                    <a:ea typeface="宋体" panose="02010600030101010101" pitchFamily="2" charset="-122"/>
                  </a:rPr>
                  <a:t>r</a:t>
                </a:r>
              </a:p>
            </p:txBody>
          </p:sp>
          <p:sp>
            <p:nvSpPr>
              <p:cNvPr id="2069" name="Line 32"/>
              <p:cNvSpPr/>
              <p:nvPr/>
            </p:nvSpPr>
            <p:spPr>
              <a:xfrm>
                <a:off x="3135" y="3548"/>
                <a:ext cx="1451" cy="0"/>
              </a:xfrm>
              <a:prstGeom prst="line">
                <a:avLst/>
              </a:prstGeom>
              <a:ln w="38100" cap="flat" cmpd="sng">
                <a:solidFill>
                  <a:schemeClr val="tx1"/>
                </a:solidFill>
                <a:prstDash val="solid"/>
                <a:headEnd type="none" w="med" len="med"/>
                <a:tailEnd type="triangle" w="med" len="med"/>
              </a:ln>
            </p:spPr>
          </p:sp>
          <p:cxnSp>
            <p:nvCxnSpPr>
              <p:cNvPr id="2070" name="AutoShape 33"/>
              <p:cNvCxnSpPr/>
              <p:nvPr/>
            </p:nvCxnSpPr>
            <p:spPr>
              <a:xfrm rot="-5400000">
                <a:off x="3195" y="2344"/>
                <a:ext cx="1150" cy="1234"/>
              </a:xfrm>
              <a:prstGeom prst="curvedConnector2">
                <a:avLst/>
              </a:prstGeom>
              <a:ln w="9525" cap="flat" cmpd="sng">
                <a:solidFill>
                  <a:srgbClr val="FF0000"/>
                </a:solidFill>
                <a:prstDash val="solid"/>
                <a:headEnd type="none" w="med" len="med"/>
                <a:tailEnd type="none" w="med" len="med"/>
              </a:ln>
            </p:spPr>
          </p:cxnSp>
          <p:sp>
            <p:nvSpPr>
              <p:cNvPr id="2071" name="Line 34"/>
              <p:cNvSpPr/>
              <p:nvPr/>
            </p:nvSpPr>
            <p:spPr>
              <a:xfrm flipV="1">
                <a:off x="3153" y="2386"/>
                <a:ext cx="1179" cy="1134"/>
              </a:xfrm>
              <a:prstGeom prst="line">
                <a:avLst/>
              </a:prstGeom>
              <a:ln w="9525" cap="flat" cmpd="sng">
                <a:solidFill>
                  <a:schemeClr val="tx1"/>
                </a:solidFill>
                <a:prstDash val="dashDot"/>
                <a:headEnd type="none" w="med" len="med"/>
                <a:tailEnd type="none" w="med" len="med"/>
              </a:ln>
            </p:spPr>
          </p:sp>
          <p:sp>
            <p:nvSpPr>
              <p:cNvPr id="2072" name="Line 35"/>
              <p:cNvSpPr/>
              <p:nvPr/>
            </p:nvSpPr>
            <p:spPr>
              <a:xfrm flipV="1">
                <a:off x="3742" y="2568"/>
                <a:ext cx="0" cy="997"/>
              </a:xfrm>
              <a:prstGeom prst="line">
                <a:avLst/>
              </a:prstGeom>
              <a:ln w="9525" cap="flat" cmpd="sng">
                <a:solidFill>
                  <a:schemeClr val="tx1"/>
                </a:solidFill>
                <a:prstDash val="dash"/>
                <a:headEnd type="none" w="med" len="med"/>
                <a:tailEnd type="none" w="med" len="med"/>
              </a:ln>
            </p:spPr>
          </p:sp>
          <p:sp>
            <p:nvSpPr>
              <p:cNvPr id="2073" name="Line 36"/>
              <p:cNvSpPr/>
              <p:nvPr/>
            </p:nvSpPr>
            <p:spPr>
              <a:xfrm flipH="1">
                <a:off x="3153" y="2568"/>
                <a:ext cx="544" cy="0"/>
              </a:xfrm>
              <a:prstGeom prst="line">
                <a:avLst/>
              </a:prstGeom>
              <a:ln w="9525" cap="flat" cmpd="sng">
                <a:solidFill>
                  <a:schemeClr val="tx1"/>
                </a:solidFill>
                <a:prstDash val="dash"/>
                <a:headEnd type="none" w="med" len="med"/>
                <a:tailEnd type="none" w="med" len="med"/>
              </a:ln>
            </p:spPr>
          </p:sp>
          <p:sp>
            <p:nvSpPr>
              <p:cNvPr id="2074" name="Text Box 37"/>
              <p:cNvSpPr txBox="1"/>
              <p:nvPr/>
            </p:nvSpPr>
            <p:spPr>
              <a:xfrm>
                <a:off x="3502" y="3510"/>
                <a:ext cx="467" cy="272"/>
              </a:xfrm>
              <a:prstGeom prst="rect">
                <a:avLst/>
              </a:prstGeom>
              <a:noFill/>
              <a:ln w="9525">
                <a:noFill/>
              </a:ln>
            </p:spPr>
            <p:txBody>
              <a:bodyPr anchor="ctr">
                <a:spAutoFit/>
              </a:bodyPr>
              <a:lstStyle/>
              <a:p>
                <a:pPr lvl="0" algn="ctr" eaLnBrk="1" hangingPunct="1"/>
                <a:r>
                  <a:rPr lang="en-US" altLang="zh-CN" sz="2000" b="1" dirty="0">
                    <a:latin typeface="Times New Roman" panose="02020603050405020304" pitchFamily="18" charset="0"/>
                    <a:ea typeface="宋体" panose="02010600030101010101" pitchFamily="2" charset="-122"/>
                  </a:rPr>
                  <a:t>128</a:t>
                </a:r>
              </a:p>
            </p:txBody>
          </p:sp>
          <p:sp>
            <p:nvSpPr>
              <p:cNvPr id="2075" name="Text Box 38"/>
              <p:cNvSpPr txBox="1"/>
              <p:nvPr/>
            </p:nvSpPr>
            <p:spPr>
              <a:xfrm>
                <a:off x="2731" y="2420"/>
                <a:ext cx="467" cy="272"/>
              </a:xfrm>
              <a:prstGeom prst="rect">
                <a:avLst/>
              </a:prstGeom>
              <a:noFill/>
              <a:ln w="9525">
                <a:noFill/>
              </a:ln>
            </p:spPr>
            <p:txBody>
              <a:bodyPr anchor="ctr">
                <a:spAutoFit/>
              </a:bodyPr>
              <a:lstStyle/>
              <a:p>
                <a:pPr lvl="0" algn="ctr" eaLnBrk="1" hangingPunct="1"/>
                <a:r>
                  <a:rPr lang="en-US" altLang="zh-CN" sz="2000" b="1" dirty="0">
                    <a:latin typeface="Times New Roman" panose="02020603050405020304" pitchFamily="18" charset="0"/>
                    <a:ea typeface="宋体" panose="02010600030101010101" pitchFamily="2" charset="-122"/>
                  </a:rPr>
                  <a:t>218</a:t>
                </a:r>
              </a:p>
            </p:txBody>
          </p:sp>
        </p:grpSp>
      </p:grpSp>
      <p:sp>
        <p:nvSpPr>
          <p:cNvPr id="134183" name="Rectangle 39"/>
          <p:cNvSpPr/>
          <p:nvPr/>
        </p:nvSpPr>
        <p:spPr>
          <a:xfrm>
            <a:off x="7019925" y="3573463"/>
            <a:ext cx="1795463" cy="366712"/>
          </a:xfrm>
          <a:prstGeom prst="rect">
            <a:avLst/>
          </a:prstGeom>
          <a:noFill/>
          <a:ln w="9525">
            <a:noFill/>
          </a:ln>
        </p:spPr>
        <p:txBody>
          <a:bodyPr wrap="none">
            <a:spAutoFit/>
          </a:bodyPr>
          <a:lstStyle/>
          <a:p>
            <a:pPr lvl="0" eaLnBrk="1" hangingPunct="1"/>
            <a:r>
              <a:rPr lang="zh-CN" altLang="en-US" b="1" dirty="0">
                <a:latin typeface="Arial" panose="020B0604020202020204" pitchFamily="34" charset="0"/>
                <a:ea typeface="宋体" panose="02010600030101010101" pitchFamily="2" charset="-122"/>
              </a:rPr>
              <a:t>非线性灰度变换</a:t>
            </a:r>
          </a:p>
        </p:txBody>
      </p:sp>
      <p:sp>
        <p:nvSpPr>
          <p:cNvPr id="134184" name="Rectangle 40"/>
          <p:cNvSpPr/>
          <p:nvPr/>
        </p:nvSpPr>
        <p:spPr>
          <a:xfrm>
            <a:off x="323850" y="5805488"/>
            <a:ext cx="7451725" cy="822325"/>
          </a:xfrm>
          <a:prstGeom prst="rect">
            <a:avLst/>
          </a:prstGeom>
          <a:noFill/>
          <a:ln w="9525">
            <a:noFill/>
          </a:ln>
        </p:spPr>
        <p:txBody>
          <a:bodyPr>
            <a:spAutoFit/>
          </a:bodyPr>
          <a:lstStyle/>
          <a:p>
            <a:pPr lvl="0"/>
            <a:r>
              <a:rPr lang="zh-CN" altLang="en-US" sz="2400" b="1" dirty="0">
                <a:latin typeface="Arial" panose="020B0604020202020204" pitchFamily="34" charset="0"/>
                <a:ea typeface="幼圆" panose="02010509060101010101" pitchFamily="49" charset="-122"/>
              </a:rPr>
              <a:t>       点运算可以改变图像数据所占据的灰度值范围，从而改善图像显示效果。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4150"/>
                                        </p:tgtEl>
                                        <p:attrNameLst>
                                          <p:attrName>style.visibility</p:attrName>
                                        </p:attrNameLst>
                                      </p:cBhvr>
                                      <p:to>
                                        <p:strVal val="visible"/>
                                      </p:to>
                                    </p:set>
                                    <p:animEffect transition="in" filter="blinds(horizontal)">
                                      <p:cBhvr>
                                        <p:cTn id="7" dur="500"/>
                                        <p:tgtEl>
                                          <p:spTgt spid="134150"/>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34165"/>
                                        </p:tgtEl>
                                        <p:attrNameLst>
                                          <p:attrName>style.visibility</p:attrName>
                                        </p:attrNameLst>
                                      </p:cBhvr>
                                      <p:to>
                                        <p:strVal val="visible"/>
                                      </p:to>
                                    </p:set>
                                    <p:animEffect transition="in" filter="blinds(horizontal)">
                                      <p:cBhvr>
                                        <p:cTn id="15" dur="500"/>
                                        <p:tgtEl>
                                          <p:spTgt spid="134165"/>
                                        </p:tgtEl>
                                      </p:cBhvr>
                                    </p:animEffect>
                                  </p:childTnLst>
                                </p:cTn>
                              </p:par>
                              <p:par>
                                <p:cTn id="16" presetID="3" presetClass="entr" presetSubtype="1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linds(horizontal)">
                                      <p:cBhvr>
                                        <p:cTn id="18" dur="500"/>
                                        <p:tgtEl>
                                          <p:spTgt spid="3"/>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34183"/>
                                        </p:tgtEl>
                                        <p:attrNameLst>
                                          <p:attrName>style.visibility</p:attrName>
                                        </p:attrNameLst>
                                      </p:cBhvr>
                                      <p:to>
                                        <p:strVal val="visible"/>
                                      </p:to>
                                    </p:set>
                                    <p:animEffect transition="in" filter="blinds(horizontal)">
                                      <p:cBhvr>
                                        <p:cTn id="21" dur="500"/>
                                        <p:tgtEl>
                                          <p:spTgt spid="134183"/>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34184"/>
                                        </p:tgtEl>
                                        <p:attrNameLst>
                                          <p:attrName>style.visibility</p:attrName>
                                        </p:attrNameLst>
                                      </p:cBhvr>
                                      <p:to>
                                        <p:strVal val="visible"/>
                                      </p:to>
                                    </p:set>
                                    <p:animEffect transition="in" filter="blinds(horizontal)">
                                      <p:cBhvr>
                                        <p:cTn id="26" dur="500"/>
                                        <p:tgtEl>
                                          <p:spTgt spid="134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50" grpId="0"/>
      <p:bldP spid="134165" grpId="0"/>
      <p:bldP spid="134183" grpId="0"/>
      <p:bldP spid="13418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1" name="Rectangle 2"/>
          <p:cNvSpPr>
            <a:spLocks noGrp="1"/>
          </p:cNvSpPr>
          <p:nvPr>
            <p:ph type="title"/>
          </p:nvPr>
        </p:nvSpPr>
        <p:spPr/>
        <p:txBody>
          <a:bodyPr vert="horz" wrap="square" lIns="91440" tIns="45720" rIns="91440" bIns="45720" anchor="ctr"/>
          <a:lstStyle/>
          <a:p>
            <a:pPr algn="ctr" eaLnBrk="1" hangingPunct="1"/>
            <a:r>
              <a:rPr lang="zh-CN" altLang="en-US" sz="2800" dirty="0">
                <a:ea typeface="宋体" panose="02010600030101010101" pitchFamily="2" charset="-122"/>
                <a:sym typeface="+mn-ea"/>
              </a:rPr>
              <a:t>图像亮度变换</a:t>
            </a:r>
            <a:endParaRPr lang="zh-CN" altLang="en-US" sz="2800" dirty="0">
              <a:ea typeface="宋体" panose="02010600030101010101" pitchFamily="2" charset="-122"/>
            </a:endParaRPr>
          </a:p>
        </p:txBody>
      </p:sp>
      <p:sp>
        <p:nvSpPr>
          <p:cNvPr id="3082" name="Rectangle 3"/>
          <p:cNvSpPr>
            <a:spLocks noGrp="1"/>
          </p:cNvSpPr>
          <p:nvPr>
            <p:ph type="body" sz="half" idx="1"/>
          </p:nvPr>
        </p:nvSpPr>
        <p:spPr>
          <a:xfrm>
            <a:off x="323850" y="1844675"/>
            <a:ext cx="8351838" cy="576263"/>
          </a:xfrm>
        </p:spPr>
        <p:txBody>
          <a:bodyPr vert="horz" wrap="square" lIns="91440" tIns="45720" rIns="91440" bIns="45720" anchor="t"/>
          <a:lstStyle/>
          <a:p>
            <a:pPr eaLnBrk="1" hangingPunct="1">
              <a:spcBef>
                <a:spcPct val="60000"/>
              </a:spcBef>
              <a:spcAft>
                <a:spcPct val="10000"/>
              </a:spcAft>
              <a:buNone/>
            </a:pPr>
            <a:r>
              <a:rPr lang="zh-CN" altLang="en-US" sz="2000" b="1" dirty="0">
                <a:latin typeface="幼圆" panose="02010509060101010101" pitchFamily="49" charset="-122"/>
                <a:ea typeface="幼圆" panose="02010509060101010101" pitchFamily="49" charset="-122"/>
              </a:rPr>
              <a:t>     线性点运算的灰度变换函数形式可以采用线性方程描述，即</a:t>
            </a:r>
            <a:endParaRPr lang="zh-CN" altLang="en-US" sz="2000" dirty="0">
              <a:latin typeface="幼圆" panose="02010509060101010101" pitchFamily="49" charset="-122"/>
              <a:ea typeface="幼圆" panose="02010509060101010101" pitchFamily="49" charset="-122"/>
            </a:endParaRPr>
          </a:p>
        </p:txBody>
      </p:sp>
      <p:sp>
        <p:nvSpPr>
          <p:cNvPr id="3083" name="Rectangle 4"/>
          <p:cNvSpPr/>
          <p:nvPr/>
        </p:nvSpPr>
        <p:spPr>
          <a:xfrm>
            <a:off x="0" y="0"/>
            <a:ext cx="9144000" cy="0"/>
          </a:xfrm>
          <a:prstGeom prst="rect">
            <a:avLst/>
          </a:prstGeom>
          <a:noFill/>
          <a:ln w="9525">
            <a:noFill/>
          </a:ln>
        </p:spPr>
        <p:txBody>
          <a:bodyPr wrap="none" anchor="ctr">
            <a:spAutoFit/>
          </a:bodyPr>
          <a:lstStyle/>
          <a:p>
            <a:pPr lvl="0"/>
            <a:endParaRPr lang="zh-CN" altLang="en-US" dirty="0">
              <a:latin typeface="Times New Roman" panose="02020603050405020304" pitchFamily="18" charset="0"/>
              <a:ea typeface="宋体" panose="02010600030101010101" pitchFamily="2" charset="-122"/>
            </a:endParaRPr>
          </a:p>
        </p:txBody>
      </p:sp>
      <p:graphicFrame>
        <p:nvGraphicFramePr>
          <p:cNvPr id="3074" name="Object 5"/>
          <p:cNvGraphicFramePr/>
          <p:nvPr/>
        </p:nvGraphicFramePr>
        <p:xfrm>
          <a:off x="0" y="0"/>
          <a:ext cx="619125" cy="180975"/>
        </p:xfrm>
        <a:graphic>
          <a:graphicData uri="http://schemas.openxmlformats.org/presentationml/2006/ole">
            <mc:AlternateContent xmlns:mc="http://schemas.openxmlformats.org/markup-compatibility/2006">
              <mc:Choice xmlns:v="urn:schemas-microsoft-com:vml" Requires="v">
                <p:oleObj spid="_x0000_s5156" r:id="rId3" imgW="621665" imgH="177800" progId="Equation.DSMT4">
                  <p:embed/>
                </p:oleObj>
              </mc:Choice>
              <mc:Fallback>
                <p:oleObj r:id="rId3" imgW="621665" imgH="177800" progId="Equation.DSMT4">
                  <p:embed/>
                  <p:pic>
                    <p:nvPicPr>
                      <p:cNvPr id="0" name="图片 3078"/>
                      <p:cNvPicPr/>
                      <p:nvPr/>
                    </p:nvPicPr>
                    <p:blipFill>
                      <a:blip r:embed="rId4"/>
                      <a:stretch>
                        <a:fillRect/>
                      </a:stretch>
                    </p:blipFill>
                    <p:spPr>
                      <a:xfrm>
                        <a:off x="0" y="0"/>
                        <a:ext cx="619125" cy="180975"/>
                      </a:xfrm>
                      <a:prstGeom prst="rect">
                        <a:avLst/>
                      </a:prstGeom>
                      <a:noFill/>
                      <a:ln w="38100">
                        <a:noFill/>
                        <a:miter/>
                      </a:ln>
                    </p:spPr>
                  </p:pic>
                </p:oleObj>
              </mc:Fallback>
            </mc:AlternateContent>
          </a:graphicData>
        </a:graphic>
      </p:graphicFrame>
      <p:sp>
        <p:nvSpPr>
          <p:cNvPr id="3084" name="Rectangle 6"/>
          <p:cNvSpPr/>
          <p:nvPr/>
        </p:nvSpPr>
        <p:spPr>
          <a:xfrm>
            <a:off x="0" y="3357563"/>
            <a:ext cx="9144000" cy="0"/>
          </a:xfrm>
          <a:prstGeom prst="rect">
            <a:avLst/>
          </a:prstGeom>
          <a:noFill/>
          <a:ln w="9525">
            <a:noFill/>
          </a:ln>
        </p:spPr>
        <p:txBody>
          <a:bodyPr wrap="none" anchor="ctr">
            <a:spAutoFit/>
          </a:bodyPr>
          <a:lstStyle/>
          <a:p>
            <a:pPr lvl="0"/>
            <a:endParaRPr lang="zh-CN" altLang="en-US" dirty="0">
              <a:latin typeface="Times New Roman" panose="02020603050405020304" pitchFamily="18" charset="0"/>
              <a:ea typeface="宋体" panose="02010600030101010101" pitchFamily="2" charset="-122"/>
            </a:endParaRPr>
          </a:p>
        </p:txBody>
      </p:sp>
      <p:graphicFrame>
        <p:nvGraphicFramePr>
          <p:cNvPr id="3075" name="Object 7"/>
          <p:cNvGraphicFramePr/>
          <p:nvPr/>
        </p:nvGraphicFramePr>
        <p:xfrm>
          <a:off x="1619250" y="2349500"/>
          <a:ext cx="1871663" cy="547688"/>
        </p:xfrm>
        <a:graphic>
          <a:graphicData uri="http://schemas.openxmlformats.org/presentationml/2006/ole">
            <mc:AlternateContent xmlns:mc="http://schemas.openxmlformats.org/markup-compatibility/2006">
              <mc:Choice xmlns:v="urn:schemas-microsoft-com:vml" Requires="v">
                <p:oleObj spid="_x0000_s5157" r:id="rId5" imgW="621665" imgH="177800" progId="Equation.DSMT4">
                  <p:embed/>
                </p:oleObj>
              </mc:Choice>
              <mc:Fallback>
                <p:oleObj r:id="rId5" imgW="621665" imgH="177800" progId="Equation.DSMT4">
                  <p:embed/>
                  <p:pic>
                    <p:nvPicPr>
                      <p:cNvPr id="0" name="图片 3077"/>
                      <p:cNvPicPr/>
                      <p:nvPr/>
                    </p:nvPicPr>
                    <p:blipFill>
                      <a:blip r:embed="rId4"/>
                      <a:stretch>
                        <a:fillRect/>
                      </a:stretch>
                    </p:blipFill>
                    <p:spPr>
                      <a:xfrm>
                        <a:off x="1619250" y="2349500"/>
                        <a:ext cx="1871663" cy="547688"/>
                      </a:xfrm>
                      <a:prstGeom prst="rect">
                        <a:avLst/>
                      </a:prstGeom>
                      <a:noFill/>
                      <a:ln w="38100">
                        <a:noFill/>
                        <a:miter/>
                      </a:ln>
                    </p:spPr>
                  </p:pic>
                </p:oleObj>
              </mc:Fallback>
            </mc:AlternateContent>
          </a:graphicData>
        </a:graphic>
      </p:graphicFrame>
      <p:sp>
        <p:nvSpPr>
          <p:cNvPr id="3085" name="Rectangle 8"/>
          <p:cNvSpPr/>
          <p:nvPr/>
        </p:nvSpPr>
        <p:spPr>
          <a:xfrm>
            <a:off x="0" y="0"/>
            <a:ext cx="9144000" cy="0"/>
          </a:xfrm>
          <a:prstGeom prst="rect">
            <a:avLst/>
          </a:prstGeom>
          <a:noFill/>
          <a:ln w="9525">
            <a:noFill/>
          </a:ln>
        </p:spPr>
        <p:txBody>
          <a:bodyPr wrap="none" anchor="ctr">
            <a:spAutoFit/>
          </a:bodyPr>
          <a:lstStyle/>
          <a:p>
            <a:pPr lvl="0"/>
            <a:endParaRPr lang="zh-CN" altLang="en-US" dirty="0">
              <a:latin typeface="Times New Roman" panose="02020603050405020304" pitchFamily="18" charset="0"/>
              <a:ea typeface="宋体" panose="02010600030101010101" pitchFamily="2" charset="-122"/>
            </a:endParaRPr>
          </a:p>
        </p:txBody>
      </p:sp>
      <p:graphicFrame>
        <p:nvGraphicFramePr>
          <p:cNvPr id="3076" name="Object 9"/>
          <p:cNvGraphicFramePr/>
          <p:nvPr/>
        </p:nvGraphicFramePr>
        <p:xfrm>
          <a:off x="0" y="0"/>
          <a:ext cx="114300" cy="123825"/>
        </p:xfrm>
        <a:graphic>
          <a:graphicData uri="http://schemas.openxmlformats.org/presentationml/2006/ole">
            <mc:AlternateContent xmlns:mc="http://schemas.openxmlformats.org/markup-compatibility/2006">
              <mc:Choice xmlns:v="urn:schemas-microsoft-com:vml" Requires="v">
                <p:oleObj spid="_x0000_s5158" r:id="rId6" imgW="114300" imgH="127000" progId="Equation.DSMT4">
                  <p:embed/>
                </p:oleObj>
              </mc:Choice>
              <mc:Fallback>
                <p:oleObj r:id="rId6" imgW="114300" imgH="127000" progId="Equation.DSMT4">
                  <p:embed/>
                  <p:pic>
                    <p:nvPicPr>
                      <p:cNvPr id="0" name="图片 2"/>
                      <p:cNvPicPr/>
                      <p:nvPr/>
                    </p:nvPicPr>
                    <p:blipFill>
                      <a:blip r:embed="rId7"/>
                      <a:stretch>
                        <a:fillRect/>
                      </a:stretch>
                    </p:blipFill>
                    <p:spPr>
                      <a:xfrm>
                        <a:off x="0" y="0"/>
                        <a:ext cx="114300" cy="123825"/>
                      </a:xfrm>
                      <a:prstGeom prst="rect">
                        <a:avLst/>
                      </a:prstGeom>
                      <a:noFill/>
                      <a:ln w="38100">
                        <a:noFill/>
                        <a:miter/>
                      </a:ln>
                    </p:spPr>
                  </p:pic>
                </p:oleObj>
              </mc:Fallback>
            </mc:AlternateContent>
          </a:graphicData>
        </a:graphic>
      </p:graphicFrame>
      <p:sp>
        <p:nvSpPr>
          <p:cNvPr id="3086" name="Rectangle 10"/>
          <p:cNvSpPr/>
          <p:nvPr/>
        </p:nvSpPr>
        <p:spPr>
          <a:xfrm>
            <a:off x="0" y="3357563"/>
            <a:ext cx="9144000" cy="0"/>
          </a:xfrm>
          <a:prstGeom prst="rect">
            <a:avLst/>
          </a:prstGeom>
          <a:noFill/>
          <a:ln w="9525">
            <a:noFill/>
          </a:ln>
        </p:spPr>
        <p:txBody>
          <a:bodyPr wrap="none" anchor="ctr">
            <a:spAutoFit/>
          </a:bodyPr>
          <a:lstStyle/>
          <a:p>
            <a:pPr lvl="0"/>
            <a:endParaRPr lang="zh-CN" altLang="en-US" dirty="0">
              <a:latin typeface="Times New Roman" panose="02020603050405020304" pitchFamily="18" charset="0"/>
              <a:ea typeface="宋体" panose="02010600030101010101" pitchFamily="2" charset="-122"/>
            </a:endParaRPr>
          </a:p>
        </p:txBody>
      </p:sp>
      <p:pic>
        <p:nvPicPr>
          <p:cNvPr id="3087" name="Picture 11" descr="QQ截图未命名"/>
          <p:cNvPicPr>
            <a:picLocks noChangeAspect="1"/>
          </p:cNvPicPr>
          <p:nvPr/>
        </p:nvPicPr>
        <p:blipFill>
          <a:blip r:embed="rId8"/>
          <a:stretch>
            <a:fillRect/>
          </a:stretch>
        </p:blipFill>
        <p:spPr>
          <a:xfrm>
            <a:off x="107950" y="2924175"/>
            <a:ext cx="3313113" cy="2863850"/>
          </a:xfrm>
          <a:prstGeom prst="rect">
            <a:avLst/>
          </a:prstGeom>
          <a:noFill/>
          <a:ln w="9525">
            <a:noFill/>
          </a:ln>
        </p:spPr>
      </p:pic>
      <p:sp>
        <p:nvSpPr>
          <p:cNvPr id="3088" name="Text Box 12"/>
          <p:cNvSpPr txBox="1"/>
          <p:nvPr/>
        </p:nvSpPr>
        <p:spPr>
          <a:xfrm>
            <a:off x="395288" y="5949950"/>
            <a:ext cx="2663825" cy="366713"/>
          </a:xfrm>
          <a:prstGeom prst="rect">
            <a:avLst/>
          </a:prstGeom>
          <a:noFill/>
          <a:ln w="9525">
            <a:noFill/>
          </a:ln>
        </p:spPr>
        <p:txBody>
          <a:bodyPr>
            <a:spAutoFit/>
          </a:bodyPr>
          <a:lstStyle/>
          <a:p>
            <a:pPr lvl="0">
              <a:spcBef>
                <a:spcPct val="50000"/>
              </a:spcBef>
            </a:pPr>
            <a:r>
              <a:rPr lang="zh-CN" altLang="en-US" b="1" dirty="0">
                <a:latin typeface="幼圆" panose="02010509060101010101" pitchFamily="49" charset="-122"/>
                <a:ea typeface="幼圆" panose="02010509060101010101" pitchFamily="49" charset="-122"/>
              </a:rPr>
              <a:t> 图 </a:t>
            </a:r>
            <a:r>
              <a:rPr lang="en-US" altLang="zh-CN" b="1" dirty="0">
                <a:latin typeface="幼圆" panose="02010509060101010101" pitchFamily="49" charset="-122"/>
                <a:ea typeface="幼圆" panose="02010509060101010101" pitchFamily="49" charset="-122"/>
              </a:rPr>
              <a:t>2.3</a:t>
            </a:r>
            <a:r>
              <a:rPr lang="zh-CN" altLang="en-US" b="1" dirty="0">
                <a:latin typeface="幼圆" panose="02010509060101010101" pitchFamily="49" charset="-122"/>
                <a:ea typeface="幼圆" panose="02010509060101010101" pitchFamily="49" charset="-122"/>
              </a:rPr>
              <a:t>线性点运算  </a:t>
            </a:r>
          </a:p>
        </p:txBody>
      </p:sp>
      <p:sp>
        <p:nvSpPr>
          <p:cNvPr id="3089" name="Rectangle 13"/>
          <p:cNvSpPr/>
          <p:nvPr/>
        </p:nvSpPr>
        <p:spPr>
          <a:xfrm>
            <a:off x="323850" y="1350963"/>
            <a:ext cx="2879725" cy="384175"/>
          </a:xfrm>
          <a:prstGeom prst="rect">
            <a:avLst/>
          </a:prstGeom>
          <a:noFill/>
          <a:ln w="9525">
            <a:noFill/>
          </a:ln>
        </p:spPr>
        <p:txBody>
          <a:bodyPr>
            <a:spAutoFit/>
          </a:bodyPr>
          <a:lstStyle/>
          <a:p>
            <a:pPr lvl="0" eaLnBrk="1" hangingPunct="1">
              <a:lnSpc>
                <a:spcPct val="80000"/>
              </a:lnSpc>
              <a:spcBef>
                <a:spcPct val="20000"/>
              </a:spcBef>
              <a:buClr>
                <a:schemeClr val="tx1"/>
              </a:buClr>
              <a:buSzPct val="120000"/>
              <a:buFont typeface="Wingdings" panose="05000000000000000000" pitchFamily="2" charset="2"/>
              <a:buNone/>
            </a:pPr>
            <a:r>
              <a:rPr lang="en-US" altLang="zh-CN" sz="2400" b="1" dirty="0">
                <a:solidFill>
                  <a:srgbClr val="A42806"/>
                </a:solidFill>
                <a:latin typeface="幼圆" panose="02010509060101010101" pitchFamily="49" charset="-122"/>
                <a:ea typeface="幼圆" panose="02010509060101010101" pitchFamily="49" charset="-122"/>
              </a:rPr>
              <a:t>1</a:t>
            </a:r>
            <a:r>
              <a:rPr lang="zh-CN" altLang="en-US" sz="2400" b="1" dirty="0">
                <a:solidFill>
                  <a:srgbClr val="A42806"/>
                </a:solidFill>
                <a:latin typeface="幼圆" panose="02010509060101010101" pitchFamily="49" charset="-122"/>
                <a:ea typeface="幼圆" panose="02010509060101010101" pitchFamily="49" charset="-122"/>
              </a:rPr>
              <a:t>、线性点运算</a:t>
            </a:r>
          </a:p>
        </p:txBody>
      </p:sp>
      <p:sp>
        <p:nvSpPr>
          <p:cNvPr id="136206" name="Line 14"/>
          <p:cNvSpPr/>
          <p:nvPr/>
        </p:nvSpPr>
        <p:spPr>
          <a:xfrm flipV="1">
            <a:off x="468313" y="3068638"/>
            <a:ext cx="2736850" cy="2376487"/>
          </a:xfrm>
          <a:prstGeom prst="line">
            <a:avLst/>
          </a:prstGeom>
          <a:ln w="28575" cap="flat" cmpd="sng">
            <a:solidFill>
              <a:srgbClr val="A80206"/>
            </a:solidFill>
            <a:prstDash val="solid"/>
            <a:headEnd type="none" w="med" len="med"/>
            <a:tailEnd type="none" w="med" len="med"/>
          </a:ln>
        </p:spPr>
      </p:sp>
      <p:sp>
        <p:nvSpPr>
          <p:cNvPr id="136207" name="Line 15"/>
          <p:cNvSpPr/>
          <p:nvPr/>
        </p:nvSpPr>
        <p:spPr>
          <a:xfrm flipV="1">
            <a:off x="468313" y="3068638"/>
            <a:ext cx="1584325" cy="2376487"/>
          </a:xfrm>
          <a:prstGeom prst="line">
            <a:avLst/>
          </a:prstGeom>
          <a:ln w="28575" cap="flat" cmpd="sng">
            <a:solidFill>
              <a:schemeClr val="tx1"/>
            </a:solidFill>
            <a:prstDash val="solid"/>
            <a:headEnd type="none" w="med" len="med"/>
            <a:tailEnd type="none" w="med" len="med"/>
          </a:ln>
        </p:spPr>
      </p:sp>
      <p:sp>
        <p:nvSpPr>
          <p:cNvPr id="136208" name="Line 16"/>
          <p:cNvSpPr/>
          <p:nvPr/>
        </p:nvSpPr>
        <p:spPr>
          <a:xfrm flipV="1">
            <a:off x="468313" y="4148138"/>
            <a:ext cx="2736850" cy="1295400"/>
          </a:xfrm>
          <a:prstGeom prst="line">
            <a:avLst/>
          </a:prstGeom>
          <a:ln w="28575" cap="flat" cmpd="sng">
            <a:solidFill>
              <a:srgbClr val="1C8E3A"/>
            </a:solidFill>
            <a:prstDash val="solid"/>
            <a:headEnd type="none" w="med" len="med"/>
            <a:tailEnd type="none" w="med" len="med"/>
          </a:ln>
        </p:spPr>
      </p:sp>
      <p:sp>
        <p:nvSpPr>
          <p:cNvPr id="3093" name="Text Box 17"/>
          <p:cNvSpPr txBox="1"/>
          <p:nvPr/>
        </p:nvSpPr>
        <p:spPr>
          <a:xfrm>
            <a:off x="3851275" y="2851150"/>
            <a:ext cx="1009650" cy="396875"/>
          </a:xfrm>
          <a:prstGeom prst="rect">
            <a:avLst/>
          </a:prstGeom>
          <a:noFill/>
          <a:ln w="9525">
            <a:noFill/>
          </a:ln>
        </p:spPr>
        <p:txBody>
          <a:bodyPr>
            <a:spAutoFit/>
          </a:bodyPr>
          <a:lstStyle/>
          <a:p>
            <a:pPr lvl="0" eaLnBrk="1" hangingPunct="1">
              <a:spcBef>
                <a:spcPct val="50000"/>
              </a:spcBef>
            </a:pPr>
            <a:r>
              <a:rPr lang="zh-CN" altLang="en-US" sz="2000" b="1" dirty="0">
                <a:latin typeface="Arial" panose="020B0604020202020204" pitchFamily="34" charset="0"/>
                <a:ea typeface="幼圆" panose="02010509060101010101" pitchFamily="49" charset="-122"/>
              </a:rPr>
              <a:t>黑线：</a:t>
            </a:r>
          </a:p>
        </p:txBody>
      </p:sp>
      <p:graphicFrame>
        <p:nvGraphicFramePr>
          <p:cNvPr id="3077" name="Object 18"/>
          <p:cNvGraphicFramePr>
            <a:graphicFrameLocks noGrp="1"/>
          </p:cNvGraphicFramePr>
          <p:nvPr>
            <p:ph sz="half" idx="2"/>
          </p:nvPr>
        </p:nvGraphicFramePr>
        <p:xfrm>
          <a:off x="4859338" y="2924175"/>
          <a:ext cx="2016125" cy="360363"/>
        </p:xfrm>
        <a:graphic>
          <a:graphicData uri="http://schemas.openxmlformats.org/presentationml/2006/ole">
            <mc:AlternateContent xmlns:mc="http://schemas.openxmlformats.org/markup-compatibility/2006">
              <mc:Choice xmlns:v="urn:schemas-microsoft-com:vml" Requires="v">
                <p:oleObj spid="_x0000_s5159" r:id="rId9" imgW="1205230" imgH="215900" progId="Equation.3">
                  <p:embed/>
                </p:oleObj>
              </mc:Choice>
              <mc:Fallback>
                <p:oleObj r:id="rId9" imgW="1205230" imgH="215900" progId="Equation.3">
                  <p:embed/>
                  <p:pic>
                    <p:nvPicPr>
                      <p:cNvPr id="0" name="图片 3"/>
                      <p:cNvPicPr/>
                      <p:nvPr/>
                    </p:nvPicPr>
                    <p:blipFill>
                      <a:blip r:embed="rId10"/>
                      <a:stretch>
                        <a:fillRect/>
                      </a:stretch>
                    </p:blipFill>
                    <p:spPr>
                      <a:xfrm>
                        <a:off x="4859338" y="2924175"/>
                        <a:ext cx="2016125" cy="360363"/>
                      </a:xfrm>
                      <a:prstGeom prst="rect">
                        <a:avLst/>
                      </a:prstGeom>
                      <a:noFill/>
                      <a:ln w="38100">
                        <a:miter/>
                      </a:ln>
                    </p:spPr>
                  </p:pic>
                </p:oleObj>
              </mc:Fallback>
            </mc:AlternateContent>
          </a:graphicData>
        </a:graphic>
      </p:graphicFrame>
      <p:sp>
        <p:nvSpPr>
          <p:cNvPr id="136211" name="Text Box 19"/>
          <p:cNvSpPr txBox="1"/>
          <p:nvPr/>
        </p:nvSpPr>
        <p:spPr>
          <a:xfrm>
            <a:off x="3851275" y="3573463"/>
            <a:ext cx="1009650" cy="396875"/>
          </a:xfrm>
          <a:prstGeom prst="rect">
            <a:avLst/>
          </a:prstGeom>
          <a:noFill/>
          <a:ln w="9525">
            <a:noFill/>
          </a:ln>
        </p:spPr>
        <p:txBody>
          <a:bodyPr>
            <a:spAutoFit/>
          </a:bodyPr>
          <a:lstStyle/>
          <a:p>
            <a:pPr lvl="0" eaLnBrk="1" hangingPunct="1">
              <a:spcBef>
                <a:spcPct val="50000"/>
              </a:spcBef>
            </a:pPr>
            <a:r>
              <a:rPr lang="zh-CN" altLang="en-US" sz="2000" b="1" dirty="0">
                <a:latin typeface="Arial" panose="020B0604020202020204" pitchFamily="34" charset="0"/>
                <a:ea typeface="幼圆" panose="02010509060101010101" pitchFamily="49" charset="-122"/>
              </a:rPr>
              <a:t>红线：</a:t>
            </a:r>
          </a:p>
        </p:txBody>
      </p:sp>
      <p:sp>
        <p:nvSpPr>
          <p:cNvPr id="136212" name="Text Box 20"/>
          <p:cNvSpPr txBox="1"/>
          <p:nvPr/>
        </p:nvSpPr>
        <p:spPr>
          <a:xfrm>
            <a:off x="3889375" y="4221163"/>
            <a:ext cx="1009650" cy="396875"/>
          </a:xfrm>
          <a:prstGeom prst="rect">
            <a:avLst/>
          </a:prstGeom>
          <a:noFill/>
          <a:ln w="9525">
            <a:noFill/>
          </a:ln>
        </p:spPr>
        <p:txBody>
          <a:bodyPr>
            <a:spAutoFit/>
          </a:bodyPr>
          <a:lstStyle/>
          <a:p>
            <a:pPr lvl="0" eaLnBrk="1" hangingPunct="1">
              <a:spcBef>
                <a:spcPct val="50000"/>
              </a:spcBef>
            </a:pPr>
            <a:r>
              <a:rPr lang="zh-CN" altLang="en-US" sz="2000" b="1" dirty="0">
                <a:latin typeface="Arial" panose="020B0604020202020204" pitchFamily="34" charset="0"/>
                <a:ea typeface="幼圆" panose="02010509060101010101" pitchFamily="49" charset="-122"/>
              </a:rPr>
              <a:t>蓝线：</a:t>
            </a:r>
          </a:p>
        </p:txBody>
      </p:sp>
      <p:graphicFrame>
        <p:nvGraphicFramePr>
          <p:cNvPr id="136213" name="Object 21"/>
          <p:cNvGraphicFramePr/>
          <p:nvPr/>
        </p:nvGraphicFramePr>
        <p:xfrm>
          <a:off x="4787900" y="3644900"/>
          <a:ext cx="1635125" cy="360363"/>
        </p:xfrm>
        <a:graphic>
          <a:graphicData uri="http://schemas.openxmlformats.org/presentationml/2006/ole">
            <mc:AlternateContent xmlns:mc="http://schemas.openxmlformats.org/markup-compatibility/2006">
              <mc:Choice xmlns:v="urn:schemas-microsoft-com:vml" Requires="v">
                <p:oleObj spid="_x0000_s5160" r:id="rId11" imgW="976630" imgH="215900" progId="Equation.3">
                  <p:embed/>
                </p:oleObj>
              </mc:Choice>
              <mc:Fallback>
                <p:oleObj r:id="rId11" imgW="976630" imgH="215900" progId="Equation.3">
                  <p:embed/>
                  <p:pic>
                    <p:nvPicPr>
                      <p:cNvPr id="0" name="图片 4"/>
                      <p:cNvPicPr/>
                      <p:nvPr/>
                    </p:nvPicPr>
                    <p:blipFill>
                      <a:blip r:embed="rId12"/>
                      <a:stretch>
                        <a:fillRect/>
                      </a:stretch>
                    </p:blipFill>
                    <p:spPr>
                      <a:xfrm>
                        <a:off x="4787900" y="3644900"/>
                        <a:ext cx="1635125" cy="360363"/>
                      </a:xfrm>
                      <a:prstGeom prst="rect">
                        <a:avLst/>
                      </a:prstGeom>
                      <a:noFill/>
                      <a:ln w="38100">
                        <a:noFill/>
                        <a:miter/>
                      </a:ln>
                    </p:spPr>
                  </p:pic>
                </p:oleObj>
              </mc:Fallback>
            </mc:AlternateContent>
          </a:graphicData>
        </a:graphic>
      </p:graphicFrame>
      <p:sp>
        <p:nvSpPr>
          <p:cNvPr id="3096" name="Rectangle 22"/>
          <p:cNvSpPr/>
          <p:nvPr/>
        </p:nvSpPr>
        <p:spPr>
          <a:xfrm>
            <a:off x="7235825" y="2924175"/>
            <a:ext cx="1908175" cy="366713"/>
          </a:xfrm>
          <a:prstGeom prst="rect">
            <a:avLst/>
          </a:prstGeom>
          <a:noFill/>
          <a:ln w="9525">
            <a:noFill/>
          </a:ln>
        </p:spPr>
        <p:txBody>
          <a:bodyPr>
            <a:spAutoFit/>
          </a:bodyPr>
          <a:lstStyle/>
          <a:p>
            <a:pPr lvl="0" eaLnBrk="1" hangingPunct="1"/>
            <a:r>
              <a:rPr lang="zh-CN" altLang="en-US" b="1" dirty="0">
                <a:latin typeface="Arial" panose="020B0604020202020204" pitchFamily="34" charset="0"/>
                <a:ea typeface="宋体" panose="02010600030101010101" pitchFamily="2" charset="-122"/>
              </a:rPr>
              <a:t>输出灰度压缩</a:t>
            </a:r>
          </a:p>
        </p:txBody>
      </p:sp>
      <p:sp>
        <p:nvSpPr>
          <p:cNvPr id="136215" name="Rectangle 23"/>
          <p:cNvSpPr/>
          <p:nvPr/>
        </p:nvSpPr>
        <p:spPr>
          <a:xfrm>
            <a:off x="7092950" y="4221163"/>
            <a:ext cx="2051050" cy="641350"/>
          </a:xfrm>
          <a:prstGeom prst="rect">
            <a:avLst/>
          </a:prstGeom>
          <a:noFill/>
          <a:ln w="9525">
            <a:noFill/>
          </a:ln>
        </p:spPr>
        <p:txBody>
          <a:bodyPr>
            <a:spAutoFit/>
          </a:bodyPr>
          <a:lstStyle/>
          <a:p>
            <a:pPr lvl="0" eaLnBrk="1" hangingPunct="1"/>
            <a:r>
              <a:rPr lang="zh-CN" altLang="en-US" b="1" dirty="0">
                <a:latin typeface="Arial" panose="020B0604020202020204" pitchFamily="34" charset="0"/>
                <a:ea typeface="宋体" panose="02010600030101010101" pitchFamily="2" charset="-122"/>
              </a:rPr>
              <a:t>输出灰度扩展</a:t>
            </a:r>
          </a:p>
          <a:p>
            <a:pPr lvl="0" eaLnBrk="1" hangingPunct="1"/>
            <a:r>
              <a:rPr lang="zh-CN" altLang="en-US" b="1" dirty="0">
                <a:latin typeface="Arial" panose="020B0604020202020204" pitchFamily="34" charset="0"/>
                <a:ea typeface="宋体" panose="02010600030101010101" pitchFamily="2" charset="-122"/>
              </a:rPr>
              <a:t>整体变亮</a:t>
            </a:r>
          </a:p>
        </p:txBody>
      </p:sp>
      <p:graphicFrame>
        <p:nvGraphicFramePr>
          <p:cNvPr id="136216" name="Object 24"/>
          <p:cNvGraphicFramePr/>
          <p:nvPr/>
        </p:nvGraphicFramePr>
        <p:xfrm>
          <a:off x="4897438" y="4292600"/>
          <a:ext cx="1635125" cy="360363"/>
        </p:xfrm>
        <a:graphic>
          <a:graphicData uri="http://schemas.openxmlformats.org/presentationml/2006/ole">
            <mc:AlternateContent xmlns:mc="http://schemas.openxmlformats.org/markup-compatibility/2006">
              <mc:Choice xmlns:v="urn:schemas-microsoft-com:vml" Requires="v">
                <p:oleObj spid="_x0000_s5161" r:id="rId13" imgW="976630" imgH="215900" progId="Equation.3">
                  <p:embed/>
                </p:oleObj>
              </mc:Choice>
              <mc:Fallback>
                <p:oleObj r:id="rId13" imgW="976630" imgH="215900" progId="Equation.3">
                  <p:embed/>
                  <p:pic>
                    <p:nvPicPr>
                      <p:cNvPr id="0" name="图片 1"/>
                      <p:cNvPicPr/>
                      <p:nvPr/>
                    </p:nvPicPr>
                    <p:blipFill>
                      <a:blip r:embed="rId14"/>
                      <a:stretch>
                        <a:fillRect/>
                      </a:stretch>
                    </p:blipFill>
                    <p:spPr>
                      <a:xfrm>
                        <a:off x="4897438" y="4292600"/>
                        <a:ext cx="1635125" cy="360363"/>
                      </a:xfrm>
                      <a:prstGeom prst="rect">
                        <a:avLst/>
                      </a:prstGeom>
                      <a:noFill/>
                      <a:ln w="38100">
                        <a:noFill/>
                        <a:miter/>
                      </a:ln>
                    </p:spPr>
                  </p:pic>
                </p:oleObj>
              </mc:Fallback>
            </mc:AlternateContent>
          </a:graphicData>
        </a:graphic>
      </p:graphicFrame>
      <p:sp>
        <p:nvSpPr>
          <p:cNvPr id="136217" name="Rectangle 25"/>
          <p:cNvSpPr/>
          <p:nvPr/>
        </p:nvSpPr>
        <p:spPr>
          <a:xfrm>
            <a:off x="7092950" y="3644900"/>
            <a:ext cx="2051050" cy="366713"/>
          </a:xfrm>
          <a:prstGeom prst="rect">
            <a:avLst/>
          </a:prstGeom>
          <a:noFill/>
          <a:ln w="9525">
            <a:noFill/>
          </a:ln>
        </p:spPr>
        <p:txBody>
          <a:bodyPr>
            <a:spAutoFit/>
          </a:bodyPr>
          <a:lstStyle/>
          <a:p>
            <a:pPr lvl="0" eaLnBrk="1" hangingPunct="1"/>
            <a:r>
              <a:rPr lang="zh-CN" altLang="en-US" b="1" dirty="0">
                <a:latin typeface="Arial" panose="020B0604020202020204" pitchFamily="34" charset="0"/>
                <a:ea typeface="宋体" panose="02010600030101010101" pitchFamily="2" charset="-122"/>
              </a:rPr>
              <a:t>输出灰度不变</a:t>
            </a:r>
          </a:p>
        </p:txBody>
      </p:sp>
      <p:sp>
        <p:nvSpPr>
          <p:cNvPr id="136218" name="Text Box 26"/>
          <p:cNvSpPr txBox="1"/>
          <p:nvPr/>
        </p:nvSpPr>
        <p:spPr>
          <a:xfrm>
            <a:off x="3851275" y="4797425"/>
            <a:ext cx="1009650" cy="396875"/>
          </a:xfrm>
          <a:prstGeom prst="rect">
            <a:avLst/>
          </a:prstGeom>
          <a:noFill/>
          <a:ln w="9525">
            <a:noFill/>
          </a:ln>
        </p:spPr>
        <p:txBody>
          <a:bodyPr>
            <a:spAutoFit/>
          </a:bodyPr>
          <a:lstStyle/>
          <a:p>
            <a:pPr lvl="0" eaLnBrk="1" hangingPunct="1">
              <a:spcBef>
                <a:spcPct val="50000"/>
              </a:spcBef>
            </a:pPr>
            <a:r>
              <a:rPr lang="zh-CN" altLang="en-US" sz="2000" b="1" dirty="0">
                <a:latin typeface="Arial" panose="020B0604020202020204" pitchFamily="34" charset="0"/>
                <a:ea typeface="幼圆" panose="02010509060101010101" pitchFamily="49" charset="-122"/>
              </a:rPr>
              <a:t>绿线：</a:t>
            </a:r>
          </a:p>
        </p:txBody>
      </p:sp>
      <p:graphicFrame>
        <p:nvGraphicFramePr>
          <p:cNvPr id="136219" name="Object 27"/>
          <p:cNvGraphicFramePr/>
          <p:nvPr/>
        </p:nvGraphicFramePr>
        <p:xfrm>
          <a:off x="4714875" y="4868863"/>
          <a:ext cx="2016125" cy="360362"/>
        </p:xfrm>
        <a:graphic>
          <a:graphicData uri="http://schemas.openxmlformats.org/presentationml/2006/ole">
            <mc:AlternateContent xmlns:mc="http://schemas.openxmlformats.org/markup-compatibility/2006">
              <mc:Choice xmlns:v="urn:schemas-microsoft-com:vml" Requires="v">
                <p:oleObj spid="_x0000_s5162" r:id="rId15" imgW="1205230" imgH="215900" progId="Equation.3">
                  <p:embed/>
                </p:oleObj>
              </mc:Choice>
              <mc:Fallback>
                <p:oleObj r:id="rId15" imgW="1205230" imgH="215900" progId="Equation.3">
                  <p:embed/>
                  <p:pic>
                    <p:nvPicPr>
                      <p:cNvPr id="0" name="图片 5"/>
                      <p:cNvPicPr/>
                      <p:nvPr/>
                    </p:nvPicPr>
                    <p:blipFill>
                      <a:blip r:embed="rId16"/>
                      <a:stretch>
                        <a:fillRect/>
                      </a:stretch>
                    </p:blipFill>
                    <p:spPr>
                      <a:xfrm>
                        <a:off x="4714875" y="4868863"/>
                        <a:ext cx="2016125" cy="360362"/>
                      </a:xfrm>
                      <a:prstGeom prst="rect">
                        <a:avLst/>
                      </a:prstGeom>
                      <a:noFill/>
                      <a:ln w="38100">
                        <a:noFill/>
                        <a:miter/>
                      </a:ln>
                    </p:spPr>
                  </p:pic>
                </p:oleObj>
              </mc:Fallback>
            </mc:AlternateContent>
          </a:graphicData>
        </a:graphic>
      </p:graphicFrame>
      <p:sp>
        <p:nvSpPr>
          <p:cNvPr id="136220" name="Rectangle 28"/>
          <p:cNvSpPr/>
          <p:nvPr/>
        </p:nvSpPr>
        <p:spPr>
          <a:xfrm>
            <a:off x="7019925" y="4941888"/>
            <a:ext cx="1800225" cy="641350"/>
          </a:xfrm>
          <a:prstGeom prst="rect">
            <a:avLst/>
          </a:prstGeom>
          <a:noFill/>
          <a:ln w="9525">
            <a:noFill/>
          </a:ln>
        </p:spPr>
        <p:txBody>
          <a:bodyPr>
            <a:spAutoFit/>
          </a:bodyPr>
          <a:lstStyle/>
          <a:p>
            <a:pPr lvl="0" eaLnBrk="1" hangingPunct="1"/>
            <a:r>
              <a:rPr lang="zh-CN" altLang="en-US" b="1" dirty="0">
                <a:latin typeface="Arial" panose="020B0604020202020204" pitchFamily="34" charset="0"/>
                <a:ea typeface="宋体" panose="02010600030101010101" pitchFamily="2" charset="-122"/>
              </a:rPr>
              <a:t>输出灰度压缩，整体变暗</a:t>
            </a:r>
          </a:p>
        </p:txBody>
      </p:sp>
      <p:sp>
        <p:nvSpPr>
          <p:cNvPr id="136221" name="Freeform 29"/>
          <p:cNvSpPr/>
          <p:nvPr/>
        </p:nvSpPr>
        <p:spPr>
          <a:xfrm>
            <a:off x="1042988" y="4941888"/>
            <a:ext cx="360362" cy="530225"/>
          </a:xfrm>
          <a:custGeom>
            <a:avLst/>
            <a:gdLst>
              <a:gd name="txL" fmla="*/ 0 w 127"/>
              <a:gd name="txT" fmla="*/ 0 h 358"/>
              <a:gd name="txR" fmla="*/ 127 w 127"/>
              <a:gd name="txB" fmla="*/ 358 h 358"/>
            </a:gdLst>
            <a:ahLst/>
            <a:cxnLst>
              <a:cxn ang="0">
                <a:pos x="0" y="0"/>
              </a:cxn>
              <a:cxn ang="0">
                <a:pos x="499186552" y="153550488"/>
              </a:cxn>
              <a:cxn ang="0">
                <a:pos x="426722595" y="785303317"/>
              </a:cxn>
            </a:cxnLst>
            <a:rect l="txL" t="txT" r="txR" b="txB"/>
            <a:pathLst>
              <a:path w="127" h="358">
                <a:moveTo>
                  <a:pt x="0" y="0"/>
                </a:moveTo>
                <a:cubicBezTo>
                  <a:pt x="30" y="30"/>
                  <a:pt x="41" y="29"/>
                  <a:pt x="62" y="70"/>
                </a:cubicBezTo>
                <a:cubicBezTo>
                  <a:pt x="83" y="160"/>
                  <a:pt x="127" y="293"/>
                  <a:pt x="53" y="358"/>
                </a:cubicBezTo>
              </a:path>
            </a:pathLst>
          </a:custGeom>
          <a:noFill/>
          <a:ln w="28575" cap="flat" cmpd="sng">
            <a:solidFill>
              <a:srgbClr val="A80206"/>
            </a:solidFill>
            <a:prstDash val="solid"/>
            <a:round/>
            <a:headEnd type="none" w="med" len="med"/>
            <a:tailEnd type="none" w="med" len="med"/>
          </a:ln>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136222" name="Text Box 30"/>
          <p:cNvSpPr txBox="1"/>
          <p:nvPr/>
        </p:nvSpPr>
        <p:spPr>
          <a:xfrm>
            <a:off x="1331913" y="5084763"/>
            <a:ext cx="628650" cy="320675"/>
          </a:xfrm>
          <a:prstGeom prst="rect">
            <a:avLst/>
          </a:prstGeom>
          <a:solidFill>
            <a:srgbClr val="FFFFFF"/>
          </a:solidFill>
          <a:ln w="9525" cap="flat" cmpd="sng">
            <a:solidFill>
              <a:srgbClr val="FFFFFF"/>
            </a:solidFill>
            <a:prstDash val="solid"/>
            <a:miter/>
            <a:headEnd type="none" w="med" len="med"/>
            <a:tailEnd type="none" w="med" len="med"/>
          </a:ln>
        </p:spPr>
        <p:txBody>
          <a:bodyPr/>
          <a:lstStyle/>
          <a:p>
            <a:pPr lvl="0" algn="just" eaLnBrk="1" hangingPunct="1">
              <a:lnSpc>
                <a:spcPct val="80000"/>
              </a:lnSpc>
            </a:pPr>
            <a:r>
              <a:rPr lang="en-US" altLang="zh-CN" sz="2000" b="1" dirty="0">
                <a:solidFill>
                  <a:srgbClr val="A80206"/>
                </a:solidFill>
                <a:latin typeface="Times New Roman" panose="02020603050405020304" pitchFamily="18" charset="0"/>
                <a:ea typeface="宋体" panose="02010600030101010101" pitchFamily="2" charset="-122"/>
              </a:rPr>
              <a:t>45</a:t>
            </a:r>
            <a:r>
              <a:rPr lang="en-US" altLang="zh-CN" sz="2000" b="1" dirty="0">
                <a:solidFill>
                  <a:srgbClr val="A80206"/>
                </a:solidFill>
                <a:latin typeface="Arial" panose="020B0604020202020204" pitchFamily="34" charset="0"/>
                <a:ea typeface="宋体" panose="02010600030101010101" pitchFamily="2" charset="-122"/>
              </a:rPr>
              <a:t>º</a:t>
            </a:r>
            <a:endParaRPr lang="en-US" altLang="zh-CN" sz="2000" b="1" dirty="0">
              <a:solidFill>
                <a:srgbClr val="A80206"/>
              </a:solidFill>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6206"/>
                                        </p:tgtEl>
                                        <p:attrNameLst>
                                          <p:attrName>style.visibility</p:attrName>
                                        </p:attrNameLst>
                                      </p:cBhvr>
                                      <p:to>
                                        <p:strVal val="visible"/>
                                      </p:to>
                                    </p:set>
                                    <p:animEffect transition="in" filter="blinds(horizontal)">
                                      <p:cBhvr>
                                        <p:cTn id="7" dur="500"/>
                                        <p:tgtEl>
                                          <p:spTgt spid="13620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6221"/>
                                        </p:tgtEl>
                                        <p:attrNameLst>
                                          <p:attrName>style.visibility</p:attrName>
                                        </p:attrNameLst>
                                      </p:cBhvr>
                                      <p:to>
                                        <p:strVal val="visible"/>
                                      </p:to>
                                    </p:set>
                                    <p:animEffect transition="in" filter="blinds(horizontal)">
                                      <p:cBhvr>
                                        <p:cTn id="12" dur="500"/>
                                        <p:tgtEl>
                                          <p:spTgt spid="13622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6222"/>
                                        </p:tgtEl>
                                        <p:attrNameLst>
                                          <p:attrName>style.visibility</p:attrName>
                                        </p:attrNameLst>
                                      </p:cBhvr>
                                      <p:to>
                                        <p:strVal val="visible"/>
                                      </p:to>
                                    </p:set>
                                    <p:animEffect transition="in" filter="blinds(horizontal)">
                                      <p:cBhvr>
                                        <p:cTn id="17" dur="500"/>
                                        <p:tgtEl>
                                          <p:spTgt spid="13622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6211"/>
                                        </p:tgtEl>
                                        <p:attrNameLst>
                                          <p:attrName>style.visibility</p:attrName>
                                        </p:attrNameLst>
                                      </p:cBhvr>
                                      <p:to>
                                        <p:strVal val="visible"/>
                                      </p:to>
                                    </p:set>
                                    <p:animEffect transition="in" filter="blinds(horizontal)">
                                      <p:cBhvr>
                                        <p:cTn id="22" dur="500"/>
                                        <p:tgtEl>
                                          <p:spTgt spid="136211"/>
                                        </p:tgtEl>
                                      </p:cBhvr>
                                    </p:animEffect>
                                  </p:childTnLst>
                                </p:cTn>
                              </p:par>
                              <p:par>
                                <p:cTn id="23" presetID="3" presetClass="entr" presetSubtype="10" fill="hold" nodeType="withEffect">
                                  <p:stCondLst>
                                    <p:cond delay="0"/>
                                  </p:stCondLst>
                                  <p:childTnLst>
                                    <p:set>
                                      <p:cBhvr>
                                        <p:cTn id="24" dur="1" fill="hold">
                                          <p:stCondLst>
                                            <p:cond delay="0"/>
                                          </p:stCondLst>
                                        </p:cTn>
                                        <p:tgtEl>
                                          <p:spTgt spid="136213"/>
                                        </p:tgtEl>
                                        <p:attrNameLst>
                                          <p:attrName>style.visibility</p:attrName>
                                        </p:attrNameLst>
                                      </p:cBhvr>
                                      <p:to>
                                        <p:strVal val="visible"/>
                                      </p:to>
                                    </p:set>
                                    <p:animEffect transition="in" filter="blinds(horizontal)">
                                      <p:cBhvr>
                                        <p:cTn id="25" dur="500"/>
                                        <p:tgtEl>
                                          <p:spTgt spid="136213"/>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36217"/>
                                        </p:tgtEl>
                                        <p:attrNameLst>
                                          <p:attrName>style.visibility</p:attrName>
                                        </p:attrNameLst>
                                      </p:cBhvr>
                                      <p:to>
                                        <p:strVal val="visible"/>
                                      </p:to>
                                    </p:set>
                                    <p:animEffect transition="in" filter="blinds(horizontal)">
                                      <p:cBhvr>
                                        <p:cTn id="28" dur="500"/>
                                        <p:tgtEl>
                                          <p:spTgt spid="136217"/>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36207"/>
                                        </p:tgtEl>
                                        <p:attrNameLst>
                                          <p:attrName>style.visibility</p:attrName>
                                        </p:attrNameLst>
                                      </p:cBhvr>
                                      <p:to>
                                        <p:strVal val="visible"/>
                                      </p:to>
                                    </p:set>
                                    <p:animEffect transition="in" filter="blinds(horizontal)">
                                      <p:cBhvr>
                                        <p:cTn id="33" dur="500"/>
                                        <p:tgtEl>
                                          <p:spTgt spid="136207"/>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36212"/>
                                        </p:tgtEl>
                                        <p:attrNameLst>
                                          <p:attrName>style.visibility</p:attrName>
                                        </p:attrNameLst>
                                      </p:cBhvr>
                                      <p:to>
                                        <p:strVal val="visible"/>
                                      </p:to>
                                    </p:set>
                                    <p:animEffect transition="in" filter="blinds(horizontal)">
                                      <p:cBhvr>
                                        <p:cTn id="38" dur="500"/>
                                        <p:tgtEl>
                                          <p:spTgt spid="136212"/>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36215"/>
                                        </p:tgtEl>
                                        <p:attrNameLst>
                                          <p:attrName>style.visibility</p:attrName>
                                        </p:attrNameLst>
                                      </p:cBhvr>
                                      <p:to>
                                        <p:strVal val="visible"/>
                                      </p:to>
                                    </p:set>
                                    <p:animEffect transition="in" filter="blinds(horizontal)">
                                      <p:cBhvr>
                                        <p:cTn id="41" dur="500"/>
                                        <p:tgtEl>
                                          <p:spTgt spid="136215"/>
                                        </p:tgtEl>
                                      </p:cBhvr>
                                    </p:animEffect>
                                  </p:childTnLst>
                                </p:cTn>
                              </p:par>
                              <p:par>
                                <p:cTn id="42" presetID="3" presetClass="entr" presetSubtype="10" fill="hold" nodeType="withEffect">
                                  <p:stCondLst>
                                    <p:cond delay="0"/>
                                  </p:stCondLst>
                                  <p:childTnLst>
                                    <p:set>
                                      <p:cBhvr>
                                        <p:cTn id="43" dur="1" fill="hold">
                                          <p:stCondLst>
                                            <p:cond delay="0"/>
                                          </p:stCondLst>
                                        </p:cTn>
                                        <p:tgtEl>
                                          <p:spTgt spid="136216"/>
                                        </p:tgtEl>
                                        <p:attrNameLst>
                                          <p:attrName>style.visibility</p:attrName>
                                        </p:attrNameLst>
                                      </p:cBhvr>
                                      <p:to>
                                        <p:strVal val="visible"/>
                                      </p:to>
                                    </p:set>
                                    <p:animEffect transition="in" filter="blinds(horizontal)">
                                      <p:cBhvr>
                                        <p:cTn id="44" dur="500"/>
                                        <p:tgtEl>
                                          <p:spTgt spid="136216"/>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136208"/>
                                        </p:tgtEl>
                                        <p:attrNameLst>
                                          <p:attrName>style.visibility</p:attrName>
                                        </p:attrNameLst>
                                      </p:cBhvr>
                                      <p:to>
                                        <p:strVal val="visible"/>
                                      </p:to>
                                    </p:set>
                                    <p:animEffect transition="in" filter="blinds(horizontal)">
                                      <p:cBhvr>
                                        <p:cTn id="49" dur="500"/>
                                        <p:tgtEl>
                                          <p:spTgt spid="136208"/>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136218"/>
                                        </p:tgtEl>
                                        <p:attrNameLst>
                                          <p:attrName>style.visibility</p:attrName>
                                        </p:attrNameLst>
                                      </p:cBhvr>
                                      <p:to>
                                        <p:strVal val="visible"/>
                                      </p:to>
                                    </p:set>
                                    <p:animEffect transition="in" filter="blinds(horizontal)">
                                      <p:cBhvr>
                                        <p:cTn id="54" dur="500"/>
                                        <p:tgtEl>
                                          <p:spTgt spid="136218"/>
                                        </p:tgtEl>
                                      </p:cBhvr>
                                    </p:animEffect>
                                  </p:childTnLst>
                                </p:cTn>
                              </p:par>
                              <p:par>
                                <p:cTn id="55" presetID="3" presetClass="entr" presetSubtype="10" fill="hold" nodeType="withEffect">
                                  <p:stCondLst>
                                    <p:cond delay="0"/>
                                  </p:stCondLst>
                                  <p:childTnLst>
                                    <p:set>
                                      <p:cBhvr>
                                        <p:cTn id="56" dur="1" fill="hold">
                                          <p:stCondLst>
                                            <p:cond delay="0"/>
                                          </p:stCondLst>
                                        </p:cTn>
                                        <p:tgtEl>
                                          <p:spTgt spid="136219"/>
                                        </p:tgtEl>
                                        <p:attrNameLst>
                                          <p:attrName>style.visibility</p:attrName>
                                        </p:attrNameLst>
                                      </p:cBhvr>
                                      <p:to>
                                        <p:strVal val="visible"/>
                                      </p:to>
                                    </p:set>
                                    <p:animEffect transition="in" filter="blinds(horizontal)">
                                      <p:cBhvr>
                                        <p:cTn id="57" dur="500"/>
                                        <p:tgtEl>
                                          <p:spTgt spid="136219"/>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136220"/>
                                        </p:tgtEl>
                                        <p:attrNameLst>
                                          <p:attrName>style.visibility</p:attrName>
                                        </p:attrNameLst>
                                      </p:cBhvr>
                                      <p:to>
                                        <p:strVal val="visible"/>
                                      </p:to>
                                    </p:set>
                                    <p:animEffect transition="in" filter="blinds(horizontal)">
                                      <p:cBhvr>
                                        <p:cTn id="60" dur="500"/>
                                        <p:tgtEl>
                                          <p:spTgt spid="136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211" grpId="0"/>
      <p:bldP spid="136212" grpId="0"/>
      <p:bldP spid="136215" grpId="0"/>
      <p:bldP spid="136217" grpId="0"/>
      <p:bldP spid="136218" grpId="0"/>
      <p:bldP spid="136220" grpId="0"/>
      <p:bldP spid="136221" grpId="0" animBg="1"/>
      <p:bldP spid="1362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p:nvPr/>
        </p:nvSpPr>
        <p:spPr>
          <a:xfrm>
            <a:off x="250825" y="1341438"/>
            <a:ext cx="3168650" cy="457200"/>
          </a:xfrm>
          <a:prstGeom prst="rect">
            <a:avLst/>
          </a:prstGeom>
          <a:noFill/>
          <a:ln w="9525">
            <a:noFill/>
          </a:ln>
        </p:spPr>
        <p:txBody>
          <a:bodyPr>
            <a:spAutoFit/>
          </a:bodyPr>
          <a:lstStyle/>
          <a:p>
            <a:pPr lvl="0"/>
            <a:r>
              <a:rPr lang="zh-CN" altLang="en-US" sz="2400" b="1" dirty="0">
                <a:solidFill>
                  <a:srgbClr val="A42806"/>
                </a:solidFill>
                <a:latin typeface="幼圆" panose="02010509060101010101" pitchFamily="49" charset="-122"/>
                <a:ea typeface="幼圆" panose="02010509060101010101" pitchFamily="49" charset="-122"/>
              </a:rPr>
              <a:t>线性点运算的应用</a:t>
            </a:r>
          </a:p>
        </p:txBody>
      </p:sp>
      <p:sp>
        <p:nvSpPr>
          <p:cNvPr id="4100" name="Rectangle 3"/>
          <p:cNvSpPr/>
          <p:nvPr/>
        </p:nvSpPr>
        <p:spPr>
          <a:xfrm>
            <a:off x="395288" y="1844675"/>
            <a:ext cx="7991475" cy="457200"/>
          </a:xfrm>
          <a:prstGeom prst="rect">
            <a:avLst/>
          </a:prstGeom>
          <a:noFill/>
          <a:ln w="9525">
            <a:noFill/>
          </a:ln>
        </p:spPr>
        <p:txBody>
          <a:bodyPr>
            <a:spAutoFit/>
          </a:bodyPr>
          <a:lstStyle/>
          <a:p>
            <a:pPr lvl="0" eaLnBrk="1" hangingPunct="1">
              <a:spcBef>
                <a:spcPct val="50000"/>
              </a:spcBef>
            </a:pPr>
            <a:r>
              <a:rPr lang="en-US" altLang="zh-CN" sz="2400" b="1" dirty="0">
                <a:latin typeface="幼圆" panose="02010509060101010101" pitchFamily="49" charset="-122"/>
                <a:ea typeface="幼圆" panose="02010509060101010101" pitchFamily="49" charset="-122"/>
              </a:rPr>
              <a:t>1</a:t>
            </a:r>
            <a:r>
              <a:rPr lang="zh-CN" altLang="en-US" sz="2400" b="1" dirty="0">
                <a:latin typeface="幼圆" panose="02010509060101010101" pitchFamily="49" charset="-122"/>
                <a:ea typeface="幼圆" panose="02010509060101010101" pitchFamily="49" charset="-122"/>
              </a:rPr>
              <a:t>）如果</a:t>
            </a:r>
            <a:r>
              <a:rPr lang="en-US" altLang="zh-CN" sz="2400" b="1" dirty="0">
                <a:latin typeface="幼圆" panose="02010509060101010101" pitchFamily="49" charset="-122"/>
                <a:ea typeface="幼圆" panose="02010509060101010101" pitchFamily="49" charset="-122"/>
              </a:rPr>
              <a:t>a&gt;1</a:t>
            </a:r>
            <a:r>
              <a:rPr lang="zh-CN" altLang="en-US" sz="2400" b="1" dirty="0">
                <a:latin typeface="幼圆" panose="02010509060101010101" pitchFamily="49" charset="-122"/>
                <a:ea typeface="幼圆" panose="02010509060101010101" pitchFamily="49" charset="-122"/>
              </a:rPr>
              <a:t>，输出图像的对比度增大（灰度扩展）</a:t>
            </a:r>
          </a:p>
        </p:txBody>
      </p:sp>
      <p:sp>
        <p:nvSpPr>
          <p:cNvPr id="4101" name="Rectangle 4"/>
          <p:cNvSpPr/>
          <p:nvPr/>
        </p:nvSpPr>
        <p:spPr>
          <a:xfrm>
            <a:off x="3706813" y="5534025"/>
            <a:ext cx="2017712" cy="366713"/>
          </a:xfrm>
          <a:prstGeom prst="rect">
            <a:avLst/>
          </a:prstGeom>
          <a:noFill/>
          <a:ln w="9525">
            <a:noFill/>
          </a:ln>
        </p:spPr>
        <p:txBody>
          <a:bodyPr>
            <a:spAutoFit/>
          </a:bodyPr>
          <a:lstStyle/>
          <a:p>
            <a:pPr lvl="0"/>
            <a:r>
              <a:rPr lang="en-US" altLang="zh-CN" b="1" dirty="0">
                <a:latin typeface="Times New Roman" panose="02020603050405020304" pitchFamily="18" charset="0"/>
                <a:ea typeface="幼圆" panose="02010509060101010101" pitchFamily="49" charset="-122"/>
              </a:rPr>
              <a:t>2.4  </a:t>
            </a:r>
            <a:r>
              <a:rPr lang="zh-CN" altLang="en-US" b="1" dirty="0">
                <a:latin typeface="Times New Roman" panose="02020603050405020304" pitchFamily="18" charset="0"/>
                <a:ea typeface="幼圆" panose="02010509060101010101" pitchFamily="49" charset="-122"/>
              </a:rPr>
              <a:t>对比度增大</a:t>
            </a:r>
          </a:p>
        </p:txBody>
      </p:sp>
      <p:pic>
        <p:nvPicPr>
          <p:cNvPr id="137221" name="Picture 5"/>
          <p:cNvPicPr>
            <a:picLocks noChangeAspect="1"/>
          </p:cNvPicPr>
          <p:nvPr/>
        </p:nvPicPr>
        <p:blipFill>
          <a:blip r:embed="rId3"/>
          <a:stretch>
            <a:fillRect/>
          </a:stretch>
        </p:blipFill>
        <p:spPr>
          <a:xfrm>
            <a:off x="396875" y="2852738"/>
            <a:ext cx="2159000" cy="2097087"/>
          </a:xfrm>
          <a:prstGeom prst="rect">
            <a:avLst/>
          </a:prstGeom>
          <a:noFill/>
          <a:ln w="9525">
            <a:noFill/>
          </a:ln>
        </p:spPr>
      </p:pic>
      <p:sp>
        <p:nvSpPr>
          <p:cNvPr id="137222" name="Rectangle 6"/>
          <p:cNvSpPr/>
          <p:nvPr/>
        </p:nvSpPr>
        <p:spPr>
          <a:xfrm>
            <a:off x="900113" y="5157788"/>
            <a:ext cx="1368425" cy="366712"/>
          </a:xfrm>
          <a:prstGeom prst="rect">
            <a:avLst/>
          </a:prstGeom>
          <a:noFill/>
          <a:ln w="9525">
            <a:noFill/>
          </a:ln>
        </p:spPr>
        <p:txBody>
          <a:bodyPr>
            <a:spAutoFit/>
          </a:bodyPr>
          <a:lstStyle/>
          <a:p>
            <a:pPr lvl="0"/>
            <a:r>
              <a:rPr lang="zh-CN" altLang="en-US" b="1" dirty="0">
                <a:latin typeface="Times New Roman" panose="02020603050405020304" pitchFamily="18" charset="0"/>
                <a:ea typeface="宋体" panose="02010600030101010101" pitchFamily="2" charset="-122"/>
              </a:rPr>
              <a:t>变换前</a:t>
            </a:r>
          </a:p>
        </p:txBody>
      </p:sp>
      <p:sp>
        <p:nvSpPr>
          <p:cNvPr id="137224" name="Rectangle 8"/>
          <p:cNvSpPr/>
          <p:nvPr/>
        </p:nvSpPr>
        <p:spPr>
          <a:xfrm>
            <a:off x="7308850" y="5013325"/>
            <a:ext cx="1439863" cy="366713"/>
          </a:xfrm>
          <a:prstGeom prst="rect">
            <a:avLst/>
          </a:prstGeom>
          <a:noFill/>
          <a:ln w="9525">
            <a:noFill/>
          </a:ln>
        </p:spPr>
        <p:txBody>
          <a:bodyPr>
            <a:spAutoFit/>
          </a:bodyPr>
          <a:lstStyle/>
          <a:p>
            <a:pPr lvl="0"/>
            <a:r>
              <a:rPr lang="zh-CN" altLang="en-US" b="1" dirty="0">
                <a:latin typeface="Times New Roman" panose="02020603050405020304" pitchFamily="18" charset="0"/>
                <a:ea typeface="宋体" panose="02010600030101010101" pitchFamily="2" charset="-122"/>
              </a:rPr>
              <a:t>变换后</a:t>
            </a:r>
          </a:p>
        </p:txBody>
      </p:sp>
      <p:graphicFrame>
        <p:nvGraphicFramePr>
          <p:cNvPr id="4098" name="Object 9"/>
          <p:cNvGraphicFramePr/>
          <p:nvPr/>
        </p:nvGraphicFramePr>
        <p:xfrm>
          <a:off x="3203575" y="1268413"/>
          <a:ext cx="2087563" cy="611187"/>
        </p:xfrm>
        <a:graphic>
          <a:graphicData uri="http://schemas.openxmlformats.org/presentationml/2006/ole">
            <mc:AlternateContent xmlns:mc="http://schemas.openxmlformats.org/markup-compatibility/2006">
              <mc:Choice xmlns:v="urn:schemas-microsoft-com:vml" Requires="v">
                <p:oleObj spid="_x0000_s6150" r:id="rId4" imgW="621665" imgH="177800" progId="Equation.DSMT4">
                  <p:embed/>
                </p:oleObj>
              </mc:Choice>
              <mc:Fallback>
                <p:oleObj r:id="rId4" imgW="621665" imgH="177800" progId="Equation.DSMT4">
                  <p:embed/>
                  <p:pic>
                    <p:nvPicPr>
                      <p:cNvPr id="0" name="图片 3079"/>
                      <p:cNvPicPr/>
                      <p:nvPr/>
                    </p:nvPicPr>
                    <p:blipFill>
                      <a:blip r:embed="rId5"/>
                      <a:stretch>
                        <a:fillRect/>
                      </a:stretch>
                    </p:blipFill>
                    <p:spPr>
                      <a:xfrm>
                        <a:off x="3203575" y="1268413"/>
                        <a:ext cx="2087563" cy="611187"/>
                      </a:xfrm>
                      <a:prstGeom prst="rect">
                        <a:avLst/>
                      </a:prstGeom>
                      <a:noFill/>
                      <a:ln w="38100">
                        <a:noFill/>
                        <a:miter/>
                      </a:ln>
                    </p:spPr>
                  </p:pic>
                </p:oleObj>
              </mc:Fallback>
            </mc:AlternateContent>
          </a:graphicData>
        </a:graphic>
      </p:graphicFrame>
      <p:sp>
        <p:nvSpPr>
          <p:cNvPr id="4105" name="Rectangle 10"/>
          <p:cNvSpPr>
            <a:spLocks noGrp="1"/>
          </p:cNvSpPr>
          <p:nvPr>
            <p:ph type="title"/>
          </p:nvPr>
        </p:nvSpPr>
        <p:spPr/>
        <p:txBody>
          <a:bodyPr vert="horz" wrap="square" lIns="91440" tIns="45720" rIns="91440" bIns="45720" anchor="ctr"/>
          <a:lstStyle/>
          <a:p>
            <a:pPr algn="ctr" eaLnBrk="1" hangingPunct="1"/>
            <a:r>
              <a:rPr lang="zh-CN" altLang="en-US" sz="2800" dirty="0">
                <a:ea typeface="宋体" panose="02010600030101010101" pitchFamily="2" charset="-122"/>
                <a:sym typeface="+mn-ea"/>
              </a:rPr>
              <a:t>图像亮度变换</a:t>
            </a:r>
            <a:endParaRPr lang="zh-CN" altLang="en-US" sz="2800" dirty="0">
              <a:ea typeface="宋体" panose="02010600030101010101" pitchFamily="2" charset="-122"/>
            </a:endParaRPr>
          </a:p>
        </p:txBody>
      </p:sp>
      <p:pic>
        <p:nvPicPr>
          <p:cNvPr id="4106" name="Picture 11" descr="Snap8"/>
          <p:cNvPicPr>
            <a:picLocks noChangeAspect="1"/>
          </p:cNvPicPr>
          <p:nvPr/>
        </p:nvPicPr>
        <p:blipFill>
          <a:blip r:embed="rId6"/>
          <a:stretch>
            <a:fillRect/>
          </a:stretch>
        </p:blipFill>
        <p:spPr>
          <a:xfrm>
            <a:off x="6732588" y="2852738"/>
            <a:ext cx="2128837" cy="2128837"/>
          </a:xfrm>
          <a:prstGeom prst="rect">
            <a:avLst/>
          </a:prstGeom>
          <a:noFill/>
          <a:ln w="9525">
            <a:noFill/>
          </a:ln>
        </p:spPr>
      </p:pic>
      <p:grpSp>
        <p:nvGrpSpPr>
          <p:cNvPr id="4107" name="Group 12"/>
          <p:cNvGrpSpPr/>
          <p:nvPr/>
        </p:nvGrpSpPr>
        <p:grpSpPr>
          <a:xfrm>
            <a:off x="2914650" y="2565400"/>
            <a:ext cx="3386138" cy="2733675"/>
            <a:chOff x="1836" y="1616"/>
            <a:chExt cx="2133" cy="1722"/>
          </a:xfrm>
        </p:grpSpPr>
        <p:sp>
          <p:nvSpPr>
            <p:cNvPr id="4108" name="Line 13"/>
            <p:cNvSpPr/>
            <p:nvPr/>
          </p:nvSpPr>
          <p:spPr>
            <a:xfrm flipV="1">
              <a:off x="2285" y="1779"/>
              <a:ext cx="0" cy="1305"/>
            </a:xfrm>
            <a:prstGeom prst="line">
              <a:avLst/>
            </a:prstGeom>
            <a:ln w="28575" cap="flat" cmpd="sng">
              <a:solidFill>
                <a:schemeClr val="tx1"/>
              </a:solidFill>
              <a:prstDash val="solid"/>
              <a:headEnd type="none" w="med" len="med"/>
              <a:tailEnd type="triangle" w="med" len="med"/>
            </a:ln>
          </p:spPr>
        </p:sp>
        <p:sp>
          <p:nvSpPr>
            <p:cNvPr id="4109" name="Rectangle 14"/>
            <p:cNvSpPr/>
            <p:nvPr/>
          </p:nvSpPr>
          <p:spPr>
            <a:xfrm>
              <a:off x="2278" y="1933"/>
              <a:ext cx="1198" cy="1163"/>
            </a:xfrm>
            <a:prstGeom prst="rect">
              <a:avLst/>
            </a:prstGeom>
            <a:noFill/>
            <a:ln w="9525" cap="flat" cmpd="sng">
              <a:solidFill>
                <a:schemeClr val="tx1"/>
              </a:solidFill>
              <a:prstDash val="dash"/>
              <a:miter/>
              <a:headEnd type="none" w="med" len="med"/>
              <a:tailEnd type="none" w="med" len="med"/>
            </a:ln>
          </p:spPr>
          <p:txBody>
            <a:bodyPr wrap="none" anchor="ctr"/>
            <a:lstStyle/>
            <a:p>
              <a:pPr lvl="0"/>
              <a:endParaRPr lang="zh-CN" altLang="en-US" dirty="0">
                <a:latin typeface="Times New Roman" panose="02020603050405020304" pitchFamily="18" charset="0"/>
                <a:ea typeface="宋体" panose="02010600030101010101" pitchFamily="2" charset="-122"/>
              </a:endParaRPr>
            </a:p>
          </p:txBody>
        </p:sp>
        <p:sp>
          <p:nvSpPr>
            <p:cNvPr id="4110" name="Line 15"/>
            <p:cNvSpPr/>
            <p:nvPr/>
          </p:nvSpPr>
          <p:spPr>
            <a:xfrm flipV="1">
              <a:off x="3073" y="1921"/>
              <a:ext cx="0" cy="1163"/>
            </a:xfrm>
            <a:prstGeom prst="line">
              <a:avLst/>
            </a:prstGeom>
            <a:ln w="9525" cap="flat" cmpd="sng">
              <a:solidFill>
                <a:schemeClr val="tx1"/>
              </a:solidFill>
              <a:prstDash val="dash"/>
              <a:headEnd type="none" w="med" len="med"/>
              <a:tailEnd type="none" w="med" len="med"/>
            </a:ln>
          </p:spPr>
        </p:sp>
        <p:sp>
          <p:nvSpPr>
            <p:cNvPr id="4111" name="Line 16"/>
            <p:cNvSpPr/>
            <p:nvPr/>
          </p:nvSpPr>
          <p:spPr>
            <a:xfrm>
              <a:off x="2285" y="3084"/>
              <a:ext cx="254" cy="0"/>
            </a:xfrm>
            <a:prstGeom prst="line">
              <a:avLst/>
            </a:prstGeom>
            <a:ln w="28575" cap="flat" cmpd="sng">
              <a:solidFill>
                <a:schemeClr val="tx1"/>
              </a:solidFill>
              <a:prstDash val="solid"/>
              <a:headEnd type="none" w="med" len="med"/>
              <a:tailEnd type="none" w="med" len="med"/>
            </a:ln>
          </p:spPr>
        </p:sp>
        <p:sp>
          <p:nvSpPr>
            <p:cNvPr id="4112" name="Line 17"/>
            <p:cNvSpPr/>
            <p:nvPr/>
          </p:nvSpPr>
          <p:spPr>
            <a:xfrm flipH="1">
              <a:off x="2539" y="1933"/>
              <a:ext cx="522" cy="1151"/>
            </a:xfrm>
            <a:prstGeom prst="line">
              <a:avLst/>
            </a:prstGeom>
            <a:ln w="38100" cap="flat" cmpd="sng">
              <a:solidFill>
                <a:srgbClr val="FF0000"/>
              </a:solidFill>
              <a:prstDash val="solid"/>
              <a:headEnd type="none" w="med" len="med"/>
              <a:tailEnd type="none" w="med" len="med"/>
            </a:ln>
          </p:spPr>
        </p:sp>
        <p:sp>
          <p:nvSpPr>
            <p:cNvPr id="4113" name="Text Box 18"/>
            <p:cNvSpPr txBox="1"/>
            <p:nvPr/>
          </p:nvSpPr>
          <p:spPr>
            <a:xfrm>
              <a:off x="3256" y="3088"/>
              <a:ext cx="467" cy="250"/>
            </a:xfrm>
            <a:prstGeom prst="rect">
              <a:avLst/>
            </a:prstGeom>
            <a:noFill/>
            <a:ln w="9525">
              <a:noFill/>
            </a:ln>
          </p:spPr>
          <p:txBody>
            <a:bodyPr anchor="ctr">
              <a:spAutoFit/>
            </a:bodyPr>
            <a:lstStyle/>
            <a:p>
              <a:pPr lvl="0" algn="ctr" eaLnBrk="1" hangingPunct="1"/>
              <a:r>
                <a:rPr lang="en-US" altLang="zh-CN" sz="2000" b="1" dirty="0">
                  <a:latin typeface="Times New Roman" panose="02020603050405020304" pitchFamily="18" charset="0"/>
                  <a:ea typeface="宋体" panose="02010600030101010101" pitchFamily="2" charset="-122"/>
                </a:rPr>
                <a:t>255</a:t>
              </a:r>
            </a:p>
          </p:txBody>
        </p:sp>
        <p:sp>
          <p:nvSpPr>
            <p:cNvPr id="4114" name="Text Box 19"/>
            <p:cNvSpPr txBox="1"/>
            <p:nvPr/>
          </p:nvSpPr>
          <p:spPr>
            <a:xfrm>
              <a:off x="2881" y="3086"/>
              <a:ext cx="356" cy="250"/>
            </a:xfrm>
            <a:prstGeom prst="rect">
              <a:avLst/>
            </a:prstGeom>
            <a:noFill/>
            <a:ln w="9525">
              <a:noFill/>
            </a:ln>
          </p:spPr>
          <p:txBody>
            <a:bodyPr wrap="none" anchor="ctr">
              <a:spAutoFit/>
            </a:bodyPr>
            <a:lstStyle/>
            <a:p>
              <a:pPr lvl="0" algn="ctr" eaLnBrk="1" hangingPunct="1"/>
              <a:r>
                <a:rPr lang="en-US" altLang="zh-CN" sz="2000" b="1" dirty="0">
                  <a:latin typeface="Times New Roman" panose="02020603050405020304" pitchFamily="18" charset="0"/>
                  <a:ea typeface="宋体" panose="02010600030101010101" pitchFamily="2" charset="-122"/>
                </a:rPr>
                <a:t>178</a:t>
              </a:r>
            </a:p>
          </p:txBody>
        </p:sp>
        <p:sp>
          <p:nvSpPr>
            <p:cNvPr id="4115" name="Text Box 20"/>
            <p:cNvSpPr txBox="1"/>
            <p:nvPr/>
          </p:nvSpPr>
          <p:spPr>
            <a:xfrm>
              <a:off x="2357" y="3046"/>
              <a:ext cx="308" cy="288"/>
            </a:xfrm>
            <a:prstGeom prst="rect">
              <a:avLst/>
            </a:prstGeom>
            <a:noFill/>
            <a:ln w="9525">
              <a:noFill/>
            </a:ln>
          </p:spPr>
          <p:txBody>
            <a:bodyPr wrap="none" anchor="ctr">
              <a:spAutoFit/>
            </a:bodyPr>
            <a:lstStyle/>
            <a:p>
              <a:pPr lvl="0" algn="ctr" eaLnBrk="1" hangingPunct="1"/>
              <a:r>
                <a:rPr lang="en-US" altLang="zh-CN" sz="2400" b="1" dirty="0">
                  <a:latin typeface="Times New Roman" panose="02020603050405020304" pitchFamily="18" charset="0"/>
                  <a:ea typeface="宋体" panose="02010600030101010101" pitchFamily="2" charset="-122"/>
                </a:rPr>
                <a:t>48</a:t>
              </a:r>
            </a:p>
          </p:txBody>
        </p:sp>
        <p:sp>
          <p:nvSpPr>
            <p:cNvPr id="4116" name="Text Box 21"/>
            <p:cNvSpPr txBox="1"/>
            <p:nvPr/>
          </p:nvSpPr>
          <p:spPr>
            <a:xfrm>
              <a:off x="1836" y="1820"/>
              <a:ext cx="356" cy="250"/>
            </a:xfrm>
            <a:prstGeom prst="rect">
              <a:avLst/>
            </a:prstGeom>
            <a:noFill/>
            <a:ln w="9525">
              <a:noFill/>
            </a:ln>
          </p:spPr>
          <p:txBody>
            <a:bodyPr anchor="ctr">
              <a:spAutoFit/>
            </a:bodyPr>
            <a:lstStyle/>
            <a:p>
              <a:pPr lvl="0" algn="ctr" eaLnBrk="1" hangingPunct="1"/>
              <a:r>
                <a:rPr lang="en-US" altLang="zh-CN" sz="2000" b="1" dirty="0">
                  <a:latin typeface="Times New Roman" panose="02020603050405020304" pitchFamily="18" charset="0"/>
                  <a:ea typeface="宋体" panose="02010600030101010101" pitchFamily="2" charset="-122"/>
                </a:rPr>
                <a:t>255</a:t>
              </a:r>
            </a:p>
          </p:txBody>
        </p:sp>
        <p:sp>
          <p:nvSpPr>
            <p:cNvPr id="4117" name="Text Box 22"/>
            <p:cNvSpPr txBox="1"/>
            <p:nvPr/>
          </p:nvSpPr>
          <p:spPr>
            <a:xfrm>
              <a:off x="2041" y="2976"/>
              <a:ext cx="212" cy="288"/>
            </a:xfrm>
            <a:prstGeom prst="rect">
              <a:avLst/>
            </a:prstGeom>
            <a:noFill/>
            <a:ln w="9525">
              <a:noFill/>
            </a:ln>
          </p:spPr>
          <p:txBody>
            <a:bodyPr wrap="none" anchor="ctr">
              <a:spAutoFit/>
            </a:bodyPr>
            <a:lstStyle/>
            <a:p>
              <a:pPr lvl="0" algn="ctr" eaLnBrk="1" hangingPunct="1"/>
              <a:r>
                <a:rPr lang="en-US" altLang="zh-CN" sz="2400" b="1" dirty="0">
                  <a:latin typeface="Times New Roman" panose="02020603050405020304" pitchFamily="18" charset="0"/>
                  <a:ea typeface="宋体" panose="02010600030101010101" pitchFamily="2" charset="-122"/>
                </a:rPr>
                <a:t>0</a:t>
              </a:r>
            </a:p>
          </p:txBody>
        </p:sp>
        <p:sp>
          <p:nvSpPr>
            <p:cNvPr id="4118" name="Text Box 23"/>
            <p:cNvSpPr txBox="1"/>
            <p:nvPr/>
          </p:nvSpPr>
          <p:spPr>
            <a:xfrm>
              <a:off x="2290" y="1616"/>
              <a:ext cx="272" cy="288"/>
            </a:xfrm>
            <a:prstGeom prst="rect">
              <a:avLst/>
            </a:prstGeom>
            <a:noFill/>
            <a:ln w="9525">
              <a:noFill/>
            </a:ln>
          </p:spPr>
          <p:txBody>
            <a:bodyPr>
              <a:spAutoFit/>
            </a:bodyPr>
            <a:lstStyle/>
            <a:p>
              <a:pPr lvl="0">
                <a:spcBef>
                  <a:spcPct val="50000"/>
                </a:spcBef>
              </a:pPr>
              <a:r>
                <a:rPr lang="en-US" altLang="zh-CN" sz="2400" b="1" i="1" dirty="0">
                  <a:latin typeface="Times New Roman" panose="02020603050405020304" pitchFamily="18" charset="0"/>
                  <a:ea typeface="宋体" panose="02010600030101010101" pitchFamily="2" charset="-122"/>
                </a:rPr>
                <a:t>s</a:t>
              </a:r>
            </a:p>
          </p:txBody>
        </p:sp>
        <p:sp>
          <p:nvSpPr>
            <p:cNvPr id="4119" name="Text Box 24"/>
            <p:cNvSpPr txBox="1"/>
            <p:nvPr/>
          </p:nvSpPr>
          <p:spPr>
            <a:xfrm>
              <a:off x="3651" y="2840"/>
              <a:ext cx="318" cy="288"/>
            </a:xfrm>
            <a:prstGeom prst="rect">
              <a:avLst/>
            </a:prstGeom>
            <a:noFill/>
            <a:ln w="9525">
              <a:noFill/>
            </a:ln>
          </p:spPr>
          <p:txBody>
            <a:bodyPr>
              <a:spAutoFit/>
            </a:bodyPr>
            <a:lstStyle/>
            <a:p>
              <a:pPr lvl="0">
                <a:spcBef>
                  <a:spcPct val="50000"/>
                </a:spcBef>
              </a:pPr>
              <a:r>
                <a:rPr lang="en-US" altLang="zh-CN" sz="2400" b="1" i="1" dirty="0">
                  <a:latin typeface="Times New Roman" panose="02020603050405020304" pitchFamily="18" charset="0"/>
                  <a:ea typeface="宋体" panose="02010600030101010101" pitchFamily="2" charset="-122"/>
                </a:rPr>
                <a:t>r</a:t>
              </a:r>
            </a:p>
          </p:txBody>
        </p:sp>
        <p:sp>
          <p:nvSpPr>
            <p:cNvPr id="4120" name="Line 25"/>
            <p:cNvSpPr/>
            <p:nvPr/>
          </p:nvSpPr>
          <p:spPr>
            <a:xfrm>
              <a:off x="2272" y="3095"/>
              <a:ext cx="1451" cy="0"/>
            </a:xfrm>
            <a:prstGeom prst="line">
              <a:avLst/>
            </a:prstGeom>
            <a:ln w="38100" cap="flat" cmpd="sng">
              <a:solidFill>
                <a:schemeClr val="tx1"/>
              </a:solidFill>
              <a:prstDash val="solid"/>
              <a:headEnd type="none" w="med" len="med"/>
              <a:tailEnd type="triangle" w="med" len="med"/>
            </a:ln>
          </p:spPr>
        </p:sp>
        <p:sp>
          <p:nvSpPr>
            <p:cNvPr id="4121" name="Line 26"/>
            <p:cNvSpPr/>
            <p:nvPr/>
          </p:nvSpPr>
          <p:spPr>
            <a:xfrm>
              <a:off x="3061" y="1933"/>
              <a:ext cx="409" cy="0"/>
            </a:xfrm>
            <a:prstGeom prst="line">
              <a:avLst/>
            </a:prstGeom>
            <a:ln w="28575" cap="flat" cmpd="sng">
              <a:solidFill>
                <a:srgbClr val="FF0000"/>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7221"/>
                                        </p:tgtEl>
                                        <p:attrNameLst>
                                          <p:attrName>style.visibility</p:attrName>
                                        </p:attrNameLst>
                                      </p:cBhvr>
                                      <p:to>
                                        <p:strVal val="visible"/>
                                      </p:to>
                                    </p:set>
                                    <p:animEffect transition="in" filter="blinds(horizontal)">
                                      <p:cBhvr>
                                        <p:cTn id="7" dur="500"/>
                                        <p:tgtEl>
                                          <p:spTgt spid="13722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7222"/>
                                        </p:tgtEl>
                                        <p:attrNameLst>
                                          <p:attrName>style.visibility</p:attrName>
                                        </p:attrNameLst>
                                      </p:cBhvr>
                                      <p:to>
                                        <p:strVal val="visible"/>
                                      </p:to>
                                    </p:set>
                                    <p:animEffect transition="in" filter="blinds(horizontal)">
                                      <p:cBhvr>
                                        <p:cTn id="10" dur="500"/>
                                        <p:tgtEl>
                                          <p:spTgt spid="13722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7224"/>
                                        </p:tgtEl>
                                        <p:attrNameLst>
                                          <p:attrName>style.visibility</p:attrName>
                                        </p:attrNameLst>
                                      </p:cBhvr>
                                      <p:to>
                                        <p:strVal val="visible"/>
                                      </p:to>
                                    </p:set>
                                    <p:animEffect transition="in" filter="blinds(horizontal)">
                                      <p:cBhvr>
                                        <p:cTn id="13" dur="500"/>
                                        <p:tgtEl>
                                          <p:spTgt spid="137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2" grpId="0"/>
      <p:bldP spid="1372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p:nvPr/>
        </p:nvSpPr>
        <p:spPr>
          <a:xfrm>
            <a:off x="250825" y="1412875"/>
            <a:ext cx="7561263" cy="457200"/>
          </a:xfrm>
          <a:prstGeom prst="rect">
            <a:avLst/>
          </a:prstGeom>
          <a:noFill/>
          <a:ln w="9525">
            <a:noFill/>
          </a:ln>
        </p:spPr>
        <p:txBody>
          <a:bodyPr>
            <a:spAutoFit/>
          </a:bodyPr>
          <a:lstStyle/>
          <a:p>
            <a:pPr lvl="0"/>
            <a:r>
              <a:rPr lang="en-US" altLang="zh-CN" sz="2400" b="1" dirty="0">
                <a:latin typeface="幼圆" panose="02010509060101010101" pitchFamily="49" charset="-122"/>
                <a:ea typeface="幼圆" panose="02010509060101010101" pitchFamily="49" charset="-122"/>
              </a:rPr>
              <a:t>2</a:t>
            </a:r>
            <a:r>
              <a:rPr lang="zh-CN" altLang="en-US" sz="2400" b="1" dirty="0">
                <a:latin typeface="幼圆" panose="02010509060101010101" pitchFamily="49" charset="-122"/>
                <a:ea typeface="幼圆" panose="02010509060101010101" pitchFamily="49" charset="-122"/>
              </a:rPr>
              <a:t>） 如果</a:t>
            </a:r>
            <a:r>
              <a:rPr lang="en-US" altLang="zh-CN" sz="2400" b="1" dirty="0">
                <a:latin typeface="幼圆" panose="02010509060101010101" pitchFamily="49" charset="-122"/>
                <a:ea typeface="幼圆" panose="02010509060101010101" pitchFamily="49" charset="-122"/>
              </a:rPr>
              <a:t>0&lt;a&lt;1,</a:t>
            </a:r>
            <a:r>
              <a:rPr lang="zh-CN" altLang="en-US" sz="2400" b="1" dirty="0">
                <a:latin typeface="幼圆" panose="02010509060101010101" pitchFamily="49" charset="-122"/>
                <a:ea typeface="幼圆" panose="02010509060101010101" pitchFamily="49" charset="-122"/>
              </a:rPr>
              <a:t>输出图像的对比度减小（灰度压缩）</a:t>
            </a:r>
          </a:p>
        </p:txBody>
      </p:sp>
      <p:grpSp>
        <p:nvGrpSpPr>
          <p:cNvPr id="34819" name="Group 3"/>
          <p:cNvGrpSpPr/>
          <p:nvPr/>
        </p:nvGrpSpPr>
        <p:grpSpPr>
          <a:xfrm>
            <a:off x="2627313" y="2565400"/>
            <a:ext cx="3141662" cy="2749550"/>
            <a:chOff x="1655" y="1616"/>
            <a:chExt cx="1979" cy="1732"/>
          </a:xfrm>
        </p:grpSpPr>
        <p:sp>
          <p:nvSpPr>
            <p:cNvPr id="34826" name="Line 4"/>
            <p:cNvSpPr/>
            <p:nvPr/>
          </p:nvSpPr>
          <p:spPr>
            <a:xfrm>
              <a:off x="2027" y="3114"/>
              <a:ext cx="1607" cy="0"/>
            </a:xfrm>
            <a:prstGeom prst="line">
              <a:avLst/>
            </a:prstGeom>
            <a:ln w="28575" cap="flat" cmpd="sng">
              <a:solidFill>
                <a:schemeClr val="tx1"/>
              </a:solidFill>
              <a:prstDash val="solid"/>
              <a:headEnd type="none" w="med" len="med"/>
              <a:tailEnd type="triangle" w="med" len="med"/>
            </a:ln>
          </p:spPr>
        </p:sp>
        <p:sp>
          <p:nvSpPr>
            <p:cNvPr id="34827" name="Line 5"/>
            <p:cNvSpPr/>
            <p:nvPr/>
          </p:nvSpPr>
          <p:spPr>
            <a:xfrm flipH="1" flipV="1">
              <a:off x="2033" y="1616"/>
              <a:ext cx="0" cy="1484"/>
            </a:xfrm>
            <a:prstGeom prst="line">
              <a:avLst/>
            </a:prstGeom>
            <a:ln w="28575" cap="flat" cmpd="sng">
              <a:solidFill>
                <a:schemeClr val="tx1"/>
              </a:solidFill>
              <a:prstDash val="solid"/>
              <a:headEnd type="none" w="med" len="med"/>
              <a:tailEnd type="triangle" w="med" len="med"/>
            </a:ln>
          </p:spPr>
        </p:sp>
        <p:sp>
          <p:nvSpPr>
            <p:cNvPr id="34828" name="Rectangle 6"/>
            <p:cNvSpPr/>
            <p:nvPr/>
          </p:nvSpPr>
          <p:spPr>
            <a:xfrm>
              <a:off x="2027" y="1955"/>
              <a:ext cx="1360" cy="1159"/>
            </a:xfrm>
            <a:prstGeom prst="rect">
              <a:avLst/>
            </a:prstGeom>
            <a:noFill/>
            <a:ln w="9525" cap="flat" cmpd="sng">
              <a:solidFill>
                <a:schemeClr val="tx1"/>
              </a:solidFill>
              <a:prstDash val="dash"/>
              <a:miter/>
              <a:headEnd type="none" w="med" len="med"/>
              <a:tailEnd type="none" w="med" len="med"/>
            </a:ln>
          </p:spPr>
          <p:txBody>
            <a:bodyPr wrap="none" anchor="ctr"/>
            <a:lstStyle/>
            <a:p>
              <a:pPr lvl="0" algn="ctr" eaLnBrk="1" hangingPunct="1"/>
              <a:endParaRPr lang="zh-CN" altLang="en-US" sz="1600" dirty="0">
                <a:latin typeface="Verdana" panose="020B0604030504040204" pitchFamily="34" charset="0"/>
                <a:ea typeface="宋体" panose="02010600030101010101" pitchFamily="2" charset="-122"/>
              </a:endParaRPr>
            </a:p>
          </p:txBody>
        </p:sp>
        <p:sp>
          <p:nvSpPr>
            <p:cNvPr id="34829" name="Line 7"/>
            <p:cNvSpPr/>
            <p:nvPr/>
          </p:nvSpPr>
          <p:spPr>
            <a:xfrm flipH="1">
              <a:off x="2037" y="2380"/>
              <a:ext cx="1359" cy="0"/>
            </a:xfrm>
            <a:prstGeom prst="line">
              <a:avLst/>
            </a:prstGeom>
            <a:ln w="9525" cap="flat" cmpd="sng">
              <a:solidFill>
                <a:schemeClr val="tx1"/>
              </a:solidFill>
              <a:prstDash val="dash"/>
              <a:headEnd type="none" w="med" len="med"/>
              <a:tailEnd type="none" w="med" len="med"/>
            </a:ln>
          </p:spPr>
        </p:sp>
        <p:sp>
          <p:nvSpPr>
            <p:cNvPr id="34830" name="Text Box 8"/>
            <p:cNvSpPr txBox="1"/>
            <p:nvPr/>
          </p:nvSpPr>
          <p:spPr>
            <a:xfrm>
              <a:off x="3211" y="3060"/>
              <a:ext cx="404" cy="288"/>
            </a:xfrm>
            <a:prstGeom prst="rect">
              <a:avLst/>
            </a:prstGeom>
            <a:noFill/>
            <a:ln w="9525">
              <a:noFill/>
            </a:ln>
          </p:spPr>
          <p:txBody>
            <a:bodyPr wrap="none" anchor="ctr">
              <a:spAutoFit/>
            </a:bodyPr>
            <a:lstStyle/>
            <a:p>
              <a:pPr lvl="0" algn="ctr" eaLnBrk="1" hangingPunct="1"/>
              <a:r>
                <a:rPr lang="en-US" altLang="zh-CN" sz="2400" b="1" dirty="0">
                  <a:latin typeface="Times New Roman" panose="02020603050405020304" pitchFamily="18" charset="0"/>
                  <a:ea typeface="宋体" panose="02010600030101010101" pitchFamily="2" charset="-122"/>
                </a:rPr>
                <a:t>255</a:t>
              </a:r>
            </a:p>
          </p:txBody>
        </p:sp>
        <p:sp>
          <p:nvSpPr>
            <p:cNvPr id="34831" name="Text Box 9"/>
            <p:cNvSpPr txBox="1"/>
            <p:nvPr/>
          </p:nvSpPr>
          <p:spPr>
            <a:xfrm>
              <a:off x="1655" y="1776"/>
              <a:ext cx="404" cy="288"/>
            </a:xfrm>
            <a:prstGeom prst="rect">
              <a:avLst/>
            </a:prstGeom>
            <a:noFill/>
            <a:ln w="9525">
              <a:noFill/>
            </a:ln>
          </p:spPr>
          <p:txBody>
            <a:bodyPr wrap="none" anchor="ctr">
              <a:spAutoFit/>
            </a:bodyPr>
            <a:lstStyle/>
            <a:p>
              <a:pPr lvl="0" algn="ctr" eaLnBrk="1" hangingPunct="1"/>
              <a:r>
                <a:rPr lang="en-US" altLang="zh-CN" sz="2400" b="1" dirty="0">
                  <a:latin typeface="Times New Roman" panose="02020603050405020304" pitchFamily="18" charset="0"/>
                  <a:ea typeface="宋体" panose="02010600030101010101" pitchFamily="2" charset="-122"/>
                </a:rPr>
                <a:t>255</a:t>
              </a:r>
            </a:p>
          </p:txBody>
        </p:sp>
        <p:sp>
          <p:nvSpPr>
            <p:cNvPr id="34832" name="Text Box 10"/>
            <p:cNvSpPr txBox="1"/>
            <p:nvPr/>
          </p:nvSpPr>
          <p:spPr>
            <a:xfrm>
              <a:off x="1655" y="2201"/>
              <a:ext cx="404" cy="288"/>
            </a:xfrm>
            <a:prstGeom prst="rect">
              <a:avLst/>
            </a:prstGeom>
            <a:noFill/>
            <a:ln w="9525">
              <a:noFill/>
            </a:ln>
          </p:spPr>
          <p:txBody>
            <a:bodyPr wrap="none" anchor="ctr">
              <a:spAutoFit/>
            </a:bodyPr>
            <a:lstStyle/>
            <a:p>
              <a:pPr lvl="0" algn="ctr" eaLnBrk="1" hangingPunct="1"/>
              <a:r>
                <a:rPr lang="en-US" altLang="zh-CN" sz="2400" b="1" dirty="0">
                  <a:latin typeface="Times New Roman" panose="02020603050405020304" pitchFamily="18" charset="0"/>
                  <a:ea typeface="宋体" panose="02010600030101010101" pitchFamily="2" charset="-122"/>
                </a:rPr>
                <a:t>142</a:t>
              </a:r>
            </a:p>
          </p:txBody>
        </p:sp>
        <p:sp>
          <p:nvSpPr>
            <p:cNvPr id="34833" name="Line 11"/>
            <p:cNvSpPr/>
            <p:nvPr/>
          </p:nvSpPr>
          <p:spPr>
            <a:xfrm flipH="1">
              <a:off x="2033" y="2380"/>
              <a:ext cx="1363" cy="734"/>
            </a:xfrm>
            <a:prstGeom prst="line">
              <a:avLst/>
            </a:prstGeom>
            <a:ln w="38100" cap="flat" cmpd="sng">
              <a:solidFill>
                <a:srgbClr val="FF0000"/>
              </a:solidFill>
              <a:prstDash val="solid"/>
              <a:headEnd type="none" w="med" len="med"/>
              <a:tailEnd type="none" w="med" len="med"/>
            </a:ln>
          </p:spPr>
        </p:sp>
        <p:sp>
          <p:nvSpPr>
            <p:cNvPr id="34834" name="Text Box 12"/>
            <p:cNvSpPr txBox="1"/>
            <p:nvPr/>
          </p:nvSpPr>
          <p:spPr>
            <a:xfrm>
              <a:off x="1806" y="2971"/>
              <a:ext cx="212" cy="288"/>
            </a:xfrm>
            <a:prstGeom prst="rect">
              <a:avLst/>
            </a:prstGeom>
            <a:noFill/>
            <a:ln w="9525">
              <a:noFill/>
            </a:ln>
          </p:spPr>
          <p:txBody>
            <a:bodyPr wrap="none" anchor="ctr">
              <a:spAutoFit/>
            </a:bodyPr>
            <a:lstStyle/>
            <a:p>
              <a:pPr lvl="0" algn="ctr" eaLnBrk="1" hangingPunct="1"/>
              <a:r>
                <a:rPr lang="en-US" altLang="zh-CN" sz="2400" b="1" dirty="0">
                  <a:latin typeface="Times New Roman" panose="02020603050405020304" pitchFamily="18" charset="0"/>
                  <a:ea typeface="宋体" panose="02010600030101010101" pitchFamily="2" charset="-122"/>
                </a:rPr>
                <a:t>0</a:t>
              </a:r>
            </a:p>
          </p:txBody>
        </p:sp>
      </p:grpSp>
      <p:sp>
        <p:nvSpPr>
          <p:cNvPr id="34820" name="Rectangle 13"/>
          <p:cNvSpPr/>
          <p:nvPr/>
        </p:nvSpPr>
        <p:spPr>
          <a:xfrm>
            <a:off x="3348038" y="5300663"/>
            <a:ext cx="2159000" cy="366712"/>
          </a:xfrm>
          <a:prstGeom prst="rect">
            <a:avLst/>
          </a:prstGeom>
          <a:noFill/>
          <a:ln w="9525">
            <a:noFill/>
          </a:ln>
        </p:spPr>
        <p:txBody>
          <a:bodyPr>
            <a:spAutoFit/>
          </a:bodyPr>
          <a:lstStyle/>
          <a:p>
            <a:pPr lvl="0"/>
            <a:r>
              <a:rPr lang="en-US" altLang="zh-CN" b="1" dirty="0">
                <a:latin typeface="幼圆" panose="02010509060101010101" pitchFamily="49" charset="-122"/>
                <a:ea typeface="幼圆" panose="02010509060101010101" pitchFamily="49" charset="-122"/>
              </a:rPr>
              <a:t>2.5  </a:t>
            </a:r>
            <a:r>
              <a:rPr lang="zh-CN" altLang="en-US" b="1" dirty="0">
                <a:latin typeface="幼圆" panose="02010509060101010101" pitchFamily="49" charset="-122"/>
                <a:ea typeface="幼圆" panose="02010509060101010101" pitchFamily="49" charset="-122"/>
              </a:rPr>
              <a:t>降低对比度</a:t>
            </a:r>
          </a:p>
        </p:txBody>
      </p:sp>
      <p:pic>
        <p:nvPicPr>
          <p:cNvPr id="34821" name="Picture 14" descr="jingwu"/>
          <p:cNvPicPr>
            <a:picLocks noChangeAspect="1"/>
          </p:cNvPicPr>
          <p:nvPr/>
        </p:nvPicPr>
        <p:blipFill>
          <a:blip r:embed="rId2"/>
          <a:stretch>
            <a:fillRect/>
          </a:stretch>
        </p:blipFill>
        <p:spPr>
          <a:xfrm>
            <a:off x="250825" y="2997200"/>
            <a:ext cx="2305050" cy="1849438"/>
          </a:xfrm>
          <a:prstGeom prst="rect">
            <a:avLst/>
          </a:prstGeom>
          <a:noFill/>
          <a:ln w="9525">
            <a:noFill/>
          </a:ln>
        </p:spPr>
      </p:pic>
      <p:pic>
        <p:nvPicPr>
          <p:cNvPr id="34822" name="Picture 15" descr="image8dui"/>
          <p:cNvPicPr>
            <a:picLocks noChangeAspect="1"/>
          </p:cNvPicPr>
          <p:nvPr/>
        </p:nvPicPr>
        <p:blipFill>
          <a:blip r:embed="rId3"/>
          <a:stretch>
            <a:fillRect/>
          </a:stretch>
        </p:blipFill>
        <p:spPr>
          <a:xfrm>
            <a:off x="6084888" y="2924175"/>
            <a:ext cx="2447925" cy="1960563"/>
          </a:xfrm>
          <a:prstGeom prst="rect">
            <a:avLst/>
          </a:prstGeom>
          <a:noFill/>
          <a:ln w="9525">
            <a:noFill/>
          </a:ln>
        </p:spPr>
      </p:pic>
      <p:sp>
        <p:nvSpPr>
          <p:cNvPr id="34823" name="Rectangle 16"/>
          <p:cNvSpPr/>
          <p:nvPr/>
        </p:nvSpPr>
        <p:spPr>
          <a:xfrm>
            <a:off x="900113" y="5157788"/>
            <a:ext cx="874712" cy="366712"/>
          </a:xfrm>
          <a:prstGeom prst="rect">
            <a:avLst/>
          </a:prstGeom>
          <a:noFill/>
          <a:ln w="9525">
            <a:noFill/>
          </a:ln>
        </p:spPr>
        <p:txBody>
          <a:bodyPr wrap="none">
            <a:spAutoFit/>
          </a:bodyPr>
          <a:lstStyle/>
          <a:p>
            <a:pPr lvl="0"/>
            <a:r>
              <a:rPr lang="zh-CN" altLang="en-US" b="1" dirty="0">
                <a:latin typeface="Times New Roman" panose="02020603050405020304" pitchFamily="18" charset="0"/>
                <a:ea typeface="宋体" panose="02010600030101010101" pitchFamily="2" charset="-122"/>
              </a:rPr>
              <a:t>变换前</a:t>
            </a:r>
          </a:p>
        </p:txBody>
      </p:sp>
      <p:sp>
        <p:nvSpPr>
          <p:cNvPr id="34824" name="Rectangle 17"/>
          <p:cNvSpPr/>
          <p:nvPr/>
        </p:nvSpPr>
        <p:spPr>
          <a:xfrm>
            <a:off x="6948488" y="5229225"/>
            <a:ext cx="874712" cy="366713"/>
          </a:xfrm>
          <a:prstGeom prst="rect">
            <a:avLst/>
          </a:prstGeom>
          <a:noFill/>
          <a:ln w="9525">
            <a:noFill/>
          </a:ln>
        </p:spPr>
        <p:txBody>
          <a:bodyPr wrap="none">
            <a:spAutoFit/>
          </a:bodyPr>
          <a:lstStyle/>
          <a:p>
            <a:pPr lvl="0"/>
            <a:r>
              <a:rPr lang="zh-CN" altLang="en-US" b="1" dirty="0">
                <a:latin typeface="Times New Roman" panose="02020603050405020304" pitchFamily="18" charset="0"/>
                <a:ea typeface="宋体" panose="02010600030101010101" pitchFamily="2" charset="-122"/>
              </a:rPr>
              <a:t>变换后</a:t>
            </a:r>
          </a:p>
        </p:txBody>
      </p:sp>
      <p:sp>
        <p:nvSpPr>
          <p:cNvPr id="34825" name="Rectangle 18"/>
          <p:cNvSpPr>
            <a:spLocks noGrp="1"/>
          </p:cNvSpPr>
          <p:nvPr>
            <p:ph type="title"/>
          </p:nvPr>
        </p:nvSpPr>
        <p:spPr/>
        <p:txBody>
          <a:bodyPr vert="horz" wrap="square" lIns="91440" tIns="45720" rIns="91440" bIns="45720" anchor="ctr"/>
          <a:lstStyle/>
          <a:p>
            <a:pPr algn="ctr" eaLnBrk="1" hangingPunct="1"/>
            <a:r>
              <a:rPr lang="zh-CN" altLang="en-US" sz="2800" dirty="0">
                <a:ea typeface="宋体" panose="02010600030101010101" pitchFamily="2" charset="-122"/>
                <a:sym typeface="+mn-ea"/>
              </a:rPr>
              <a:t>图像亮度变换</a:t>
            </a:r>
            <a:endParaRPr lang="zh-CN" altLang="en-US" sz="2800" dirty="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p:nvPr/>
        </p:nvSpPr>
        <p:spPr>
          <a:xfrm>
            <a:off x="323850" y="1390650"/>
            <a:ext cx="7200900" cy="457200"/>
          </a:xfrm>
          <a:prstGeom prst="rect">
            <a:avLst/>
          </a:prstGeom>
          <a:noFill/>
          <a:ln w="9525">
            <a:noFill/>
          </a:ln>
        </p:spPr>
        <p:txBody>
          <a:bodyPr>
            <a:spAutoFit/>
          </a:bodyPr>
          <a:lstStyle/>
          <a:p>
            <a:pPr lvl="0" eaLnBrk="1" hangingPunct="1"/>
            <a:r>
              <a:rPr lang="en-US" altLang="zh-CN" sz="2400" b="1" dirty="0">
                <a:latin typeface="幼圆" panose="02010509060101010101" pitchFamily="49" charset="-122"/>
                <a:ea typeface="幼圆" panose="02010509060101010101" pitchFamily="49" charset="-122"/>
              </a:rPr>
              <a:t>3</a:t>
            </a:r>
            <a:r>
              <a:rPr lang="zh-CN" altLang="en-US" sz="2400" b="1" dirty="0">
                <a:latin typeface="幼圆" panose="02010509060101010101" pitchFamily="49" charset="-122"/>
                <a:ea typeface="幼圆" panose="02010509060101010101" pitchFamily="49" charset="-122"/>
              </a:rPr>
              <a:t>）如果</a:t>
            </a:r>
            <a:r>
              <a:rPr lang="en-US" altLang="zh-CN" sz="2400" b="1" dirty="0">
                <a:latin typeface="幼圆" panose="02010509060101010101" pitchFamily="49" charset="-122"/>
                <a:ea typeface="幼圆" panose="02010509060101010101" pitchFamily="49" charset="-122"/>
              </a:rPr>
              <a:t>a</a:t>
            </a:r>
            <a:r>
              <a:rPr lang="zh-CN" altLang="en-US" sz="2400" b="1" dirty="0">
                <a:latin typeface="幼圆" panose="02010509060101010101" pitchFamily="49" charset="-122"/>
                <a:ea typeface="幼圆" panose="02010509060101010101" pitchFamily="49" charset="-122"/>
              </a:rPr>
              <a:t>为负值，暗区域将变亮，亮区域将变暗</a:t>
            </a:r>
          </a:p>
        </p:txBody>
      </p:sp>
      <p:grpSp>
        <p:nvGrpSpPr>
          <p:cNvPr id="35843" name="Group 3"/>
          <p:cNvGrpSpPr/>
          <p:nvPr/>
        </p:nvGrpSpPr>
        <p:grpSpPr>
          <a:xfrm>
            <a:off x="2555875" y="2708275"/>
            <a:ext cx="3173413" cy="2546350"/>
            <a:chOff x="1167" y="1288"/>
            <a:chExt cx="3008" cy="2637"/>
          </a:xfrm>
        </p:grpSpPr>
        <p:sp>
          <p:nvSpPr>
            <p:cNvPr id="35849" name="Rectangle 4"/>
            <p:cNvSpPr/>
            <p:nvPr/>
          </p:nvSpPr>
          <p:spPr>
            <a:xfrm>
              <a:off x="1701" y="1480"/>
              <a:ext cx="2112" cy="1968"/>
            </a:xfrm>
            <a:prstGeom prst="rect">
              <a:avLst/>
            </a:prstGeom>
            <a:noFill/>
            <a:ln w="9525" cap="flat" cmpd="sng">
              <a:solidFill>
                <a:schemeClr val="tx1"/>
              </a:solidFill>
              <a:prstDash val="solid"/>
              <a:miter/>
              <a:headEnd type="none" w="med" len="med"/>
              <a:tailEnd type="none" w="med" len="med"/>
            </a:ln>
          </p:spPr>
          <p:txBody>
            <a:bodyPr wrap="none" anchor="ctr"/>
            <a:lstStyle/>
            <a:p>
              <a:pPr lvl="0"/>
              <a:endParaRPr lang="zh-CN" altLang="en-US" dirty="0">
                <a:latin typeface="Times New Roman" panose="02020603050405020304" pitchFamily="18" charset="0"/>
                <a:ea typeface="宋体" panose="02010600030101010101" pitchFamily="2" charset="-122"/>
              </a:endParaRPr>
            </a:p>
          </p:txBody>
        </p:sp>
        <p:sp>
          <p:nvSpPr>
            <p:cNvPr id="35850" name="Line 5"/>
            <p:cNvSpPr/>
            <p:nvPr/>
          </p:nvSpPr>
          <p:spPr>
            <a:xfrm>
              <a:off x="1701" y="3448"/>
              <a:ext cx="2304" cy="0"/>
            </a:xfrm>
            <a:prstGeom prst="line">
              <a:avLst/>
            </a:prstGeom>
            <a:ln w="9525" cap="flat" cmpd="sng">
              <a:solidFill>
                <a:schemeClr val="tx1"/>
              </a:solidFill>
              <a:prstDash val="solid"/>
              <a:headEnd type="none" w="med" len="med"/>
              <a:tailEnd type="triangle" w="med" len="med"/>
            </a:ln>
          </p:spPr>
        </p:sp>
        <p:sp>
          <p:nvSpPr>
            <p:cNvPr id="35851" name="Line 6"/>
            <p:cNvSpPr/>
            <p:nvPr/>
          </p:nvSpPr>
          <p:spPr>
            <a:xfrm flipV="1">
              <a:off x="1701" y="1288"/>
              <a:ext cx="0" cy="2160"/>
            </a:xfrm>
            <a:prstGeom prst="line">
              <a:avLst/>
            </a:prstGeom>
            <a:ln w="9525" cap="flat" cmpd="sng">
              <a:solidFill>
                <a:schemeClr val="tx1"/>
              </a:solidFill>
              <a:prstDash val="solid"/>
              <a:headEnd type="none" w="med" len="med"/>
              <a:tailEnd type="triangle" w="med" len="med"/>
            </a:ln>
          </p:spPr>
        </p:sp>
        <p:sp>
          <p:nvSpPr>
            <p:cNvPr id="35852" name="Line 7"/>
            <p:cNvSpPr/>
            <p:nvPr/>
          </p:nvSpPr>
          <p:spPr>
            <a:xfrm flipH="1" flipV="1">
              <a:off x="1701" y="1480"/>
              <a:ext cx="2112" cy="1968"/>
            </a:xfrm>
            <a:prstGeom prst="line">
              <a:avLst/>
            </a:prstGeom>
            <a:ln w="38100" cap="flat" cmpd="sng">
              <a:solidFill>
                <a:srgbClr val="FF3300"/>
              </a:solidFill>
              <a:prstDash val="solid"/>
              <a:headEnd type="none" w="med" len="med"/>
              <a:tailEnd type="none" w="med" len="med"/>
            </a:ln>
          </p:spPr>
        </p:sp>
        <p:sp>
          <p:nvSpPr>
            <p:cNvPr id="35853" name="Text Box 8"/>
            <p:cNvSpPr txBox="1"/>
            <p:nvPr/>
          </p:nvSpPr>
          <p:spPr>
            <a:xfrm>
              <a:off x="1302" y="3164"/>
              <a:ext cx="319" cy="473"/>
            </a:xfrm>
            <a:prstGeom prst="rect">
              <a:avLst/>
            </a:prstGeom>
            <a:noFill/>
            <a:ln w="9525">
              <a:noFill/>
            </a:ln>
          </p:spPr>
          <p:txBody>
            <a:bodyPr wrap="none" anchor="ctr">
              <a:spAutoFit/>
            </a:bodyPr>
            <a:lstStyle/>
            <a:p>
              <a:pPr lvl="0" algn="ctr" eaLnBrk="1" hangingPunct="1"/>
              <a:r>
                <a:rPr lang="en-US" altLang="zh-CN" sz="2400" b="1" dirty="0">
                  <a:latin typeface="Times New Roman" panose="02020603050405020304" pitchFamily="18" charset="0"/>
                  <a:ea typeface="宋体" panose="02010600030101010101" pitchFamily="2" charset="-122"/>
                </a:rPr>
                <a:t>0</a:t>
              </a:r>
            </a:p>
          </p:txBody>
        </p:sp>
        <p:sp>
          <p:nvSpPr>
            <p:cNvPr id="35854" name="Text Box 9"/>
            <p:cNvSpPr txBox="1"/>
            <p:nvPr/>
          </p:nvSpPr>
          <p:spPr>
            <a:xfrm>
              <a:off x="1167" y="1293"/>
              <a:ext cx="608" cy="473"/>
            </a:xfrm>
            <a:prstGeom prst="rect">
              <a:avLst/>
            </a:prstGeom>
            <a:noFill/>
            <a:ln w="9525">
              <a:noFill/>
            </a:ln>
          </p:spPr>
          <p:txBody>
            <a:bodyPr wrap="none" anchor="ctr">
              <a:spAutoFit/>
            </a:bodyPr>
            <a:lstStyle/>
            <a:p>
              <a:pPr lvl="0" algn="ctr" eaLnBrk="1" hangingPunct="1"/>
              <a:r>
                <a:rPr lang="en-US" altLang="zh-CN" sz="2400" b="1" dirty="0">
                  <a:latin typeface="Times New Roman" panose="02020603050405020304" pitchFamily="18" charset="0"/>
                  <a:ea typeface="宋体" panose="02010600030101010101" pitchFamily="2" charset="-122"/>
                </a:rPr>
                <a:t>255</a:t>
              </a:r>
            </a:p>
          </p:txBody>
        </p:sp>
        <p:sp>
          <p:nvSpPr>
            <p:cNvPr id="35855" name="Text Box 10"/>
            <p:cNvSpPr txBox="1"/>
            <p:nvPr/>
          </p:nvSpPr>
          <p:spPr>
            <a:xfrm>
              <a:off x="3567" y="3452"/>
              <a:ext cx="608" cy="473"/>
            </a:xfrm>
            <a:prstGeom prst="rect">
              <a:avLst/>
            </a:prstGeom>
            <a:noFill/>
            <a:ln w="9525">
              <a:noFill/>
            </a:ln>
          </p:spPr>
          <p:txBody>
            <a:bodyPr wrap="none" anchor="ctr">
              <a:spAutoFit/>
            </a:bodyPr>
            <a:lstStyle/>
            <a:p>
              <a:pPr lvl="0" algn="ctr" eaLnBrk="1" hangingPunct="1"/>
              <a:r>
                <a:rPr lang="en-US" altLang="zh-CN" sz="2400" b="1" dirty="0">
                  <a:latin typeface="Times New Roman" panose="02020603050405020304" pitchFamily="18" charset="0"/>
                  <a:ea typeface="宋体" panose="02010600030101010101" pitchFamily="2" charset="-122"/>
                </a:rPr>
                <a:t>255</a:t>
              </a:r>
            </a:p>
          </p:txBody>
        </p:sp>
      </p:grpSp>
      <p:pic>
        <p:nvPicPr>
          <p:cNvPr id="35844" name="Picture 11"/>
          <p:cNvPicPr>
            <a:picLocks noChangeAspect="1"/>
          </p:cNvPicPr>
          <p:nvPr/>
        </p:nvPicPr>
        <p:blipFill>
          <a:blip r:embed="rId2"/>
          <a:stretch>
            <a:fillRect/>
          </a:stretch>
        </p:blipFill>
        <p:spPr>
          <a:xfrm>
            <a:off x="215900" y="2889250"/>
            <a:ext cx="2195513" cy="1979613"/>
          </a:xfrm>
          <a:prstGeom prst="rect">
            <a:avLst/>
          </a:prstGeom>
          <a:noFill/>
          <a:ln w="9525">
            <a:noFill/>
          </a:ln>
        </p:spPr>
      </p:pic>
      <p:pic>
        <p:nvPicPr>
          <p:cNvPr id="35845" name="Picture 12"/>
          <p:cNvPicPr>
            <a:picLocks noChangeAspect="1"/>
          </p:cNvPicPr>
          <p:nvPr/>
        </p:nvPicPr>
        <p:blipFill>
          <a:blip r:embed="rId3"/>
          <a:stretch>
            <a:fillRect/>
          </a:stretch>
        </p:blipFill>
        <p:spPr>
          <a:xfrm>
            <a:off x="6300788" y="2852738"/>
            <a:ext cx="2089150" cy="1944687"/>
          </a:xfrm>
          <a:prstGeom prst="rect">
            <a:avLst/>
          </a:prstGeom>
          <a:noFill/>
          <a:ln w="9525">
            <a:noFill/>
          </a:ln>
        </p:spPr>
      </p:pic>
      <p:sp>
        <p:nvSpPr>
          <p:cNvPr id="35846" name="Rectangle 13"/>
          <p:cNvSpPr/>
          <p:nvPr/>
        </p:nvSpPr>
        <p:spPr>
          <a:xfrm>
            <a:off x="900113" y="5157788"/>
            <a:ext cx="874712" cy="366712"/>
          </a:xfrm>
          <a:prstGeom prst="rect">
            <a:avLst/>
          </a:prstGeom>
          <a:noFill/>
          <a:ln w="9525">
            <a:noFill/>
          </a:ln>
        </p:spPr>
        <p:txBody>
          <a:bodyPr wrap="none">
            <a:spAutoFit/>
          </a:bodyPr>
          <a:lstStyle/>
          <a:p>
            <a:pPr lvl="0"/>
            <a:r>
              <a:rPr lang="zh-CN" altLang="en-US" b="1" dirty="0">
                <a:latin typeface="Times New Roman" panose="02020603050405020304" pitchFamily="18" charset="0"/>
                <a:ea typeface="宋体" panose="02010600030101010101" pitchFamily="2" charset="-122"/>
              </a:rPr>
              <a:t>变换前</a:t>
            </a:r>
          </a:p>
        </p:txBody>
      </p:sp>
      <p:sp>
        <p:nvSpPr>
          <p:cNvPr id="35847" name="Rectangle 14"/>
          <p:cNvSpPr/>
          <p:nvPr/>
        </p:nvSpPr>
        <p:spPr>
          <a:xfrm>
            <a:off x="6948488" y="5157788"/>
            <a:ext cx="874712" cy="366712"/>
          </a:xfrm>
          <a:prstGeom prst="rect">
            <a:avLst/>
          </a:prstGeom>
          <a:noFill/>
          <a:ln w="9525">
            <a:noFill/>
          </a:ln>
        </p:spPr>
        <p:txBody>
          <a:bodyPr wrap="none">
            <a:spAutoFit/>
          </a:bodyPr>
          <a:lstStyle/>
          <a:p>
            <a:pPr lvl="0"/>
            <a:r>
              <a:rPr lang="zh-CN" altLang="en-US" b="1" dirty="0">
                <a:latin typeface="Times New Roman" panose="02020603050405020304" pitchFamily="18" charset="0"/>
                <a:ea typeface="宋体" panose="02010600030101010101" pitchFamily="2" charset="-122"/>
              </a:rPr>
              <a:t>变换后</a:t>
            </a:r>
          </a:p>
        </p:txBody>
      </p:sp>
      <p:sp>
        <p:nvSpPr>
          <p:cNvPr id="35848" name="Rectangle 15"/>
          <p:cNvSpPr>
            <a:spLocks noGrp="1"/>
          </p:cNvSpPr>
          <p:nvPr>
            <p:ph type="title"/>
          </p:nvPr>
        </p:nvSpPr>
        <p:spPr/>
        <p:txBody>
          <a:bodyPr vert="horz" wrap="square" lIns="91440" tIns="45720" rIns="91440" bIns="45720" anchor="ctr"/>
          <a:lstStyle/>
          <a:p>
            <a:pPr algn="ctr" eaLnBrk="1" hangingPunct="1"/>
            <a:r>
              <a:rPr lang="zh-CN" altLang="en-US" sz="2800" dirty="0">
                <a:ea typeface="宋体" panose="02010600030101010101" pitchFamily="2" charset="-122"/>
                <a:sym typeface="+mn-ea"/>
              </a:rPr>
              <a:t>图像亮度变换</a:t>
            </a:r>
            <a:endParaRPr lang="zh-CN" altLang="en-US" sz="2800" dirty="0">
              <a:ea typeface="宋体" panose="02010600030101010101" pitchFamily="2" charset="-122"/>
            </a:endParaRPr>
          </a:p>
        </p:txBody>
      </p:sp>
    </p:spTree>
  </p:cSld>
  <p:clrMapOvr>
    <a:masterClrMapping/>
  </p:clrMapOvr>
</p:sld>
</file>

<file path=ppt/theme/theme1.xml><?xml version="1.0" encoding="utf-8"?>
<a:theme xmlns:a="http://schemas.openxmlformats.org/drawingml/2006/main" name="0093">
  <a:themeElements>
    <a:clrScheme name="0093 2">
      <a:dk1>
        <a:srgbClr val="1D528D"/>
      </a:dk1>
      <a:lt1>
        <a:srgbClr val="FFFFFF"/>
      </a:lt1>
      <a:dk2>
        <a:srgbClr val="000000"/>
      </a:dk2>
      <a:lt2>
        <a:srgbClr val="CACACA"/>
      </a:lt2>
      <a:accent1>
        <a:srgbClr val="0099CC"/>
      </a:accent1>
      <a:accent2>
        <a:srgbClr val="CC9900"/>
      </a:accent2>
      <a:accent3>
        <a:srgbClr val="FFFFFF"/>
      </a:accent3>
      <a:accent4>
        <a:srgbClr val="174578"/>
      </a:accent4>
      <a:accent5>
        <a:srgbClr val="AACAE2"/>
      </a:accent5>
      <a:accent6>
        <a:srgbClr val="B98A00"/>
      </a:accent6>
      <a:hlink>
        <a:srgbClr val="6E81E0"/>
      </a:hlink>
      <a:folHlink>
        <a:srgbClr val="969696"/>
      </a:folHlink>
    </a:clrScheme>
    <a:fontScheme name="0093">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0093 1">
        <a:dk1>
          <a:srgbClr val="666699"/>
        </a:dk1>
        <a:lt1>
          <a:srgbClr val="FFFFFF"/>
        </a:lt1>
        <a:dk2>
          <a:srgbClr val="000000"/>
        </a:dk2>
        <a:lt2>
          <a:srgbClr val="DDDDDD"/>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
      <a:clrScheme name="0093 2">
        <a:dk1>
          <a:srgbClr val="1D528D"/>
        </a:dk1>
        <a:lt1>
          <a:srgbClr val="FFFFFF"/>
        </a:lt1>
        <a:dk2>
          <a:srgbClr val="000000"/>
        </a:dk2>
        <a:lt2>
          <a:srgbClr val="CACACA"/>
        </a:lt2>
        <a:accent1>
          <a:srgbClr val="0099CC"/>
        </a:accent1>
        <a:accent2>
          <a:srgbClr val="CC9900"/>
        </a:accent2>
        <a:accent3>
          <a:srgbClr val="FFFFFF"/>
        </a:accent3>
        <a:accent4>
          <a:srgbClr val="174578"/>
        </a:accent4>
        <a:accent5>
          <a:srgbClr val="AACAE2"/>
        </a:accent5>
        <a:accent6>
          <a:srgbClr val="B98A00"/>
        </a:accent6>
        <a:hlink>
          <a:srgbClr val="6E81E0"/>
        </a:hlink>
        <a:folHlink>
          <a:srgbClr val="969696"/>
        </a:folHlink>
      </a:clrScheme>
      <a:clrMap bg1="lt1" tx1="dk1" bg2="lt2" tx2="dk2" accent1="accent1" accent2="accent2" accent3="accent3" accent4="accent4" accent5="accent5" accent6="accent6" hlink="hlink" folHlink="folHlink"/>
    </a:extraClrScheme>
    <a:extraClrScheme>
      <a:clrScheme name="0093 3">
        <a:dk1>
          <a:srgbClr val="4E40A4"/>
        </a:dk1>
        <a:lt1>
          <a:srgbClr val="FFFFFF"/>
        </a:lt1>
        <a:dk2>
          <a:srgbClr val="000000"/>
        </a:dk2>
        <a:lt2>
          <a:srgbClr val="CCCCCC"/>
        </a:lt2>
        <a:accent1>
          <a:srgbClr val="8B65E9"/>
        </a:accent1>
        <a:accent2>
          <a:srgbClr val="008080"/>
        </a:accent2>
        <a:accent3>
          <a:srgbClr val="FFFFFF"/>
        </a:accent3>
        <a:accent4>
          <a:srgbClr val="41358B"/>
        </a:accent4>
        <a:accent5>
          <a:srgbClr val="C4B8F2"/>
        </a:accent5>
        <a:accent6>
          <a:srgbClr val="007373"/>
        </a:accent6>
        <a:hlink>
          <a:srgbClr val="0066CC"/>
        </a:hlink>
        <a:folHlink>
          <a:srgbClr val="8AB15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0093</Template>
  <TotalTime>10</TotalTime>
  <Words>923</Words>
  <Application>Microsoft Office PowerPoint</Application>
  <PresentationFormat>全屏显示(4:3)</PresentationFormat>
  <Paragraphs>135</Paragraphs>
  <Slides>17</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4</vt:i4>
      </vt:variant>
      <vt:variant>
        <vt:lpstr>幻灯片标题</vt:lpstr>
      </vt:variant>
      <vt:variant>
        <vt:i4>17</vt:i4>
      </vt:variant>
    </vt:vector>
  </HeadingPairs>
  <TitlesOfParts>
    <vt:vector size="34" baseType="lpstr">
      <vt:lpstr>Batang</vt:lpstr>
      <vt:lpstr>Gulim</vt:lpstr>
      <vt:lpstr>黑体</vt:lpstr>
      <vt:lpstr>华文中宋</vt:lpstr>
      <vt:lpstr>宋体</vt:lpstr>
      <vt:lpstr>幼圆</vt:lpstr>
      <vt:lpstr>Arial</vt:lpstr>
      <vt:lpstr>Calibri</vt:lpstr>
      <vt:lpstr>Tahoma</vt:lpstr>
      <vt:lpstr>Times New Roman</vt:lpstr>
      <vt:lpstr>Verdana</vt:lpstr>
      <vt:lpstr>Wingdings</vt:lpstr>
      <vt:lpstr>0093</vt:lpstr>
      <vt:lpstr>Equation.DSMT4</vt:lpstr>
      <vt:lpstr>Microsoft 公式 3.0</vt:lpstr>
      <vt:lpstr>BMP 图像</vt:lpstr>
      <vt:lpstr>Bitmap Image</vt:lpstr>
      <vt:lpstr>PowerPoint 演示文稿</vt:lpstr>
      <vt:lpstr>图像增强</vt:lpstr>
      <vt:lpstr>PowerPoint 演示文稿</vt:lpstr>
      <vt:lpstr>图像亮度变换</vt:lpstr>
      <vt:lpstr>图像亮度变换</vt:lpstr>
      <vt:lpstr>图像亮度变换</vt:lpstr>
      <vt:lpstr>图像亮度变换</vt:lpstr>
      <vt:lpstr>图像亮度变换</vt:lpstr>
      <vt:lpstr>图像亮度变换</vt:lpstr>
      <vt:lpstr>PowerPoint 演示文稿</vt:lpstr>
      <vt:lpstr>图像亮度变换</vt:lpstr>
      <vt:lpstr>图像亮度变换-程序</vt:lpstr>
      <vt:lpstr>图像亮度变换-程序</vt:lpstr>
      <vt:lpstr>图像亮度变换-程序</vt:lpstr>
      <vt:lpstr>图像亮度变换-程序</vt:lpstr>
      <vt:lpstr>图像亮度变换-程序</vt:lpstr>
      <vt:lpstr>图像亮度变换-程序</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User</dc:creator>
  <cp:lastModifiedBy>微软用户</cp:lastModifiedBy>
  <cp:revision>246</cp:revision>
  <dcterms:created xsi:type="dcterms:W3CDTF">2009-04-29T05:12:00Z</dcterms:created>
  <dcterms:modified xsi:type="dcterms:W3CDTF">2018-04-13T02:54:11Z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