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7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8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86" r:id="rId4"/>
    <p:sldId id="265" r:id="rId5"/>
    <p:sldId id="287" r:id="rId6"/>
    <p:sldId id="284" r:id="rId7"/>
    <p:sldId id="288" r:id="rId8"/>
    <p:sldId id="291" r:id="rId9"/>
    <p:sldId id="292" r:id="rId10"/>
    <p:sldId id="293" r:id="rId11"/>
    <p:sldId id="294" r:id="rId12"/>
    <p:sldId id="295" r:id="rId13"/>
    <p:sldId id="296" r:id="rId14"/>
    <p:sldId id="302" r:id="rId15"/>
    <p:sldId id="303" r:id="rId16"/>
    <p:sldId id="304" r:id="rId17"/>
    <p:sldId id="305" r:id="rId18"/>
    <p:sldId id="290" r:id="rId19"/>
    <p:sldId id="300" r:id="rId20"/>
    <p:sldId id="301" r:id="rId21"/>
    <p:sldId id="28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D084C-8375-4E93-B5C7-1EF097E2C59A}" v="6" dt="2020-12-18T22:47:44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55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飞 何" userId="f6415778ed7eb6d9" providerId="Windows Live" clId="Web-{3CCD084C-8375-4E93-B5C7-1EF097E2C59A}"/>
    <pc:docChg chg="modSld">
      <pc:chgData name="飞 何" userId="f6415778ed7eb6d9" providerId="Windows Live" clId="Web-{3CCD084C-8375-4E93-B5C7-1EF097E2C59A}" dt="2020-12-18T22:47:44.900" v="5" actId="20577"/>
      <pc:docMkLst>
        <pc:docMk/>
      </pc:docMkLst>
      <pc:sldChg chg="modSp">
        <pc:chgData name="飞 何" userId="f6415778ed7eb6d9" providerId="Windows Live" clId="Web-{3CCD084C-8375-4E93-B5C7-1EF097E2C59A}" dt="2020-12-18T22:47:44.900" v="4" actId="20577"/>
        <pc:sldMkLst>
          <pc:docMk/>
          <pc:sldMk cId="1300301143" sldId="293"/>
        </pc:sldMkLst>
        <pc:spChg chg="mod">
          <ac:chgData name="飞 何" userId="f6415778ed7eb6d9" providerId="Windows Live" clId="Web-{3CCD084C-8375-4E93-B5C7-1EF097E2C59A}" dt="2020-12-18T22:47:44.900" v="4" actId="20577"/>
          <ac:spMkLst>
            <pc:docMk/>
            <pc:sldMk cId="1300301143" sldId="293"/>
            <ac:spMk id="57" creationId="{22500DD8-EA06-4E90-B03F-2DE9A85574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0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9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9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8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22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9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5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1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6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4B7E-96B3-4FA5-9EC8-3061AD0CA8D0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039C-1FFC-4FB8-BBF9-89CDB53C842D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1B70-93C1-49CF-BBD7-199FA60258B4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0E6-85EF-4E92-BC64-E72BED1DBAE7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8E86-D930-484E-ABDC-5C9928638F19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98E-6FBA-40B2-8EB1-B322F5730309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D8B6-0D7A-4A26-930C-1FB682A01C2F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D08-9F76-418C-BB2A-3641279C8C2A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8A7F-E8DC-4FC1-A6B7-2F207CF522ED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B77A-D25D-4D54-8917-00F697D5F0BE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54A-765B-4048-BE83-7A56C24A4CCB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D4FB-FE49-49D1-982A-FFFE33536AE9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ntax_(programming_languages)" TargetMode="External"/><Relationship Id="rId3" Type="http://schemas.openxmlformats.org/officeDocument/2006/relationships/hyperlink" Target="https://en.wikipedia.org/wiki/Interpreted_language" TargetMode="External"/><Relationship Id="rId7" Type="http://schemas.openxmlformats.org/officeDocument/2006/relationships/hyperlink" Target="https://en.wikipedia.org/wiki/Code_read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Guido_van_Rossum" TargetMode="External"/><Relationship Id="rId5" Type="http://schemas.openxmlformats.org/officeDocument/2006/relationships/hyperlink" Target="https://en.wikipedia.org/wiki/General-purpose_programming_language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Source_lines_of_cod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96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Python</a:t>
            </a:r>
            <a:r>
              <a:rPr lang="zh-CN" altLang="en-US" sz="4800" spc="600" dirty="0">
                <a:cs typeface="+mn-ea"/>
                <a:sym typeface="+mn-lt"/>
              </a:rPr>
              <a:t>程序设计语言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5970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600" dirty="0">
                <a:cs typeface="+mn-ea"/>
                <a:sym typeface="+mn-lt"/>
              </a:rPr>
              <a:t>项目实践</a:t>
            </a:r>
          </a:p>
        </p:txBody>
      </p:sp>
      <p:sp>
        <p:nvSpPr>
          <p:cNvPr id="7" name="PA_文本框 2"/>
          <p:cNvSpPr txBox="1"/>
          <p:nvPr>
            <p:custDataLst>
              <p:tags r:id="rId4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Python Programming Language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89" y="4880886"/>
            <a:ext cx="50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联系方式</a:t>
            </a:r>
            <a:r>
              <a:rPr lang="en-US" altLang="zh-CN" sz="1600" dirty="0">
                <a:cs typeface="+mn-ea"/>
                <a:sym typeface="+mn-lt"/>
              </a:rPr>
              <a:t>:   hef740@nenu.edu.cn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788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授课单位：东北师范大学 信息科学与技术学院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任课教师：何飞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35550-962C-46BC-9532-2262D6E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50FD-A6A7-4817-807E-6B811D535B17}" type="datetime3">
              <a:rPr lang="zh-CN" altLang="en-US" smtClean="0"/>
              <a:t>2021年3月8日星期一</a:t>
            </a:fld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D0FE-B97B-4FFC-A0A0-AAA42E2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F542D8-45DB-4B7E-A00D-7D04B79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应用领域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95A0-ADEF-4A36-BB9E-4F06BC41AAB1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60340" y="1327453"/>
            <a:ext cx="8846706" cy="48571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 fontScale="92500"/>
          </a:bodyPr>
          <a:lstStyle/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编程语言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科学计算：云计算，高性能计算，大数据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cs typeface="+mn-ea"/>
                <a:sym typeface="+mn-lt"/>
              </a:rPr>
              <a:t>数据库开发：</a:t>
            </a:r>
            <a:r>
              <a:rPr lang="en-US" altLang="zh-CN" sz="2400" dirty="0">
                <a:cs typeface="+mn-ea"/>
                <a:sym typeface="+mn-lt"/>
              </a:rPr>
              <a:t>MySQL</a:t>
            </a:r>
            <a:r>
              <a:rPr lang="zh-CN" altLang="en-US" sz="2400">
                <a:cs typeface="+mn-ea"/>
                <a:sym typeface="+mn-lt"/>
              </a:rPr>
              <a:t>，</a:t>
            </a:r>
            <a:r>
              <a:rPr lang="en-US" altLang="zh-CN" sz="2400" dirty="0">
                <a:cs typeface="+mn-ea"/>
                <a:sym typeface="+mn-lt"/>
              </a:rPr>
              <a:t>SQL Server</a:t>
            </a:r>
            <a:r>
              <a:rPr lang="zh-CN" altLang="en-US" sz="2400">
                <a:cs typeface="+mn-ea"/>
                <a:sym typeface="+mn-lt"/>
              </a:rPr>
              <a:t>，</a:t>
            </a:r>
            <a:r>
              <a:rPr lang="en-US" altLang="zh-CN" sz="2400" dirty="0">
                <a:cs typeface="+mn-ea"/>
                <a:sym typeface="+mn-lt"/>
              </a:rPr>
              <a:t>Oracle</a:t>
            </a:r>
            <a:r>
              <a:rPr lang="zh-CN" altLang="en-US" sz="2400">
                <a:cs typeface="+mn-ea"/>
                <a:sym typeface="+mn-lt"/>
              </a:rPr>
              <a:t>，</a:t>
            </a:r>
            <a:r>
              <a:rPr lang="en-US" altLang="zh-CN" sz="2400" dirty="0">
                <a:cs typeface="+mn-ea"/>
                <a:sym typeface="+mn-lt"/>
              </a:rPr>
              <a:t>Non-SQL</a:t>
            </a:r>
            <a:endParaRPr lang="en-US" altLang="zh-CN" sz="2400" dirty="0">
              <a:cs typeface="+mn-ea"/>
            </a:endParaRP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网络应用开发：</a:t>
            </a:r>
            <a:r>
              <a:rPr lang="en-US" altLang="zh-CN" sz="2400" dirty="0">
                <a:cs typeface="+mn-ea"/>
                <a:sym typeface="+mn-lt"/>
              </a:rPr>
              <a:t>WEB</a:t>
            </a:r>
            <a:r>
              <a:rPr lang="zh-CN" altLang="en-US" sz="2400" dirty="0">
                <a:cs typeface="+mn-ea"/>
                <a:sym typeface="+mn-lt"/>
              </a:rPr>
              <a:t>开发，网络程序开发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桌面应用系统开发：</a:t>
            </a:r>
            <a:r>
              <a:rPr lang="en-US" altLang="zh-CN" sz="2400" dirty="0">
                <a:cs typeface="+mn-ea"/>
                <a:sym typeface="+mn-lt"/>
              </a:rPr>
              <a:t>Windows</a:t>
            </a:r>
            <a:r>
              <a:rPr lang="zh-CN" altLang="en-US" sz="2400" dirty="0">
                <a:cs typeface="+mn-ea"/>
                <a:sym typeface="+mn-lt"/>
              </a:rPr>
              <a:t>，</a:t>
            </a:r>
            <a:r>
              <a:rPr lang="en-US" altLang="zh-CN" sz="2400" dirty="0">
                <a:cs typeface="+mn-ea"/>
                <a:sym typeface="+mn-lt"/>
              </a:rPr>
              <a:t>Linux</a:t>
            </a:r>
            <a:r>
              <a:rPr lang="zh-CN" altLang="en-US" sz="2400" dirty="0">
                <a:cs typeface="+mn-ea"/>
                <a:sym typeface="+mn-lt"/>
              </a:rPr>
              <a:t>，</a:t>
            </a:r>
            <a:r>
              <a:rPr lang="en-US" altLang="zh-CN" sz="2400" dirty="0">
                <a:cs typeface="+mn-ea"/>
                <a:sym typeface="+mn-lt"/>
              </a:rPr>
              <a:t>iOS……</a:t>
            </a: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可视化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  <a:sym typeface="+mn-lt"/>
              </a:rPr>
              <a:t>……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3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课后作业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7964-3016-49BE-B5D4-F35BFB39080F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60340" y="1327453"/>
            <a:ext cx="9089946" cy="22400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课后作业</a:t>
            </a:r>
            <a:r>
              <a:rPr lang="en-US" altLang="zh-CN" sz="2400" dirty="0">
                <a:cs typeface="+mn-ea"/>
                <a:sym typeface="+mn-lt"/>
              </a:rPr>
              <a:t>1-2</a:t>
            </a:r>
            <a:r>
              <a:rPr lang="zh-CN" altLang="en-US" sz="2400" dirty="0">
                <a:cs typeface="+mn-ea"/>
                <a:sym typeface="+mn-lt"/>
              </a:rPr>
              <a:t>：</a:t>
            </a: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列举</a:t>
            </a:r>
            <a:r>
              <a:rPr lang="en-US" altLang="zh-CN" sz="2400" dirty="0">
                <a:cs typeface="+mn-ea"/>
                <a:sym typeface="+mn-lt"/>
              </a:rPr>
              <a:t>Python</a:t>
            </a:r>
            <a:r>
              <a:rPr lang="zh-CN" altLang="en-US" sz="2400" dirty="0">
                <a:cs typeface="+mn-ea"/>
                <a:sym typeface="+mn-lt"/>
              </a:rPr>
              <a:t>在各个应用领域的成功案例和主要的开发工具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95939-D42E-4C8C-BC65-B31A9A43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ABB-21D0-48D6-B838-53E088D26236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F10E-BE1F-449D-A2BC-864243ED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73ECF-F5D5-46E2-A27F-CCC21BA0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MH_Number">
            <a:extLst>
              <a:ext uri="{FF2B5EF4-FFF2-40B4-BE49-F238E27FC236}">
                <a16:creationId xmlns:a16="http://schemas.microsoft.com/office/drawing/2014/main" id="{6C4F6A7C-8B91-4A22-A7D6-1E02A6374E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PA_MH_Title">
            <a:extLst>
              <a:ext uri="{FF2B5EF4-FFF2-40B4-BE49-F238E27FC236}">
                <a16:creationId xmlns:a16="http://schemas.microsoft.com/office/drawing/2014/main" id="{6ED226F7-0BDE-42D7-A9BE-4545416189F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75729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课程内容</a:t>
            </a:r>
          </a:p>
        </p:txBody>
      </p:sp>
      <p:sp>
        <p:nvSpPr>
          <p:cNvPr id="12" name="MH_Title">
            <a:extLst>
              <a:ext uri="{FF2B5EF4-FFF2-40B4-BE49-F238E27FC236}">
                <a16:creationId xmlns:a16="http://schemas.microsoft.com/office/drawing/2014/main" id="{E232B46D-868F-42DC-82ED-C86431C245E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517978"/>
            <a:ext cx="4223535" cy="31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基础语言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高级特性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代码解读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应用实战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7188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6899946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2</a:t>
              </a:r>
              <a:r>
                <a:rPr lang="zh-CN" altLang="en-US" sz="2400" spc="600" dirty="0">
                  <a:cs typeface="+mn-ea"/>
                  <a:sym typeface="+mn-lt"/>
                </a:rPr>
                <a:t>部分 基本数据类型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591-450C-486D-8056-C5F755EA08CF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22591" y="993137"/>
            <a:ext cx="3404606" cy="189267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Integral</a:t>
            </a:r>
            <a:r>
              <a:rPr lang="zh-CN" altLang="en-US" sz="2400" dirty="0">
                <a:cs typeface="+mn-ea"/>
              </a:rPr>
              <a:t>类型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浮点类型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字符串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A2CFE9A4-296A-4FCD-8DA6-00C4EBA2EE79}"/>
              </a:ext>
            </a:extLst>
          </p:cNvPr>
          <p:cNvGrpSpPr/>
          <p:nvPr/>
        </p:nvGrpSpPr>
        <p:grpSpPr>
          <a:xfrm>
            <a:off x="0" y="3134360"/>
            <a:ext cx="6899946" cy="589280"/>
            <a:chOff x="0" y="416560"/>
            <a:chExt cx="3586480" cy="589280"/>
          </a:xfrm>
        </p:grpSpPr>
        <p:sp>
          <p:nvSpPr>
            <p:cNvPr id="18" name="五边形 8">
              <a:extLst>
                <a:ext uri="{FF2B5EF4-FFF2-40B4-BE49-F238E27FC236}">
                  <a16:creationId xmlns:a16="http://schemas.microsoft.com/office/drawing/2014/main" id="{3B90FF53-CF5F-4A12-A380-B85DE3CE3E1F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3</a:t>
              </a:r>
              <a:r>
                <a:rPr lang="zh-CN" altLang="en-US" sz="2400" spc="600" dirty="0">
                  <a:cs typeface="+mn-ea"/>
                  <a:sym typeface="+mn-lt"/>
                </a:rPr>
                <a:t>部分 组合数据类型</a:t>
              </a:r>
            </a:p>
          </p:txBody>
        </p:sp>
        <p:sp>
          <p:nvSpPr>
            <p:cNvPr id="19" name="燕尾形 9">
              <a:extLst>
                <a:ext uri="{FF2B5EF4-FFF2-40B4-BE49-F238E27FC236}">
                  <a16:creationId xmlns:a16="http://schemas.microsoft.com/office/drawing/2014/main" id="{C1DD80E6-031E-4842-9CE9-3E4F60A1A6B3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6">
            <a:extLst>
              <a:ext uri="{FF2B5EF4-FFF2-40B4-BE49-F238E27FC236}">
                <a16:creationId xmlns:a16="http://schemas.microsoft.com/office/drawing/2014/main" id="{ACC8AED6-A06B-4806-83E0-542D46D554D2}"/>
              </a:ext>
            </a:extLst>
          </p:cNvPr>
          <p:cNvSpPr txBox="1"/>
          <p:nvPr/>
        </p:nvSpPr>
        <p:spPr>
          <a:xfrm>
            <a:off x="1322591" y="3802377"/>
            <a:ext cx="3404606" cy="189267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序列类型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集合类型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映射类型</a:t>
            </a: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541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6899946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4</a:t>
              </a:r>
              <a:r>
                <a:rPr lang="zh-CN" altLang="en-US" sz="2400" spc="600" dirty="0">
                  <a:cs typeface="+mn-ea"/>
                  <a:sym typeface="+mn-lt"/>
                </a:rPr>
                <a:t>部分 控制结构与函数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098D-4C1E-4B9A-8E22-FED5378929F2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22591" y="993137"/>
            <a:ext cx="3404606" cy="189267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控制结构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异常处理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自定义结构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A2CFE9A4-296A-4FCD-8DA6-00C4EBA2EE79}"/>
              </a:ext>
            </a:extLst>
          </p:cNvPr>
          <p:cNvGrpSpPr/>
          <p:nvPr/>
        </p:nvGrpSpPr>
        <p:grpSpPr>
          <a:xfrm>
            <a:off x="0" y="3134360"/>
            <a:ext cx="6899946" cy="589280"/>
            <a:chOff x="0" y="416560"/>
            <a:chExt cx="3586480" cy="589280"/>
          </a:xfrm>
        </p:grpSpPr>
        <p:sp>
          <p:nvSpPr>
            <p:cNvPr id="18" name="五边形 8">
              <a:extLst>
                <a:ext uri="{FF2B5EF4-FFF2-40B4-BE49-F238E27FC236}">
                  <a16:creationId xmlns:a16="http://schemas.microsoft.com/office/drawing/2014/main" id="{3B90FF53-CF5F-4A12-A380-B85DE3CE3E1F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5</a:t>
              </a:r>
              <a:r>
                <a:rPr lang="zh-CN" altLang="en-US" sz="2400" spc="600" dirty="0">
                  <a:cs typeface="+mn-ea"/>
                  <a:sym typeface="+mn-lt"/>
                </a:rPr>
                <a:t>部分 模块</a:t>
              </a:r>
            </a:p>
          </p:txBody>
        </p:sp>
        <p:sp>
          <p:nvSpPr>
            <p:cNvPr id="19" name="燕尾形 9">
              <a:extLst>
                <a:ext uri="{FF2B5EF4-FFF2-40B4-BE49-F238E27FC236}">
                  <a16:creationId xmlns:a16="http://schemas.microsoft.com/office/drawing/2014/main" id="{C1DD80E6-031E-4842-9CE9-3E4F60A1A6B3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6">
            <a:extLst>
              <a:ext uri="{FF2B5EF4-FFF2-40B4-BE49-F238E27FC236}">
                <a16:creationId xmlns:a16="http://schemas.microsoft.com/office/drawing/2014/main" id="{ACC8AED6-A06B-4806-83E0-542D46D554D2}"/>
              </a:ext>
            </a:extLst>
          </p:cNvPr>
          <p:cNvSpPr txBox="1"/>
          <p:nvPr/>
        </p:nvSpPr>
        <p:spPr>
          <a:xfrm>
            <a:off x="1322591" y="3802377"/>
            <a:ext cx="3404606" cy="189267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模块与包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Python</a:t>
            </a:r>
            <a:r>
              <a:rPr lang="zh-CN" altLang="en-US" sz="2400" dirty="0">
                <a:cs typeface="+mn-ea"/>
              </a:rPr>
              <a:t>标准库</a:t>
            </a: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698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6899946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6</a:t>
              </a:r>
              <a:r>
                <a:rPr lang="zh-CN" altLang="en-US" sz="2400" spc="600" dirty="0">
                  <a:cs typeface="+mn-ea"/>
                  <a:sym typeface="+mn-lt"/>
                </a:rPr>
                <a:t>部分 面向对象程序设计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ECD8816-E13A-48E5-96A9-BCC232119E0B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22591" y="993136"/>
            <a:ext cx="3404606" cy="2147943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面向对象方法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属性与方法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继承与多态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特性与数据类型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A2CFE9A4-296A-4FCD-8DA6-00C4EBA2EE79}"/>
              </a:ext>
            </a:extLst>
          </p:cNvPr>
          <p:cNvGrpSpPr/>
          <p:nvPr/>
        </p:nvGrpSpPr>
        <p:grpSpPr>
          <a:xfrm>
            <a:off x="0" y="3141079"/>
            <a:ext cx="6899946" cy="589280"/>
            <a:chOff x="0" y="416560"/>
            <a:chExt cx="3586480" cy="589280"/>
          </a:xfrm>
        </p:grpSpPr>
        <p:sp>
          <p:nvSpPr>
            <p:cNvPr id="18" name="五边形 8">
              <a:extLst>
                <a:ext uri="{FF2B5EF4-FFF2-40B4-BE49-F238E27FC236}">
                  <a16:creationId xmlns:a16="http://schemas.microsoft.com/office/drawing/2014/main" id="{3B90FF53-CF5F-4A12-A380-B85DE3CE3E1F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7</a:t>
              </a:r>
              <a:r>
                <a:rPr lang="zh-CN" altLang="en-US" sz="2400" spc="600" dirty="0">
                  <a:cs typeface="+mn-ea"/>
                  <a:sym typeface="+mn-lt"/>
                </a:rPr>
                <a:t>部分 文件处理</a:t>
              </a:r>
            </a:p>
          </p:txBody>
        </p:sp>
        <p:sp>
          <p:nvSpPr>
            <p:cNvPr id="19" name="燕尾形 9">
              <a:extLst>
                <a:ext uri="{FF2B5EF4-FFF2-40B4-BE49-F238E27FC236}">
                  <a16:creationId xmlns:a16="http://schemas.microsoft.com/office/drawing/2014/main" id="{C1DD80E6-031E-4842-9CE9-3E4F60A1A6B3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6">
            <a:extLst>
              <a:ext uri="{FF2B5EF4-FFF2-40B4-BE49-F238E27FC236}">
                <a16:creationId xmlns:a16="http://schemas.microsoft.com/office/drawing/2014/main" id="{ACC8AED6-A06B-4806-83E0-542D46D554D2}"/>
              </a:ext>
            </a:extLst>
          </p:cNvPr>
          <p:cNvSpPr txBox="1"/>
          <p:nvPr/>
        </p:nvSpPr>
        <p:spPr>
          <a:xfrm>
            <a:off x="1322591" y="3809096"/>
            <a:ext cx="3404606" cy="261940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文件对象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文件工具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目录工具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文本文件读写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XML</a:t>
            </a:r>
            <a:r>
              <a:rPr lang="zh-CN" altLang="en-US" sz="2400" dirty="0">
                <a:cs typeface="+mn-ea"/>
              </a:rPr>
              <a:t>文件读写</a:t>
            </a: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7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6899946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8</a:t>
              </a:r>
              <a:r>
                <a:rPr lang="zh-CN" altLang="en-US" sz="2400" spc="600" dirty="0">
                  <a:cs typeface="+mn-ea"/>
                  <a:sym typeface="+mn-lt"/>
                </a:rPr>
                <a:t>部分 进程与线程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5FE9-E98D-4792-8739-A7B189729CD1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22591" y="993136"/>
            <a:ext cx="3404606" cy="40192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进程分支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线程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程序退出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进程见通讯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Multiprocessing</a:t>
            </a:r>
            <a:r>
              <a:rPr lang="zh-CN" altLang="en-US" sz="2400" dirty="0">
                <a:cs typeface="+mn-ea"/>
              </a:rPr>
              <a:t>模块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线程化实例</a:t>
            </a:r>
            <a:r>
              <a:rPr lang="en-US" altLang="zh-CN" sz="2400" dirty="0">
                <a:cs typeface="+mn-ea"/>
              </a:rPr>
              <a:t>1</a:t>
            </a: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线程化实例</a:t>
            </a:r>
            <a:r>
              <a:rPr lang="en-US" altLang="zh-CN" sz="2400" dirty="0">
                <a:cs typeface="+mn-ea"/>
              </a:rPr>
              <a:t>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6899946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9</a:t>
              </a:r>
              <a:r>
                <a:rPr lang="zh-CN" altLang="en-US" sz="2400" spc="600" dirty="0">
                  <a:cs typeface="+mn-ea"/>
                  <a:sym typeface="+mn-lt"/>
                </a:rPr>
                <a:t>部分 </a:t>
              </a:r>
              <a:r>
                <a:rPr lang="en-US" altLang="zh-CN" sz="2400" spc="600" dirty="0">
                  <a:cs typeface="+mn-ea"/>
                  <a:sym typeface="+mn-lt"/>
                </a:rPr>
                <a:t>Python</a:t>
              </a:r>
              <a:r>
                <a:rPr lang="zh-CN" altLang="en-US" sz="2400" spc="600" dirty="0">
                  <a:cs typeface="+mn-ea"/>
                  <a:sym typeface="+mn-lt"/>
                </a:rPr>
                <a:t>可视化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19A-3540-4FC5-8AED-8D9D76C09C2D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22591" y="993137"/>
            <a:ext cx="3404606" cy="189267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MatPlotLab</a:t>
            </a:r>
            <a:r>
              <a:rPr lang="zh-CN" altLang="en-US" sz="2400" dirty="0">
                <a:cs typeface="+mn-ea"/>
              </a:rPr>
              <a:t>之曲线图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MatPlotLab</a:t>
            </a:r>
            <a:r>
              <a:rPr lang="zh-CN" altLang="en-US" sz="2400" dirty="0">
                <a:cs typeface="+mn-ea"/>
              </a:rPr>
              <a:t>之散点图</a:t>
            </a:r>
            <a:endParaRPr lang="en-US" altLang="zh-CN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A2CFE9A4-296A-4FCD-8DA6-00C4EBA2EE79}"/>
              </a:ext>
            </a:extLst>
          </p:cNvPr>
          <p:cNvGrpSpPr/>
          <p:nvPr/>
        </p:nvGrpSpPr>
        <p:grpSpPr>
          <a:xfrm>
            <a:off x="0" y="3134360"/>
            <a:ext cx="6899946" cy="589280"/>
            <a:chOff x="0" y="416560"/>
            <a:chExt cx="3586480" cy="589280"/>
          </a:xfrm>
        </p:grpSpPr>
        <p:sp>
          <p:nvSpPr>
            <p:cNvPr id="18" name="五边形 8">
              <a:extLst>
                <a:ext uri="{FF2B5EF4-FFF2-40B4-BE49-F238E27FC236}">
                  <a16:creationId xmlns:a16="http://schemas.microsoft.com/office/drawing/2014/main" id="{3B90FF53-CF5F-4A12-A380-B85DE3CE3E1F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   第</a:t>
              </a:r>
              <a:r>
                <a:rPr lang="en-US" altLang="zh-CN" sz="2400" spc="600" dirty="0">
                  <a:cs typeface="+mn-ea"/>
                  <a:sym typeface="+mn-lt"/>
                </a:rPr>
                <a:t>10</a:t>
              </a:r>
              <a:r>
                <a:rPr lang="zh-CN" altLang="en-US" sz="2400" spc="600" dirty="0">
                  <a:cs typeface="+mn-ea"/>
                  <a:sym typeface="+mn-lt"/>
                </a:rPr>
                <a:t>部分 管道</a:t>
              </a:r>
            </a:p>
          </p:txBody>
        </p:sp>
        <p:sp>
          <p:nvSpPr>
            <p:cNvPr id="19" name="燕尾形 9">
              <a:extLst>
                <a:ext uri="{FF2B5EF4-FFF2-40B4-BE49-F238E27FC236}">
                  <a16:creationId xmlns:a16="http://schemas.microsoft.com/office/drawing/2014/main" id="{C1DD80E6-031E-4842-9CE9-3E4F60A1A6B3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6">
            <a:extLst>
              <a:ext uri="{FF2B5EF4-FFF2-40B4-BE49-F238E27FC236}">
                <a16:creationId xmlns:a16="http://schemas.microsoft.com/office/drawing/2014/main" id="{ACC8AED6-A06B-4806-83E0-542D46D554D2}"/>
              </a:ext>
            </a:extLst>
          </p:cNvPr>
          <p:cNvSpPr txBox="1"/>
          <p:nvPr/>
        </p:nvSpPr>
        <p:spPr>
          <a:xfrm>
            <a:off x="1322591" y="3802377"/>
            <a:ext cx="3404606" cy="189267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系统标准流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标准流重定向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管道</a:t>
            </a: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4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87D7B-8B2C-4853-BC2F-4D9850D7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ABF9-0B34-41B1-AE4B-81EFFB7B2E71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43168-5AEF-4138-91C9-E9F0CF47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4C0DA-FE8F-4782-9790-DE6BAE6D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MH_Number">
            <a:extLst>
              <a:ext uri="{FF2B5EF4-FFF2-40B4-BE49-F238E27FC236}">
                <a16:creationId xmlns:a16="http://schemas.microsoft.com/office/drawing/2014/main" id="{C1CF8263-6B2F-4E1B-AFE4-DF30886BD32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PA_MH_Title">
            <a:extLst>
              <a:ext uri="{FF2B5EF4-FFF2-40B4-BE49-F238E27FC236}">
                <a16:creationId xmlns:a16="http://schemas.microsoft.com/office/drawing/2014/main" id="{7F11874A-0420-45B7-BCBE-918B7B04C5E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544325" y="813780"/>
            <a:ext cx="475729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准备工作</a:t>
            </a:r>
          </a:p>
        </p:txBody>
      </p:sp>
      <p:sp>
        <p:nvSpPr>
          <p:cNvPr id="7" name="MH_Title">
            <a:extLst>
              <a:ext uri="{FF2B5EF4-FFF2-40B4-BE49-F238E27FC236}">
                <a16:creationId xmlns:a16="http://schemas.microsoft.com/office/drawing/2014/main" id="{6438D68A-EE93-40BA-B384-981136D3DC4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44325" y="2517978"/>
            <a:ext cx="4223535" cy="31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开发环境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代码共享环境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文档共享环境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30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BCA8F-4E36-490C-B6FC-65C19F33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C19E-093E-46F0-B5E7-29CDB069ABD4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8404B-281C-46F8-8178-C5FD0B59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0F371-C4C8-4601-88CC-2D07839D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6" name="组合 10">
            <a:extLst>
              <a:ext uri="{FF2B5EF4-FFF2-40B4-BE49-F238E27FC236}">
                <a16:creationId xmlns:a16="http://schemas.microsoft.com/office/drawing/2014/main" id="{5B2E2EA2-9754-4423-B97C-F0D15E2B85BD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7" name="五边形 8">
              <a:extLst>
                <a:ext uri="{FF2B5EF4-FFF2-40B4-BE49-F238E27FC236}">
                  <a16:creationId xmlns:a16="http://schemas.microsoft.com/office/drawing/2014/main" id="{6F4EDEBB-3A57-4DAB-A19F-4A6C592843D8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开发环境</a:t>
              </a:r>
            </a:p>
          </p:txBody>
        </p:sp>
        <p:sp>
          <p:nvSpPr>
            <p:cNvPr id="8" name="燕尾形 9">
              <a:extLst>
                <a:ext uri="{FF2B5EF4-FFF2-40B4-BE49-F238E27FC236}">
                  <a16:creationId xmlns:a16="http://schemas.microsoft.com/office/drawing/2014/main" id="{6097F5C2-016D-4D6F-A549-AA5030DC570C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16">
            <a:extLst>
              <a:ext uri="{FF2B5EF4-FFF2-40B4-BE49-F238E27FC236}">
                <a16:creationId xmlns:a16="http://schemas.microsoft.com/office/drawing/2014/main" id="{3BD87545-5B7F-4C78-9B5B-024D16E3F2EB}"/>
              </a:ext>
            </a:extLst>
          </p:cNvPr>
          <p:cNvSpPr txBox="1"/>
          <p:nvPr/>
        </p:nvSpPr>
        <p:spPr>
          <a:xfrm>
            <a:off x="1347757" y="1387419"/>
            <a:ext cx="8479945" cy="40192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Windows10 </a:t>
            </a:r>
            <a:r>
              <a:rPr lang="zh-CN" altLang="en-US" sz="2400" dirty="0">
                <a:cs typeface="+mn-ea"/>
              </a:rPr>
              <a:t>或 </a:t>
            </a:r>
            <a:r>
              <a:rPr lang="en-US" altLang="zh-CN" sz="2400" dirty="0">
                <a:cs typeface="+mn-ea"/>
              </a:rPr>
              <a:t>Ubuntu</a:t>
            </a: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Python 3.6 +</a:t>
            </a: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Python</a:t>
            </a:r>
            <a:r>
              <a:rPr lang="zh-CN" altLang="en-US" sz="2400" dirty="0">
                <a:cs typeface="+mn-ea"/>
              </a:rPr>
              <a:t>集成开发环境</a:t>
            </a:r>
            <a:r>
              <a:rPr lang="en-US" altLang="zh-CN" sz="2400" dirty="0">
                <a:cs typeface="+mn-ea"/>
              </a:rPr>
              <a:t>PyCharm</a:t>
            </a:r>
            <a:r>
              <a:rPr lang="zh-CN" altLang="en-US" sz="2400" dirty="0">
                <a:cs typeface="+mn-ea"/>
              </a:rPr>
              <a:t>， </a:t>
            </a:r>
            <a:r>
              <a:rPr lang="en-US" altLang="zh-CN" sz="2400" dirty="0" err="1">
                <a:cs typeface="+mn-ea"/>
              </a:rPr>
              <a:t>WingIDE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02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sp>
        <p:nvSpPr>
          <p:cNvPr id="9" name="Diamond 286"/>
          <p:cNvSpPr/>
          <p:nvPr/>
        </p:nvSpPr>
        <p:spPr>
          <a:xfrm>
            <a:off x="793551" y="4663194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3" name="TextBox 300"/>
          <p:cNvSpPr txBox="1"/>
          <p:nvPr/>
        </p:nvSpPr>
        <p:spPr>
          <a:xfrm>
            <a:off x="1362455" y="4910096"/>
            <a:ext cx="482183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准备工作</a:t>
            </a:r>
          </a:p>
        </p:txBody>
      </p:sp>
      <p:sp>
        <p:nvSpPr>
          <p:cNvPr id="11" name="Diamond 288"/>
          <p:cNvSpPr/>
          <p:nvPr/>
        </p:nvSpPr>
        <p:spPr>
          <a:xfrm>
            <a:off x="793551" y="3594103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1" name="TextBox 298"/>
          <p:cNvSpPr txBox="1"/>
          <p:nvPr/>
        </p:nvSpPr>
        <p:spPr>
          <a:xfrm>
            <a:off x="1362457" y="3841005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课程内容</a:t>
            </a:r>
          </a:p>
        </p:txBody>
      </p:sp>
      <p:sp>
        <p:nvSpPr>
          <p:cNvPr id="13" name="Diamond 290"/>
          <p:cNvSpPr/>
          <p:nvPr/>
        </p:nvSpPr>
        <p:spPr>
          <a:xfrm>
            <a:off x="793551" y="2525012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TextBox 296"/>
          <p:cNvSpPr txBox="1"/>
          <p:nvPr/>
        </p:nvSpPr>
        <p:spPr>
          <a:xfrm>
            <a:off x="1362457" y="2771914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en-US" altLang="zh-CN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语言概述</a:t>
            </a:r>
          </a:p>
        </p:txBody>
      </p:sp>
      <p:sp>
        <p:nvSpPr>
          <p:cNvPr id="15" name="Diamond 292"/>
          <p:cNvSpPr/>
          <p:nvPr/>
        </p:nvSpPr>
        <p:spPr>
          <a:xfrm>
            <a:off x="793553" y="1455921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294"/>
          <p:cNvSpPr txBox="1"/>
          <p:nvPr/>
        </p:nvSpPr>
        <p:spPr>
          <a:xfrm>
            <a:off x="1362457" y="1702823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课程要求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8B632-E26E-4179-A3A8-7339D82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BF2A-6666-4990-9B0F-2CFE30CFDFA2}" type="datetime3">
              <a:rPr lang="zh-CN" altLang="en-US" smtClean="0"/>
              <a:t>2021年3月8日星期一</a:t>
            </a:fld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8C26-0AD5-4D82-8998-2FBFE9A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C5899-7EC5-4FE4-AA9A-6443079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42430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76C21-99E7-4F85-9190-D875C8CD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BBD6-E8F1-46BD-80D8-59A82930EE0C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E884E-F1DA-4841-B9DF-D6422D5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F025F-0A7B-421C-BB47-4BBBB1CC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组合 10">
            <a:extLst>
              <a:ext uri="{FF2B5EF4-FFF2-40B4-BE49-F238E27FC236}">
                <a16:creationId xmlns:a16="http://schemas.microsoft.com/office/drawing/2014/main" id="{BF4E6E44-BE4B-4784-8ADE-7137EB6C076B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051975FB-701F-43BA-8EDC-971514EB53B2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代码共享环境</a:t>
              </a:r>
            </a:p>
          </p:txBody>
        </p:sp>
        <p:sp>
          <p:nvSpPr>
            <p:cNvPr id="7" name="燕尾形 9">
              <a:extLst>
                <a:ext uri="{FF2B5EF4-FFF2-40B4-BE49-F238E27FC236}">
                  <a16:creationId xmlns:a16="http://schemas.microsoft.com/office/drawing/2014/main" id="{B2195803-DC06-49E7-8CDB-2EF836D5B0AE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16">
            <a:extLst>
              <a:ext uri="{FF2B5EF4-FFF2-40B4-BE49-F238E27FC236}">
                <a16:creationId xmlns:a16="http://schemas.microsoft.com/office/drawing/2014/main" id="{8C90FAD9-437A-4FB7-9A81-BEE31CA47E4F}"/>
              </a:ext>
            </a:extLst>
          </p:cNvPr>
          <p:cNvSpPr txBox="1"/>
          <p:nvPr/>
        </p:nvSpPr>
        <p:spPr>
          <a:xfrm>
            <a:off x="1297423" y="879885"/>
            <a:ext cx="8479945" cy="169134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Github</a:t>
            </a:r>
            <a:r>
              <a:rPr lang="zh-CN" altLang="en-US" sz="2400" dirty="0">
                <a:cs typeface="+mn-ea"/>
              </a:rPr>
              <a:t> 及 </a:t>
            </a:r>
            <a:r>
              <a:rPr lang="en-US" altLang="zh-CN" sz="2400" dirty="0" err="1">
                <a:cs typeface="+mn-ea"/>
              </a:rPr>
              <a:t>Github</a:t>
            </a:r>
            <a:r>
              <a:rPr lang="en-US" altLang="zh-CN" sz="2400" dirty="0">
                <a:cs typeface="+mn-ea"/>
              </a:rPr>
              <a:t> Desktop</a:t>
            </a: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cs typeface="+mn-ea"/>
            </a:endParaRPr>
          </a:p>
        </p:txBody>
      </p:sp>
      <p:grpSp>
        <p:nvGrpSpPr>
          <p:cNvPr id="13" name="组合 10">
            <a:extLst>
              <a:ext uri="{FF2B5EF4-FFF2-40B4-BE49-F238E27FC236}">
                <a16:creationId xmlns:a16="http://schemas.microsoft.com/office/drawing/2014/main" id="{D7FDA850-5B14-4139-920D-932D8A3C59B6}"/>
              </a:ext>
            </a:extLst>
          </p:cNvPr>
          <p:cNvGrpSpPr/>
          <p:nvPr/>
        </p:nvGrpSpPr>
        <p:grpSpPr>
          <a:xfrm>
            <a:off x="-5080" y="2880966"/>
            <a:ext cx="3586480" cy="589280"/>
            <a:chOff x="0" y="416560"/>
            <a:chExt cx="3586480" cy="589280"/>
          </a:xfrm>
        </p:grpSpPr>
        <p:sp>
          <p:nvSpPr>
            <p:cNvPr id="14" name="五边形 8">
              <a:extLst>
                <a:ext uri="{FF2B5EF4-FFF2-40B4-BE49-F238E27FC236}">
                  <a16:creationId xmlns:a16="http://schemas.microsoft.com/office/drawing/2014/main" id="{E2D96965-63D8-4643-BD87-B54A4C4FB5BC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文档共享环境</a:t>
              </a:r>
            </a:p>
          </p:txBody>
        </p:sp>
        <p:sp>
          <p:nvSpPr>
            <p:cNvPr id="15" name="燕尾形 9">
              <a:extLst>
                <a:ext uri="{FF2B5EF4-FFF2-40B4-BE49-F238E27FC236}">
                  <a16:creationId xmlns:a16="http://schemas.microsoft.com/office/drawing/2014/main" id="{E5A4DD4F-AE79-4EDA-99F8-2F98FB2BBED6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文本框 16">
            <a:extLst>
              <a:ext uri="{FF2B5EF4-FFF2-40B4-BE49-F238E27FC236}">
                <a16:creationId xmlns:a16="http://schemas.microsoft.com/office/drawing/2014/main" id="{8E862DA2-BD1E-415B-9DF5-E7A3A395A1F0}"/>
              </a:ext>
            </a:extLst>
          </p:cNvPr>
          <p:cNvSpPr txBox="1"/>
          <p:nvPr/>
        </p:nvSpPr>
        <p:spPr>
          <a:xfrm>
            <a:off x="1292343" y="3435731"/>
            <a:ext cx="8479945" cy="169134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cs typeface="+mn-ea"/>
              </a:rPr>
              <a:t>Github</a:t>
            </a:r>
            <a:r>
              <a:rPr lang="zh-CN" altLang="en-US" sz="2400" dirty="0">
                <a:cs typeface="+mn-ea"/>
              </a:rPr>
              <a:t> 及 </a:t>
            </a:r>
            <a:r>
              <a:rPr lang="en-US" altLang="zh-CN" sz="2400" dirty="0" err="1">
                <a:cs typeface="+mn-ea"/>
              </a:rPr>
              <a:t>Github</a:t>
            </a:r>
            <a:r>
              <a:rPr lang="en-US" altLang="zh-CN" sz="2400" dirty="0">
                <a:cs typeface="+mn-ea"/>
              </a:rPr>
              <a:t> Desktop</a:t>
            </a: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95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提升自己！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cs typeface="+mn-ea"/>
                <a:sym typeface="+mn-lt"/>
              </a:rPr>
              <a:t>下节课学习内容：基本数据类型</a:t>
            </a:r>
            <a:endParaRPr lang="en-US" altLang="zh-CN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1DA6B-60D4-4381-BA7C-F2CAEE8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EFC8-28AF-4839-BE27-E2C819B4250A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8BFD5-74D9-44E0-9E0F-B11E5291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6E9970-DBE7-4A42-8CA5-5EBD6E5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课程要求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021953"/>
            <a:ext cx="4223535" cy="4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时间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教材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纪律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考试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学习方法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BD9DA-0EF1-416E-9C88-0EB8B65B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23-0114-44F2-B21B-D8E62A3D3291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ECA1E-E470-47E6-9503-9F6F9312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Freeform: Shape 80">
            <a:extLst>
              <a:ext uri="{FF2B5EF4-FFF2-40B4-BE49-F238E27FC236}">
                <a16:creationId xmlns:a16="http://schemas.microsoft.com/office/drawing/2014/main" id="{62CAC593-A13D-49D8-B8FE-509182B0AA1A}"/>
              </a:ext>
            </a:extLst>
          </p:cNvPr>
          <p:cNvSpPr>
            <a:spLocks/>
          </p:cNvSpPr>
          <p:nvPr/>
        </p:nvSpPr>
        <p:spPr bwMode="auto">
          <a:xfrm>
            <a:off x="5284458" y="5439330"/>
            <a:ext cx="507640" cy="455513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Freeform: Shape 81">
            <a:extLst>
              <a:ext uri="{FF2B5EF4-FFF2-40B4-BE49-F238E27FC236}">
                <a16:creationId xmlns:a16="http://schemas.microsoft.com/office/drawing/2014/main" id="{53192060-B2ED-4FC5-9880-69C05AE23163}"/>
              </a:ext>
            </a:extLst>
          </p:cNvPr>
          <p:cNvSpPr>
            <a:spLocks/>
          </p:cNvSpPr>
          <p:nvPr/>
        </p:nvSpPr>
        <p:spPr bwMode="auto">
          <a:xfrm>
            <a:off x="5222465" y="3873393"/>
            <a:ext cx="507640" cy="458342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Freeform: Shape 82">
            <a:extLst>
              <a:ext uri="{FF2B5EF4-FFF2-40B4-BE49-F238E27FC236}">
                <a16:creationId xmlns:a16="http://schemas.microsoft.com/office/drawing/2014/main" id="{609C0571-2F13-46DC-BC4F-8E508FCC8EC1}"/>
              </a:ext>
            </a:extLst>
          </p:cNvPr>
          <p:cNvSpPr>
            <a:spLocks/>
          </p:cNvSpPr>
          <p:nvPr/>
        </p:nvSpPr>
        <p:spPr bwMode="auto">
          <a:xfrm>
            <a:off x="5222465" y="4660773"/>
            <a:ext cx="507640" cy="455513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Freeform: Shape 83">
            <a:extLst>
              <a:ext uri="{FF2B5EF4-FFF2-40B4-BE49-F238E27FC236}">
                <a16:creationId xmlns:a16="http://schemas.microsoft.com/office/drawing/2014/main" id="{9BFCC335-FCC0-4E04-A0A7-D862AC3FEFFD}"/>
              </a:ext>
            </a:extLst>
          </p:cNvPr>
          <p:cNvSpPr>
            <a:spLocks/>
          </p:cNvSpPr>
          <p:nvPr/>
        </p:nvSpPr>
        <p:spPr bwMode="auto">
          <a:xfrm>
            <a:off x="5222465" y="3168610"/>
            <a:ext cx="507640" cy="458342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椭圆 29">
            <a:extLst>
              <a:ext uri="{FF2B5EF4-FFF2-40B4-BE49-F238E27FC236}">
                <a16:creationId xmlns:a16="http://schemas.microsoft.com/office/drawing/2014/main" id="{7F914F61-CBFF-49DC-870C-1A08D55E2A3B}"/>
              </a:ext>
            </a:extLst>
          </p:cNvPr>
          <p:cNvSpPr/>
          <p:nvPr/>
        </p:nvSpPr>
        <p:spPr>
          <a:xfrm>
            <a:off x="5149384" y="2268366"/>
            <a:ext cx="653802" cy="65380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任意多边形: 形状 45">
            <a:extLst>
              <a:ext uri="{FF2B5EF4-FFF2-40B4-BE49-F238E27FC236}">
                <a16:creationId xmlns:a16="http://schemas.microsoft.com/office/drawing/2014/main" id="{9BE09047-E2BF-4A78-95D9-FB3D0BDA4E99}"/>
              </a:ext>
            </a:extLst>
          </p:cNvPr>
          <p:cNvSpPr>
            <a:spLocks/>
          </p:cNvSpPr>
          <p:nvPr/>
        </p:nvSpPr>
        <p:spPr bwMode="auto">
          <a:xfrm>
            <a:off x="5284458" y="241050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58FC-36C1-40D2-B853-7B4045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7925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时间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FF5C-A505-4F25-A0F9-3CC9C7FF9E53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48" name="组合 10">
            <a:extLst>
              <a:ext uri="{FF2B5EF4-FFF2-40B4-BE49-F238E27FC236}">
                <a16:creationId xmlns:a16="http://schemas.microsoft.com/office/drawing/2014/main" id="{8EDC607F-B11B-42D8-86F2-FF30153D8AE4}"/>
              </a:ext>
            </a:extLst>
          </p:cNvPr>
          <p:cNvGrpSpPr/>
          <p:nvPr/>
        </p:nvGrpSpPr>
        <p:grpSpPr>
          <a:xfrm>
            <a:off x="-5080" y="2428898"/>
            <a:ext cx="3586480" cy="589280"/>
            <a:chOff x="0" y="416560"/>
            <a:chExt cx="3586480" cy="589280"/>
          </a:xfrm>
        </p:grpSpPr>
        <p:sp>
          <p:nvSpPr>
            <p:cNvPr id="49" name="五边形 8">
              <a:extLst>
                <a:ext uri="{FF2B5EF4-FFF2-40B4-BE49-F238E27FC236}">
                  <a16:creationId xmlns:a16="http://schemas.microsoft.com/office/drawing/2014/main" id="{453832A4-8F31-456D-BD2D-F56C28ACFA13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教材</a:t>
              </a:r>
            </a:p>
          </p:txBody>
        </p:sp>
        <p:sp>
          <p:nvSpPr>
            <p:cNvPr id="50" name="燕尾形 9">
              <a:extLst>
                <a:ext uri="{FF2B5EF4-FFF2-40B4-BE49-F238E27FC236}">
                  <a16:creationId xmlns:a16="http://schemas.microsoft.com/office/drawing/2014/main" id="{D95EF4CF-D785-4CC3-B15B-3F71A635BDDE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10">
            <a:extLst>
              <a:ext uri="{FF2B5EF4-FFF2-40B4-BE49-F238E27FC236}">
                <a16:creationId xmlns:a16="http://schemas.microsoft.com/office/drawing/2014/main" id="{2B249178-E58D-484F-B4EC-A2CDCF6890A7}"/>
              </a:ext>
            </a:extLst>
          </p:cNvPr>
          <p:cNvGrpSpPr/>
          <p:nvPr/>
        </p:nvGrpSpPr>
        <p:grpSpPr>
          <a:xfrm>
            <a:off x="-5080" y="4392624"/>
            <a:ext cx="3586480" cy="589280"/>
            <a:chOff x="0" y="416560"/>
            <a:chExt cx="3586480" cy="589280"/>
          </a:xfrm>
        </p:grpSpPr>
        <p:sp>
          <p:nvSpPr>
            <p:cNvPr id="52" name="五边形 8">
              <a:extLst>
                <a:ext uri="{FF2B5EF4-FFF2-40B4-BE49-F238E27FC236}">
                  <a16:creationId xmlns:a16="http://schemas.microsoft.com/office/drawing/2014/main" id="{8EA677F3-FF4B-4467-8C87-F7286864D9F5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纪律</a:t>
              </a:r>
            </a:p>
          </p:txBody>
        </p:sp>
        <p:sp>
          <p:nvSpPr>
            <p:cNvPr id="53" name="燕尾形 9">
              <a:extLst>
                <a:ext uri="{FF2B5EF4-FFF2-40B4-BE49-F238E27FC236}">
                  <a16:creationId xmlns:a16="http://schemas.microsoft.com/office/drawing/2014/main" id="{64C6F617-8927-4827-9392-5CAE17B18E24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60340" y="1327453"/>
            <a:ext cx="7969819" cy="7848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400" dirty="0">
                <a:cs typeface="+mn-ea"/>
                <a:sym typeface="+mn-lt"/>
              </a:rPr>
              <a:t>2021</a:t>
            </a:r>
            <a:r>
              <a:rPr lang="zh-CN" altLang="en-US" sz="2400" dirty="0">
                <a:cs typeface="+mn-ea"/>
                <a:sym typeface="+mn-lt"/>
              </a:rPr>
              <a:t>年春季学期</a:t>
            </a:r>
            <a:r>
              <a:rPr lang="en-US" altLang="zh-CN" sz="2400" dirty="0">
                <a:cs typeface="+mn-ea"/>
                <a:sym typeface="+mn-lt"/>
              </a:rPr>
              <a:t>	2021-03-10 </a:t>
            </a:r>
            <a:r>
              <a:rPr lang="zh-CN" altLang="en-US" sz="2400" dirty="0">
                <a:cs typeface="+mn-ea"/>
                <a:sym typeface="+mn-lt"/>
              </a:rPr>
              <a:t>至 </a:t>
            </a:r>
            <a:r>
              <a:rPr lang="en-US" altLang="zh-CN" sz="2400" dirty="0">
                <a:cs typeface="+mn-ea"/>
                <a:sym typeface="+mn-lt"/>
              </a:rPr>
              <a:t>2021-07-21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360340" y="3094322"/>
            <a:ext cx="10292630" cy="149100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r>
              <a:rPr lang="zh-CN" altLang="en-US" dirty="0"/>
              <a:t>编程 第</a:t>
            </a:r>
            <a:r>
              <a:rPr lang="en-US" dirty="0"/>
              <a:t>4</a:t>
            </a:r>
            <a:r>
              <a:rPr lang="zh-CN" altLang="en-US" dirty="0"/>
              <a:t>版 上</a:t>
            </a:r>
            <a:r>
              <a:rPr lang="en-US" dirty="0"/>
              <a:t> mark </a:t>
            </a:r>
            <a:r>
              <a:rPr lang="en-US" dirty="0" err="1"/>
              <a:t>lutz</a:t>
            </a:r>
            <a:r>
              <a:rPr lang="en-US" dirty="0"/>
              <a:t>(</a:t>
            </a:r>
            <a:r>
              <a:rPr lang="zh-CN" altLang="en-US" dirty="0"/>
              <a:t>著</a:t>
            </a:r>
            <a:r>
              <a:rPr lang="en-US" dirty="0"/>
              <a:t>) </a:t>
            </a:r>
            <a:r>
              <a:rPr lang="zh-CN" altLang="en-US" dirty="0"/>
              <a:t>邹晓</a:t>
            </a:r>
            <a:r>
              <a:rPr lang="en-US" dirty="0"/>
              <a:t>;</a:t>
            </a:r>
            <a:r>
              <a:rPr lang="zh-CN" altLang="en-US" dirty="0"/>
              <a:t>瞿乔</a:t>
            </a:r>
            <a:r>
              <a:rPr lang="en-US" dirty="0"/>
              <a:t>;</a:t>
            </a:r>
            <a:r>
              <a:rPr lang="zh-CN" altLang="en-US" dirty="0"/>
              <a:t>任发科</a:t>
            </a:r>
            <a:r>
              <a:rPr lang="en-US" dirty="0"/>
              <a:t>(</a:t>
            </a:r>
            <a:r>
              <a:rPr lang="zh-CN" altLang="en-US" dirty="0"/>
              <a:t>译</a:t>
            </a:r>
            <a:r>
              <a:rPr lang="en-US" dirty="0"/>
              <a:t>) </a:t>
            </a:r>
            <a:r>
              <a:rPr lang="zh-CN" altLang="en-US" dirty="0"/>
              <a:t>中国电力出版社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  <a:r>
              <a:rPr lang="zh-CN" altLang="en-US" dirty="0"/>
              <a:t>程序开发指南（第</a:t>
            </a:r>
            <a:r>
              <a:rPr lang="en-US" dirty="0"/>
              <a:t>2</a:t>
            </a:r>
            <a:r>
              <a:rPr lang="zh-CN" altLang="en-US" dirty="0"/>
              <a:t>版 修订版）</a:t>
            </a:r>
            <a:r>
              <a:rPr lang="en-US" dirty="0" err="1"/>
              <a:t>MarkSummerfield</a:t>
            </a:r>
            <a:r>
              <a:rPr lang="zh-CN" altLang="en-US" dirty="0"/>
              <a:t>著 王弘博 孙传庆 译</a:t>
            </a:r>
            <a:r>
              <a:rPr lang="en-US" dirty="0"/>
              <a:t>  </a:t>
            </a:r>
            <a:r>
              <a:rPr lang="zh-CN" altLang="en-US" dirty="0"/>
              <a:t>人民邮电出版社</a:t>
            </a:r>
            <a:endParaRPr lang="en-US" dirty="0"/>
          </a:p>
          <a:p>
            <a:endParaRPr lang="en-US" dirty="0"/>
          </a:p>
        </p:txBody>
      </p:sp>
      <p:sp>
        <p:nvSpPr>
          <p:cNvPr id="60" name="文本框 16">
            <a:extLst>
              <a:ext uri="{FF2B5EF4-FFF2-40B4-BE49-F238E27FC236}">
                <a16:creationId xmlns:a16="http://schemas.microsoft.com/office/drawing/2014/main" id="{1FCEAF13-D42E-491A-BFE7-0FAB2EB0878C}"/>
              </a:ext>
            </a:extLst>
          </p:cNvPr>
          <p:cNvSpPr txBox="1"/>
          <p:nvPr/>
        </p:nvSpPr>
        <p:spPr>
          <a:xfrm>
            <a:off x="1360339" y="5276704"/>
            <a:ext cx="7969819" cy="7848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出勤，课堂秩序，课后作业，交流讨论</a:t>
            </a:r>
            <a:r>
              <a:rPr lang="en-US" altLang="zh-CN" sz="2400" dirty="0">
                <a:cs typeface="+mn-ea"/>
                <a:sym typeface="+mn-lt"/>
              </a:rPr>
              <a:t>……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FC59-2583-4084-911A-C7D5957F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46827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pic>
        <p:nvPicPr>
          <p:cNvPr id="1026" name="Picture 2" descr="https://img14.360buyimg.com/n1/jfs/t658/176/1372273530/125566/e7bdde1f/54d31905N888d3d6c.jpg">
            <a:extLst>
              <a:ext uri="{FF2B5EF4-FFF2-40B4-BE49-F238E27FC236}">
                <a16:creationId xmlns:a16="http://schemas.microsoft.com/office/drawing/2014/main" id="{2A66BDCA-8455-4E78-821A-9FEFEBF6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059" y="4392624"/>
            <a:ext cx="1572424" cy="157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14.360buyimg.com/n1/jfs/t1231/119/476768433/100875/80d7c4f7/55264f44Nbc0ffadf.jpg">
            <a:extLst>
              <a:ext uri="{FF2B5EF4-FFF2-40B4-BE49-F238E27FC236}">
                <a16:creationId xmlns:a16="http://schemas.microsoft.com/office/drawing/2014/main" id="{7E0D8C2C-9AF0-4524-BD10-A7982E3E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972" y="4392625"/>
            <a:ext cx="1430828" cy="157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考试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840-5F10-4DE8-BE98-6194B9608ACB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48" name="组合 10">
            <a:extLst>
              <a:ext uri="{FF2B5EF4-FFF2-40B4-BE49-F238E27FC236}">
                <a16:creationId xmlns:a16="http://schemas.microsoft.com/office/drawing/2014/main" id="{8EDC607F-B11B-42D8-86F2-FF30153D8AE4}"/>
              </a:ext>
            </a:extLst>
          </p:cNvPr>
          <p:cNvGrpSpPr/>
          <p:nvPr/>
        </p:nvGrpSpPr>
        <p:grpSpPr>
          <a:xfrm>
            <a:off x="-5080" y="2428898"/>
            <a:ext cx="3586480" cy="589280"/>
            <a:chOff x="0" y="416560"/>
            <a:chExt cx="3586480" cy="589280"/>
          </a:xfrm>
        </p:grpSpPr>
        <p:sp>
          <p:nvSpPr>
            <p:cNvPr id="49" name="五边形 8">
              <a:extLst>
                <a:ext uri="{FF2B5EF4-FFF2-40B4-BE49-F238E27FC236}">
                  <a16:creationId xmlns:a16="http://schemas.microsoft.com/office/drawing/2014/main" id="{453832A4-8F31-456D-BD2D-F56C28ACFA13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学习方法</a:t>
              </a:r>
            </a:p>
          </p:txBody>
        </p:sp>
        <p:sp>
          <p:nvSpPr>
            <p:cNvPr id="50" name="燕尾形 9">
              <a:extLst>
                <a:ext uri="{FF2B5EF4-FFF2-40B4-BE49-F238E27FC236}">
                  <a16:creationId xmlns:a16="http://schemas.microsoft.com/office/drawing/2014/main" id="{D95EF4CF-D785-4CC3-B15B-3F71A635BDDE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60340" y="1327453"/>
            <a:ext cx="7969819" cy="78484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考勤（</a:t>
            </a:r>
            <a:r>
              <a:rPr lang="en-US" altLang="zh-CN" sz="2400" dirty="0">
                <a:cs typeface="+mn-ea"/>
                <a:sym typeface="+mn-lt"/>
              </a:rPr>
              <a:t>20%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  <a:r>
              <a:rPr lang="en-US" altLang="zh-CN" sz="2400" dirty="0">
                <a:cs typeface="+mn-ea"/>
                <a:sym typeface="+mn-lt"/>
              </a:rPr>
              <a:t>+ </a:t>
            </a:r>
            <a:r>
              <a:rPr lang="zh-CN" altLang="en-US" sz="2400" dirty="0">
                <a:cs typeface="+mn-ea"/>
                <a:sym typeface="+mn-lt"/>
              </a:rPr>
              <a:t>作业（</a:t>
            </a:r>
            <a:r>
              <a:rPr lang="en-US" altLang="zh-CN" sz="2400" dirty="0">
                <a:cs typeface="+mn-ea"/>
                <a:sym typeface="+mn-lt"/>
              </a:rPr>
              <a:t>40%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  <a:r>
              <a:rPr lang="en-US" altLang="zh-CN" sz="2400" dirty="0">
                <a:cs typeface="+mn-ea"/>
                <a:sym typeface="+mn-lt"/>
              </a:rPr>
              <a:t>+ </a:t>
            </a:r>
            <a:r>
              <a:rPr lang="zh-CN" altLang="en-US" sz="2400" dirty="0">
                <a:cs typeface="+mn-ea"/>
                <a:sym typeface="+mn-lt"/>
              </a:rPr>
              <a:t>结课项目（</a:t>
            </a:r>
            <a:r>
              <a:rPr lang="en-US" altLang="zh-CN" sz="2400" dirty="0">
                <a:cs typeface="+mn-ea"/>
                <a:sym typeface="+mn-lt"/>
              </a:rPr>
              <a:t>40%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79260" y="3450685"/>
            <a:ext cx="6080984" cy="24731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课堂教学 </a:t>
            </a:r>
            <a:r>
              <a:rPr lang="en-US" altLang="zh-CN" sz="2400" dirty="0">
                <a:cs typeface="+mn-ea"/>
              </a:rPr>
              <a:t>+ </a:t>
            </a:r>
            <a:r>
              <a:rPr lang="zh-CN" altLang="en-US" sz="2400" dirty="0">
                <a:cs typeface="+mn-ea"/>
              </a:rPr>
              <a:t>讨论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课后开发实践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广泛阅读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自主学习</a:t>
            </a:r>
            <a:endParaRPr lang="en-US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D5D99-7220-4B87-9684-FC16685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A97-6C82-4335-95DF-67905B3B4DCF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B5675-996C-4EBC-A257-F500CF1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BA34-CA5E-4F2E-83A5-EAAFCBF6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1" name="MH_Number">
            <a:extLst>
              <a:ext uri="{FF2B5EF4-FFF2-40B4-BE49-F238E27FC236}">
                <a16:creationId xmlns:a16="http://schemas.microsoft.com/office/drawing/2014/main" id="{7846BE10-D6EE-4627-8E4B-615D39DB7A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PA_MH_Title">
            <a:extLst>
              <a:ext uri="{FF2B5EF4-FFF2-40B4-BE49-F238E27FC236}">
                <a16:creationId xmlns:a16="http://schemas.microsoft.com/office/drawing/2014/main" id="{E395CEB6-D732-450C-900E-7633B05465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75729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000" spc="600" dirty="0">
                <a:cs typeface="+mn-ea"/>
                <a:sym typeface="+mn-lt"/>
              </a:rPr>
              <a:t>Python</a:t>
            </a:r>
            <a:r>
              <a:rPr lang="zh-CN" altLang="en-US" sz="4000" spc="600" dirty="0">
                <a:cs typeface="+mn-ea"/>
                <a:sym typeface="+mn-lt"/>
              </a:rPr>
              <a:t>语言概述</a:t>
            </a:r>
          </a:p>
        </p:txBody>
      </p:sp>
      <p:sp>
        <p:nvSpPr>
          <p:cNvPr id="13" name="MH_Title">
            <a:extLst>
              <a:ext uri="{FF2B5EF4-FFF2-40B4-BE49-F238E27FC236}">
                <a16:creationId xmlns:a16="http://schemas.microsoft.com/office/drawing/2014/main" id="{78218555-7B6D-4A3F-AFCA-7A6DFC1CC86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517978"/>
            <a:ext cx="4223535" cy="29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语言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特性及优势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应用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004F2D6-DCF9-42C0-AA25-5FBF2BAFC1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3115B3-AA90-441E-BF51-1FB257CEE4A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Python</a:t>
              </a:r>
              <a:r>
                <a:rPr lang="zh-CN" altLang="en-US" sz="2400" spc="600" dirty="0">
                  <a:cs typeface="+mn-ea"/>
                  <a:sym typeface="+mn-lt"/>
                </a:rPr>
                <a:t>语言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832B-6060-4C3A-A05C-2E84A6972B9E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399378" y="2741211"/>
            <a:ext cx="7830082" cy="302896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解释型语言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纯面向对象语言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跨平台语言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</a:rPr>
              <a:t>胶水语言</a:t>
            </a:r>
            <a:endParaRPr lang="en-US" altLang="zh-CN" sz="2400" dirty="0">
              <a:cs typeface="+mn-ea"/>
            </a:endParaRPr>
          </a:p>
          <a:p>
            <a:pPr indent="-285750" defTabSz="914378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cs typeface="+mn-ea"/>
              </a:rPr>
              <a:t>Python</a:t>
            </a:r>
            <a:r>
              <a:rPr lang="zh-CN" altLang="en-US" sz="2400" dirty="0">
                <a:cs typeface="+mn-ea"/>
              </a:rPr>
              <a:t>的设计哲学是“优雅”、“明确”、“简单”。</a:t>
            </a:r>
            <a:endParaRPr lang="en-US" sz="2400" dirty="0">
              <a:cs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38EC4-C63F-4124-B0CB-791B3012E4FA}"/>
              </a:ext>
            </a:extLst>
          </p:cNvPr>
          <p:cNvSpPr/>
          <p:nvPr/>
        </p:nvSpPr>
        <p:spPr>
          <a:xfrm>
            <a:off x="1399378" y="1349262"/>
            <a:ext cx="10172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Python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 is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an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3" tooltip="Interpreted language"/>
              </a:rPr>
              <a:t>interpreted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4" tooltip="High-level programming language"/>
              </a:rPr>
              <a:t>high-level programming language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 for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5" tooltip="General-purpose programming language"/>
              </a:rPr>
              <a:t>general-purpose programming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 Created by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6" tooltip="Guido van Rossum"/>
              </a:rPr>
              <a:t>Guido van Rossum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 and first released in 1991, Python has a design philosophy that emphasizes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7" tooltip="Code readability"/>
              </a:rPr>
              <a:t>code readability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and a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8" tooltip="Syntax (programming languages)"/>
              </a:rPr>
              <a:t>syntax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 that allows programmers to express concepts in fewer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9" tooltip="Source lines of code"/>
              </a:rPr>
              <a:t>lines of code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课后作业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3347-B6E5-4A81-94DE-7C1F6523C8E6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7" name="文本框 16">
            <a:extLst>
              <a:ext uri="{FF2B5EF4-FFF2-40B4-BE49-F238E27FC236}">
                <a16:creationId xmlns:a16="http://schemas.microsoft.com/office/drawing/2014/main" id="{22500DD8-EA06-4E90-B03F-2DE9A85574FE}"/>
              </a:ext>
            </a:extLst>
          </p:cNvPr>
          <p:cNvSpPr txBox="1"/>
          <p:nvPr/>
        </p:nvSpPr>
        <p:spPr>
          <a:xfrm>
            <a:off x="1360340" y="1327453"/>
            <a:ext cx="7969819" cy="22400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课后作业</a:t>
            </a:r>
            <a:r>
              <a:rPr lang="en-US" altLang="zh-CN" sz="2400" dirty="0">
                <a:cs typeface="+mn-ea"/>
                <a:sym typeface="+mn-lt"/>
              </a:rPr>
              <a:t>1-1</a:t>
            </a:r>
            <a:r>
              <a:rPr lang="zh-CN" altLang="en-US" sz="2400" dirty="0">
                <a:cs typeface="+mn-ea"/>
                <a:sym typeface="+mn-lt"/>
              </a:rPr>
              <a:t>：</a:t>
            </a: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dirty="0">
                <a:cs typeface="+mn-ea"/>
                <a:sym typeface="+mn-lt"/>
              </a:rPr>
              <a:t>为什么说</a:t>
            </a:r>
            <a:r>
              <a:rPr lang="en-US" altLang="zh-CN" sz="2400" dirty="0">
                <a:cs typeface="+mn-ea"/>
                <a:sym typeface="+mn-lt"/>
              </a:rPr>
              <a:t>Python</a:t>
            </a:r>
            <a:r>
              <a:rPr lang="zh-CN" altLang="en-US" sz="2400" dirty="0">
                <a:cs typeface="+mn-ea"/>
                <a:sym typeface="+mn-lt"/>
              </a:rPr>
              <a:t>是更具面向对象特征的语言？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67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特性及优势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80DD-BF44-4DEB-B139-3BDC97215654}" type="datetime3">
              <a:rPr lang="zh-CN" altLang="en-US" smtClean="0"/>
              <a:t>2021年3月8日星期一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318297" y="1214207"/>
            <a:ext cx="9848193" cy="4497415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 dirty="0"/>
              <a:t>1.</a:t>
            </a:r>
            <a:r>
              <a:rPr lang="zh-CN" altLang="en-US" b="1" dirty="0"/>
              <a:t>易于学习：</a:t>
            </a:r>
            <a:r>
              <a:rPr lang="en-US" altLang="zh-CN" dirty="0"/>
              <a:t>Python</a:t>
            </a:r>
            <a:r>
              <a:rPr lang="zh-CN" altLang="en-US" dirty="0"/>
              <a:t>有相对较少的关键字，结构简单，和一个明确定义的语法，学习起来更加简单。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2.</a:t>
            </a:r>
            <a:r>
              <a:rPr lang="zh-CN" altLang="en-US" b="1" dirty="0"/>
              <a:t>易于阅读：</a:t>
            </a:r>
            <a:r>
              <a:rPr lang="en-US" altLang="zh-CN" dirty="0"/>
              <a:t>Python</a:t>
            </a:r>
            <a:r>
              <a:rPr lang="zh-CN" altLang="en-US" dirty="0"/>
              <a:t>代码定义的更清晰。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易于维护：</a:t>
            </a:r>
            <a:r>
              <a:rPr lang="en-US" altLang="zh-CN" dirty="0"/>
              <a:t>Python</a:t>
            </a:r>
            <a:r>
              <a:rPr lang="zh-CN" altLang="en-US" dirty="0"/>
              <a:t>的成功在于它的源代码是相当容易维护的。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4.</a:t>
            </a:r>
            <a:r>
              <a:rPr lang="zh-CN" altLang="en-US" b="1" dirty="0"/>
              <a:t>一个广泛的标准库：</a:t>
            </a:r>
            <a:r>
              <a:rPr lang="en-US" altLang="zh-CN" dirty="0"/>
              <a:t>Python</a:t>
            </a:r>
            <a:r>
              <a:rPr lang="zh-CN" altLang="en-US" dirty="0"/>
              <a:t>的最大的优势之一是丰富的库，跨平台的，在</a:t>
            </a:r>
            <a:r>
              <a:rPr lang="en-US" altLang="zh-CN" dirty="0"/>
              <a:t>UNIX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Macintosh</a:t>
            </a:r>
            <a:r>
              <a:rPr lang="zh-CN" altLang="en-US" dirty="0"/>
              <a:t>兼容很好。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5.</a:t>
            </a:r>
            <a:r>
              <a:rPr lang="zh-CN" altLang="en-US" b="1" dirty="0"/>
              <a:t>互动模式：</a:t>
            </a:r>
            <a:r>
              <a:rPr lang="zh-CN" altLang="en-US" dirty="0"/>
              <a:t>互动模式的支持，您可以从终端输入执行代码并获得结果的语言，互动的测试和调试代码片断。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6.</a:t>
            </a:r>
            <a:r>
              <a:rPr lang="zh-CN" altLang="en-US" b="1" dirty="0"/>
              <a:t>可移植：</a:t>
            </a:r>
            <a:r>
              <a:rPr lang="zh-CN" altLang="en-US" dirty="0"/>
              <a:t>基于其开放源代码的特性，</a:t>
            </a:r>
            <a:r>
              <a:rPr lang="en-US" altLang="zh-CN" dirty="0"/>
              <a:t>Python</a:t>
            </a:r>
            <a:r>
              <a:rPr lang="zh-CN" altLang="en-US" dirty="0"/>
              <a:t>已经被移植（也就是使其工作）到许多平台。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7.</a:t>
            </a:r>
            <a:r>
              <a:rPr lang="zh-CN" altLang="en-US" b="1" dirty="0"/>
              <a:t>可扩展：</a:t>
            </a:r>
            <a:r>
              <a:rPr lang="zh-CN" altLang="en-US" dirty="0"/>
              <a:t>如果你需要一段运行很快的关键代码，或者是想要编写一些不愿开放的算法，你可以使用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完成那部分程序，然后从你的</a:t>
            </a:r>
            <a:r>
              <a:rPr lang="en-US" altLang="zh-CN" dirty="0"/>
              <a:t>Python</a:t>
            </a:r>
            <a:r>
              <a:rPr lang="zh-CN" altLang="en-US" dirty="0"/>
              <a:t>程序中调用。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8.</a:t>
            </a:r>
            <a:r>
              <a:rPr lang="zh-CN" altLang="en-US" b="1" dirty="0"/>
              <a:t>数据库：</a:t>
            </a:r>
            <a:r>
              <a:rPr lang="en-US" altLang="zh-CN" dirty="0"/>
              <a:t>Python</a:t>
            </a:r>
            <a:r>
              <a:rPr lang="zh-CN" altLang="en-US" dirty="0"/>
              <a:t>提供所有主要的商业数据库的接口。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9.GUI</a:t>
            </a:r>
            <a:r>
              <a:rPr lang="zh-CN" altLang="en-US" b="1" dirty="0"/>
              <a:t>编程：</a:t>
            </a:r>
            <a:r>
              <a:rPr lang="en-US" altLang="zh-CN" dirty="0"/>
              <a:t>Python</a:t>
            </a:r>
            <a:r>
              <a:rPr lang="zh-CN" altLang="en-US" dirty="0"/>
              <a:t>支持</a:t>
            </a:r>
            <a:r>
              <a:rPr lang="en-US" altLang="zh-CN" dirty="0"/>
              <a:t>GUI</a:t>
            </a:r>
            <a:r>
              <a:rPr lang="zh-CN" altLang="en-US" dirty="0"/>
              <a:t>可以创建和移植到许多系统调用。</a:t>
            </a:r>
          </a:p>
          <a:p>
            <a:pPr latinLnBrk="1">
              <a:lnSpc>
                <a:spcPct val="150000"/>
              </a:lnSpc>
            </a:pPr>
            <a:r>
              <a:rPr lang="en-US" altLang="zh-CN" b="1" dirty="0"/>
              <a:t>10.</a:t>
            </a:r>
            <a:r>
              <a:rPr lang="zh-CN" altLang="en-US" b="1" dirty="0"/>
              <a:t>可嵌入</a:t>
            </a:r>
            <a:r>
              <a:rPr lang="en-US" altLang="zh-CN" b="1" dirty="0"/>
              <a:t>: </a:t>
            </a:r>
            <a:r>
              <a:rPr lang="zh-CN" altLang="en-US" dirty="0"/>
              <a:t>你可以将</a:t>
            </a:r>
            <a:r>
              <a:rPr lang="en-US" altLang="zh-CN" dirty="0"/>
              <a:t>Python</a:t>
            </a:r>
            <a:r>
              <a:rPr lang="zh-CN" altLang="en-US" dirty="0"/>
              <a:t>嵌入到</a:t>
            </a:r>
            <a:r>
              <a:rPr lang="en-US" altLang="zh-CN" dirty="0"/>
              <a:t>C/C++</a:t>
            </a:r>
            <a:r>
              <a:rPr lang="zh-CN" altLang="en-US" dirty="0"/>
              <a:t>程序，让你的程序的用户获得</a:t>
            </a:r>
            <a:r>
              <a:rPr lang="en-US" altLang="zh-CN" dirty="0"/>
              <a:t>"</a:t>
            </a:r>
            <a:r>
              <a:rPr lang="zh-CN" altLang="en-US" dirty="0"/>
              <a:t>脚本化</a:t>
            </a:r>
            <a:r>
              <a:rPr lang="en-US" altLang="zh-CN" dirty="0"/>
              <a:t>"</a:t>
            </a:r>
            <a:r>
              <a:rPr lang="zh-CN" altLang="en-US" dirty="0"/>
              <a:t>的能力。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F1CB5-08BA-4306-BB2D-C772EBE70A43}"/>
              </a:ext>
            </a:extLst>
          </p:cNvPr>
          <p:cNvSpPr/>
          <p:nvPr/>
        </p:nvSpPr>
        <p:spPr>
          <a:xfrm>
            <a:off x="6155902" y="5711622"/>
            <a:ext cx="5385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https://www.cnblogs.com/xyc211/p/7976863.html</a:t>
            </a:r>
          </a:p>
        </p:txBody>
      </p:sp>
      <p:sp>
        <p:nvSpPr>
          <p:cNvPr id="12" name="MH_Title">
            <a:extLst>
              <a:ext uri="{FF2B5EF4-FFF2-40B4-BE49-F238E27FC236}">
                <a16:creationId xmlns:a16="http://schemas.microsoft.com/office/drawing/2014/main" id="{55C7DE21-444B-460F-9B45-7094F001E08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98600" y="1859772"/>
            <a:ext cx="5644956" cy="364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易懂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易用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易集成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276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1141</Words>
  <Application>Microsoft Office PowerPoint</Application>
  <PresentationFormat>宽屏</PresentationFormat>
  <Paragraphs>229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hanye311@126.com</cp:lastModifiedBy>
  <cp:revision>67</cp:revision>
  <dcterms:created xsi:type="dcterms:W3CDTF">2017-07-24T17:10:39Z</dcterms:created>
  <dcterms:modified xsi:type="dcterms:W3CDTF">2021-03-07T23:58:27Z</dcterms:modified>
</cp:coreProperties>
</file>