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5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86" r:id="rId4"/>
    <p:sldId id="287" r:id="rId5"/>
    <p:sldId id="306" r:id="rId6"/>
    <p:sldId id="307" r:id="rId7"/>
    <p:sldId id="308" r:id="rId8"/>
    <p:sldId id="310" r:id="rId9"/>
    <p:sldId id="316" r:id="rId10"/>
    <p:sldId id="284" r:id="rId11"/>
    <p:sldId id="311" r:id="rId12"/>
    <p:sldId id="312" r:id="rId13"/>
    <p:sldId id="313" r:id="rId14"/>
    <p:sldId id="314" r:id="rId15"/>
    <p:sldId id="315" r:id="rId16"/>
    <p:sldId id="294" r:id="rId17"/>
    <p:sldId id="283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BB8E1"/>
    <a:srgbClr val="4098D4"/>
    <a:srgbClr val="2980B9"/>
    <a:srgbClr val="1F608B"/>
    <a:srgbClr val="8FADC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28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5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67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3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47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41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77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08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1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8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0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47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1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00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70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1782-C211-4087-A0AB-3FFDE0E637FF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F07D-10EB-4BCE-9D94-528E58968A80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A9F2-3B8A-490D-9152-51E80F4FBD61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4F8B-C8B4-40EA-B706-C94EA391EAA6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DDB7-2447-42FC-87E8-C27E3E4298BB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1CF-F9A4-4E78-A02B-328396AAAB3E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6FA6-7034-44A6-9425-2DE6711754CC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DFC6-91DD-4FE6-B4FC-D538F9585841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223A-A935-4A40-A7AC-595AC2432AD8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6E2B-6FA9-40C3-8CE8-9AE809E6E2A7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72F9-964D-453B-8167-FD8E0FAE2F1B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50D5-B415-42CF-8332-616157FE2922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ef740@nenu.edu.cn" TargetMode="External"/><Relationship Id="rId3" Type="http://schemas.openxmlformats.org/officeDocument/2006/relationships/tags" Target="../tags/tag3.xml"/><Relationship Id="rId7" Type="http://schemas.openxmlformats.org/officeDocument/2006/relationships/image" Target="../media/image1.jp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2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8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35444"/>
            <a:ext cx="696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>
                <a:cs typeface="+mn-ea"/>
                <a:sym typeface="+mn-lt"/>
              </a:rPr>
              <a:t>Python</a:t>
            </a:r>
            <a:r>
              <a:rPr lang="zh-CN" altLang="en-US" sz="4800" spc="600" dirty="0">
                <a:cs typeface="+mn-ea"/>
                <a:sym typeface="+mn-lt"/>
              </a:rPr>
              <a:t>程序设计语言</a:t>
            </a: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669490" y="1419781"/>
            <a:ext cx="5970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600" dirty="0">
                <a:cs typeface="+mn-ea"/>
                <a:sym typeface="+mn-lt"/>
              </a:rPr>
              <a:t>项目实践</a:t>
            </a:r>
          </a:p>
        </p:txBody>
      </p:sp>
      <p:sp>
        <p:nvSpPr>
          <p:cNvPr id="7" name="PA_文本框 2"/>
          <p:cNvSpPr txBox="1"/>
          <p:nvPr>
            <p:custDataLst>
              <p:tags r:id="rId4"/>
            </p:custDataLst>
          </p:nvPr>
        </p:nvSpPr>
        <p:spPr>
          <a:xfrm>
            <a:off x="669490" y="34386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solidFill>
                  <a:schemeClr val="accent1"/>
                </a:solidFill>
                <a:cs typeface="+mn-ea"/>
                <a:sym typeface="+mn-lt"/>
              </a:rPr>
              <a:t>Python Programming Language</a:t>
            </a:r>
            <a:endParaRPr lang="zh-CN" altLang="en-US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489" y="4880886"/>
            <a:ext cx="5009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联系方式</a:t>
            </a:r>
            <a:r>
              <a:rPr lang="en-US" altLang="zh-CN" sz="1600" dirty="0">
                <a:cs typeface="+mn-ea"/>
                <a:sym typeface="+mn-lt"/>
              </a:rPr>
              <a:t>:   </a:t>
            </a:r>
            <a:r>
              <a:rPr lang="en-US" altLang="zh-CN" sz="1600" dirty="0">
                <a:cs typeface="+mn-ea"/>
                <a:sym typeface="+mn-lt"/>
                <a:hlinkClick r:id="rId8"/>
              </a:rPr>
              <a:t>hef740@nenu.edu.cn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9490" y="4072548"/>
            <a:ext cx="6167755" cy="7888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授课单位：东北师范大学 信息科学与技术学院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任课教师：何飞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35550-962C-46BC-9532-2262D6E0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8785-C17F-49B6-B66C-690525DC36DA}" type="datetime3">
              <a:rPr lang="zh-CN" altLang="en-US" smtClean="0"/>
              <a:t>2021年3月31日星期三</a:t>
            </a:fld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7D0FE-B97B-4FFC-A0A0-AAA42E23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F542D8-45DB-4B7E-A00D-7D04B79B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965272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143473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D5D99-7220-4B87-9684-FC16685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396D-2A44-4288-84A6-229FCB4BB721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B5675-996C-4EBC-A257-F500CF1C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BA34-CA5E-4F2E-83A5-EAAFCBF6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11" name="MH_Number">
            <a:extLst>
              <a:ext uri="{FF2B5EF4-FFF2-40B4-BE49-F238E27FC236}">
                <a16:creationId xmlns:a16="http://schemas.microsoft.com/office/drawing/2014/main" id="{7846BE10-D6EE-4627-8E4B-615D39DB7A5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693286" y="892335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PA_MH_Title">
            <a:extLst>
              <a:ext uri="{FF2B5EF4-FFF2-40B4-BE49-F238E27FC236}">
                <a16:creationId xmlns:a16="http://schemas.microsoft.com/office/drawing/2014/main" id="{E395CEB6-D732-450C-900E-7633B054653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544325" y="813780"/>
            <a:ext cx="475729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spc="600" dirty="0">
                <a:cs typeface="+mn-ea"/>
                <a:sym typeface="+mn-lt"/>
              </a:rPr>
              <a:t>组合数据类型</a:t>
            </a:r>
          </a:p>
        </p:txBody>
      </p:sp>
      <p:sp>
        <p:nvSpPr>
          <p:cNvPr id="13" name="MH_Title">
            <a:extLst>
              <a:ext uri="{FF2B5EF4-FFF2-40B4-BE49-F238E27FC236}">
                <a16:creationId xmlns:a16="http://schemas.microsoft.com/office/drawing/2014/main" id="{78218555-7B6D-4A3F-AFCA-7A6DFC1CC860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44325" y="2517978"/>
            <a:ext cx="4223535" cy="295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序列类型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集合类型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映射类型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004F2D6-DCF9-42C0-AA25-5FBF2BAFC1F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3115B3-AA90-441E-BF51-1FB257CEE4A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69626024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2.1 </a:t>
              </a:r>
              <a:r>
                <a:rPr lang="zh-CN" altLang="en-US" sz="2400" spc="600" dirty="0">
                  <a:cs typeface="+mn-ea"/>
                  <a:sym typeface="+mn-lt"/>
                </a:rPr>
                <a:t>序列类型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DF9D-8FD8-4575-8E20-6FED81534DB0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cs typeface="+mn-ea"/>
              </a:rPr>
              <a:t>Python</a:t>
            </a:r>
            <a:r>
              <a:rPr lang="zh-CN" altLang="en-US" sz="2400" b="1" dirty="0">
                <a:cs typeface="+mn-ea"/>
              </a:rPr>
              <a:t>内置： </a:t>
            </a:r>
            <a:r>
              <a:rPr lang="en-US" altLang="zh-CN" sz="2400" b="1" dirty="0">
                <a:cs typeface="+mn-ea"/>
              </a:rPr>
              <a:t>tuple,</a:t>
            </a:r>
            <a:r>
              <a:rPr lang="zh-CN" altLang="en-US" sz="2400" b="1" dirty="0">
                <a:cs typeface="+mn-ea"/>
              </a:rPr>
              <a:t> </a:t>
            </a:r>
            <a:r>
              <a:rPr lang="en-US" altLang="zh-CN" sz="2400" b="1" dirty="0">
                <a:cs typeface="+mn-ea"/>
              </a:rPr>
              <a:t>list, </a:t>
            </a:r>
            <a:r>
              <a:rPr lang="en-US" altLang="zh-CN" sz="2400" b="1" dirty="0" err="1">
                <a:cs typeface="+mn-ea"/>
              </a:rPr>
              <a:t>str</a:t>
            </a:r>
            <a:r>
              <a:rPr lang="en-US" altLang="zh-CN" sz="2400" b="1" dirty="0">
                <a:cs typeface="+mn-ea"/>
              </a:rPr>
              <a:t>, </a:t>
            </a:r>
            <a:r>
              <a:rPr lang="en-US" altLang="zh-CN" sz="2400" b="1" dirty="0" err="1">
                <a:cs typeface="+mn-ea"/>
              </a:rPr>
              <a:t>bytearray</a:t>
            </a:r>
            <a:r>
              <a:rPr lang="en-US" altLang="zh-CN" sz="2400" b="1" dirty="0">
                <a:cs typeface="+mn-ea"/>
              </a:rPr>
              <a:t>, bytes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2017491" y="2336487"/>
            <a:ext cx="7650821" cy="38141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支持成员关系操作符：</a:t>
            </a:r>
            <a:r>
              <a:rPr lang="en-US" altLang="zh-CN" sz="2400" dirty="0">
                <a:cs typeface="+mn-ea"/>
              </a:rPr>
              <a:t>in</a:t>
            </a:r>
            <a:r>
              <a:rPr lang="zh-CN" altLang="en-US" sz="2400" dirty="0">
                <a:cs typeface="+mn-ea"/>
              </a:rPr>
              <a:t>，</a:t>
            </a:r>
            <a:r>
              <a:rPr lang="en-US" altLang="zh-CN" sz="2400" dirty="0" err="1">
                <a:cs typeface="+mn-ea"/>
              </a:rPr>
              <a:t>len</a:t>
            </a:r>
            <a:r>
              <a:rPr lang="zh-CN" altLang="en-US" sz="2400" dirty="0">
                <a:cs typeface="+mn-ea"/>
              </a:rPr>
              <a:t>，</a:t>
            </a:r>
            <a:r>
              <a:rPr lang="en-US" altLang="zh-CN" sz="2400" dirty="0">
                <a:cs typeface="+mn-ea"/>
              </a:rPr>
              <a:t>[]</a:t>
            </a: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可迭代</a:t>
            </a: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78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2.1 </a:t>
              </a:r>
              <a:r>
                <a:rPr lang="zh-CN" altLang="en-US" sz="2400" spc="600" dirty="0">
                  <a:cs typeface="+mn-ea"/>
                  <a:sym typeface="+mn-lt"/>
                </a:rPr>
                <a:t>序列类型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D79A-1E45-4D96-A700-A976E8801634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cs typeface="+mn-ea"/>
              </a:rPr>
              <a:t>普通元组 </a:t>
            </a:r>
            <a:r>
              <a:rPr lang="en-US" altLang="zh-CN" sz="2400" dirty="0">
                <a:cs typeface="+mn-ea"/>
              </a:rPr>
              <a:t>Tuple       </a:t>
            </a:r>
            <a:r>
              <a:rPr lang="zh-CN" altLang="en-US" sz="2400" dirty="0">
                <a:cs typeface="+mn-ea"/>
              </a:rPr>
              <a:t>固定的</a:t>
            </a:r>
            <a:endParaRPr lang="en-US" altLang="zh-CN" sz="2400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2017490" y="2034484"/>
            <a:ext cx="7650821" cy="1333696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有序序列，包含</a:t>
            </a:r>
            <a:r>
              <a:rPr lang="en-US" altLang="zh-CN" sz="2400" dirty="0">
                <a:cs typeface="+mn-ea"/>
              </a:rPr>
              <a:t>0</a:t>
            </a:r>
            <a:r>
              <a:rPr lang="zh-CN" altLang="en-US" sz="2400" dirty="0">
                <a:cs typeface="+mn-ea"/>
              </a:rPr>
              <a:t>个或多个对象引用</a:t>
            </a:r>
            <a:endParaRPr lang="en-US" altLang="zh-CN" sz="2400" dirty="0">
              <a:cs typeface="+mn-ea"/>
            </a:endParaRP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操作：</a:t>
            </a:r>
            <a:r>
              <a:rPr lang="en-US" altLang="zh-CN" sz="2400" dirty="0">
                <a:cs typeface="+mn-ea"/>
              </a:rPr>
              <a:t>+</a:t>
            </a:r>
            <a:r>
              <a:rPr lang="zh-CN" altLang="en-US" sz="2400" dirty="0">
                <a:cs typeface="+mn-ea"/>
              </a:rPr>
              <a:t>，*，</a:t>
            </a:r>
            <a:r>
              <a:rPr lang="en-US" altLang="zh-CN" sz="2400" dirty="0">
                <a:cs typeface="+mn-ea"/>
              </a:rPr>
              <a:t>[]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AE2EEF43-E345-43A4-9743-B2D9FE65BBBA}"/>
              </a:ext>
            </a:extLst>
          </p:cNvPr>
          <p:cNvSpPr txBox="1"/>
          <p:nvPr/>
        </p:nvSpPr>
        <p:spPr>
          <a:xfrm>
            <a:off x="1296038" y="367018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cs typeface="+mn-ea"/>
              </a:rPr>
              <a:t>命名元组  </a:t>
            </a:r>
            <a:r>
              <a:rPr lang="en-US" altLang="zh-CN" sz="2400" dirty="0" err="1">
                <a:cs typeface="+mn-ea"/>
              </a:rPr>
              <a:t>collections.namedtuple</a:t>
            </a:r>
            <a:r>
              <a:rPr lang="en-US" altLang="zh-CN" sz="2400" dirty="0">
                <a:cs typeface="+mn-ea"/>
              </a:rPr>
              <a:t>()    </a:t>
            </a:r>
            <a:r>
              <a:rPr lang="zh-CN" altLang="en-US" sz="2400" dirty="0">
                <a:cs typeface="+mn-ea"/>
              </a:rPr>
              <a:t>固定的</a:t>
            </a:r>
            <a:endParaRPr lang="en-US" altLang="zh-CN" sz="2400" b="1" dirty="0">
              <a:cs typeface="+mn-ea"/>
            </a:endParaRPr>
          </a:p>
        </p:txBody>
      </p:sp>
      <p:sp>
        <p:nvSpPr>
          <p:cNvPr id="14" name="文本框 16">
            <a:extLst>
              <a:ext uri="{FF2B5EF4-FFF2-40B4-BE49-F238E27FC236}">
                <a16:creationId xmlns:a16="http://schemas.microsoft.com/office/drawing/2014/main" id="{3F356D14-1F03-40C5-A491-11F36A7A0FD5}"/>
              </a:ext>
            </a:extLst>
          </p:cNvPr>
          <p:cNvSpPr txBox="1"/>
          <p:nvPr/>
        </p:nvSpPr>
        <p:spPr>
          <a:xfrm>
            <a:off x="2017490" y="4489494"/>
            <a:ext cx="7650821" cy="1333696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根据名称引用元组中的项</a:t>
            </a: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815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2.1 </a:t>
              </a:r>
              <a:r>
                <a:rPr lang="zh-CN" altLang="en-US" sz="2400" spc="600" dirty="0">
                  <a:cs typeface="+mn-ea"/>
                  <a:sym typeface="+mn-lt"/>
                </a:rPr>
                <a:t>序列类型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5BCD-062B-4380-B201-08F766F01BC6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cs typeface="+mn-ea"/>
              </a:rPr>
              <a:t>序列 </a:t>
            </a:r>
            <a:r>
              <a:rPr lang="en-US" altLang="zh-CN" sz="2400" dirty="0">
                <a:cs typeface="+mn-ea"/>
              </a:rPr>
              <a:t>list    </a:t>
            </a:r>
            <a:r>
              <a:rPr lang="zh-CN" altLang="en-US" sz="2400" dirty="0">
                <a:cs typeface="+mn-ea"/>
              </a:rPr>
              <a:t>可变的</a:t>
            </a:r>
            <a:endParaRPr lang="en-US" altLang="zh-CN" sz="2400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2017491" y="2009316"/>
            <a:ext cx="7650821" cy="3091189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有序序列，包含</a:t>
            </a:r>
            <a:r>
              <a:rPr lang="en-US" altLang="zh-CN" sz="2400" dirty="0">
                <a:cs typeface="+mn-ea"/>
              </a:rPr>
              <a:t>0</a:t>
            </a:r>
            <a:r>
              <a:rPr lang="zh-CN" altLang="en-US" sz="2400" dirty="0">
                <a:cs typeface="+mn-ea"/>
              </a:rPr>
              <a:t>个或多个对象引用</a:t>
            </a:r>
            <a:endParaRPr lang="en-US" altLang="zh-CN" sz="2400" dirty="0">
              <a:cs typeface="+mn-ea"/>
            </a:endParaRP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操作：</a:t>
            </a:r>
            <a:r>
              <a:rPr lang="en-US" altLang="zh-CN" sz="2400" dirty="0">
                <a:cs typeface="+mn-ea"/>
              </a:rPr>
              <a:t>+</a:t>
            </a:r>
            <a:r>
              <a:rPr lang="zh-CN" altLang="en-US" sz="2400" dirty="0">
                <a:cs typeface="+mn-ea"/>
              </a:rPr>
              <a:t>，*，</a:t>
            </a:r>
            <a:r>
              <a:rPr lang="en-US" altLang="zh-CN" sz="2400" dirty="0">
                <a:cs typeface="+mn-ea"/>
              </a:rPr>
              <a:t>[]</a:t>
            </a: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列表内涵</a:t>
            </a: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41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2.2 </a:t>
              </a:r>
              <a:r>
                <a:rPr lang="zh-CN" altLang="en-US" sz="2400" spc="600" dirty="0">
                  <a:cs typeface="+mn-ea"/>
                  <a:sym typeface="+mn-lt"/>
                </a:rPr>
                <a:t>集合类型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786E-38EC-49D7-84B3-E2B8C967C94A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cs typeface="+mn-ea"/>
              </a:rPr>
              <a:t>集合 </a:t>
            </a:r>
            <a:r>
              <a:rPr lang="en-US" altLang="zh-CN" sz="2400" b="1" dirty="0">
                <a:cs typeface="+mn-ea"/>
              </a:rPr>
              <a:t>set</a:t>
            </a:r>
            <a:r>
              <a:rPr lang="en-US" altLang="zh-CN" sz="2400" dirty="0">
                <a:cs typeface="+mn-ea"/>
              </a:rPr>
              <a:t>    </a:t>
            </a:r>
            <a:r>
              <a:rPr lang="zh-CN" altLang="en-US" sz="2400" dirty="0">
                <a:cs typeface="+mn-ea"/>
              </a:rPr>
              <a:t>可变的</a:t>
            </a:r>
            <a:endParaRPr lang="en-US" altLang="zh-CN" sz="2400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2017491" y="2009316"/>
            <a:ext cx="9299258" cy="404753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支持成员关系操作符：</a:t>
            </a:r>
            <a:r>
              <a:rPr lang="en-US" altLang="zh-CN" sz="2400" dirty="0">
                <a:cs typeface="+mn-ea"/>
              </a:rPr>
              <a:t>in, </a:t>
            </a:r>
            <a:r>
              <a:rPr lang="en-US" altLang="zh-CN" sz="2400" dirty="0" err="1">
                <a:cs typeface="+mn-ea"/>
              </a:rPr>
              <a:t>len</a:t>
            </a:r>
            <a:r>
              <a:rPr lang="en-US" altLang="zh-CN" sz="2400" dirty="0">
                <a:cs typeface="+mn-ea"/>
              </a:rPr>
              <a:t>(),</a:t>
            </a:r>
            <a:r>
              <a:rPr lang="zh-CN" altLang="en-US" sz="2400" dirty="0">
                <a:cs typeface="+mn-ea"/>
              </a:rPr>
              <a:t>可迭代</a:t>
            </a:r>
            <a:endParaRPr lang="en-US" altLang="zh-CN" sz="2400" dirty="0">
              <a:cs typeface="+mn-ea"/>
            </a:endParaRP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只有可哈希运算的对象可以添加到集合</a:t>
            </a:r>
            <a:endParaRPr lang="en-US" altLang="zh-CN" sz="2400" dirty="0">
              <a:cs typeface="+mn-ea"/>
            </a:endParaRP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集合中的数据项是无序的，不支持分片操作</a:t>
            </a:r>
            <a:endParaRPr lang="en-US" altLang="zh-CN" sz="2400" dirty="0">
              <a:cs typeface="+mn-ea"/>
            </a:endParaRP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集合中的数据项都是唯一的</a:t>
            </a:r>
            <a:endParaRPr lang="en-US" altLang="zh-CN" sz="2400" dirty="0">
              <a:cs typeface="+mn-ea"/>
            </a:endParaRP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cs typeface="+mn-ea"/>
              </a:rPr>
              <a:t>s.add</a:t>
            </a:r>
            <a:r>
              <a:rPr lang="en-US" altLang="zh-CN" sz="2400" dirty="0">
                <a:cs typeface="+mn-ea"/>
              </a:rPr>
              <a:t>(), </a:t>
            </a:r>
            <a:r>
              <a:rPr lang="en-US" altLang="zh-CN" sz="2400" dirty="0" err="1">
                <a:cs typeface="+mn-ea"/>
              </a:rPr>
              <a:t>s.clear</a:t>
            </a:r>
            <a:r>
              <a:rPr lang="en-US" altLang="zh-CN" sz="2400" dirty="0">
                <a:cs typeface="+mn-ea"/>
              </a:rPr>
              <a:t>(), </a:t>
            </a:r>
            <a:r>
              <a:rPr lang="en-US" altLang="zh-CN" sz="2400" dirty="0" err="1">
                <a:cs typeface="+mn-ea"/>
              </a:rPr>
              <a:t>s.remove</a:t>
            </a:r>
            <a:r>
              <a:rPr lang="en-US" altLang="zh-CN" sz="2400" dirty="0">
                <a:cs typeface="+mn-ea"/>
              </a:rPr>
              <a:t>(), </a:t>
            </a:r>
            <a:r>
              <a:rPr lang="en-US" altLang="zh-CN" sz="2400" dirty="0" err="1">
                <a:cs typeface="+mn-ea"/>
              </a:rPr>
              <a:t>s.copy</a:t>
            </a:r>
            <a:r>
              <a:rPr lang="en-US" altLang="zh-CN" sz="2400" dirty="0">
                <a:cs typeface="+mn-ea"/>
              </a:rPr>
              <a:t>(), </a:t>
            </a:r>
            <a:r>
              <a:rPr lang="en-US" altLang="zh-CN" sz="2400" dirty="0" err="1">
                <a:cs typeface="+mn-ea"/>
              </a:rPr>
              <a:t>s.issubset</a:t>
            </a:r>
            <a:r>
              <a:rPr lang="en-US" altLang="zh-CN" sz="2400" dirty="0">
                <a:cs typeface="+mn-ea"/>
              </a:rPr>
              <a:t>(), </a:t>
            </a:r>
            <a:r>
              <a:rPr lang="en-US" altLang="zh-CN" sz="2400" dirty="0" err="1">
                <a:cs typeface="+mn-ea"/>
              </a:rPr>
              <a:t>s.update</a:t>
            </a:r>
            <a:r>
              <a:rPr lang="en-US" altLang="zh-CN" sz="2400" dirty="0">
                <a:cs typeface="+mn-ea"/>
              </a:rPr>
              <a:t>()</a:t>
            </a: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集合内涵</a:t>
            </a: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12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2.3 </a:t>
              </a:r>
              <a:r>
                <a:rPr lang="zh-CN" altLang="en-US" sz="2400" spc="600" dirty="0">
                  <a:cs typeface="+mn-ea"/>
                  <a:sym typeface="+mn-lt"/>
                </a:rPr>
                <a:t>映射类型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E21-390E-44B2-B600-79D9C9B8AE22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cs typeface="+mn-ea"/>
              </a:rPr>
              <a:t>字典 </a:t>
            </a:r>
            <a:r>
              <a:rPr lang="en-US" altLang="zh-CN" sz="2400" b="1" dirty="0" err="1">
                <a:cs typeface="+mn-ea"/>
              </a:rPr>
              <a:t>dict</a:t>
            </a:r>
            <a:r>
              <a:rPr lang="en-US" altLang="zh-CN" sz="2400" b="1" dirty="0">
                <a:cs typeface="+mn-ea"/>
              </a:rPr>
              <a:t>, </a:t>
            </a:r>
            <a:r>
              <a:rPr lang="en-US" altLang="zh-CN" sz="2400" b="1" dirty="0" err="1">
                <a:cs typeface="+mn-ea"/>
              </a:rPr>
              <a:t>defaultdict</a:t>
            </a:r>
            <a:r>
              <a:rPr lang="en-US" altLang="zh-CN" sz="2400" b="1" dirty="0">
                <a:cs typeface="+mn-ea"/>
              </a:rPr>
              <a:t>, </a:t>
            </a:r>
            <a:r>
              <a:rPr lang="en-US" altLang="zh-CN" sz="2400" b="1" dirty="0" err="1">
                <a:cs typeface="+mn-ea"/>
              </a:rPr>
              <a:t>ordereddict</a:t>
            </a:r>
            <a:r>
              <a:rPr lang="en-US" altLang="zh-CN" sz="2400" dirty="0">
                <a:cs typeface="+mn-ea"/>
              </a:rPr>
              <a:t>    </a:t>
            </a:r>
            <a:r>
              <a:rPr lang="zh-CN" altLang="en-US" sz="2400" dirty="0">
                <a:cs typeface="+mn-ea"/>
              </a:rPr>
              <a:t>可变的</a:t>
            </a:r>
            <a:endParaRPr lang="en-US" altLang="zh-CN" sz="2400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2017491" y="2009316"/>
            <a:ext cx="9299258" cy="452356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支持成员关系操作符：</a:t>
            </a:r>
            <a:r>
              <a:rPr lang="en-US" altLang="zh-CN" sz="2400" dirty="0">
                <a:cs typeface="+mn-ea"/>
              </a:rPr>
              <a:t>in, </a:t>
            </a:r>
            <a:r>
              <a:rPr lang="en-US" altLang="zh-CN" sz="2400" dirty="0" err="1">
                <a:cs typeface="+mn-ea"/>
              </a:rPr>
              <a:t>len</a:t>
            </a:r>
            <a:r>
              <a:rPr lang="en-US" altLang="zh-CN" sz="2400" dirty="0">
                <a:cs typeface="+mn-ea"/>
              </a:rPr>
              <a:t>(),</a:t>
            </a:r>
            <a:r>
              <a:rPr lang="zh-CN" altLang="en-US" sz="2400" dirty="0">
                <a:cs typeface="+mn-ea"/>
              </a:rPr>
              <a:t>可迭代</a:t>
            </a:r>
            <a:endParaRPr lang="en-US" altLang="zh-CN" sz="2400" dirty="0">
              <a:cs typeface="+mn-ea"/>
            </a:endParaRP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只有键可哈希运算的“键</a:t>
            </a:r>
            <a:r>
              <a:rPr lang="en-US" altLang="zh-CN" sz="2400" dirty="0">
                <a:cs typeface="+mn-ea"/>
              </a:rPr>
              <a:t>-</a:t>
            </a:r>
            <a:r>
              <a:rPr lang="zh-CN" altLang="en-US" sz="2400" dirty="0">
                <a:cs typeface="+mn-ea"/>
              </a:rPr>
              <a:t>值”对可以添加到字典</a:t>
            </a:r>
            <a:endParaRPr lang="en-US" altLang="zh-CN" sz="2400" dirty="0">
              <a:cs typeface="+mn-ea"/>
            </a:endParaRP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键唯一的</a:t>
            </a:r>
            <a:endParaRPr lang="en-US" altLang="zh-CN" sz="2400" dirty="0">
              <a:cs typeface="+mn-ea"/>
            </a:endParaRP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cs typeface="+mn-ea"/>
              </a:rPr>
              <a:t>dict</a:t>
            </a:r>
            <a:r>
              <a:rPr lang="en-US" altLang="zh-CN" sz="2400" dirty="0">
                <a:cs typeface="+mn-ea"/>
              </a:rPr>
              <a:t>, </a:t>
            </a:r>
            <a:r>
              <a:rPr lang="en-US" altLang="zh-CN" sz="2400" dirty="0" err="1">
                <a:cs typeface="+mn-ea"/>
              </a:rPr>
              <a:t>defaultdict</a:t>
            </a:r>
            <a:r>
              <a:rPr lang="zh-CN" altLang="en-US" sz="2400" dirty="0">
                <a:cs typeface="+mn-ea"/>
              </a:rPr>
              <a:t>是无序的，</a:t>
            </a:r>
            <a:r>
              <a:rPr lang="en-US" altLang="zh-CN" sz="2400" dirty="0">
                <a:cs typeface="+mn-ea"/>
              </a:rPr>
              <a:t> </a:t>
            </a:r>
            <a:r>
              <a:rPr lang="en-US" altLang="zh-CN" sz="2400" dirty="0" err="1">
                <a:cs typeface="+mn-ea"/>
              </a:rPr>
              <a:t>ordereddict</a:t>
            </a:r>
            <a:r>
              <a:rPr lang="zh-CN" altLang="en-US" sz="2400" dirty="0">
                <a:cs typeface="+mn-ea"/>
              </a:rPr>
              <a:t>是有序的</a:t>
            </a:r>
            <a:endParaRPr lang="en-US" altLang="zh-CN" sz="2400" dirty="0">
              <a:cs typeface="+mn-ea"/>
            </a:endParaRP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cs typeface="+mn-ea"/>
              </a:rPr>
              <a:t>d.clear</a:t>
            </a:r>
            <a:r>
              <a:rPr lang="en-US" altLang="zh-CN" sz="2400" dirty="0">
                <a:cs typeface="+mn-ea"/>
              </a:rPr>
              <a:t>(), </a:t>
            </a:r>
            <a:r>
              <a:rPr lang="en-US" altLang="zh-CN" sz="2400" dirty="0" err="1">
                <a:cs typeface="+mn-ea"/>
              </a:rPr>
              <a:t>d.copy</a:t>
            </a:r>
            <a:r>
              <a:rPr lang="en-US" altLang="zh-CN" sz="2400" dirty="0">
                <a:cs typeface="+mn-ea"/>
              </a:rPr>
              <a:t>(), </a:t>
            </a:r>
            <a:r>
              <a:rPr lang="en-US" altLang="zh-CN" sz="2400" dirty="0" err="1">
                <a:cs typeface="+mn-ea"/>
              </a:rPr>
              <a:t>d.get</a:t>
            </a:r>
            <a:r>
              <a:rPr lang="en-US" altLang="zh-CN" sz="2400" dirty="0">
                <a:cs typeface="+mn-ea"/>
              </a:rPr>
              <a:t>(), </a:t>
            </a:r>
            <a:r>
              <a:rPr lang="en-US" altLang="zh-CN" sz="2400" dirty="0" err="1">
                <a:cs typeface="+mn-ea"/>
              </a:rPr>
              <a:t>d.update</a:t>
            </a:r>
            <a:r>
              <a:rPr lang="en-US" altLang="zh-CN" sz="2400" dirty="0">
                <a:cs typeface="+mn-ea"/>
              </a:rPr>
              <a:t>(), </a:t>
            </a:r>
            <a:r>
              <a:rPr lang="en-US" altLang="zh-CN" sz="2400" dirty="0" err="1">
                <a:cs typeface="+mn-ea"/>
              </a:rPr>
              <a:t>d.keys</a:t>
            </a:r>
            <a:r>
              <a:rPr lang="en-US" altLang="zh-CN" sz="2400" dirty="0">
                <a:cs typeface="+mn-ea"/>
              </a:rPr>
              <a:t>(), </a:t>
            </a:r>
            <a:r>
              <a:rPr lang="en-US" altLang="zh-CN" sz="2400" dirty="0" err="1">
                <a:cs typeface="+mn-ea"/>
              </a:rPr>
              <a:t>d.values</a:t>
            </a:r>
            <a:r>
              <a:rPr lang="en-US" altLang="zh-CN" sz="2400" dirty="0">
                <a:cs typeface="+mn-ea"/>
              </a:rPr>
              <a:t>()</a:t>
            </a: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字典内涵</a:t>
            </a:r>
            <a:endParaRPr lang="en-US" altLang="zh-CN" sz="2400" dirty="0">
              <a:cs typeface="+mn-ea"/>
            </a:endParaRP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默认字典</a:t>
            </a:r>
            <a:endParaRPr lang="en-US" altLang="zh-CN" sz="2400" dirty="0">
              <a:cs typeface="+mn-ea"/>
            </a:endParaRP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有序字典</a:t>
            </a: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23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课后作业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0428-CD3E-4F87-8E12-BAFA755469AC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7" name="文本框 16">
            <a:extLst>
              <a:ext uri="{FF2B5EF4-FFF2-40B4-BE49-F238E27FC236}">
                <a16:creationId xmlns:a16="http://schemas.microsoft.com/office/drawing/2014/main" id="{22500DD8-EA06-4E90-B03F-2DE9A85574FE}"/>
              </a:ext>
            </a:extLst>
          </p:cNvPr>
          <p:cNvSpPr txBox="1"/>
          <p:nvPr/>
        </p:nvSpPr>
        <p:spPr>
          <a:xfrm>
            <a:off x="1360340" y="1327453"/>
            <a:ext cx="9089946" cy="224005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>
                <a:cs typeface="+mn-ea"/>
                <a:sym typeface="+mn-lt"/>
              </a:rPr>
              <a:t>作业</a:t>
            </a:r>
            <a:r>
              <a:rPr lang="en-US" altLang="zh-CN" sz="2400" dirty="0">
                <a:cs typeface="+mn-ea"/>
                <a:sym typeface="+mn-lt"/>
              </a:rPr>
              <a:t>2-1</a:t>
            </a:r>
            <a:r>
              <a:rPr lang="zh-CN" altLang="en-US" sz="2400" dirty="0">
                <a:cs typeface="+mn-ea"/>
                <a:sym typeface="+mn-lt"/>
              </a:rPr>
              <a:t>：</a:t>
            </a:r>
            <a:endParaRPr lang="en-US" altLang="zh-CN" sz="2400" dirty="0">
              <a:cs typeface="+mn-ea"/>
              <a:sym typeface="+mn-lt"/>
            </a:endParaRPr>
          </a:p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  <a:sym typeface="+mn-lt"/>
            </a:endParaRPr>
          </a:p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dirty="0">
                <a:cs typeface="+mn-ea"/>
                <a:sym typeface="+mn-lt"/>
              </a:rPr>
              <a:t>尝试是否能把字典类型的数据加入到集合类型中？</a:t>
            </a:r>
            <a:endParaRPr lang="en-US" altLang="zh-CN" sz="2400" dirty="0">
              <a:cs typeface="+mn-ea"/>
              <a:sym typeface="+mn-lt"/>
            </a:endParaRPr>
          </a:p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dirty="0">
                <a:cs typeface="+mn-ea"/>
                <a:sym typeface="+mn-lt"/>
              </a:rPr>
              <a:t>给出测试代码及运行结果，并说出结论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41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42648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600" dirty="0">
                <a:cs typeface="+mn-ea"/>
                <a:sym typeface="+mn-lt"/>
              </a:rPr>
              <a:t>提升自己！</a:t>
            </a:r>
          </a:p>
        </p:txBody>
      </p:sp>
      <p:sp>
        <p:nvSpPr>
          <p:cNvPr id="7" name="PA_文本框 2"/>
          <p:cNvSpPr txBox="1"/>
          <p:nvPr>
            <p:custDataLst>
              <p:tags r:id="rId3"/>
            </p:custDataLst>
          </p:nvPr>
        </p:nvSpPr>
        <p:spPr>
          <a:xfrm>
            <a:off x="669490" y="34386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cs typeface="+mn-ea"/>
                <a:sym typeface="+mn-lt"/>
              </a:rPr>
              <a:t>下节课学习内容：控制结构与函数</a:t>
            </a:r>
            <a:endParaRPr lang="en-US" altLang="zh-CN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1DA6B-60D4-4381-BA7C-F2CAEE8A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F53E-30AD-4BBC-A7E4-BA2D39167BBA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8BFD5-74D9-44E0-9E0F-B11E5291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6E9970-DBE7-4A42-8CA5-5EBD6E5D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09447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2"/>
            </p:custDataLst>
          </p:nvPr>
        </p:nvGrpSpPr>
        <p:grpSpPr>
          <a:xfrm>
            <a:off x="6317743" y="1035896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PA_组合 21"/>
          <p:cNvGrpSpPr/>
          <p:nvPr>
            <p:custDataLst>
              <p:tags r:id="rId3"/>
            </p:custDataLst>
          </p:nvPr>
        </p:nvGrpSpPr>
        <p:grpSpPr>
          <a:xfrm>
            <a:off x="8189952" y="3169126"/>
            <a:ext cx="1409700" cy="1005447"/>
            <a:chOff x="5069886" y="293530"/>
            <a:chExt cx="2052228" cy="1463723"/>
          </a:xfrm>
          <a:solidFill>
            <a:schemeClr val="bg1"/>
          </a:solidFill>
        </p:grpSpPr>
        <p:sp>
          <p:nvSpPr>
            <p:cNvPr id="27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4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1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CONTENT</a:t>
              </a:r>
            </a:p>
          </p:txBody>
        </p:sp>
      </p:grpSp>
      <p:sp>
        <p:nvSpPr>
          <p:cNvPr id="13" name="Diamond 290"/>
          <p:cNvSpPr/>
          <p:nvPr/>
        </p:nvSpPr>
        <p:spPr>
          <a:xfrm>
            <a:off x="793551" y="3632353"/>
            <a:ext cx="759736" cy="75973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9" name="TextBox 296"/>
          <p:cNvSpPr txBox="1"/>
          <p:nvPr/>
        </p:nvSpPr>
        <p:spPr>
          <a:xfrm>
            <a:off x="1362457" y="3879255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CN" altLang="en-US" sz="24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组合数据类型</a:t>
            </a:r>
          </a:p>
        </p:txBody>
      </p:sp>
      <p:sp>
        <p:nvSpPr>
          <p:cNvPr id="15" name="Diamond 292"/>
          <p:cNvSpPr/>
          <p:nvPr/>
        </p:nvSpPr>
        <p:spPr>
          <a:xfrm>
            <a:off x="793553" y="2563262"/>
            <a:ext cx="759736" cy="759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7" name="TextBox 294"/>
          <p:cNvSpPr txBox="1"/>
          <p:nvPr/>
        </p:nvSpPr>
        <p:spPr>
          <a:xfrm>
            <a:off x="1362457" y="2810164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CN" altLang="en-US" sz="24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基本数据类型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8B632-E26E-4179-A3A8-7339D827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D21E-D1A1-46CA-9462-BE5ADAC28F79}" type="datetime3">
              <a:rPr lang="zh-CN" altLang="en-US" smtClean="0"/>
              <a:t>2021年3月31日星期三</a:t>
            </a:fld>
            <a:endParaRPr lang="zh-CN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18C26-0AD5-4D82-8998-2FBFE9AE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C5899-7EC5-4FE4-AA9A-64430799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42430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9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3693286" y="892335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44325" y="813780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spc="600" dirty="0">
                <a:cs typeface="+mn-ea"/>
                <a:sym typeface="+mn-lt"/>
              </a:rPr>
              <a:t>基本数据类型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44325" y="2021953"/>
            <a:ext cx="4223535" cy="317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>
                <a:latin typeface="+mn-lt"/>
                <a:ea typeface="+mn-ea"/>
                <a:cs typeface="+mn-ea"/>
                <a:sym typeface="+mn-lt"/>
              </a:rPr>
              <a:t>Integral</a:t>
            </a: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类型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浮点类型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字符串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BD9DA-0EF1-416E-9C88-0EB8B65B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4BCF-2A1A-4830-ABFF-14D9C62AA9B2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ECA1E-E470-47E6-9503-9F6F9312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58FC-36C1-40D2-B853-7B4045B5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479252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2147276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1.1 Integral</a:t>
              </a:r>
              <a:r>
                <a:rPr lang="zh-CN" altLang="en-US" sz="2400" spc="600" dirty="0">
                  <a:cs typeface="+mn-ea"/>
                  <a:sym typeface="+mn-lt"/>
                </a:rPr>
                <a:t>类型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4553-3134-446B-A0F0-AEB9BBE69618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cs typeface="+mn-ea"/>
              </a:rPr>
              <a:t>Python</a:t>
            </a:r>
            <a:r>
              <a:rPr lang="zh-CN" altLang="en-US" sz="2400" b="1" dirty="0">
                <a:cs typeface="+mn-ea"/>
              </a:rPr>
              <a:t>内置： </a:t>
            </a:r>
            <a:r>
              <a:rPr lang="en-US" altLang="zh-CN" sz="2400" b="1" dirty="0" err="1">
                <a:cs typeface="+mn-ea"/>
              </a:rPr>
              <a:t>int</a:t>
            </a:r>
            <a:r>
              <a:rPr lang="en-US" altLang="zh-CN" sz="2400" b="1" dirty="0">
                <a:cs typeface="+mn-ea"/>
              </a:rPr>
              <a:t>, float </a:t>
            </a:r>
            <a:r>
              <a:rPr lang="zh-CN" altLang="en-US" sz="2400" b="1" dirty="0">
                <a:cs typeface="+mn-ea"/>
              </a:rPr>
              <a:t>固定值</a:t>
            </a:r>
            <a:endParaRPr lang="en-US" altLang="zh-CN" sz="2400" b="1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1363150" y="2255255"/>
            <a:ext cx="10477911" cy="38141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cs typeface="+mn-ea"/>
              </a:rPr>
              <a:t>Int</a:t>
            </a: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cs typeface="+mn-ea"/>
              </a:rPr>
              <a:t>	</a:t>
            </a:r>
            <a:r>
              <a:rPr lang="zh-CN" altLang="en-US" sz="2400" dirty="0">
                <a:cs typeface="+mn-ea"/>
              </a:rPr>
              <a:t>操作符与函数：</a:t>
            </a:r>
            <a:r>
              <a:rPr lang="en-US" altLang="zh-CN" sz="2400" dirty="0">
                <a:cs typeface="+mn-ea"/>
              </a:rPr>
              <a:t>+</a:t>
            </a:r>
            <a:r>
              <a:rPr lang="zh-CN" altLang="en-US" sz="2400" dirty="0">
                <a:cs typeface="+mn-ea"/>
              </a:rPr>
              <a:t>，</a:t>
            </a:r>
            <a:r>
              <a:rPr lang="en-US" altLang="zh-CN" sz="2400" dirty="0">
                <a:cs typeface="+mn-ea"/>
              </a:rPr>
              <a:t>-</a:t>
            </a:r>
            <a:r>
              <a:rPr lang="zh-CN" altLang="en-US" sz="2400" dirty="0">
                <a:cs typeface="+mn-ea"/>
              </a:rPr>
              <a:t>，*，</a:t>
            </a:r>
            <a:r>
              <a:rPr lang="en-US" altLang="zh-CN" sz="2400" dirty="0">
                <a:cs typeface="+mn-ea"/>
              </a:rPr>
              <a:t>/</a:t>
            </a:r>
            <a:r>
              <a:rPr lang="zh-CN" altLang="en-US" sz="2400" dirty="0">
                <a:cs typeface="+mn-ea"/>
              </a:rPr>
              <a:t>，</a:t>
            </a:r>
            <a:r>
              <a:rPr lang="en-US" altLang="zh-CN" sz="2400" dirty="0">
                <a:cs typeface="+mn-ea"/>
              </a:rPr>
              <a:t>//</a:t>
            </a:r>
            <a:r>
              <a:rPr lang="zh-CN" altLang="en-US" sz="2400" dirty="0">
                <a:cs typeface="+mn-ea"/>
              </a:rPr>
              <a:t>，</a:t>
            </a:r>
            <a:r>
              <a:rPr lang="en-US" altLang="zh-CN" sz="2400" dirty="0">
                <a:cs typeface="+mn-ea"/>
              </a:rPr>
              <a:t>%</a:t>
            </a:r>
            <a:r>
              <a:rPr lang="zh-CN" altLang="en-US" sz="2400" dirty="0">
                <a:cs typeface="+mn-ea"/>
              </a:rPr>
              <a:t>，**，</a:t>
            </a:r>
            <a:r>
              <a:rPr lang="en-US" altLang="zh-CN" sz="2400" dirty="0">
                <a:cs typeface="+mn-ea"/>
              </a:rPr>
              <a:t>abs</a:t>
            </a:r>
            <a:r>
              <a:rPr lang="zh-CN" altLang="en-US" sz="2400" dirty="0">
                <a:cs typeface="+mn-ea"/>
              </a:rPr>
              <a:t>（），</a:t>
            </a:r>
            <a:r>
              <a:rPr lang="en-US" altLang="zh-CN" sz="2400" dirty="0">
                <a:cs typeface="+mn-ea"/>
              </a:rPr>
              <a:t>pow</a:t>
            </a:r>
            <a:r>
              <a:rPr lang="zh-CN" altLang="en-US" sz="2400" dirty="0">
                <a:cs typeface="+mn-ea"/>
              </a:rPr>
              <a:t>（）</a:t>
            </a:r>
            <a:r>
              <a:rPr lang="en-US" altLang="zh-CN" sz="2400" dirty="0">
                <a:cs typeface="+mn-ea"/>
              </a:rPr>
              <a:t>……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cs typeface="+mn-ea"/>
              </a:rPr>
              <a:t>	</a:t>
            </a:r>
            <a:r>
              <a:rPr lang="zh-CN" altLang="en-US" sz="2400" dirty="0">
                <a:cs typeface="+mn-ea"/>
              </a:rPr>
              <a:t>位逻辑操作：</a:t>
            </a:r>
            <a:r>
              <a:rPr lang="en-US" altLang="zh-CN" sz="2400" dirty="0">
                <a:cs typeface="+mn-ea"/>
              </a:rPr>
              <a:t>|</a:t>
            </a:r>
            <a:r>
              <a:rPr lang="zh-CN" altLang="en-US" sz="2400" dirty="0">
                <a:cs typeface="+mn-ea"/>
              </a:rPr>
              <a:t>（</a:t>
            </a:r>
            <a:r>
              <a:rPr lang="en-US" altLang="zh-CN" sz="2400" dirty="0">
                <a:cs typeface="+mn-ea"/>
              </a:rPr>
              <a:t>OR</a:t>
            </a:r>
            <a:r>
              <a:rPr lang="zh-CN" altLang="en-US" sz="2400" dirty="0">
                <a:cs typeface="+mn-ea"/>
              </a:rPr>
              <a:t>），</a:t>
            </a:r>
            <a:r>
              <a:rPr lang="en-US" altLang="zh-CN" sz="2400" dirty="0">
                <a:cs typeface="+mn-ea"/>
              </a:rPr>
              <a:t>^</a:t>
            </a:r>
            <a:r>
              <a:rPr lang="zh-CN" altLang="en-US" sz="2400" dirty="0">
                <a:cs typeface="+mn-ea"/>
              </a:rPr>
              <a:t>（</a:t>
            </a:r>
            <a:r>
              <a:rPr lang="en-US" altLang="zh-CN" sz="2400" dirty="0">
                <a:cs typeface="+mn-ea"/>
              </a:rPr>
              <a:t>XOR</a:t>
            </a:r>
            <a:r>
              <a:rPr lang="zh-CN" altLang="en-US" sz="2400" dirty="0">
                <a:cs typeface="+mn-ea"/>
              </a:rPr>
              <a:t>），</a:t>
            </a:r>
            <a:r>
              <a:rPr lang="en-US" altLang="zh-CN" sz="2400" dirty="0">
                <a:cs typeface="+mn-ea"/>
              </a:rPr>
              <a:t>&amp;</a:t>
            </a:r>
            <a:r>
              <a:rPr lang="zh-CN" altLang="en-US" sz="2400" dirty="0">
                <a:cs typeface="+mn-ea"/>
              </a:rPr>
              <a:t>（</a:t>
            </a:r>
            <a:r>
              <a:rPr lang="en-US" altLang="zh-CN" sz="2400" dirty="0">
                <a:cs typeface="+mn-ea"/>
              </a:rPr>
              <a:t>AND</a:t>
            </a:r>
            <a:r>
              <a:rPr lang="zh-CN" altLang="en-US" sz="2400" dirty="0">
                <a:cs typeface="+mn-ea"/>
              </a:rPr>
              <a:t>），</a:t>
            </a:r>
            <a:r>
              <a:rPr lang="en-US" altLang="zh-CN" sz="2400" dirty="0">
                <a:cs typeface="+mn-ea"/>
              </a:rPr>
              <a:t>&lt;&lt;</a:t>
            </a:r>
            <a:r>
              <a:rPr lang="zh-CN" altLang="en-US" sz="2400" dirty="0">
                <a:cs typeface="+mn-ea"/>
              </a:rPr>
              <a:t>，</a:t>
            </a:r>
            <a:r>
              <a:rPr lang="en-US" altLang="zh-CN" sz="2400" dirty="0">
                <a:cs typeface="+mn-ea"/>
              </a:rPr>
              <a:t>&gt;&gt;</a:t>
            </a:r>
            <a:r>
              <a:rPr lang="zh-CN" altLang="en-US" sz="2400" dirty="0">
                <a:cs typeface="+mn-ea"/>
              </a:rPr>
              <a:t>，</a:t>
            </a:r>
            <a:r>
              <a:rPr lang="en-US" altLang="zh-CN" sz="2400" dirty="0">
                <a:cs typeface="+mn-ea"/>
              </a:rPr>
              <a:t>~</a:t>
            </a: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cs typeface="+mn-ea"/>
            </a:endParaRP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cs typeface="+mn-ea"/>
              </a:rPr>
              <a:t>bool</a:t>
            </a:r>
          </a:p>
          <a:p>
            <a:pPr lvl="1"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cs typeface="+mn-ea"/>
              </a:rPr>
              <a:t>	and</a:t>
            </a:r>
            <a:r>
              <a:rPr lang="zh-CN" altLang="en-US" sz="2400" dirty="0">
                <a:cs typeface="+mn-ea"/>
              </a:rPr>
              <a:t>， </a:t>
            </a:r>
            <a:r>
              <a:rPr lang="en-US" altLang="zh-CN" sz="2400" dirty="0">
                <a:cs typeface="+mn-ea"/>
              </a:rPr>
              <a:t>or</a:t>
            </a:r>
            <a:r>
              <a:rPr lang="zh-CN" altLang="en-US" sz="2400" dirty="0">
                <a:cs typeface="+mn-ea"/>
              </a:rPr>
              <a:t>， </a:t>
            </a:r>
            <a:r>
              <a:rPr lang="en-US" altLang="zh-CN" sz="2400" dirty="0">
                <a:cs typeface="+mn-ea"/>
              </a:rPr>
              <a:t>not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023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1.2 </a:t>
              </a:r>
              <a:r>
                <a:rPr lang="zh-CN" altLang="en-US" sz="2400" spc="600" dirty="0">
                  <a:cs typeface="+mn-ea"/>
                  <a:sym typeface="+mn-lt"/>
                </a:rPr>
                <a:t>浮点类型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76AF-5CC4-49D4-9560-64104A1C4881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cs typeface="+mn-ea"/>
              </a:rPr>
              <a:t>Python</a:t>
            </a:r>
            <a:r>
              <a:rPr lang="zh-CN" altLang="en-US" sz="2400" b="1" dirty="0">
                <a:cs typeface="+mn-ea"/>
              </a:rPr>
              <a:t>内置： </a:t>
            </a:r>
            <a:r>
              <a:rPr lang="en-US" altLang="zh-CN" sz="2400" b="1" dirty="0">
                <a:cs typeface="+mn-ea"/>
              </a:rPr>
              <a:t>float, complex, </a:t>
            </a:r>
            <a:r>
              <a:rPr lang="en-US" altLang="zh-CN" sz="2400" b="1" dirty="0" err="1">
                <a:cs typeface="+mn-ea"/>
              </a:rPr>
              <a:t>decimal.Decimal</a:t>
            </a:r>
            <a:r>
              <a:rPr lang="en-US" altLang="zh-CN" sz="2400" b="1" dirty="0">
                <a:cs typeface="+mn-ea"/>
              </a:rPr>
              <a:t>  </a:t>
            </a:r>
            <a:r>
              <a:rPr lang="zh-CN" altLang="en-US" sz="2400" b="1" dirty="0">
                <a:cs typeface="+mn-ea"/>
              </a:rPr>
              <a:t>固定值</a:t>
            </a:r>
            <a:endParaRPr lang="en-US" altLang="zh-CN" sz="2400" b="1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1363150" y="2255255"/>
            <a:ext cx="10477911" cy="38141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cs typeface="+mn-ea"/>
              </a:rPr>
              <a:t>Int</a:t>
            </a: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cs typeface="+mn-ea"/>
              </a:rPr>
              <a:t>	</a:t>
            </a:r>
            <a:r>
              <a:rPr lang="zh-CN" altLang="en-US" sz="2400" dirty="0">
                <a:cs typeface="+mn-ea"/>
              </a:rPr>
              <a:t>双精度浮点数，具体取值范围取决于系统及编译器，精度受限</a:t>
            </a:r>
            <a:endParaRPr lang="en-US" altLang="zh-CN" sz="2400" dirty="0">
              <a:cs typeface="+mn-ea"/>
            </a:endParaRP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cs typeface="+mn-ea"/>
              </a:rPr>
              <a:t>complex</a:t>
            </a:r>
          </a:p>
          <a:p>
            <a:pPr lvl="1"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cs typeface="+mn-ea"/>
              </a:rPr>
              <a:t>	</a:t>
            </a:r>
            <a:r>
              <a:rPr lang="zh-CN" altLang="en-US" sz="2400" dirty="0">
                <a:cs typeface="+mn-ea"/>
              </a:rPr>
              <a:t>复数，存放一对浮点数，分别表示实数（</a:t>
            </a:r>
            <a:r>
              <a:rPr lang="en-US" altLang="zh-CN" sz="2400" dirty="0">
                <a:cs typeface="+mn-ea"/>
              </a:rPr>
              <a:t>real</a:t>
            </a:r>
            <a:r>
              <a:rPr lang="zh-CN" altLang="en-US" sz="2400" dirty="0">
                <a:cs typeface="+mn-ea"/>
              </a:rPr>
              <a:t>）和虚数（</a:t>
            </a:r>
            <a:r>
              <a:rPr lang="en-US" altLang="zh-CN" sz="2400" dirty="0" err="1">
                <a:cs typeface="+mn-ea"/>
              </a:rPr>
              <a:t>imag</a:t>
            </a:r>
            <a:r>
              <a:rPr lang="zh-CN" altLang="en-US" sz="2400" dirty="0">
                <a:cs typeface="+mn-ea"/>
              </a:rPr>
              <a:t>）</a:t>
            </a:r>
            <a:endParaRPr lang="en-US" altLang="zh-CN" sz="2400" dirty="0">
              <a:cs typeface="+mn-ea"/>
            </a:endParaRPr>
          </a:p>
          <a:p>
            <a:pPr marL="342900" indent="-34290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cs typeface="+mn-ea"/>
              </a:rPr>
              <a:t>decimal. Decimal</a:t>
            </a:r>
          </a:p>
          <a:p>
            <a:pPr lvl="1"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cs typeface="+mn-ea"/>
              </a:rPr>
              <a:t>	</a:t>
            </a:r>
            <a:r>
              <a:rPr lang="zh-CN" altLang="en-US" sz="2400" dirty="0">
                <a:cs typeface="+mn-ea"/>
              </a:rPr>
              <a:t>可自定精度，多用于财务计算，但计算速度会略慢</a:t>
            </a: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18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1.3 </a:t>
              </a:r>
              <a:r>
                <a:rPr lang="zh-CN" altLang="en-US" sz="2400" spc="600" dirty="0">
                  <a:cs typeface="+mn-ea"/>
                  <a:sym typeface="+mn-lt"/>
                </a:rPr>
                <a:t>字符串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BDFE-19C3-43BB-BDE7-4474C86E5475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cs typeface="+mn-ea"/>
              </a:rPr>
              <a:t>Python</a:t>
            </a:r>
            <a:r>
              <a:rPr lang="zh-CN" altLang="en-US" sz="2400" b="1" dirty="0">
                <a:cs typeface="+mn-ea"/>
              </a:rPr>
              <a:t>内置：</a:t>
            </a:r>
            <a:r>
              <a:rPr lang="en-US" altLang="zh-CN" sz="2400" b="1" dirty="0" err="1">
                <a:cs typeface="+mn-ea"/>
              </a:rPr>
              <a:t>str</a:t>
            </a:r>
            <a:r>
              <a:rPr lang="en-US" altLang="zh-CN" sz="2400" b="1" dirty="0">
                <a:cs typeface="+mn-ea"/>
              </a:rPr>
              <a:t> </a:t>
            </a:r>
            <a:r>
              <a:rPr lang="zh-CN" altLang="en-US" sz="2400" b="1" dirty="0">
                <a:cs typeface="+mn-ea"/>
              </a:rPr>
              <a:t> 固定值</a:t>
            </a:r>
            <a:endParaRPr lang="en-US" altLang="zh-CN" sz="2400" b="1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1363150" y="2255255"/>
            <a:ext cx="10477911" cy="38141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cs typeface="+mn-ea"/>
              </a:rPr>
              <a:t>字符串的创建：单引号，双引号，三引号</a:t>
            </a: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cs typeface="+mn-ea"/>
              </a:rPr>
              <a:t>字符串转义的方法：</a:t>
            </a:r>
            <a:r>
              <a:rPr lang="en-US" altLang="zh-CN" sz="2400" dirty="0">
                <a:cs typeface="+mn-ea"/>
              </a:rPr>
              <a:t>r”” </a:t>
            </a:r>
            <a:r>
              <a:rPr lang="zh-CN" altLang="en-US" sz="2400" dirty="0">
                <a:cs typeface="+mn-ea"/>
              </a:rPr>
              <a:t>或 三引号</a:t>
            </a: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cs typeface="+mn-ea"/>
              </a:rPr>
              <a:t>字符串比较：</a:t>
            </a:r>
            <a:r>
              <a:rPr lang="en-US" altLang="zh-CN" sz="2400" dirty="0">
                <a:cs typeface="+mn-ea"/>
              </a:rPr>
              <a:t>&lt;, &lt;=, ==, !=, &gt;, &gt;=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44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1.3 </a:t>
              </a:r>
              <a:r>
                <a:rPr lang="zh-CN" altLang="en-US" sz="2400" spc="600" dirty="0">
                  <a:cs typeface="+mn-ea"/>
                  <a:sym typeface="+mn-lt"/>
                </a:rPr>
                <a:t>字符串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C685-E812-461E-82E9-E24EEED8FB45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cs typeface="+mn-ea"/>
              </a:rPr>
              <a:t>分片与步距</a:t>
            </a:r>
            <a:endParaRPr lang="en-US" altLang="zh-CN" sz="2400" b="1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1350567" y="2336487"/>
            <a:ext cx="10477911" cy="38141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 err="1">
                <a:cs typeface="+mn-ea"/>
              </a:rPr>
              <a:t>seq</a:t>
            </a:r>
            <a:r>
              <a:rPr lang="en-US" altLang="zh-CN" sz="2400" dirty="0">
                <a:cs typeface="+mn-ea"/>
              </a:rPr>
              <a:t>[]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 err="1">
                <a:cs typeface="+mn-ea"/>
              </a:rPr>
              <a:t>seq</a:t>
            </a:r>
            <a:r>
              <a:rPr lang="en-US" altLang="zh-CN" sz="2400" dirty="0">
                <a:cs typeface="+mn-ea"/>
              </a:rPr>
              <a:t>[</a:t>
            </a:r>
            <a:r>
              <a:rPr lang="en-US" altLang="zh-CN" sz="2400" dirty="0" err="1">
                <a:cs typeface="+mn-ea"/>
              </a:rPr>
              <a:t>start:end</a:t>
            </a:r>
            <a:r>
              <a:rPr lang="en-US" altLang="zh-CN" sz="2400" dirty="0">
                <a:cs typeface="+mn-ea"/>
              </a:rPr>
              <a:t>]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 err="1">
                <a:cs typeface="+mn-ea"/>
              </a:rPr>
              <a:t>seq</a:t>
            </a:r>
            <a:r>
              <a:rPr lang="en-US" altLang="zh-CN" sz="2400" dirty="0">
                <a:cs typeface="+mn-ea"/>
              </a:rPr>
              <a:t>[</a:t>
            </a:r>
            <a:r>
              <a:rPr lang="en-US" altLang="zh-CN" sz="2400" dirty="0" err="1">
                <a:cs typeface="+mn-ea"/>
              </a:rPr>
              <a:t>start:end:step</a:t>
            </a:r>
            <a:r>
              <a:rPr lang="en-US" altLang="zh-CN" sz="2400" dirty="0">
                <a:cs typeface="+mn-ea"/>
              </a:rPr>
              <a:t>]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722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1.3 </a:t>
              </a:r>
              <a:r>
                <a:rPr lang="zh-CN" altLang="en-US" sz="2400" spc="600" dirty="0">
                  <a:cs typeface="+mn-ea"/>
                  <a:sym typeface="+mn-lt"/>
                </a:rPr>
                <a:t>字符串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26DC-7C0A-4C91-9681-5ED5102F22A6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cs typeface="+mn-ea"/>
              </a:rPr>
              <a:t>操作符与方法</a:t>
            </a:r>
            <a:endParaRPr lang="en-US" altLang="zh-CN" sz="2400" b="1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1350567" y="2072080"/>
            <a:ext cx="10477911" cy="4284269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 err="1">
                <a:cs typeface="+mn-ea"/>
              </a:rPr>
              <a:t>s.capitalize</a:t>
            </a:r>
            <a:r>
              <a:rPr lang="en-US" altLang="zh-CN" sz="2400" dirty="0">
                <a:cs typeface="+mn-ea"/>
              </a:rPr>
              <a:t>()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 err="1">
                <a:cs typeface="+mn-ea"/>
              </a:rPr>
              <a:t>s.count</a:t>
            </a:r>
            <a:r>
              <a:rPr lang="en-US" altLang="zh-CN" sz="2400" dirty="0">
                <a:cs typeface="+mn-ea"/>
              </a:rPr>
              <a:t>(t, start, end)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 err="1">
                <a:cs typeface="+mn-ea"/>
              </a:rPr>
              <a:t>s.startswith</a:t>
            </a:r>
            <a:r>
              <a:rPr lang="en-US" altLang="zh-CN" sz="2400" dirty="0">
                <a:cs typeface="+mn-ea"/>
              </a:rPr>
              <a:t>(x, start, end)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 err="1">
                <a:cs typeface="+mn-ea"/>
              </a:rPr>
              <a:t>s.islower</a:t>
            </a:r>
            <a:r>
              <a:rPr lang="en-US" altLang="zh-CN" sz="2400" dirty="0">
                <a:cs typeface="+mn-ea"/>
              </a:rPr>
              <a:t>(), </a:t>
            </a:r>
            <a:r>
              <a:rPr lang="en-US" altLang="zh-CN" sz="2400" dirty="0" err="1">
                <a:cs typeface="+mn-ea"/>
              </a:rPr>
              <a:t>s.isupper</a:t>
            </a:r>
            <a:r>
              <a:rPr lang="en-US" altLang="zh-CN" sz="2400" dirty="0">
                <a:cs typeface="+mn-ea"/>
              </a:rPr>
              <a:t>(), </a:t>
            </a:r>
            <a:r>
              <a:rPr lang="en-US" altLang="zh-CN" sz="2400" dirty="0" err="1">
                <a:cs typeface="+mn-ea"/>
              </a:rPr>
              <a:t>s.lower</a:t>
            </a:r>
            <a:r>
              <a:rPr lang="en-US" altLang="zh-CN" sz="2400" dirty="0">
                <a:cs typeface="+mn-ea"/>
              </a:rPr>
              <a:t>(), </a:t>
            </a:r>
            <a:r>
              <a:rPr lang="en-US" altLang="zh-CN" sz="2400" dirty="0" err="1">
                <a:cs typeface="+mn-ea"/>
              </a:rPr>
              <a:t>s.upper</a:t>
            </a:r>
            <a:r>
              <a:rPr lang="en-US" altLang="zh-CN" sz="2400" dirty="0">
                <a:cs typeface="+mn-ea"/>
              </a:rPr>
              <a:t>()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 err="1">
                <a:cs typeface="+mn-ea"/>
              </a:rPr>
              <a:t>s.format</a:t>
            </a:r>
            <a:r>
              <a:rPr lang="en-US" altLang="zh-CN" sz="2400" dirty="0">
                <a:cs typeface="+mn-ea"/>
              </a:rPr>
              <a:t>()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 err="1">
                <a:cs typeface="+mn-ea"/>
              </a:rPr>
              <a:t>s.split</a:t>
            </a:r>
            <a:r>
              <a:rPr lang="en-US" altLang="zh-CN" sz="2400" dirty="0">
                <a:cs typeface="+mn-ea"/>
              </a:rPr>
              <a:t>(</a:t>
            </a:r>
            <a:r>
              <a:rPr lang="en-US" altLang="zh-CN" sz="2400" dirty="0" err="1">
                <a:cs typeface="+mn-ea"/>
              </a:rPr>
              <a:t>t,n</a:t>
            </a:r>
            <a:r>
              <a:rPr lang="en-US" altLang="zh-CN" sz="2400" dirty="0">
                <a:cs typeface="+mn-ea"/>
              </a:rPr>
              <a:t>)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 err="1">
                <a:cs typeface="+mn-ea"/>
              </a:rPr>
              <a:t>s.join</a:t>
            </a:r>
            <a:r>
              <a:rPr lang="en-US" altLang="zh-CN" sz="2400" dirty="0">
                <a:cs typeface="+mn-ea"/>
              </a:rPr>
              <a:t>(</a:t>
            </a:r>
            <a:r>
              <a:rPr lang="en-US" altLang="zh-CN" sz="2400" dirty="0" err="1">
                <a:cs typeface="+mn-ea"/>
              </a:rPr>
              <a:t>seq</a:t>
            </a:r>
            <a:r>
              <a:rPr lang="en-US" altLang="zh-CN" sz="2400" dirty="0">
                <a:cs typeface="+mn-ea"/>
              </a:rPr>
              <a:t>)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9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F3B76DC-3201-4107-964D-02C39E3C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B0F519-AF4D-48BA-9ABE-77D0C2E2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生成两个随机数，一个为</a:t>
            </a:r>
            <a:r>
              <a:rPr lang="en-US" altLang="zh-CN" dirty="0"/>
              <a:t>int</a:t>
            </a:r>
            <a:r>
              <a:rPr lang="zh-CN" altLang="en-US" dirty="0"/>
              <a:t>型，另一个为</a:t>
            </a:r>
            <a:r>
              <a:rPr lang="en-US" altLang="zh-CN" dirty="0"/>
              <a:t>float</a:t>
            </a:r>
            <a:r>
              <a:rPr lang="zh-CN" altLang="en-US" dirty="0"/>
              <a:t>型，计算其在各种计算符下的结果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定义字符串“</a:t>
            </a:r>
            <a:r>
              <a:rPr lang="en-US" altLang="zh-CN" dirty="0"/>
              <a:t>hello world</a:t>
            </a:r>
            <a:r>
              <a:rPr lang="zh-CN" altLang="en-US" dirty="0"/>
              <a:t>”，用两种方法从中提取“</a:t>
            </a:r>
            <a:r>
              <a:rPr lang="en-US" altLang="zh-CN" dirty="0"/>
              <a:t>hello</a:t>
            </a:r>
            <a:r>
              <a:rPr lang="zh-CN" altLang="en-US" dirty="0"/>
              <a:t>”和“</a:t>
            </a:r>
            <a:r>
              <a:rPr lang="en-US" altLang="zh-CN" dirty="0"/>
              <a:t>world</a:t>
            </a:r>
            <a:r>
              <a:rPr lang="zh-CN" altLang="en-US" dirty="0"/>
              <a:t>”两个字符串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C0DD13-955F-479D-810D-FD1F113A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223A-A935-4A40-A7AC-595AC2432AD8}" type="datetime3">
              <a:rPr lang="zh-CN" altLang="en-US" smtClean="0"/>
              <a:t>2021年3月31日星期三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C3815C-4E48-4345-9F9B-0E4AEEE9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33C60F-8B08-453A-9124-02934FF6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369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945</Words>
  <Application>Microsoft Office PowerPoint</Application>
  <PresentationFormat>宽屏</PresentationFormat>
  <Paragraphs>286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微软雅黑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hanye311@126.com</cp:lastModifiedBy>
  <cp:revision>105</cp:revision>
  <dcterms:created xsi:type="dcterms:W3CDTF">2017-07-24T17:10:39Z</dcterms:created>
  <dcterms:modified xsi:type="dcterms:W3CDTF">2021-03-31T01:35:21Z</dcterms:modified>
</cp:coreProperties>
</file>