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99323-DF3F-423F-B8F0-F7B43DED9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338BB4-2CF4-498C-9A4A-50F47852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9AF92-0C7B-4692-8787-06BEBA8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7840B-152A-4B50-A12E-E6AD6E35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7BF9E-F9C1-4046-8670-7FCB2DAB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80436-FB30-42BD-B530-2F5EEAE2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E2F03-0355-49E0-85F4-F38AFA00F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69E64-83C8-433A-BFD6-8B29E4D1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9E65C-466C-4AF7-B403-86059887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7BD8-102E-4C1D-AB06-0E3A814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6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48C2F6-73EA-4497-BAD1-F56DAEEBE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ED012-0847-41E8-8C79-69AE1034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1CC8B-0215-4F6E-88FC-0585674C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54A17-4F17-475A-8293-ED3D0026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61E4B-A6CB-49FF-822B-31FD6B2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A9881-9EE5-45FD-967C-A86CE41D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17836-6EE7-4D56-A3D4-5324896A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977BC-DC4D-4827-8145-EFEE28CA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25354-79B7-401F-A5CF-2F3DF4D5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A2825-085A-4208-B1EE-1FA7A455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EEABA-515A-4B63-82D1-B66EC395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07AFB-258F-46F9-BE9E-4DF501CE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92C14-EA71-4E6B-8218-AB322474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327BC-E43D-468D-A4E5-04174D64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E03A3-F246-45A8-936C-80EF4904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40CEF-E1E4-4B7D-9AD0-5163F36B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4ACBA-926A-4B3A-80E6-C19C876E8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2FDAA-5EC3-4D5B-A726-23B31934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749F8-D27D-4AD0-A80B-07F363AC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9D131-4394-420F-96F0-AD016ED5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362EB-3ED6-4825-8A73-C38E68AC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9C246-BBCD-4B9D-A576-D04A055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86DC-4976-4A21-8C87-EDC20805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0F52D1-B8F8-4329-BF1B-960AE7BF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38D88E-7522-4D2D-80EC-62985D30A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DFBB7-44A2-4089-8771-003D8DB2C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32599-72D1-475D-937B-9A3470CF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CFF3D-A827-4B14-BDA1-80B5FF1C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D4332-05CE-45CE-9E5A-0571222D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BF912-C103-4D14-9FE3-A6706E39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4DE1B-FE1E-4698-8AC3-C735FAD6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89973-6104-41C2-A174-3A90F04D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7A13F-9BCC-4445-9D5D-F4155E2C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332DDC-3F70-48C6-A072-FFAAA154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0F242-9422-492C-AEE4-17785933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1EE25-E5E3-4ACD-BC14-BE4F051B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C6620-6618-47EA-91E0-C1AA4E60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C9600-FBA4-492C-9573-13FA0715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F5103-9BDF-4951-AC1F-536A88E83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22465-7BC3-4399-95A6-CCF7A831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825DB-21A2-4D29-BC19-9681000C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11EEB-ADD5-43F0-AAE6-8AA18E15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0A61-5FBF-4A9D-A8A6-13BCF2F4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2CEBA9-F799-4D22-BC65-9EB8DBFC5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E318A-1747-4DE9-A5DB-EFCB108A9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87A0C-D6DA-46F5-84CA-71475B2E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76B4F8-7A18-44AB-84B6-8A493F2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94413-5FC6-41E2-B1BF-EBBF4B5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FEBAF2-84F7-4757-BBA7-A8974F7A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8737A-A1C6-438C-983C-3CEA6543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825BF-C598-4167-BB4B-96ECE6E23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7897-5091-40F4-BBC8-FD8AC80085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FAC0C-D9C1-467C-9FD3-EC6368D5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35483-0B8F-4BE3-B14B-8E8CE7834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73FE-DC64-4840-AAEC-26B61341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nerated/pandas.DataFrame.resamp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46A2F-D7E1-4BC4-AC5E-7831351B3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Tutorial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F9C18-9897-4040-B20E-B334004A0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Selecting multiple columns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Pandas makes it really easy to select a subset of the columns: just index with list of columns you want.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That showed us a summary, and then we can look at the first 10 rows:</a:t>
            </a:r>
            <a:endParaRPr lang="en-US" dirty="0">
              <a:solidFill>
                <a:srgbClr val="323232"/>
              </a:solidFill>
              <a:latin typeface="Work Sans"/>
            </a:endParaRPr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10C71-EB7E-40C5-9420-DD501EE4AB4D}"/>
              </a:ext>
            </a:extLst>
          </p:cNvPr>
          <p:cNvSpPr txBox="1"/>
          <p:nvPr/>
        </p:nvSpPr>
        <p:spPr>
          <a:xfrm>
            <a:off x="1802166" y="2787588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'Borough'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950CA-9720-47ED-B53C-C3CCD8A3767A}"/>
              </a:ext>
            </a:extLst>
          </p:cNvPr>
          <p:cNvSpPr txBox="1"/>
          <p:nvPr/>
        </p:nvSpPr>
        <p:spPr>
          <a:xfrm>
            <a:off x="1802166" y="3816628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complaints[[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'Borough'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What’s the most common complaint type?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If we just wanted the top 10 most common complaints, we can do this: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We can plot them!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C6F3CE-31C9-497C-AC39-E1DB9A4EAA17}"/>
              </a:ext>
            </a:extLst>
          </p:cNvPr>
          <p:cNvSpPr txBox="1"/>
          <p:nvPr/>
        </p:nvSpPr>
        <p:spPr>
          <a:xfrm>
            <a:off x="1722267" y="2432481"/>
            <a:ext cx="63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84A0CF-BD34-431E-8800-E8DB99CCF482}"/>
              </a:ext>
            </a:extLst>
          </p:cNvPr>
          <p:cNvSpPr txBox="1"/>
          <p:nvPr/>
        </p:nvSpPr>
        <p:spPr>
          <a:xfrm>
            <a:off x="1722266" y="3816628"/>
            <a:ext cx="840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complaints[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D20B8D-E6E1-4042-B8E3-F7292A746DB7}"/>
              </a:ext>
            </a:extLst>
          </p:cNvPr>
          <p:cNvSpPr txBox="1"/>
          <p:nvPr/>
        </p:nvSpPr>
        <p:spPr>
          <a:xfrm>
            <a:off x="1722265" y="5293108"/>
            <a:ext cx="84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plot(kind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FILTERING DATAFRAMES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continue with our NYC 311 service requests example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EB238C-C755-4863-BA98-B238568C3CBF}"/>
              </a:ext>
            </a:extLst>
          </p:cNvPr>
          <p:cNvSpPr txBox="1"/>
          <p:nvPr/>
        </p:nvSpPr>
        <p:spPr>
          <a:xfrm>
            <a:off x="1686757" y="2467992"/>
            <a:ext cx="76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'311-service-requests.csv'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7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Selecting only noise complaints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I’d like to know which borough has the most noise complaints. First, we’ll take a look at the data to see what it looks like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pPr marL="0" indent="0">
              <a:buNone/>
            </a:pPr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To get the noise complaints, we need to find the rows where the “Complaint Type” column is “Noise - Street/Sidewalk”.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8DC97-C0BA-4B52-9C5D-A7CE5895761E}"/>
              </a:ext>
            </a:extLst>
          </p:cNvPr>
          <p:cNvSpPr txBox="1"/>
          <p:nvPr/>
        </p:nvSpPr>
        <p:spPr>
          <a:xfrm>
            <a:off x="2681056" y="2576743"/>
            <a:ext cx="6054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pd </a:t>
            </a: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r>
              <a:rPr lang="en-US" b="0" i="0" dirty="0">
                <a:solidFill>
                  <a:srgbClr val="81A2BE"/>
                </a:solidFill>
                <a:effectLst/>
                <a:latin typeface="Consolas" panose="020B0609020204030204" pitchFamily="49" charset="0"/>
              </a:rPr>
              <a:t>complaints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90CCAB-FACE-4169-A3F0-D0156F189D95}"/>
              </a:ext>
            </a:extLst>
          </p:cNvPr>
          <p:cNvSpPr txBox="1"/>
          <p:nvPr/>
        </p:nvSpPr>
        <p:spPr>
          <a:xfrm>
            <a:off x="307758" y="4528190"/>
            <a:ext cx="1157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noise_complaints </a:t>
            </a:r>
            <a:r>
              <a:rPr lang="fr-FR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complaints[complaints[</a:t>
            </a:r>
            <a:r>
              <a:rPr lang="fr-FR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fr-F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"Noise - Street/Sidewalk"</a:t>
            </a:r>
            <a:r>
              <a:rPr lang="fr-F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fr-F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noise_complaints[:</a:t>
            </a:r>
            <a:r>
              <a:rPr lang="fr-FR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 it into two pieces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ou</a:t>
            </a:r>
            <a:r>
              <a:rPr lang="en-US" dirty="0"/>
              <a:t> can also combine more than one condition with the &amp; operator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Or if we just wanted a few columns: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BF469F-7698-4A80-9CD7-F1DFA6443FB8}"/>
              </a:ext>
            </a:extLst>
          </p:cNvPr>
          <p:cNvSpPr txBox="1"/>
          <p:nvPr/>
        </p:nvSpPr>
        <p:spPr>
          <a:xfrm>
            <a:off x="1026849" y="2335407"/>
            <a:ext cx="869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"Noise - Street/Sidewalk"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3FA05-B9C3-4F37-BFD5-1FF1097882CC}"/>
              </a:ext>
            </a:extLst>
          </p:cNvPr>
          <p:cNvSpPr txBox="1"/>
          <p:nvPr/>
        </p:nvSpPr>
        <p:spPr>
          <a:xfrm>
            <a:off x="1026849" y="3691597"/>
            <a:ext cx="9866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is_noise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complaints[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"Noise - Street/Sidewalk"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in_brooklyn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complaints[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'Borough'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"BROOKLYN"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is_noise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in_brooklyn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B4AB5-EA05-4781-A372-57E3D094F359}"/>
              </a:ext>
            </a:extLst>
          </p:cNvPr>
          <p:cNvSpPr txBox="1"/>
          <p:nvPr/>
        </p:nvSpPr>
        <p:spPr>
          <a:xfrm>
            <a:off x="1026848" y="5253633"/>
            <a:ext cx="986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is_noise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in_brooklyn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][[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'Borough'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'Created Date'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'Descriptor'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which borough has the most noise complaints?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what if we wanted to divide by the total number of complaints, to make it make a bit more sense?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dirty="0">
                <a:solidFill>
                  <a:srgbClr val="323232"/>
                </a:solidFill>
                <a:latin typeface="Work Sans"/>
              </a:rPr>
              <a:t>Plot it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EFE5A-DC25-41A7-9F92-78733B20A4DD}"/>
              </a:ext>
            </a:extLst>
          </p:cNvPr>
          <p:cNvSpPr txBox="1"/>
          <p:nvPr/>
        </p:nvSpPr>
        <p:spPr>
          <a:xfrm>
            <a:off x="1074198" y="2121762"/>
            <a:ext cx="923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is_noise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complaints[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"Noise - Street/Sidewalk"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complaints[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is_noise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'Borough'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220CE5-713C-41ED-B56D-DC90410D4A31}"/>
              </a:ext>
            </a:extLst>
          </p:cNvPr>
          <p:cNvSpPr txBox="1"/>
          <p:nvPr/>
        </p:nvSpPr>
        <p:spPr>
          <a:xfrm>
            <a:off x="1074197" y="4289393"/>
            <a:ext cx="923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'Borough'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complaints[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'Borough'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complaint_counts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C731EA-C401-4E5E-B73B-68E470ADD439}"/>
              </a:ext>
            </a:extLst>
          </p:cNvPr>
          <p:cNvSpPr txBox="1"/>
          <p:nvPr/>
        </p:nvSpPr>
        <p:spPr>
          <a:xfrm>
            <a:off x="1074197" y="5665569"/>
            <a:ext cx="92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noise_complaint_counts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complaint_counts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).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plot(kind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6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GROUPBY AND AGGREGATE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bikes.csv</a:t>
            </a: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curious about whether Montreal is more of a commuter city or a biking-for-fun city – do people bike more on weekends, or on weekdays?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Adding a ‘weekday’ column to our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to load up the data. We’ve done this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we’re going to create a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Work Sans"/>
              </a:rPr>
              <a:t>dataframe</a:t>
            </a:r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 with just the Berri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Work Sans"/>
              </a:rPr>
              <a:t>bikepath</a:t>
            </a:r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 in it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Next, we need to add a ‘weekday’ column.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A053D8-F99A-45DA-9A87-6F674E87D039}"/>
              </a:ext>
            </a:extLst>
          </p:cNvPr>
          <p:cNvSpPr txBox="1"/>
          <p:nvPr/>
        </p:nvSpPr>
        <p:spPr>
          <a:xfrm>
            <a:off x="744615" y="2434675"/>
            <a:ext cx="1070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'bikes.csv'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encoding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'latin1'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parse_dates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dayfirst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bikes[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'Berri 1'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plot()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027467-81CE-4342-953E-932429FB4E94}"/>
              </a:ext>
            </a:extLst>
          </p:cNvPr>
          <p:cNvSpPr txBox="1"/>
          <p:nvPr/>
        </p:nvSpPr>
        <p:spPr>
          <a:xfrm>
            <a:off x="744615" y="3960371"/>
            <a:ext cx="1070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berri_bikes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bikes[[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'Berri 1'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E6C07B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berri_bikes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:5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07C85-EC1F-42F5-8D80-EFF5D021EA2E}"/>
              </a:ext>
            </a:extLst>
          </p:cNvPr>
          <p:cNvSpPr txBox="1"/>
          <p:nvPr/>
        </p:nvSpPr>
        <p:spPr>
          <a:xfrm>
            <a:off x="744615" y="5373400"/>
            <a:ext cx="10702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berri_bikes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weekday</a:t>
            </a:r>
            <a:endParaRPr lang="en-US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berri_bikes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'weekday'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berri_bikes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berri_bikes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3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Adding up the cyclists by weekday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the rows by weekday and then add up all the values with the same weekday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E9161C-5524-45E6-BF16-FA4F177C41E3}"/>
              </a:ext>
            </a:extLst>
          </p:cNvPr>
          <p:cNvSpPr txBox="1"/>
          <p:nvPr/>
        </p:nvSpPr>
        <p:spPr>
          <a:xfrm>
            <a:off x="1118586" y="2782669"/>
            <a:ext cx="9954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weekday_counts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berri_bikes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'weekday'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aggregate(sum)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weekday_counts</a:t>
            </a:r>
            <a:endParaRPr lang="en-US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weekday_counts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'Monday'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'Tuesday'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'Wednesday'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'Thursday'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'Friday'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'Saturday'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'Sunday'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weekday_counts</a:t>
            </a:r>
            <a:endParaRPr lang="en-US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weekday_counts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(kind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STRING OPERATIONS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weather_2012.csv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675723-C96A-4205-B748-854F5DD92504}"/>
              </a:ext>
            </a:extLst>
          </p:cNvPr>
          <p:cNvSpPr txBox="1"/>
          <p:nvPr/>
        </p:nvSpPr>
        <p:spPr>
          <a:xfrm>
            <a:off x="1225119" y="2778710"/>
            <a:ext cx="936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weather_2012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'weather_2012.csv'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parse_dates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'Date/Time’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weather_2012[: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1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B3D1-58EB-4131-AB7D-0939FF59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READING FROM A CSV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5FBFD-5E08-41E2-9940-E8F6FA24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bikes.csv</a:t>
            </a:r>
          </a:p>
          <a:p>
            <a:r>
              <a:rPr lang="en-US" dirty="0"/>
              <a:t>This dataset is a list of how many people were on 7 different bike paths in Montreal, each day.</a:t>
            </a:r>
          </a:p>
        </p:txBody>
      </p:sp>
    </p:spTree>
    <p:extLst>
      <p:ext uri="{BB962C8B-B14F-4D97-AF65-F5344CB8AC3E}">
        <p14:creationId xmlns:p14="http://schemas.microsoft.com/office/powerpoint/2010/main" val="42184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String operations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the ‘Weather’ column has a text description of the weather that was going on each hour. We’ll assume it’s snowing if the text description contains “Snow”.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2521D5-2A5A-4F5F-97E2-FE85C3EABC18}"/>
              </a:ext>
            </a:extLst>
          </p:cNvPr>
          <p:cNvSpPr txBox="1"/>
          <p:nvPr/>
        </p:nvSpPr>
        <p:spPr>
          <a:xfrm>
            <a:off x="1562469" y="3151573"/>
            <a:ext cx="751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weather_description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weather_2012[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'Weather’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weather_description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'Snow’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3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Use resampling to find the snowiest month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If we wanted the median temperature each month, we could use the </a:t>
            </a:r>
            <a:r>
              <a:rPr lang="en-US" b="0" i="0" u="none" strike="noStrike" dirty="0">
                <a:solidFill>
                  <a:srgbClr val="00BDF3"/>
                </a:solidFill>
                <a:effectLst/>
                <a:latin typeface="Work Sans"/>
                <a:hlinkClick r:id="rId2"/>
              </a:rPr>
              <a:t>resample()</a:t>
            </a:r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 method like this: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and then use resample to find the percentage of time it was snowing each month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C27754-41A7-4537-A595-442750A4B9B0}"/>
              </a:ext>
            </a:extLst>
          </p:cNvPr>
          <p:cNvSpPr txBox="1"/>
          <p:nvPr/>
        </p:nvSpPr>
        <p:spPr>
          <a:xfrm>
            <a:off x="1154097" y="2787588"/>
            <a:ext cx="930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weather_2012[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'Temp (C)'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resample(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apply(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plot(kind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'bar’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6E026F-1F4C-4566-9996-8FC65BAFC43C}"/>
              </a:ext>
            </a:extLst>
          </p:cNvPr>
          <p:cNvSpPr txBox="1"/>
          <p:nvPr/>
        </p:nvSpPr>
        <p:spPr>
          <a:xfrm>
            <a:off x="1154097" y="4672881"/>
            <a:ext cx="930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(float)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resample(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apply(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(float)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resample(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apply(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plot(kind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D8AEB-BFEB-4AA9-B696-A6F570BF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 </a:t>
            </a:r>
            <a:r>
              <a:rPr lang="en-US" b="0" i="0" dirty="0">
                <a:solidFill>
                  <a:srgbClr val="5E5E5E"/>
                </a:solidFill>
                <a:effectLst/>
                <a:latin typeface="Work Sans"/>
              </a:rPr>
              <a:t>Plotting temperature and snowiness stats together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AE1F9-C9B1-477B-ABB4-F6C844F2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869A3-03F7-4B1A-921C-D861F93D64B9}"/>
              </a:ext>
            </a:extLst>
          </p:cNvPr>
          <p:cNvSpPr txBox="1"/>
          <p:nvPr/>
        </p:nvSpPr>
        <p:spPr>
          <a:xfrm>
            <a:off x="1127463" y="1926455"/>
            <a:ext cx="9596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temperature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weather_2012[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'Temp (C)'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resample(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apply(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weather_2012[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'Weather'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'Snow'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snowiness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is_snowing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(float)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resample(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apply(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B18EB1"/>
                </a:solidFill>
                <a:effectLst/>
                <a:latin typeface="Consolas" panose="020B0609020204030204" pitchFamily="49" charset="0"/>
              </a:rPr>
              <a:t># Name the columns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snowiness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"Snowiness“</a:t>
            </a:r>
          </a:p>
          <a:p>
            <a:endParaRPr lang="en-US" dirty="0">
              <a:solidFill>
                <a:srgbClr val="98C379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([temperature, snowiness], axis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Stats</a:t>
            </a: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(kind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'bar’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(kind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subplots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5C5A-4D27-4EAA-866C-E6664A13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D3532-70C2-459C-A612-43C54122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Task1: load 311-service-request data</a:t>
            </a:r>
          </a:p>
          <a:p>
            <a:r>
              <a:rPr lang="en-US" dirty="0"/>
              <a:t>Task2: select rows that the “Status” is Closed</a:t>
            </a:r>
          </a:p>
          <a:p>
            <a:r>
              <a:rPr lang="en-US" dirty="0"/>
              <a:t>Task3: create a new </a:t>
            </a:r>
            <a:r>
              <a:rPr lang="en-US" dirty="0" err="1"/>
              <a:t>dataframe</a:t>
            </a:r>
            <a:r>
              <a:rPr lang="en-US" dirty="0"/>
              <a:t> with the rows in task2 and columns only including “Complaint Type”</a:t>
            </a:r>
          </a:p>
          <a:p>
            <a:r>
              <a:rPr lang="en-US" dirty="0"/>
              <a:t>Task4: calculate the counts for each complaint type</a:t>
            </a:r>
          </a:p>
          <a:p>
            <a:r>
              <a:rPr lang="en-US" dirty="0"/>
              <a:t>Task5: plot a </a:t>
            </a:r>
            <a:r>
              <a:rPr lang="en-US" dirty="0" err="1"/>
              <a:t>barplot</a:t>
            </a:r>
            <a:r>
              <a:rPr lang="en-US" dirty="0"/>
              <a:t> to show how many cases were solved for each complaint type</a:t>
            </a:r>
          </a:p>
        </p:txBody>
      </p:sp>
    </p:spTree>
    <p:extLst>
      <p:ext uri="{BB962C8B-B14F-4D97-AF65-F5344CB8AC3E}">
        <p14:creationId xmlns:p14="http://schemas.microsoft.com/office/powerpoint/2010/main" val="207724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0E312-2DC5-4A88-924D-787957D9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Reading data from a CSV file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01F6B-5F28-46B3-A531-F4CC6787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40B1E-6F20-4F3C-8A73-1DA45EE6D65E}"/>
              </a:ext>
            </a:extLst>
          </p:cNvPr>
          <p:cNvSpPr txBox="1"/>
          <p:nvPr/>
        </p:nvSpPr>
        <p:spPr>
          <a:xfrm>
            <a:off x="3046520" y="2539931"/>
            <a:ext cx="6310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pd </a:t>
            </a:r>
          </a:p>
          <a:p>
            <a:endParaRPr lang="en-US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broken_df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'bikes.csv’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1" dirty="0">
                <a:solidFill>
                  <a:srgbClr val="B18EB1"/>
                </a:solidFill>
                <a:effectLst/>
                <a:latin typeface="Consolas" panose="020B0609020204030204" pitchFamily="49" charset="0"/>
              </a:rPr>
              <a:t># Look at the first 3 rows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broken_df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22633-692A-4423-9479-DAA0D9D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the messy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1EDCA-61D7-493B-8998-33B516E0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column separator to a ;</a:t>
            </a:r>
          </a:p>
          <a:p>
            <a:r>
              <a:rPr lang="en-US" dirty="0"/>
              <a:t>Set the encoding to '_latin1_' (the default is '_utf8_')</a:t>
            </a:r>
          </a:p>
          <a:p>
            <a:r>
              <a:rPr lang="en-US" dirty="0"/>
              <a:t>Parse the dates in the 'Date' column</a:t>
            </a:r>
          </a:p>
          <a:p>
            <a:r>
              <a:rPr lang="en-US" dirty="0"/>
              <a:t>Tell it that our dates have the date first instead of the month first</a:t>
            </a:r>
          </a:p>
          <a:p>
            <a:r>
              <a:rPr lang="en-US" dirty="0"/>
              <a:t>Set the index to be the 'Date' column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915B8A-91EB-4396-8B0C-633ECDEA5DCE}"/>
              </a:ext>
            </a:extLst>
          </p:cNvPr>
          <p:cNvSpPr txBox="1"/>
          <p:nvPr/>
        </p:nvSpPr>
        <p:spPr>
          <a:xfrm>
            <a:off x="838200" y="4821492"/>
            <a:ext cx="1029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fixed_df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'bikes.csv'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encoding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'latin1'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parse_dates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dayfirst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fixed_df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A8059-617A-41F2-8334-ACD153A5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Selecting a column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E523C-E25D-45D6-9E43-256864DD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82D6A5-ABD2-4C12-B592-6675521AE630}"/>
              </a:ext>
            </a:extLst>
          </p:cNvPr>
          <p:cNvSpPr txBox="1"/>
          <p:nvPr/>
        </p:nvSpPr>
        <p:spPr>
          <a:xfrm>
            <a:off x="1944209" y="2466220"/>
            <a:ext cx="3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fixed_df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'Berri 1'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0385D-757F-443B-A12E-B930091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Plotting a column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110D4-EA5B-45CE-981E-0AD66A9D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381D4C-72AE-4DC6-BE78-5E9BD38AF383}"/>
              </a:ext>
            </a:extLst>
          </p:cNvPr>
          <p:cNvSpPr txBox="1"/>
          <p:nvPr/>
        </p:nvSpPr>
        <p:spPr>
          <a:xfrm>
            <a:off x="1340528" y="2814222"/>
            <a:ext cx="8824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fixed_df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'bikes.csv'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encoding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'latin1'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parse_dates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dayfirst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fixed_df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'Berri 1'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plot()</a:t>
            </a:r>
          </a:p>
          <a:p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fixed_df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7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1510D-F304-4DB4-B3E9-45F154DB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SELECTING AND FINDING DESIRED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B7A8E-D764-4935-9CEA-A28C9ACD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Data: 311-service-requests.csv</a:t>
            </a:r>
          </a:p>
          <a:p>
            <a:r>
              <a:rPr lang="en-US" dirty="0"/>
              <a:t>a subset of the of 311 service requests from NYC Open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1D323-85A1-4D74-A79F-8A8D63BBFBAD}"/>
              </a:ext>
            </a:extLst>
          </p:cNvPr>
          <p:cNvSpPr txBox="1"/>
          <p:nvPr/>
        </p:nvSpPr>
        <p:spPr>
          <a:xfrm>
            <a:off x="1482571" y="3595456"/>
            <a:ext cx="848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pd </a:t>
            </a: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 </a:t>
            </a:r>
            <a:r>
              <a:rPr lang="en-US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'311-service-requests.csv'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4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5EF09-CCE4-49E2-AC8E-CDBD92CD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What’s even in it? (the summary)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9723E-A0C7-4A6D-9EAD-C1AD7D01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91FE5-399A-409A-A9CD-872D3593889E}"/>
              </a:ext>
            </a:extLst>
          </p:cNvPr>
          <p:cNvSpPr txBox="1"/>
          <p:nvPr/>
        </p:nvSpPr>
        <p:spPr>
          <a:xfrm>
            <a:off x="2263806" y="2578363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C3F-43AA-449E-8ECD-A9805EE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Selecting columns and rows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7BEF-C4BC-41EB-9550-22E92F84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To select a column, we index with the name of the column, like this: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To get the first 5 rows of a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Work Sans"/>
              </a:rPr>
              <a:t>dataframe</a:t>
            </a:r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, we can use a slice: df[:5].</a:t>
            </a:r>
          </a:p>
          <a:p>
            <a:endParaRPr lang="en-US" dirty="0">
              <a:solidFill>
                <a:srgbClr val="323232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Work Sans"/>
              </a:rPr>
              <a:t>We can combine these to get the first 5 rows of a column: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85B741-D7EB-44C1-A193-90F0551151D8}"/>
              </a:ext>
            </a:extLst>
          </p:cNvPr>
          <p:cNvSpPr txBox="1"/>
          <p:nvPr/>
        </p:nvSpPr>
        <p:spPr>
          <a:xfrm>
            <a:off x="1642369" y="2434701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B6C8A-154B-4539-95D5-2301469BCA5C}"/>
              </a:ext>
            </a:extLst>
          </p:cNvPr>
          <p:cNvSpPr txBox="1"/>
          <p:nvPr/>
        </p:nvSpPr>
        <p:spPr>
          <a:xfrm>
            <a:off x="1642369" y="342900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81A2BE"/>
                </a:solidFill>
                <a:effectLst/>
                <a:latin typeface="Consolas" panose="020B0609020204030204" pitchFamily="49" charset="0"/>
              </a:rPr>
              <a:t>complaints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E812D8-FF21-455A-ACA3-E2DCEA40F95E}"/>
              </a:ext>
            </a:extLst>
          </p:cNvPr>
          <p:cNvSpPr txBox="1"/>
          <p:nvPr/>
        </p:nvSpPr>
        <p:spPr>
          <a:xfrm>
            <a:off x="1642369" y="4423299"/>
            <a:ext cx="435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#OR</a:t>
            </a:r>
            <a:endParaRPr lang="en-US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complaints[:</a:t>
            </a:r>
            <a:r>
              <a:rPr lang="en-US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'Complaint Type'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2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1536</Words>
  <Application>Microsoft Office PowerPoint</Application>
  <PresentationFormat>宽屏</PresentationFormat>
  <Paragraphs>165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Work Sans</vt:lpstr>
      <vt:lpstr>Arial</vt:lpstr>
      <vt:lpstr>Calibri</vt:lpstr>
      <vt:lpstr>Calibri Light</vt:lpstr>
      <vt:lpstr>Consolas</vt:lpstr>
      <vt:lpstr>Office 主题​​</vt:lpstr>
      <vt:lpstr>Pandas Tutorial</vt:lpstr>
      <vt:lpstr>1. READING FROM A CSV</vt:lpstr>
      <vt:lpstr>1.1 Reading data from a CSV file</vt:lpstr>
      <vt:lpstr>Fix the messy</vt:lpstr>
      <vt:lpstr>1.2 Selecting a column</vt:lpstr>
      <vt:lpstr>1.3 Plotting a column</vt:lpstr>
      <vt:lpstr>2. SELECTING AND FINDING DESIRED DATA</vt:lpstr>
      <vt:lpstr>2.1 What’s even in it? (the summary)</vt:lpstr>
      <vt:lpstr>2.2 Selecting columns and rows</vt:lpstr>
      <vt:lpstr>2.3 Selecting multiple columns</vt:lpstr>
      <vt:lpstr>2.4 What’s the most common complaint type?</vt:lpstr>
      <vt:lpstr>3. FILTERING DATAFRAMES</vt:lpstr>
      <vt:lpstr>3.1 Selecting only noise complaints</vt:lpstr>
      <vt:lpstr>deconstruct it into two pieces</vt:lpstr>
      <vt:lpstr>3.2 which borough has the most noise complaints?</vt:lpstr>
      <vt:lpstr>4. GROUPBY AND AGGREGATE</vt:lpstr>
      <vt:lpstr>4.1 Adding a ‘weekday’ column to our dataframe</vt:lpstr>
      <vt:lpstr>4.2 Adding up the cyclists by weekday</vt:lpstr>
      <vt:lpstr>5. STRING OPERATIONS</vt:lpstr>
      <vt:lpstr>5.1 String operations</vt:lpstr>
      <vt:lpstr>5.2 Use resampling to find the snowiest month</vt:lpstr>
      <vt:lpstr>5.3 Plotting temperature and snowiness stats together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Tutorial</dc:title>
  <dc:creator>Yuexu Jiang</dc:creator>
  <cp:lastModifiedBy>Yuexu Jiang</cp:lastModifiedBy>
  <cp:revision>26</cp:revision>
  <dcterms:created xsi:type="dcterms:W3CDTF">2021-06-08T01:11:05Z</dcterms:created>
  <dcterms:modified xsi:type="dcterms:W3CDTF">2021-06-08T12:35:20Z</dcterms:modified>
</cp:coreProperties>
</file>