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904" r:id="rId2"/>
    <p:sldId id="906" r:id="rId3"/>
    <p:sldId id="907" r:id="rId4"/>
    <p:sldId id="908" r:id="rId5"/>
    <p:sldId id="909" r:id="rId6"/>
    <p:sldId id="910" r:id="rId7"/>
    <p:sldId id="911" r:id="rId8"/>
    <p:sldId id="920" r:id="rId9"/>
  </p:sldIdLst>
  <p:sldSz cx="9144000" cy="6858000" type="screen4x3"/>
  <p:notesSz cx="6858000" cy="9144000"/>
  <p:defaultTextStyle>
    <a:defPPr>
      <a:defRPr lang="en-US"/>
    </a:defPPr>
    <a:lvl1pPr marL="0" lvl="0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009900"/>
    <a:srgbClr val="CC99FF"/>
    <a:srgbClr val="008000"/>
    <a:srgbClr val="FFFF00"/>
    <a:srgbClr val="66FF33"/>
    <a:srgbClr val="66CC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9"/>
    <p:restoredTop sz="94653"/>
  </p:normalViewPr>
  <p:slideViewPr>
    <p:cSldViewPr showGuides="1"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51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眉占位符 512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200" dirty="0"/>
          </a:p>
        </p:txBody>
      </p:sp>
      <p:sp>
        <p:nvSpPr>
          <p:cNvPr id="5123" name="日期占位符 5122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/>
            <a:endParaRPr lang="zh-CN" altLang="en-US" sz="1200" dirty="0"/>
          </a:p>
        </p:txBody>
      </p:sp>
      <p:sp>
        <p:nvSpPr>
          <p:cNvPr id="5124" name="页脚占位符 5123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/>
            <a:endParaRPr lang="zh-CN" altLang="en-US" sz="1200" dirty="0"/>
          </a:p>
        </p:txBody>
      </p:sp>
      <p:sp>
        <p:nvSpPr>
          <p:cNvPr id="5125" name="灯片编号占位符 5124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06698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409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200" dirty="0"/>
          </a:p>
        </p:txBody>
      </p:sp>
      <p:sp>
        <p:nvSpPr>
          <p:cNvPr id="4099" name="日期占位符 4098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/>
            <a:endParaRPr lang="zh-CN" altLang="en-US" sz="1200" dirty="0"/>
          </a:p>
        </p:txBody>
      </p:sp>
      <p:sp>
        <p:nvSpPr>
          <p:cNvPr id="4100" name="幻灯片图像占位符 40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文本占位符 4100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102" name="页脚占位符 4101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/>
            <a:endParaRPr lang="zh-CN" altLang="en-US" sz="1200" dirty="0"/>
          </a:p>
        </p:txBody>
      </p:sp>
      <p:sp>
        <p:nvSpPr>
          <p:cNvPr id="4103" name="灯片编号占位符 4102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211734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1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40009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6612" y="2017713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矩形 104449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lvl="0" algn="ctr" eaLnBrk="1" hangingPunct="1"/>
            <a:endParaRPr lang="zh-CN" altLang="en-US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451" name="矩形 104450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 eaLnBrk="1" hangingPunct="1"/>
            <a:endParaRPr lang="zh-CN" altLang="en-US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452" name="矩形 104451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lvl="0" algn="ctr" eaLnBrk="1" hangingPunct="1"/>
            <a:endParaRPr lang="zh-CN" altLang="en-US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453" name="矩形 104452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 eaLnBrk="1" hangingPunct="1"/>
            <a:endParaRPr lang="zh-CN" altLang="en-US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454" name="矩形 104453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 eaLnBrk="1" hangingPunct="1"/>
            <a:endParaRPr lang="zh-CN" altLang="en-US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455" name="矩形 104454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lvl="0" algn="ctr" eaLnBrk="1" hangingPunct="1"/>
            <a:endParaRPr lang="zh-CN" altLang="en-US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456" name="矩形 104455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 eaLnBrk="1" hangingPunct="1"/>
            <a:endParaRPr lang="zh-CN" altLang="en-US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457" name="标题 104456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4458" name="文本占位符 104457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459" name="日期占位符 104458"/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4460" name="页脚占位符 104459"/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4461" name="灯片编号占位符 104460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b="1" dirty="0"/>
              <a:t>1.</a:t>
            </a:r>
            <a:r>
              <a:rPr lang="zh-CN" altLang="en-US" sz="1400" b="1" dirty="0"/>
              <a:t>通过对比度扩展增强图像。要求：将图像</a:t>
            </a:r>
            <a:r>
              <a:rPr lang="zh-CN" altLang="en-US" sz="1400" b="1" dirty="0">
                <a:sym typeface="+mn-ea"/>
              </a:rPr>
              <a:t>'cameraman.tif'</a:t>
            </a:r>
            <a:r>
              <a:rPr lang="zh-CN" altLang="en-US" sz="1400" b="1" dirty="0"/>
              <a:t>从灰度范围</a:t>
            </a:r>
            <a:r>
              <a:rPr lang="en-US" altLang="zh-CN" sz="1400" b="1" dirty="0"/>
              <a:t>[0.15,0.8]</a:t>
            </a:r>
            <a:r>
              <a:rPr lang="zh-CN" altLang="en-US" sz="1400" b="1" dirty="0"/>
              <a:t>映射到</a:t>
            </a:r>
            <a:r>
              <a:rPr lang="en-US" altLang="zh-CN" sz="1400" b="1" dirty="0"/>
              <a:t>[0,1]</a:t>
            </a:r>
            <a:r>
              <a:rPr lang="zh-CN" altLang="en-US" sz="1400" b="1" dirty="0"/>
              <a:t>，同时显示原图及直方图，变换后的图像及直方图，并观察实验效果。</a:t>
            </a:r>
          </a:p>
          <a:p>
            <a:pPr marL="0" indent="0">
              <a:buNone/>
            </a:pPr>
            <a:r>
              <a:rPr lang="en-US" altLang="zh-CN" sz="1400" b="1" dirty="0"/>
              <a:t>2.</a:t>
            </a:r>
            <a:r>
              <a:rPr lang="zh-CN" altLang="en-US" sz="1400" b="1" dirty="0"/>
              <a:t>对图像</a:t>
            </a:r>
            <a:r>
              <a:rPr sz="1400" b="1" dirty="0">
                <a:sym typeface="+mn-ea"/>
              </a:rPr>
              <a:t>‘</a:t>
            </a:r>
            <a:r>
              <a:rPr sz="1400" b="1" dirty="0" err="1">
                <a:sym typeface="+mn-ea"/>
              </a:rPr>
              <a:t>pout.tif</a:t>
            </a:r>
            <a:r>
              <a:rPr sz="1400" b="1" dirty="0">
                <a:sym typeface="+mn-ea"/>
              </a:rPr>
              <a:t>’</a:t>
            </a:r>
            <a:r>
              <a:rPr lang="zh-CN" altLang="en-US" sz="1400" b="1" dirty="0"/>
              <a:t>进行直方图均衡化，</a:t>
            </a:r>
            <a:r>
              <a:rPr lang="zh-CN" altLang="en-US" sz="1400" b="1" dirty="0">
                <a:sym typeface="+mn-ea"/>
              </a:rPr>
              <a:t>同时显示原图及直方图，及均衡化后的图像及直方图，并观察实验效果。</a:t>
            </a:r>
            <a:endParaRPr lang="zh-CN" altLang="en-US" sz="1400" b="1" dirty="0"/>
          </a:p>
          <a:p>
            <a:pPr marL="0" indent="0">
              <a:buNone/>
            </a:pPr>
            <a:r>
              <a:rPr lang="en-US" altLang="zh-CN" sz="1400" b="1" dirty="0"/>
              <a:t>3.</a:t>
            </a:r>
            <a:r>
              <a:rPr lang="zh-CN" altLang="en-US" sz="1400" b="1" dirty="0">
                <a:sym typeface="+mn-ea"/>
              </a:rPr>
              <a:t>对彩色图像</a:t>
            </a:r>
            <a:r>
              <a:rPr lang="en-US" altLang="zh-CN" sz="1400" b="1" dirty="0">
                <a:sym typeface="+mn-ea"/>
              </a:rPr>
              <a:t>'</a:t>
            </a:r>
            <a:r>
              <a:rPr lang="zh-CN" altLang="en-US" sz="1400" b="1" dirty="0">
                <a:sym typeface="+mn-ea"/>
              </a:rPr>
              <a:t>football.jpg</a:t>
            </a:r>
            <a:r>
              <a:rPr lang="en-US" altLang="zh-CN" sz="1400" b="1" dirty="0">
                <a:sym typeface="+mn-ea"/>
              </a:rPr>
              <a:t>'</a:t>
            </a:r>
            <a:r>
              <a:rPr lang="zh-CN" altLang="en-US" sz="1400" b="1" dirty="0">
                <a:sym typeface="+mn-ea"/>
              </a:rPr>
              <a:t>的红色通道采用</a:t>
            </a:r>
            <a:r>
              <a:rPr lang="en-US" altLang="zh-CN" sz="1400" b="1" dirty="0">
                <a:sym typeface="+mn-ea"/>
              </a:rPr>
              <a:t>9*9</a:t>
            </a:r>
            <a:r>
              <a:rPr lang="zh-CN" altLang="en-US" sz="1400" b="1" dirty="0">
                <a:sym typeface="+mn-ea"/>
              </a:rPr>
              <a:t>的平均模板进行平滑，同时显示原图及平滑后的图像。</a:t>
            </a:r>
            <a:endParaRPr lang="zh-CN" altLang="en-US" sz="1400" b="1" dirty="0"/>
          </a:p>
          <a:p>
            <a:pPr marL="0" indent="0">
              <a:buNone/>
            </a:pPr>
            <a:r>
              <a:rPr lang="en-US" altLang="zh-CN" sz="1400" b="1" dirty="0"/>
              <a:t>4.</a:t>
            </a:r>
            <a:r>
              <a:rPr lang="zh-CN" altLang="en-US" sz="1400" b="1" dirty="0"/>
              <a:t>对图像</a:t>
            </a:r>
            <a:r>
              <a:rPr lang="zh-CN" altLang="en-US" sz="1400" b="1" dirty="0">
                <a:sym typeface="+mn-ea"/>
              </a:rPr>
              <a:t>'glass.png'</a:t>
            </a:r>
            <a:r>
              <a:rPr lang="zh-CN" altLang="en-US" sz="1400" b="1" dirty="0"/>
              <a:t>加入均值为</a:t>
            </a:r>
            <a:r>
              <a:rPr lang="en-US" altLang="zh-CN" sz="1400" b="1" dirty="0"/>
              <a:t>0</a:t>
            </a:r>
            <a:r>
              <a:rPr lang="zh-CN" altLang="en-US" sz="1400" b="1" dirty="0"/>
              <a:t>，方差为</a:t>
            </a:r>
            <a:r>
              <a:rPr lang="en-US" altLang="zh-CN" sz="1400" b="1" dirty="0"/>
              <a:t>0.005</a:t>
            </a:r>
            <a:r>
              <a:rPr lang="zh-CN" altLang="en-US" sz="1400" b="1" dirty="0"/>
              <a:t>的高斯噪声，并采用</a:t>
            </a:r>
            <a:r>
              <a:rPr lang="en-US" altLang="zh-CN" sz="1400" b="1" dirty="0"/>
              <a:t>5*5</a:t>
            </a:r>
            <a:r>
              <a:rPr lang="zh-CN" altLang="en-US" sz="1400" b="1" dirty="0"/>
              <a:t>的均值滤波进行去噪</a:t>
            </a:r>
            <a:r>
              <a:rPr lang="zh-CN" altLang="en-US" sz="1400" b="1" dirty="0">
                <a:sym typeface="+mn-ea"/>
              </a:rPr>
              <a:t>，同时显示原图，噪声图和去噪后的图像。</a:t>
            </a:r>
            <a:endParaRPr lang="zh-CN" altLang="en-US" sz="1400" b="1" dirty="0"/>
          </a:p>
          <a:p>
            <a:pPr marL="0" indent="0">
              <a:buNone/>
            </a:pPr>
            <a:r>
              <a:rPr lang="en-US" altLang="zh-CN" sz="1400" b="1" dirty="0"/>
              <a:t>5.</a:t>
            </a:r>
            <a:r>
              <a:rPr lang="zh-CN" altLang="en-US" sz="1400" b="1" dirty="0">
                <a:sym typeface="+mn-ea"/>
              </a:rPr>
              <a:t>对图像'glass.png'加入浓度为</a:t>
            </a:r>
            <a:r>
              <a:rPr lang="en-US" altLang="zh-CN" sz="1400" b="1" dirty="0">
                <a:sym typeface="+mn-ea"/>
              </a:rPr>
              <a:t>0.03</a:t>
            </a:r>
            <a:r>
              <a:rPr lang="zh-CN" altLang="en-US" sz="1400" b="1" dirty="0">
                <a:sym typeface="+mn-ea"/>
              </a:rPr>
              <a:t>的椒盐噪声，并采用</a:t>
            </a:r>
            <a:r>
              <a:rPr lang="en-US" altLang="zh-CN" sz="1400" b="1" dirty="0">
                <a:sym typeface="+mn-ea"/>
              </a:rPr>
              <a:t>5*5</a:t>
            </a:r>
            <a:r>
              <a:rPr lang="zh-CN" altLang="en-US" sz="1400" b="1" dirty="0">
                <a:sym typeface="+mn-ea"/>
              </a:rPr>
              <a:t>的中值滤波进行去噪，同时显示原图，噪声图和去噪后的图像。</a:t>
            </a:r>
          </a:p>
          <a:p>
            <a:pPr marL="0" indent="0">
              <a:buNone/>
            </a:pPr>
            <a:r>
              <a:rPr lang="en-US" altLang="zh-CN" sz="1400" b="1" dirty="0" smtClean="0">
                <a:sym typeface="+mn-ea"/>
              </a:rPr>
              <a:t>6.</a:t>
            </a:r>
            <a:r>
              <a:rPr lang="zh-CN" altLang="en-US" sz="1400" b="1" dirty="0" smtClean="0">
                <a:sym typeface="+mn-ea"/>
              </a:rPr>
              <a:t>读入</a:t>
            </a:r>
            <a:r>
              <a:rPr lang="zh-CN" altLang="en-US" sz="1400" b="1" dirty="0">
                <a:sym typeface="+mn-ea"/>
              </a:rPr>
              <a:t>彩色</a:t>
            </a:r>
            <a:r>
              <a:rPr lang="zh-CN" altLang="en-US" sz="1400" b="1" dirty="0" smtClean="0">
                <a:sym typeface="+mn-ea"/>
              </a:rPr>
              <a:t>图像</a:t>
            </a:r>
            <a:r>
              <a:rPr lang="zh-CN" altLang="en-US" sz="1400" b="1" dirty="0">
                <a:sym typeface="+mn-ea"/>
              </a:rPr>
              <a:t>' </a:t>
            </a:r>
            <a:r>
              <a:rPr lang="en-US" altLang="zh-CN" sz="1400" b="1" dirty="0" smtClean="0">
                <a:sym typeface="+mn-ea"/>
              </a:rPr>
              <a:t>football.jpg</a:t>
            </a:r>
            <a:r>
              <a:rPr lang="zh-CN" altLang="en-US" sz="1400" b="1" dirty="0" smtClean="0">
                <a:sym typeface="+mn-ea"/>
              </a:rPr>
              <a:t>' ，将其变为灰度图像，顺时针旋转</a:t>
            </a:r>
            <a:r>
              <a:rPr lang="en-US" altLang="zh-CN" sz="1400" b="1" dirty="0" smtClean="0">
                <a:sym typeface="+mn-ea"/>
              </a:rPr>
              <a:t>45</a:t>
            </a:r>
            <a:r>
              <a:rPr lang="zh-CN" altLang="en-US" sz="1400" b="1" dirty="0" smtClean="0">
                <a:sym typeface="+mn-ea"/>
              </a:rPr>
              <a:t>度后进行二值化（阈值</a:t>
            </a:r>
            <a:r>
              <a:rPr lang="en-US" altLang="zh-CN" sz="1400" b="1" dirty="0" smtClean="0">
                <a:sym typeface="+mn-ea"/>
              </a:rPr>
              <a:t>0</a:t>
            </a:r>
            <a:r>
              <a:rPr lang="en-US" altLang="zh-CN" sz="1400" b="1" dirty="0">
                <a:sym typeface="+mn-ea"/>
              </a:rPr>
              <a:t>.</a:t>
            </a:r>
            <a:r>
              <a:rPr lang="en-US" altLang="zh-CN" sz="1400" b="1" dirty="0" smtClean="0">
                <a:sym typeface="+mn-ea"/>
              </a:rPr>
              <a:t>6</a:t>
            </a:r>
            <a:r>
              <a:rPr lang="zh-CN" altLang="en-US" sz="1400" b="1" dirty="0" smtClean="0">
                <a:sym typeface="+mn-ea"/>
              </a:rPr>
              <a:t>），在一个窗口显示彩色图像、灰度图像、旋转图像及二值图像，并注入标题。</a:t>
            </a:r>
          </a:p>
          <a:p>
            <a:pPr marL="0" indent="0">
              <a:buNone/>
            </a:pPr>
            <a:endParaRPr lang="zh-CN" altLang="en-US" sz="1400" b="1" dirty="0" smtClean="0">
              <a:sym typeface="+mn-ea"/>
            </a:endParaRPr>
          </a:p>
          <a:p>
            <a:pPr marL="0" indent="0">
              <a:buNone/>
            </a:pPr>
            <a:r>
              <a:rPr lang="en-US" altLang="zh-CN" sz="1400" b="1" dirty="0"/>
              <a:t>7.                                   </a:t>
            </a:r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画出x在     上的曲线图,</a:t>
            </a:r>
            <a:r>
              <a:rPr lang="en-US" altLang="zh-CN" sz="1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每隔0.01取一数值，并求曲线最小值。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1</a:t>
            </a:fld>
            <a:endParaRPr lang="zh-CN" altLang="en-US" dirty="0"/>
          </a:p>
        </p:txBody>
      </p:sp>
      <p:graphicFrame>
        <p:nvGraphicFramePr>
          <p:cNvPr id="5" name="对象 -2147482617"/>
          <p:cNvGraphicFramePr>
            <a:graphicFrameLocks noChangeAspect="1"/>
          </p:cNvGraphicFramePr>
          <p:nvPr/>
        </p:nvGraphicFramePr>
        <p:xfrm>
          <a:off x="1606233" y="5014595"/>
          <a:ext cx="145986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r:id="rId3" imgW="1459865" imgH="419100" progId="Equation.KSEE3">
                  <p:embed/>
                </p:oleObj>
              </mc:Choice>
              <mc:Fallback>
                <p:oleObj r:id="rId3" imgW="1459865" imgH="4191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6233" y="5014595"/>
                        <a:ext cx="1459865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2619"/>
          <p:cNvGraphicFramePr>
            <a:graphicFrameLocks noChangeAspect="1"/>
          </p:cNvGraphicFramePr>
          <p:nvPr/>
        </p:nvGraphicFramePr>
        <p:xfrm>
          <a:off x="3941445" y="5148580"/>
          <a:ext cx="419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r:id="rId5" imgW="419100" imgH="203200" progId="Equation.KSEE3">
                  <p:embed/>
                </p:oleObj>
              </mc:Choice>
              <mc:Fallback>
                <p:oleObj r:id="rId5" imgW="419100" imgH="20320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41445" y="5148580"/>
                        <a:ext cx="419100" cy="20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b="1">
                <a:sym typeface="+mn-ea"/>
              </a:rPr>
              <a:t>2.</a:t>
            </a:r>
            <a:r>
              <a:rPr lang="zh-CN" altLang="en-US" sz="1600" b="1">
                <a:sym typeface="+mn-ea"/>
              </a:rPr>
              <a:t>通过对比度扩展增强图像。要求：将图像'cameraman.tif'从灰度范围</a:t>
            </a:r>
            <a:r>
              <a:rPr lang="en-US" altLang="zh-CN" sz="1600" b="1">
                <a:sym typeface="+mn-ea"/>
              </a:rPr>
              <a:t>[0.15,0.9]</a:t>
            </a:r>
            <a:r>
              <a:rPr lang="zh-CN" altLang="en-US" sz="1600" b="1">
                <a:sym typeface="+mn-ea"/>
              </a:rPr>
              <a:t>映射到</a:t>
            </a:r>
            <a:r>
              <a:rPr lang="en-US" altLang="zh-CN" sz="1600" b="1">
                <a:sym typeface="+mn-ea"/>
              </a:rPr>
              <a:t>[0,1]</a:t>
            </a:r>
            <a:r>
              <a:rPr lang="zh-CN" altLang="en-US" sz="1600" b="1">
                <a:sym typeface="+mn-ea"/>
              </a:rPr>
              <a:t>，同时显示原图及直方图，变换后的图像及直方图，并观察实验效果。</a:t>
            </a:r>
          </a:p>
          <a:p>
            <a:r>
              <a:rPr lang="zh-CN" altLang="en-US" sz="1600"/>
              <a:t> I = imread(</a:t>
            </a:r>
            <a:r>
              <a:rPr lang="zh-CN" altLang="en-US" sz="1600">
                <a:sym typeface="+mn-ea"/>
              </a:rPr>
              <a:t>'cameraman.tif</a:t>
            </a:r>
            <a:r>
              <a:rPr lang="zh-CN" altLang="en-US" sz="1600"/>
              <a:t>');</a:t>
            </a:r>
          </a:p>
          <a:p>
            <a:r>
              <a:rPr lang="zh-CN" altLang="en-US" sz="1600"/>
              <a:t>  I1 = imadjust(I,[0.15 0.9],[0 1]);</a:t>
            </a:r>
          </a:p>
          <a:p>
            <a:r>
              <a:rPr lang="zh-CN" altLang="en-US" sz="1600"/>
              <a:t>  subplot(2,2,1),imshow(I);</a:t>
            </a:r>
          </a:p>
          <a:p>
            <a:r>
              <a:rPr lang="zh-CN" altLang="en-US" sz="1600"/>
              <a:t>  subplot(2,2,2),imhist(I);</a:t>
            </a:r>
          </a:p>
          <a:p>
            <a:r>
              <a:rPr lang="zh-CN" altLang="en-US" sz="1600"/>
              <a:t>  subplot(2,2,3),imshow(I1);</a:t>
            </a:r>
          </a:p>
          <a:p>
            <a:r>
              <a:rPr lang="zh-CN" altLang="en-US" sz="1600"/>
              <a:t>  subplot(2,2,4),imhist(I1);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>
                <a:sym typeface="+mn-ea"/>
              </a:rPr>
              <a:t>3.</a:t>
            </a:r>
            <a:r>
              <a:rPr lang="zh-CN" altLang="en-US" sz="1800" b="1">
                <a:sym typeface="+mn-ea"/>
              </a:rPr>
              <a:t>对图像</a:t>
            </a:r>
            <a:r>
              <a:rPr sz="1800" b="1">
                <a:sym typeface="+mn-ea"/>
              </a:rPr>
              <a:t>‘pout.tif’</a:t>
            </a:r>
            <a:r>
              <a:rPr lang="zh-CN" altLang="en-US" sz="1800" b="1">
                <a:sym typeface="+mn-ea"/>
              </a:rPr>
              <a:t>进行直方图均衡化，同时显示原图及直方图，及均衡化后的图像及直方图，并观察实验效果。</a:t>
            </a:r>
          </a:p>
          <a:p>
            <a:pPr marL="0" indent="0">
              <a:buNone/>
            </a:pPr>
            <a:r>
              <a:rPr lang="zh-CN" altLang="en-US" sz="1800"/>
              <a:t> I = imread('</a:t>
            </a:r>
            <a:r>
              <a:rPr sz="1800">
                <a:sym typeface="+mn-ea"/>
              </a:rPr>
              <a:t>pout.tif</a:t>
            </a:r>
            <a:r>
              <a:rPr lang="zh-CN" altLang="en-US" sz="1800"/>
              <a:t>');</a:t>
            </a:r>
          </a:p>
          <a:p>
            <a:pPr marL="0" indent="0">
              <a:buNone/>
            </a:pPr>
            <a:r>
              <a:rPr lang="zh-CN" altLang="en-US" sz="1800"/>
              <a:t>  I1 =histeq(I);</a:t>
            </a:r>
          </a:p>
          <a:p>
            <a:pPr marL="0" indent="0">
              <a:buNone/>
            </a:pPr>
            <a:r>
              <a:rPr lang="zh-CN" altLang="en-US" sz="1800"/>
              <a:t>  subplot(2,2,1),imshow(I);</a:t>
            </a:r>
          </a:p>
          <a:p>
            <a:pPr marL="0" indent="0">
              <a:buNone/>
            </a:pPr>
            <a:r>
              <a:rPr lang="zh-CN" altLang="en-US" sz="1800"/>
              <a:t>  subplot(2,2,2),imhist(I);</a:t>
            </a:r>
          </a:p>
          <a:p>
            <a:pPr marL="0" indent="0">
              <a:buNone/>
            </a:pPr>
            <a:r>
              <a:rPr lang="zh-CN" altLang="en-US" sz="1800"/>
              <a:t>  subplot(2,2,3),imshow(I1);</a:t>
            </a:r>
          </a:p>
          <a:p>
            <a:pPr marL="0" indent="0">
              <a:buNone/>
            </a:pPr>
            <a:r>
              <a:rPr lang="zh-CN" altLang="en-US" sz="1800"/>
              <a:t>  subplot(2,2,4),imhist(I1);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b="1">
                <a:sym typeface="+mn-ea"/>
              </a:rPr>
              <a:t>4.</a:t>
            </a:r>
            <a:r>
              <a:rPr lang="zh-CN" altLang="en-US" sz="1600" b="1">
                <a:sym typeface="+mn-ea"/>
              </a:rPr>
              <a:t>对彩色图像</a:t>
            </a:r>
            <a:r>
              <a:rPr lang="en-US" altLang="zh-CN" sz="1600" b="1">
                <a:sym typeface="+mn-ea"/>
              </a:rPr>
              <a:t>'</a:t>
            </a:r>
            <a:r>
              <a:rPr lang="zh-CN" altLang="en-US" sz="1600" b="1">
                <a:sym typeface="+mn-ea"/>
              </a:rPr>
              <a:t>football.jpg</a:t>
            </a:r>
            <a:r>
              <a:rPr lang="en-US" altLang="zh-CN" sz="1600" b="1">
                <a:sym typeface="+mn-ea"/>
              </a:rPr>
              <a:t>'</a:t>
            </a:r>
            <a:r>
              <a:rPr lang="zh-CN" altLang="en-US" sz="1600" b="1">
                <a:sym typeface="+mn-ea"/>
              </a:rPr>
              <a:t>的红色通道采用</a:t>
            </a:r>
            <a:r>
              <a:rPr lang="en-US" altLang="zh-CN" sz="1600" b="1">
                <a:sym typeface="+mn-ea"/>
              </a:rPr>
              <a:t>9*9</a:t>
            </a:r>
            <a:r>
              <a:rPr lang="zh-CN" altLang="en-US" sz="1600" b="1">
                <a:sym typeface="+mn-ea"/>
              </a:rPr>
              <a:t>的平均模板进行平滑，同时显示原图及平滑后的图像。</a:t>
            </a:r>
          </a:p>
          <a:p>
            <a:r>
              <a:rPr lang="zh-CN" altLang="en-US" sz="1600"/>
              <a:t> f = imread('football.jpg');</a:t>
            </a:r>
          </a:p>
          <a:p>
            <a:r>
              <a:rPr lang="zh-CN" altLang="en-US" sz="1600"/>
              <a:t>g=f;</a:t>
            </a:r>
          </a:p>
          <a:p>
            <a:r>
              <a:rPr lang="zh-CN" altLang="en-US" sz="1600"/>
              <a:t>r=g(:,:,1);</a:t>
            </a:r>
          </a:p>
          <a:p>
            <a:r>
              <a:rPr lang="zh-CN" altLang="en-US" sz="1600"/>
              <a:t>  w=fspecial('average',9);</a:t>
            </a:r>
          </a:p>
          <a:p>
            <a:r>
              <a:rPr lang="zh-CN" altLang="en-US" sz="1600"/>
              <a:t>  r1=imfilter(r,w);</a:t>
            </a:r>
          </a:p>
          <a:p>
            <a:r>
              <a:rPr lang="zh-CN" altLang="en-US" sz="1600"/>
              <a:t>  g(:,:,1)=r1;</a:t>
            </a:r>
          </a:p>
          <a:p>
            <a:r>
              <a:rPr lang="zh-CN" altLang="en-US" sz="1600"/>
              <a:t>  subplot(1,2,1),imshow(f);</a:t>
            </a:r>
          </a:p>
          <a:p>
            <a:r>
              <a:rPr lang="zh-CN" altLang="en-US" sz="1600"/>
              <a:t>  subplot(1,2,2),imshow(g);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b="1">
                <a:sym typeface="+mn-ea"/>
              </a:rPr>
              <a:t>5.</a:t>
            </a:r>
            <a:r>
              <a:rPr lang="zh-CN" altLang="en-US" sz="1600" b="1">
                <a:sym typeface="+mn-ea"/>
              </a:rPr>
              <a:t>对图像'glass.png'加入均值为</a:t>
            </a:r>
            <a:r>
              <a:rPr lang="en-US" altLang="zh-CN" sz="1600" b="1">
                <a:sym typeface="+mn-ea"/>
              </a:rPr>
              <a:t>0</a:t>
            </a:r>
            <a:r>
              <a:rPr lang="zh-CN" altLang="en-US" sz="1600" b="1">
                <a:sym typeface="+mn-ea"/>
              </a:rPr>
              <a:t>，方差为</a:t>
            </a:r>
            <a:r>
              <a:rPr lang="en-US" altLang="zh-CN" sz="1600" b="1">
                <a:sym typeface="+mn-ea"/>
              </a:rPr>
              <a:t>0.005</a:t>
            </a:r>
            <a:r>
              <a:rPr lang="zh-CN" altLang="en-US" sz="1600" b="1">
                <a:sym typeface="+mn-ea"/>
              </a:rPr>
              <a:t>的高斯噪声，并采用</a:t>
            </a:r>
            <a:r>
              <a:rPr lang="en-US" altLang="zh-CN" sz="1600" b="1">
                <a:sym typeface="+mn-ea"/>
              </a:rPr>
              <a:t>5*5</a:t>
            </a:r>
            <a:r>
              <a:rPr lang="zh-CN" altLang="en-US" sz="1600" b="1">
                <a:sym typeface="+mn-ea"/>
              </a:rPr>
              <a:t>的均值滤波进行去噪，同时显示原图，噪声图和去噪后的图像。</a:t>
            </a:r>
          </a:p>
          <a:p>
            <a:r>
              <a:rPr lang="zh-CN" altLang="en-US" sz="1600">
                <a:sym typeface="+mn-ea"/>
              </a:rPr>
              <a:t> I = imread('glass.png');</a:t>
            </a:r>
          </a:p>
          <a:p>
            <a:r>
              <a:rPr lang="zh-CN" altLang="en-US" sz="1600">
                <a:sym typeface="+mn-ea"/>
              </a:rPr>
              <a:t>  J=imnoise(I,'gaussian',0,0.005);</a:t>
            </a:r>
          </a:p>
          <a:p>
            <a:r>
              <a:rPr lang="zh-CN" altLang="en-US" sz="1600">
                <a:sym typeface="+mn-ea"/>
              </a:rPr>
              <a:t>   w=fspecial('average',5);</a:t>
            </a:r>
          </a:p>
          <a:p>
            <a:r>
              <a:rPr lang="zh-CN" altLang="en-US" sz="1600">
                <a:sym typeface="+mn-ea"/>
              </a:rPr>
              <a:t>  I1=imfilter(J,w);</a:t>
            </a:r>
          </a:p>
          <a:p>
            <a:r>
              <a:rPr lang="zh-CN" altLang="en-US" sz="1600">
                <a:sym typeface="+mn-ea"/>
              </a:rPr>
              <a:t>  subplot(1,3,1),imshow(I);</a:t>
            </a:r>
          </a:p>
          <a:p>
            <a:r>
              <a:rPr lang="zh-CN" altLang="en-US" sz="1600">
                <a:sym typeface="+mn-ea"/>
              </a:rPr>
              <a:t>  subplot(1,3,2),imshow(J);</a:t>
            </a:r>
          </a:p>
          <a:p>
            <a:r>
              <a:rPr lang="zh-CN" altLang="en-US" sz="1600">
                <a:sym typeface="+mn-ea"/>
              </a:rPr>
              <a:t>  subplot(1,3,3),imshow(I1);</a:t>
            </a:r>
          </a:p>
          <a:p>
            <a:endParaRPr lang="zh-CN" altLang="en-US" sz="16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b="1">
                <a:sym typeface="+mn-ea"/>
              </a:rPr>
              <a:t>5.</a:t>
            </a:r>
            <a:r>
              <a:rPr lang="zh-CN" altLang="en-US" sz="1600" b="1">
                <a:sym typeface="+mn-ea"/>
              </a:rPr>
              <a:t>对图像'glass.png'加入浓度为</a:t>
            </a:r>
            <a:r>
              <a:rPr lang="en-US" altLang="zh-CN" sz="1600" b="1">
                <a:sym typeface="+mn-ea"/>
              </a:rPr>
              <a:t>0.03</a:t>
            </a:r>
            <a:r>
              <a:rPr lang="zh-CN" altLang="en-US" sz="1600" b="1">
                <a:sym typeface="+mn-ea"/>
              </a:rPr>
              <a:t>的椒盐噪声，并采用</a:t>
            </a:r>
            <a:r>
              <a:rPr lang="en-US" altLang="zh-CN" sz="1600" b="1">
                <a:sym typeface="+mn-ea"/>
              </a:rPr>
              <a:t>5*5</a:t>
            </a:r>
            <a:r>
              <a:rPr lang="zh-CN" altLang="en-US" sz="1600" b="1">
                <a:sym typeface="+mn-ea"/>
              </a:rPr>
              <a:t>的中值滤波进行去噪，同时显示原图，噪声图和去噪后的图像。</a:t>
            </a:r>
          </a:p>
          <a:p>
            <a:r>
              <a:rPr lang="zh-CN" altLang="en-US" sz="1600"/>
              <a:t>  I = imread('</a:t>
            </a:r>
            <a:r>
              <a:rPr lang="zh-CN" altLang="en-US" sz="1600">
                <a:sym typeface="+mn-ea"/>
              </a:rPr>
              <a:t>glass.png</a:t>
            </a:r>
            <a:r>
              <a:rPr lang="zh-CN" altLang="en-US" sz="1600"/>
              <a:t>');</a:t>
            </a:r>
          </a:p>
          <a:p>
            <a:r>
              <a:rPr lang="zh-CN" altLang="en-US" sz="1600"/>
              <a:t>  J=imnoise(I,'salt &amp; pepper',0.03);</a:t>
            </a:r>
          </a:p>
          <a:p>
            <a:r>
              <a:rPr lang="zh-CN" altLang="en-US" sz="1600"/>
              <a:t>   I1=medfilt2(J,[5,5]);</a:t>
            </a:r>
          </a:p>
          <a:p>
            <a:r>
              <a:rPr lang="zh-CN" altLang="en-US" sz="1600"/>
              <a:t>    subplot(1,3,1),imshow(I);</a:t>
            </a:r>
          </a:p>
          <a:p>
            <a:r>
              <a:rPr lang="zh-CN" altLang="en-US" sz="1600"/>
              <a:t>  subplot(1,3,2),imshow(J);</a:t>
            </a:r>
          </a:p>
          <a:p>
            <a:r>
              <a:rPr lang="zh-CN" altLang="en-US" sz="1600"/>
              <a:t>  subplot(1,3,3),imshow(I1);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 b="1" dirty="0">
                <a:sym typeface="+mn-ea"/>
              </a:rPr>
              <a:t>6.</a:t>
            </a:r>
            <a:r>
              <a:rPr lang="zh-CN" altLang="en-US" sz="1600" b="1" dirty="0">
                <a:sym typeface="+mn-ea"/>
              </a:rPr>
              <a:t>读入彩色图像' </a:t>
            </a:r>
            <a:r>
              <a:rPr lang="en-US" altLang="zh-CN" sz="1600" b="1" dirty="0">
                <a:sym typeface="+mn-ea"/>
              </a:rPr>
              <a:t>football.jpg</a:t>
            </a:r>
            <a:r>
              <a:rPr lang="zh-CN" altLang="en-US" sz="1600" b="1" dirty="0">
                <a:sym typeface="+mn-ea"/>
              </a:rPr>
              <a:t>' ，将其变为灰度图像，顺时针旋转</a:t>
            </a:r>
            <a:r>
              <a:rPr lang="en-US" altLang="zh-CN" sz="1600" b="1" dirty="0">
                <a:sym typeface="+mn-ea"/>
              </a:rPr>
              <a:t>45</a:t>
            </a:r>
            <a:r>
              <a:rPr lang="zh-CN" altLang="en-US" sz="1600" b="1" dirty="0">
                <a:sym typeface="+mn-ea"/>
              </a:rPr>
              <a:t>度后进行二值化（阈值</a:t>
            </a:r>
            <a:r>
              <a:rPr lang="en-US" altLang="zh-CN" sz="1600" b="1" dirty="0">
                <a:sym typeface="+mn-ea"/>
              </a:rPr>
              <a:t>0.6</a:t>
            </a:r>
            <a:r>
              <a:rPr lang="zh-CN" altLang="en-US" sz="1600" b="1" dirty="0">
                <a:sym typeface="+mn-ea"/>
              </a:rPr>
              <a:t>），在一个窗口显示彩色图像、灰度图像、旋转图像及二值图像，并注入标题。</a:t>
            </a:r>
            <a:endParaRPr lang="en-US" altLang="zh-CN" sz="1600" b="1" dirty="0"/>
          </a:p>
          <a:p>
            <a:r>
              <a:rPr lang="en-US" altLang="zh-CN" sz="1600" dirty="0"/>
              <a:t> I = </a:t>
            </a:r>
            <a:r>
              <a:rPr lang="en-US" altLang="zh-CN" sz="1600" dirty="0" err="1"/>
              <a:t>imread</a:t>
            </a:r>
            <a:r>
              <a:rPr lang="en-US" altLang="zh-CN" sz="1600" dirty="0"/>
              <a:t>('football.jpg');</a:t>
            </a:r>
          </a:p>
          <a:p>
            <a:r>
              <a:rPr lang="en-US" altLang="zh-CN" sz="1600" dirty="0"/>
              <a:t> J = rgb2gray(I);</a:t>
            </a:r>
          </a:p>
          <a:p>
            <a:r>
              <a:rPr lang="en-US" altLang="zh-CN" sz="1600" dirty="0"/>
              <a:t> L=</a:t>
            </a:r>
            <a:r>
              <a:rPr lang="en-US" altLang="zh-CN" sz="1600" dirty="0" err="1"/>
              <a:t>imrotate</a:t>
            </a:r>
            <a:r>
              <a:rPr lang="en-US" altLang="zh-CN" sz="1600" dirty="0"/>
              <a:t>(J,-45);</a:t>
            </a:r>
          </a:p>
          <a:p>
            <a:r>
              <a:rPr lang="en-US" altLang="zh-CN" sz="1600" dirty="0"/>
              <a:t> K = im2bw(L,0.6);</a:t>
            </a:r>
          </a:p>
          <a:p>
            <a:r>
              <a:rPr lang="en-US" altLang="zh-CN" sz="1600" dirty="0"/>
              <a:t> subplot(2,2,1); </a:t>
            </a:r>
            <a:r>
              <a:rPr lang="en-US" altLang="zh-CN" sz="1600" dirty="0" err="1"/>
              <a:t>imshow</a:t>
            </a:r>
            <a:r>
              <a:rPr lang="en-US" altLang="zh-CN" sz="1600" dirty="0"/>
              <a:t>(I);title('RBG image')</a:t>
            </a:r>
          </a:p>
          <a:p>
            <a:r>
              <a:rPr lang="en-US" altLang="zh-CN" sz="1600" dirty="0"/>
              <a:t> subplot(2,2,2); </a:t>
            </a:r>
            <a:r>
              <a:rPr lang="en-US" altLang="zh-CN" sz="1600" dirty="0" err="1"/>
              <a:t>imshow</a:t>
            </a:r>
            <a:r>
              <a:rPr lang="en-US" altLang="zh-CN" sz="1600" dirty="0"/>
              <a:t>(J);title('gray image')</a:t>
            </a:r>
          </a:p>
          <a:p>
            <a:r>
              <a:rPr lang="en-US" altLang="zh-CN" sz="1600" dirty="0"/>
              <a:t> subplot(2,2,3); </a:t>
            </a:r>
            <a:r>
              <a:rPr lang="en-US" altLang="zh-CN" sz="1600" dirty="0" err="1"/>
              <a:t>imshow</a:t>
            </a:r>
            <a:r>
              <a:rPr lang="en-US" altLang="zh-CN" sz="1600" dirty="0"/>
              <a:t>(L);title('rotated image')</a:t>
            </a:r>
          </a:p>
          <a:p>
            <a:r>
              <a:rPr lang="en-US" altLang="zh-CN" sz="1600" dirty="0"/>
              <a:t> subplot(2,2,4); </a:t>
            </a:r>
            <a:r>
              <a:rPr lang="en-US" altLang="zh-CN" sz="1600" dirty="0" err="1"/>
              <a:t>imshow</a:t>
            </a:r>
            <a:r>
              <a:rPr lang="en-US" altLang="zh-CN" sz="1600" dirty="0"/>
              <a:t>(K);title('binary image')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/>
              <a:t>                     画出x在      上的曲线图,</a:t>
            </a:r>
            <a:r>
              <a:rPr lang="en-US" altLang="zh-CN" sz="1600"/>
              <a:t>x</a:t>
            </a:r>
            <a:r>
              <a:rPr lang="zh-CN" altLang="en-US" sz="1600"/>
              <a:t>每隔0.01取一数值。</a:t>
            </a:r>
          </a:p>
          <a:p>
            <a:endParaRPr lang="zh-CN" altLang="en-US" sz="1600"/>
          </a:p>
          <a:p>
            <a:r>
              <a:rPr lang="zh-CN" altLang="en-US" sz="1600"/>
              <a:t> x=0:0.01:2*pi;</a:t>
            </a:r>
          </a:p>
          <a:p>
            <a:r>
              <a:rPr lang="zh-CN" altLang="en-US" sz="1600"/>
              <a:t>y=(0.7+2*cos(x)./(1+x.^2)).*sin(x);</a:t>
            </a:r>
          </a:p>
          <a:p>
            <a:r>
              <a:rPr lang="zh-CN" altLang="en-US" sz="1600"/>
              <a:t>plot(x,y)</a:t>
            </a:r>
          </a:p>
          <a:p>
            <a:r>
              <a:rPr lang="en-US" altLang="zh-CN" sz="1600"/>
              <a:t>y_min=min(y);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8</a:t>
            </a:fld>
            <a:endParaRPr lang="zh-CN" altLang="en-US" dirty="0"/>
          </a:p>
        </p:txBody>
      </p:sp>
      <p:graphicFrame>
        <p:nvGraphicFramePr>
          <p:cNvPr id="5" name="对象 -2147482617"/>
          <p:cNvGraphicFramePr>
            <a:graphicFrameLocks noChangeAspect="1"/>
          </p:cNvGraphicFramePr>
          <p:nvPr/>
        </p:nvGraphicFramePr>
        <p:xfrm>
          <a:off x="1365568" y="1987550"/>
          <a:ext cx="145986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r:id="rId3" imgW="1459865" imgH="419100" progId="Equation.KSEE3">
                  <p:embed/>
                </p:oleObj>
              </mc:Choice>
              <mc:Fallback>
                <p:oleObj r:id="rId3" imgW="1459865" imgH="4191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5568" y="1987550"/>
                        <a:ext cx="1459865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2619"/>
          <p:cNvGraphicFramePr>
            <a:graphicFrameLocks noChangeAspect="1"/>
          </p:cNvGraphicFramePr>
          <p:nvPr/>
        </p:nvGraphicFramePr>
        <p:xfrm>
          <a:off x="3637280" y="2095500"/>
          <a:ext cx="419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r:id="rId5" imgW="419100" imgH="203200" progId="Equation.KSEE3">
                  <p:embed/>
                </p:oleObj>
              </mc:Choice>
              <mc:Fallback>
                <p:oleObj r:id="rId5" imgW="419100" imgH="20320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7280" y="2095500"/>
                        <a:ext cx="419100" cy="20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727272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75</TotalTime>
  <Words>1063</Words>
  <Application>Microsoft Office PowerPoint</Application>
  <PresentationFormat>全屏显示(4:3)</PresentationFormat>
  <Paragraphs>70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Tahoma</vt:lpstr>
      <vt:lpstr>Times New Roman</vt:lpstr>
      <vt:lpstr>Wingdings</vt:lpstr>
      <vt:lpstr>Blends</vt:lpstr>
      <vt:lpstr>Equation.KSEE3</vt:lpstr>
      <vt:lpstr>课堂作业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Unknown Organization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信号与系统</dc:title>
  <dc:creator>zhou</dc:creator>
  <cp:lastModifiedBy>微软用户</cp:lastModifiedBy>
  <cp:revision>544</cp:revision>
  <dcterms:created xsi:type="dcterms:W3CDTF">1998-10-03T07:25:00Z</dcterms:created>
  <dcterms:modified xsi:type="dcterms:W3CDTF">2019-05-27T01:14:56Z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