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65" r:id="rId3"/>
    <p:sldId id="294" r:id="rId4"/>
    <p:sldId id="295" r:id="rId5"/>
    <p:sldId id="299" r:id="rId6"/>
    <p:sldId id="321" r:id="rId7"/>
    <p:sldId id="322" r:id="rId8"/>
    <p:sldId id="297" r:id="rId9"/>
    <p:sldId id="298" r:id="rId10"/>
    <p:sldId id="296" r:id="rId11"/>
    <p:sldId id="316" r:id="rId12"/>
    <p:sldId id="317" r:id="rId13"/>
    <p:sldId id="318" r:id="rId14"/>
    <p:sldId id="290" r:id="rId15"/>
    <p:sldId id="334" r:id="rId16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189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200" strike="noStrike" noProof="1" dirty="0">
                <a:solidFill>
                  <a:srgbClr val="595959"/>
                </a:solidFill>
                <a:latin typeface="Century Gothic" panose="020B0502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200" strike="noStrike" noProof="1">
              <a:solidFill>
                <a:srgbClr val="595959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  <a:p>
            <a:pPr lvl="1" fontAlgn="auto"/>
            <a:r>
              <a:rPr lang="zh-CN" altLang="en-US" strike="noStrike" noProof="1" smtClean="0"/>
              <a:t>第二级</a:t>
            </a:r>
          </a:p>
          <a:p>
            <a:pPr lvl="2" fontAlgn="auto"/>
            <a:r>
              <a:rPr lang="zh-CN" altLang="en-US" strike="noStrike" noProof="1" smtClean="0"/>
              <a:t>第三级</a:t>
            </a:r>
          </a:p>
          <a:p>
            <a:pPr lvl="3" fontAlgn="auto"/>
            <a:r>
              <a:rPr lang="zh-CN" altLang="en-US" strike="noStrike" noProof="1" smtClean="0"/>
              <a:t>第四级</a:t>
            </a:r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200" strike="noStrike" noProof="1" dirty="0">
                <a:solidFill>
                  <a:srgbClr val="595959"/>
                </a:solidFill>
                <a:latin typeface="Century Gothic" panose="020B0502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200" strike="noStrike" noProof="1">
              <a:solidFill>
                <a:srgbClr val="595959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  <a:p>
            <a:pPr lvl="1" fontAlgn="auto"/>
            <a:r>
              <a:rPr lang="zh-CN" altLang="en-US" strike="noStrike" noProof="1" smtClean="0"/>
              <a:t>第二级</a:t>
            </a:r>
          </a:p>
          <a:p>
            <a:pPr lvl="2" fontAlgn="auto"/>
            <a:r>
              <a:rPr lang="zh-CN" altLang="en-US" strike="noStrike" noProof="1" smtClean="0"/>
              <a:t>第三级</a:t>
            </a:r>
          </a:p>
          <a:p>
            <a:pPr lvl="3" fontAlgn="auto"/>
            <a:r>
              <a:rPr lang="zh-CN" altLang="en-US" strike="noStrike" noProof="1" smtClean="0"/>
              <a:t>第四级</a:t>
            </a:r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200" strike="noStrike" noProof="1" dirty="0">
                <a:solidFill>
                  <a:srgbClr val="595959"/>
                </a:solidFill>
                <a:latin typeface="Century Gothic" panose="020B0502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200" strike="noStrike" noProof="1">
              <a:solidFill>
                <a:srgbClr val="595959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anose="020B0604020202020204" pitchFamily="34" charset="0"/>
              <a:buChar char="•"/>
              <a:defRPr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  <a:p>
            <a:pPr lvl="1" fontAlgn="auto"/>
            <a:r>
              <a:rPr lang="zh-CN" altLang="en-US" strike="noStrike" noProof="1" smtClean="0"/>
              <a:t>第二级</a:t>
            </a:r>
          </a:p>
          <a:p>
            <a:pPr lvl="2" fontAlgn="auto"/>
            <a:r>
              <a:rPr lang="zh-CN" altLang="en-US" strike="noStrike" noProof="1" smtClean="0"/>
              <a:t>第三级</a:t>
            </a:r>
          </a:p>
          <a:p>
            <a:pPr lvl="3" fontAlgn="auto"/>
            <a:r>
              <a:rPr lang="zh-CN" altLang="en-US" strike="noStrike" noProof="1" smtClean="0"/>
              <a:t>第四级</a:t>
            </a:r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200" strike="noStrike" noProof="1" dirty="0">
                <a:solidFill>
                  <a:srgbClr val="595959"/>
                </a:solidFill>
                <a:latin typeface="Century Gothic" panose="020B0502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200" strike="noStrike" noProof="1">
              <a:solidFill>
                <a:srgbClr val="595959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6"/>
          <p:cNvSpPr/>
          <p:nvPr/>
        </p:nvSpPr>
        <p:spPr>
          <a:xfrm>
            <a:off x="4495800" y="3924300"/>
            <a:ext cx="84138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Oval 7"/>
          <p:cNvSpPr/>
          <p:nvPr/>
        </p:nvSpPr>
        <p:spPr>
          <a:xfrm>
            <a:off x="4695825" y="3924300"/>
            <a:ext cx="84138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Oval 8"/>
          <p:cNvSpPr/>
          <p:nvPr/>
        </p:nvSpPr>
        <p:spPr>
          <a:xfrm>
            <a:off x="4297363" y="3924300"/>
            <a:ext cx="84138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6362700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8813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925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/>
          <a:p>
            <a:pPr fontAlgn="base"/>
            <a:fld id="{9A0DB2DC-4C9A-4742-B13C-FB6460FD3503}" type="slidenum">
              <a:rPr lang="en-US" altLang="zh-CN" sz="1200" noProof="1" dirty="0">
                <a:solidFill>
                  <a:srgbClr val="595959"/>
                </a:solidFill>
                <a:latin typeface="Century Gothic" panose="020B0502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200" noProof="1">
              <a:solidFill>
                <a:srgbClr val="595959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  <a:p>
            <a:pPr lvl="1" fontAlgn="auto"/>
            <a:r>
              <a:rPr lang="zh-CN" altLang="en-US" strike="noStrike" noProof="1" smtClean="0"/>
              <a:t>第二级</a:t>
            </a:r>
          </a:p>
          <a:p>
            <a:pPr lvl="2" fontAlgn="auto"/>
            <a:r>
              <a:rPr lang="zh-CN" altLang="en-US" strike="noStrike" noProof="1" smtClean="0"/>
              <a:t>第三级</a:t>
            </a:r>
          </a:p>
          <a:p>
            <a:pPr lvl="3" fontAlgn="auto"/>
            <a:r>
              <a:rPr lang="zh-CN" altLang="en-US" strike="noStrike" noProof="1" smtClean="0"/>
              <a:t>第四级</a:t>
            </a:r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smtClean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  <a:p>
            <a:pPr lvl="1" fontAlgn="auto"/>
            <a:r>
              <a:rPr lang="zh-CN" altLang="en-US" strike="noStrike" noProof="1" smtClean="0"/>
              <a:t>第二级</a:t>
            </a:r>
          </a:p>
          <a:p>
            <a:pPr lvl="2" fontAlgn="auto"/>
            <a:r>
              <a:rPr lang="zh-CN" altLang="en-US" strike="noStrike" noProof="1" smtClean="0"/>
              <a:t>第三级</a:t>
            </a:r>
          </a:p>
          <a:p>
            <a:pPr lvl="3" fontAlgn="auto"/>
            <a:r>
              <a:rPr lang="zh-CN" altLang="en-US" strike="noStrike" noProof="1" smtClean="0"/>
              <a:t>第四级</a:t>
            </a:r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200" strike="noStrike" noProof="1" dirty="0">
                <a:solidFill>
                  <a:srgbClr val="595959"/>
                </a:solidFill>
                <a:latin typeface="Century Gothic" panose="020B0502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200" strike="noStrike" noProof="1">
              <a:solidFill>
                <a:srgbClr val="595959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  <a:p>
            <a:pPr lvl="1" fontAlgn="auto"/>
            <a:r>
              <a:rPr lang="zh-CN" altLang="en-US" strike="noStrike" noProof="1" smtClean="0"/>
              <a:t>第二级</a:t>
            </a:r>
          </a:p>
          <a:p>
            <a:pPr lvl="2" fontAlgn="auto"/>
            <a:r>
              <a:rPr lang="zh-CN" altLang="en-US" strike="noStrike" noProof="1" smtClean="0"/>
              <a:t>第三级</a:t>
            </a:r>
          </a:p>
          <a:p>
            <a:pPr lvl="3" fontAlgn="auto"/>
            <a:r>
              <a:rPr lang="zh-CN" altLang="en-US" strike="noStrike" noProof="1" smtClean="0"/>
              <a:t>第四级</a:t>
            </a:r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  <a:p>
            <a:pPr lvl="1" fontAlgn="auto"/>
            <a:r>
              <a:rPr lang="zh-CN" altLang="en-US" strike="noStrike" noProof="1" smtClean="0"/>
              <a:t>第二级</a:t>
            </a:r>
          </a:p>
          <a:p>
            <a:pPr lvl="2" fontAlgn="auto"/>
            <a:r>
              <a:rPr lang="zh-CN" altLang="en-US" strike="noStrike" noProof="1" smtClean="0"/>
              <a:t>第三级</a:t>
            </a:r>
          </a:p>
          <a:p>
            <a:pPr lvl="3" fontAlgn="auto"/>
            <a:r>
              <a:rPr lang="zh-CN" altLang="en-US" strike="noStrike" noProof="1" smtClean="0"/>
              <a:t>第四级</a:t>
            </a:r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200" strike="noStrike" noProof="1" dirty="0">
                <a:solidFill>
                  <a:srgbClr val="595959"/>
                </a:solidFill>
                <a:latin typeface="Century Gothic" panose="020B0502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200" strike="noStrike" noProof="1">
              <a:solidFill>
                <a:srgbClr val="595959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200" strike="noStrike" noProof="1" dirty="0">
                <a:solidFill>
                  <a:srgbClr val="595959"/>
                </a:solidFill>
                <a:latin typeface="Century Gothic" panose="020B0502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200" strike="noStrike" noProof="1">
              <a:solidFill>
                <a:srgbClr val="595959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200" strike="noStrike" noProof="1" dirty="0">
                <a:solidFill>
                  <a:srgbClr val="595959"/>
                </a:solidFill>
                <a:latin typeface="Century Gothic" panose="020B0502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200" strike="noStrike" noProof="1">
              <a:solidFill>
                <a:srgbClr val="595959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  <a:p>
            <a:pPr lvl="1" fontAlgn="auto"/>
            <a:r>
              <a:rPr lang="zh-CN" altLang="en-US" strike="noStrike" noProof="1" smtClean="0"/>
              <a:t>第二级</a:t>
            </a:r>
          </a:p>
          <a:p>
            <a:pPr lvl="2" fontAlgn="auto"/>
            <a:r>
              <a:rPr lang="zh-CN" altLang="en-US" strike="noStrike" noProof="1" smtClean="0"/>
              <a:t>第三级</a:t>
            </a:r>
          </a:p>
          <a:p>
            <a:pPr lvl="3" fontAlgn="auto"/>
            <a:r>
              <a:rPr lang="zh-CN" altLang="en-US" strike="noStrike" noProof="1" smtClean="0"/>
              <a:t>第四级</a:t>
            </a:r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200" strike="noStrike" noProof="1" dirty="0">
                <a:solidFill>
                  <a:srgbClr val="595959"/>
                </a:solidFill>
                <a:latin typeface="Century Gothic" panose="020B0502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200" strike="noStrike" noProof="1">
              <a:solidFill>
                <a:srgbClr val="595959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200" strike="noStrike" noProof="1" dirty="0">
                <a:solidFill>
                  <a:srgbClr val="595959"/>
                </a:solidFill>
                <a:latin typeface="Century Gothic" panose="020B0502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200" strike="noStrike" noProof="1">
              <a:solidFill>
                <a:srgbClr val="595959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1027" name="Text 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2700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8813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925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/>
          <a:p>
            <a:pPr lvl="0" fontAlgn="base"/>
            <a:fld id="{9A0DB2DC-4C9A-4742-B13C-FB6460FD3503}" type="slidenum">
              <a:rPr lang="en-US" altLang="zh-CN" sz="1200" strike="noStrike" noProof="1" dirty="0">
                <a:solidFill>
                  <a:srgbClr val="595959"/>
                </a:solidFill>
                <a:latin typeface="Century Gothic" panose="020B0502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200" strike="noStrike" noProof="1">
              <a:solidFill>
                <a:srgbClr val="595959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Oval 6"/>
          <p:cNvSpPr/>
          <p:nvPr/>
        </p:nvSpPr>
        <p:spPr>
          <a:xfrm>
            <a:off x="8458200" y="6499225"/>
            <a:ext cx="84138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913" y="6499225"/>
            <a:ext cx="84138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09600"/>
            <a:ext cx="7772400" cy="3200400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D009A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Batang" panose="02030600000101010101" pitchFamily="18" charset="-127"/>
                <a:ea typeface="Batang" panose="02030600000101010101" pitchFamily="18" charset="-127"/>
                <a:cs typeface="+mj-cs"/>
              </a:rPr>
              <a:t>数字图像处理</a:t>
            </a:r>
            <a:r>
              <a:rPr kumimoji="0" lang="en-US" altLang="zh-CN" sz="5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D009A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Batang" panose="02030600000101010101" pitchFamily="18" charset="-127"/>
                <a:ea typeface="Batang" panose="02030600000101010101" pitchFamily="18" charset="-127"/>
                <a:cs typeface="+mj-cs"/>
              </a:rPr>
              <a:t/>
            </a:r>
            <a:br>
              <a:rPr kumimoji="0" lang="en-US" altLang="zh-CN" sz="5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D009A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Batang" panose="02030600000101010101" pitchFamily="18" charset="-127"/>
                <a:ea typeface="Batang" panose="02030600000101010101" pitchFamily="18" charset="-127"/>
                <a:cs typeface="+mj-cs"/>
              </a:rPr>
            </a:b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D009A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Batang" panose="02030600000101010101" pitchFamily="18" charset="-127"/>
                <a:ea typeface="Batang" panose="02030600000101010101" pitchFamily="18" charset="-127"/>
                <a:cs typeface="+mj-cs"/>
              </a:rPr>
              <a:t>——</a:t>
            </a:r>
            <a:r>
              <a:rPr kumimoji="0" lang="zh-CN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D009A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Batang" panose="02030600000101010101" pitchFamily="18" charset="-127"/>
                <a:ea typeface="宋体" panose="02010600030101010101" pitchFamily="2" charset="-122"/>
                <a:cs typeface="+mj-cs"/>
              </a:rPr>
              <a:t>图像剪切、旋转与缩放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noProof="0" dirty="0" smtClean="0">
                <a:ln>
                  <a:noFill/>
                </a:ln>
                <a:uLnTx/>
                <a:uFillTx/>
                <a:sym typeface="+mn-ea"/>
              </a:rPr>
              <a:t>三、图像镜像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/>
            <a:endParaRPr lang="zh-CN" altLang="en-US" sz="2400" b="1" noProof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lvl="1"/>
            <a:r>
              <a:rPr lang="zh-CN" altLang="en-US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垂直镜像：上下部分以水平中轴线为中心轴对换</a:t>
            </a:r>
          </a:p>
          <a:p>
            <a:pPr marL="0" lvl="1"/>
            <a:r>
              <a:rPr lang="en-US" altLang="zh-CN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A= imread('lena-gray.tif');</a:t>
            </a:r>
          </a:p>
          <a:p>
            <a:pPr marL="0" lvl="1"/>
            <a:r>
              <a:rPr lang="en-US" altLang="zh-CN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C=A(end:-1:1,:)%%%</a:t>
            </a:r>
            <a:r>
              <a:rPr lang="zh-CN" altLang="en-US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垂直镜像</a:t>
            </a:r>
          </a:p>
          <a:p>
            <a:r>
              <a:rPr lang="en-US" altLang="zh-CN" b="1">
                <a:sym typeface="+mn-ea"/>
              </a:rPr>
              <a:t>figure,imshow(C)</a:t>
            </a:r>
          </a:p>
          <a:p>
            <a:endParaRPr lang="en-US" altLang="zh-CN" b="1">
              <a:sym typeface="+mn-ea"/>
            </a:endParaRPr>
          </a:p>
          <a:p>
            <a:pPr marL="0" lvl="1"/>
            <a:r>
              <a:rPr lang="zh-CN" altLang="en-US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水平镜像：左右部分以垂直中轴线为中心轴对换</a:t>
            </a:r>
          </a:p>
          <a:p>
            <a:r>
              <a:rPr lang="en-US" altLang="zh-CN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A= imread('lena-gray.tif');</a:t>
            </a:r>
          </a:p>
          <a:p>
            <a:pPr marL="0" lvl="1"/>
            <a:r>
              <a:rPr lang="en-US" altLang="zh-CN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C=A(:,end:-1:1);%%%</a:t>
            </a:r>
            <a:r>
              <a:rPr lang="zh-CN" altLang="en-US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水平镜像</a:t>
            </a:r>
          </a:p>
          <a:p>
            <a:r>
              <a:rPr lang="en-US" altLang="zh-CN" sz="2400" b="1">
                <a:sym typeface="+mn-ea"/>
              </a:rPr>
              <a:t>figure,imshow(C);</a:t>
            </a:r>
            <a:endParaRPr lang="zh-CN" altLang="en-US" b="1">
              <a:sym typeface="+mn-ea"/>
            </a:endParaRPr>
          </a:p>
          <a:p>
            <a:endParaRPr lang="en-US" altLang="zh-CN" b="1">
              <a:sym typeface="+mn-ea"/>
            </a:endParaRPr>
          </a:p>
          <a:p>
            <a:r>
              <a:rPr lang="zh-CN" altLang="en-US" b="1">
                <a:sym typeface="+mn-ea"/>
              </a:rPr>
              <a:t>彩色图像呢？</a:t>
            </a:r>
            <a:r>
              <a:rPr lang="en-US" altLang="zh-CN" b="1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sym typeface="+mn-ea"/>
              </a:rPr>
              <a:t>C=A(:,end:-1:1,:);</a:t>
            </a:r>
          </a:p>
          <a:p>
            <a:endParaRPr lang="zh-CN" altLang="en-US" b="1">
              <a:sym typeface="+mn-ea"/>
            </a:endParaRPr>
          </a:p>
          <a:p>
            <a:endParaRPr lang="en-US" altLang="zh-CN"/>
          </a:p>
          <a:p>
            <a:endParaRPr lang="en-US" altLang="zh-CN"/>
          </a:p>
        </p:txBody>
      </p:sp>
      <p:graphicFrame>
        <p:nvGraphicFramePr>
          <p:cNvPr id="5" name="对象 4"/>
          <p:cNvGraphicFramePr/>
          <p:nvPr/>
        </p:nvGraphicFramePr>
        <p:xfrm>
          <a:off x="6784340" y="4675505"/>
          <a:ext cx="1901825" cy="1374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r:id="rId3" imgW="1752600" imgH="1362075" progId="Paint.Picture">
                  <p:embed/>
                </p:oleObj>
              </mc:Choice>
              <mc:Fallback>
                <p:oleObj r:id="rId3" imgW="1752600" imgH="1362075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4"/>
                    </p:blipFill>
                    <p:spPr>
                      <a:xfrm>
                        <a:off x="6784340" y="4675505"/>
                        <a:ext cx="1901825" cy="1374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6746240" y="2539365"/>
          <a:ext cx="1830070" cy="1372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r:id="rId5" imgW="1828800" imgH="1371600" progId="Paint.Picture">
                  <p:embed/>
                </p:oleObj>
              </mc:Choice>
              <mc:Fallback>
                <p:oleObj r:id="rId5" imgW="1828800" imgH="1371600" progId="Paint.Picture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6"/>
                    </p:blipFill>
                    <p:spPr>
                      <a:xfrm>
                        <a:off x="6746240" y="2539365"/>
                        <a:ext cx="1830070" cy="1372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noProof="0" dirty="0" smtClean="0">
                <a:ln>
                  <a:noFill/>
                </a:ln>
                <a:uLnTx/>
                <a:uFillTx/>
                <a:sym typeface="+mn-ea"/>
              </a:rPr>
              <a:t>三、图像缩放</a:t>
            </a:r>
            <a:endParaRPr lang="en-US" altLang="zh-CN" noProof="0" dirty="0" smtClean="0">
              <a:ln>
                <a:noFill/>
              </a:ln>
              <a:uLnTx/>
              <a:uFillTx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/>
            <a:r>
              <a:rPr lang="en-US" altLang="zh-CN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imr</a:t>
            </a:r>
            <a:r>
              <a:rPr lang="zh-CN" altLang="en-US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esize（）</a:t>
            </a:r>
          </a:p>
          <a:p>
            <a:pPr marL="0" lvl="1"/>
            <a:r>
              <a:rPr lang="zh-CN" altLang="en-US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功能：Resize image.</a:t>
            </a:r>
          </a:p>
          <a:p>
            <a:pPr marL="0" lvl="1"/>
            <a:r>
              <a:rPr lang="zh-CN" altLang="en-US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 用法：B = imresize(A, SCALE) returns an image that is SCALE times the  size of A, which is a grayscale, RGB, or binary image.</a:t>
            </a:r>
          </a:p>
          <a:p>
            <a:pPr marL="0" lvl="1"/>
            <a:r>
              <a:rPr lang="zh-CN" altLang="en-US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例如：</a:t>
            </a:r>
          </a:p>
          <a:p>
            <a:pPr marL="0" lvl="1"/>
            <a:r>
              <a:rPr lang="en-US" altLang="zh-CN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A= imread('lena-gray.tif');</a:t>
            </a:r>
          </a:p>
          <a:p>
            <a:pPr marL="0" lvl="1"/>
            <a:r>
              <a:rPr lang="en-US" altLang="zh-CN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B=imresize(A,0.5)</a:t>
            </a:r>
            <a:r>
              <a:rPr lang="en-US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;</a:t>
            </a:r>
          </a:p>
          <a:p>
            <a:r>
              <a:rPr lang="en-US" altLang="zh-CN" b="1">
                <a:sym typeface="+mn-ea"/>
              </a:rPr>
              <a:t>figure,imshow(B);</a:t>
            </a:r>
          </a:p>
          <a:p>
            <a:endParaRPr lang="en-US" altLang="zh-CN" b="1">
              <a:sym typeface="+mn-ea"/>
            </a:endParaRPr>
          </a:p>
          <a:p>
            <a:endParaRPr lang="en-US" altLang="zh-CN" b="1">
              <a:sym typeface="+mn-ea"/>
            </a:endParaRPr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noProof="0" dirty="0" smtClean="0">
                <a:ln>
                  <a:noFill/>
                </a:ln>
                <a:uLnTx/>
                <a:uFillTx/>
                <a:sym typeface="+mn-ea"/>
              </a:rPr>
              <a:t>三、图像缩放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/>
              <a:t> B = imresize(A, [NUMROWS NUMCOLS]) resizes the image so that it has  the specified number of rows and columns.</a:t>
            </a:r>
          </a:p>
          <a:p>
            <a:pPr marL="0" lvl="1"/>
            <a:r>
              <a:rPr lang="zh-CN" altLang="en-US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例如：</a:t>
            </a:r>
          </a:p>
          <a:p>
            <a:pPr marL="0" lvl="1"/>
            <a:r>
              <a:rPr lang="en-US" altLang="zh-CN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A= imread('lena-gray.tif');</a:t>
            </a:r>
          </a:p>
          <a:p>
            <a:pPr marL="0" lvl="1"/>
            <a:r>
              <a:rPr lang="en-US" altLang="zh-CN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B=imresize(A,[100,200])</a:t>
            </a:r>
            <a:r>
              <a:rPr lang="en-US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;%%%%</a:t>
            </a:r>
            <a:r>
              <a:rPr lang="zh-CN" altLang="en-US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缩放成任意大小</a:t>
            </a:r>
          </a:p>
          <a:p>
            <a:r>
              <a:rPr lang="en-US" altLang="zh-CN" sz="2400" b="1">
                <a:sym typeface="+mn-ea"/>
              </a:rPr>
              <a:t>figure,imshow(B);</a:t>
            </a:r>
          </a:p>
          <a:p>
            <a:endParaRPr lang="zh-CN" altLang="en-US" b="1"/>
          </a:p>
          <a:p>
            <a:endParaRPr lang="zh-CN" altLang="en-US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noProof="0" dirty="0" smtClean="0">
                <a:ln>
                  <a:noFill/>
                </a:ln>
                <a:uLnTx/>
                <a:uFillTx/>
                <a:sym typeface="+mn-ea"/>
              </a:rPr>
              <a:t>三、图像缩放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/>
              <a:t>B=</a:t>
            </a:r>
            <a:r>
              <a:rPr lang="zh-CN" altLang="en-US" b="1"/>
              <a:t> imresize(A, [NUMROWS NUMCOLS], METHOD)</a:t>
            </a:r>
          </a:p>
          <a:p>
            <a:pPr marL="0" lvl="1"/>
            <a:r>
              <a:rPr lang="zh-CN" altLang="en-US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其中：</a:t>
            </a:r>
            <a:r>
              <a:rPr lang="en-US" altLang="zh-CN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METHOD is a string that can have one of the</a:t>
            </a:r>
          </a:p>
          <a:p>
            <a:pPr marL="0" lvl="1"/>
            <a:r>
              <a:rPr lang="en-US" altLang="zh-CN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    following values.</a:t>
            </a:r>
          </a:p>
          <a:p>
            <a:pPr marL="0" lvl="1"/>
            <a:r>
              <a:rPr lang="en-US" altLang="zh-CN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         'nearest'  Nearest neighbor interpolation</a:t>
            </a:r>
          </a:p>
          <a:p>
            <a:pPr marL="0" lvl="1"/>
            <a:r>
              <a:rPr lang="en-US" altLang="zh-CN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         'bilinear'   Bilinear interpolation</a:t>
            </a:r>
          </a:p>
          <a:p>
            <a:pPr marL="0" lvl="1"/>
            <a:r>
              <a:rPr lang="en-US" altLang="zh-CN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         'bicubic'   Bicubic interpolation.</a:t>
            </a:r>
          </a:p>
          <a:p>
            <a:pPr marL="0" lvl="1"/>
            <a:r>
              <a:rPr lang="zh-CN" altLang="en-US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例如：</a:t>
            </a:r>
          </a:p>
          <a:p>
            <a:pPr marL="0" lvl="1"/>
            <a:r>
              <a:rPr lang="en-US" altLang="zh-CN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A= imread('lena-gray.tif');</a:t>
            </a:r>
          </a:p>
          <a:p>
            <a:pPr marL="0" lvl="1"/>
            <a:r>
              <a:rPr lang="en-US" altLang="zh-CN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B=imresize(A,[100,200],'bicubic')</a:t>
            </a:r>
            <a:r>
              <a:rPr lang="en-US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;</a:t>
            </a:r>
          </a:p>
          <a:p>
            <a:r>
              <a:rPr lang="en-US" altLang="zh-CN" sz="2400" b="1">
                <a:sym typeface="+mn-ea"/>
              </a:rPr>
              <a:t>figure,imshow(B);</a:t>
            </a:r>
          </a:p>
          <a:p>
            <a:endParaRPr lang="zh-CN" altLang="en-US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练习（一）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/>
              <a:t>图像剪切，旋转，缩放，镜像；</a:t>
            </a:r>
          </a:p>
          <a:p>
            <a:r>
              <a:rPr lang="zh-CN" altLang="zh-CN" b="1"/>
              <a:t>分别显示图像的奇数行和奇数列，偶数行和偶数列；</a:t>
            </a:r>
          </a:p>
          <a:p>
            <a:r>
              <a:rPr lang="zh-CN" altLang="zh-CN" b="1"/>
              <a:t>将图像（灰度和彩色）的右上角和左下角（图像的四分之一）置黑；</a:t>
            </a:r>
          </a:p>
          <a:p>
            <a:r>
              <a:rPr lang="zh-CN" altLang="zh-CN" b="1"/>
              <a:t>观察用不同插值方法的旋转</a:t>
            </a:r>
            <a:r>
              <a:rPr lang="zh-CN" altLang="zh-CN" b="1">
                <a:sym typeface="+mn-ea"/>
              </a:rPr>
              <a:t>（缩放）</a:t>
            </a:r>
            <a:r>
              <a:rPr lang="zh-CN" altLang="zh-CN" b="1"/>
              <a:t>图像结果差异（主观的，客观的）；</a:t>
            </a:r>
          </a:p>
          <a:p>
            <a:r>
              <a:rPr lang="zh-CN" altLang="zh-CN" b="1"/>
              <a:t>将操作结果显示到一幅图像上。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练习（二）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图像的读取，显示及存储；</a:t>
            </a:r>
          </a:p>
          <a:p>
            <a:r>
              <a:rPr lang="zh-CN" altLang="en-US" dirty="0"/>
              <a:t>分别将彩色图像</a:t>
            </a:r>
            <a:r>
              <a:rPr lang="en-US" altLang="zh-CN" dirty="0"/>
              <a:t>RGB</a:t>
            </a:r>
            <a:r>
              <a:rPr lang="zh-CN" altLang="en-US" dirty="0"/>
              <a:t>某些通道置黑，观察结果，并在一个窗口显示各结果；</a:t>
            </a:r>
          </a:p>
          <a:p>
            <a:r>
              <a:rPr lang="zh-CN" altLang="en-US" dirty="0"/>
              <a:t>将一幅灰度图像的每个像素分别乘以</a:t>
            </a:r>
            <a:r>
              <a:rPr lang="en-US" altLang="zh-CN" dirty="0"/>
              <a:t>2</a:t>
            </a:r>
            <a:r>
              <a:rPr lang="zh-CN" altLang="en-US" dirty="0"/>
              <a:t>和</a:t>
            </a:r>
            <a:r>
              <a:rPr lang="en-US" altLang="zh-CN" dirty="0"/>
              <a:t>0.5</a:t>
            </a:r>
            <a:r>
              <a:rPr lang="zh-CN" altLang="en-US" dirty="0"/>
              <a:t>，观察结果；</a:t>
            </a:r>
          </a:p>
          <a:p>
            <a:r>
              <a:rPr lang="zh-CN" altLang="en-US" dirty="0"/>
              <a:t>将一幅图像缩放到原来的</a:t>
            </a:r>
            <a:r>
              <a:rPr lang="en-US" altLang="zh-CN" dirty="0"/>
              <a:t>0.5</a:t>
            </a:r>
            <a:r>
              <a:rPr lang="zh-CN" altLang="en-US" dirty="0"/>
              <a:t>倍，再变为二值图像，最后将二值图像顺时针旋转</a:t>
            </a:r>
            <a:r>
              <a:rPr lang="en-US" altLang="zh-CN" dirty="0"/>
              <a:t>45</a:t>
            </a:r>
            <a:r>
              <a:rPr lang="zh-CN" altLang="en-US" dirty="0"/>
              <a:t>度并显示为原来图像大小，显示各步结果图像；</a:t>
            </a:r>
          </a:p>
          <a:p>
            <a:r>
              <a:rPr lang="zh-CN" altLang="zh-CN" dirty="0">
                <a:sym typeface="+mn-ea"/>
              </a:rPr>
              <a:t>生成一幅</a:t>
            </a:r>
            <a:r>
              <a:rPr lang="en-US" altLang="zh-CN" dirty="0">
                <a:sym typeface="+mn-ea"/>
              </a:rPr>
              <a:t>200*200</a:t>
            </a:r>
            <a:r>
              <a:rPr lang="zh-CN" altLang="en-US" dirty="0">
                <a:sym typeface="+mn-ea"/>
              </a:rPr>
              <a:t>的</a:t>
            </a:r>
            <a:r>
              <a:rPr lang="zh-CN" altLang="zh-CN" dirty="0">
                <a:sym typeface="+mn-ea"/>
              </a:rPr>
              <a:t>彩色图像，要求左上角（四分之）是黄色，右下角是品红，其它是黑色。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一、图像剪切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4098" name="内容占位符 2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lstStyle/>
          <a:p>
            <a:r>
              <a:rPr lang="zh-CN" altLang="en-US" sz="3200" b="1" dirty="0"/>
              <a:t>由于数字图像的表现形式是矩阵，所以可以通过截取矩阵的某些行和某些列来实现图像剪切。</a:t>
            </a:r>
          </a:p>
          <a:p>
            <a:r>
              <a:rPr lang="zh-CN" altLang="en-US" sz="3200" b="1" dirty="0"/>
              <a:t>例如</a:t>
            </a:r>
            <a:r>
              <a:rPr lang="en-US" altLang="zh-CN" sz="3200" b="1" dirty="0"/>
              <a:t>:</a:t>
            </a:r>
          </a:p>
          <a:p>
            <a:pPr marL="0" lvl="1"/>
            <a:r>
              <a:rPr lang="en-US" altLang="zh-CN" sz="3200" b="1" noProof="0" dirty="0">
                <a:ln>
                  <a:noFill/>
                </a:ln>
                <a:effectLst/>
                <a:uLnTx/>
                <a:uFillTx/>
                <a:sym typeface="+mn-ea"/>
              </a:rPr>
              <a:t> I= </a:t>
            </a:r>
            <a:r>
              <a:rPr lang="en-US" altLang="zh-CN" sz="3200" b="1" noProof="0" dirty="0" err="1">
                <a:ln>
                  <a:noFill/>
                </a:ln>
                <a:effectLst/>
                <a:uLnTx/>
                <a:uFillTx/>
                <a:sym typeface="+mn-ea"/>
              </a:rPr>
              <a:t>imread</a:t>
            </a:r>
            <a:r>
              <a:rPr lang="en-US" altLang="zh-CN" sz="3200" b="1" noProof="0" dirty="0">
                <a:ln>
                  <a:noFill/>
                </a:ln>
                <a:effectLst/>
                <a:uLnTx/>
                <a:uFillTx/>
                <a:sym typeface="+mn-ea"/>
              </a:rPr>
              <a:t>('lena-gray.tif');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r>
              <a:rPr lang="en-US" altLang="zh-CN" sz="3200" b="1" dirty="0"/>
              <a:t>I2=I(100:200,100:200);</a:t>
            </a:r>
          </a:p>
          <a:p>
            <a:r>
              <a:rPr lang="en-US" altLang="zh-CN" sz="3200" b="1" dirty="0"/>
              <a:t>figure,imshow(I);</a:t>
            </a:r>
          </a:p>
          <a:p>
            <a:r>
              <a:rPr lang="en-US" altLang="zh-CN" sz="3200" b="1" dirty="0">
                <a:sym typeface="+mn-ea"/>
              </a:rPr>
              <a:t>figure,imshow(I2);</a:t>
            </a:r>
            <a:endParaRPr lang="en-US" altLang="zh-CN" sz="3200" b="1" dirty="0"/>
          </a:p>
          <a:p>
            <a:endParaRPr lang="en-US" altLang="zh-CN" sz="3200" b="1" dirty="0"/>
          </a:p>
          <a:p>
            <a:endParaRPr lang="en-US" altLang="zh-CN" sz="3200" b="1" dirty="0"/>
          </a:p>
          <a:p>
            <a:endParaRPr lang="en-US" altLang="zh-CN" sz="3200" b="1" dirty="0"/>
          </a:p>
          <a:p>
            <a:endParaRPr lang="en-US" altLang="zh-CN" sz="32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noProof="0" dirty="0" smtClean="0">
                <a:ln>
                  <a:noFill/>
                </a:ln>
                <a:uLnTx/>
                <a:uFillTx/>
                <a:sym typeface="+mn-ea"/>
              </a:rPr>
              <a:t>一、图像剪切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defRPr/>
            </a:pPr>
            <a:r>
              <a:rPr lang="en-US" altLang="zh-CN" sz="2400" b="1" noProof="0" smtClean="0">
                <a:ln>
                  <a:noFill/>
                </a:ln>
                <a:effectLst/>
                <a:uLnTx/>
                <a:uFillTx/>
                <a:sym typeface="+mn-ea"/>
              </a:rPr>
              <a:t>imcrop</a:t>
            </a:r>
            <a:r>
              <a:rPr lang="en-US" altLang="zh-CN" sz="2400" b="1" noProof="0" dirty="0">
                <a:ln>
                  <a:noFill/>
                </a:ln>
                <a:effectLst/>
                <a:uLnTx/>
                <a:uFillTx/>
                <a:sym typeface="+mn-ea"/>
              </a:rPr>
              <a:t>()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None/>
              <a:defRPr/>
            </a:pPr>
            <a:r>
              <a:rPr lang="zh-CN" altLang="en-US" sz="2400" b="1" noProof="0" dirty="0">
                <a:ln>
                  <a:noFill/>
                </a:ln>
                <a:effectLst/>
                <a:uLnTx/>
                <a:uFillTx/>
                <a:sym typeface="+mn-ea"/>
              </a:rPr>
              <a:t>功用</a:t>
            </a:r>
            <a:r>
              <a:rPr lang="en-US" altLang="zh-CN" sz="2400" b="1" noProof="0" dirty="0">
                <a:ln>
                  <a:noFill/>
                </a:ln>
                <a:effectLst/>
                <a:uLnTx/>
                <a:uFillTx/>
                <a:sym typeface="+mn-ea"/>
              </a:rPr>
              <a:t>:</a:t>
            </a:r>
            <a:r>
              <a:rPr sz="2400" b="1" noProof="0" dirty="0">
                <a:ln>
                  <a:noFill/>
                </a:ln>
                <a:effectLst/>
                <a:uLnTx/>
                <a:uFillTx/>
                <a:sym typeface="+mn-ea"/>
              </a:rPr>
              <a:t>Crop image.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None/>
              <a:defRPr/>
            </a:pPr>
            <a:r>
              <a:rPr lang="zh-CN" altLang="en-US" sz="2400" b="1" noProof="0" dirty="0">
                <a:ln>
                  <a:noFill/>
                </a:ln>
                <a:effectLst/>
                <a:uLnTx/>
                <a:uFillTx/>
                <a:sym typeface="+mn-ea"/>
              </a:rPr>
              <a:t>用法</a:t>
            </a:r>
            <a:r>
              <a:rPr lang="en-US" altLang="zh-CN" sz="2400" b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:</a:t>
            </a:r>
            <a:r>
              <a:rPr lang="en-US" altLang="zh-CN" sz="2400" b="1" noProof="0" dirty="0">
                <a:ln>
                  <a:noFill/>
                </a:ln>
                <a:effectLst/>
                <a:uLnTx/>
                <a:uFillTx/>
                <a:sym typeface="+mn-ea"/>
              </a:rPr>
              <a:t>  I2 = </a:t>
            </a:r>
            <a:r>
              <a:rPr lang="en-US" altLang="zh-CN" sz="2400" b="1" noProof="0" dirty="0" err="1">
                <a:ln>
                  <a:noFill/>
                </a:ln>
                <a:effectLst/>
                <a:uLnTx/>
                <a:uFillTx/>
                <a:sym typeface="+mn-ea"/>
              </a:rPr>
              <a:t>imcrop</a:t>
            </a:r>
            <a:r>
              <a:rPr lang="en-US" altLang="zh-CN" sz="2400" b="1" noProof="0" dirty="0">
                <a:ln>
                  <a:noFill/>
                </a:ln>
                <a:effectLst/>
                <a:uLnTx/>
                <a:uFillTx/>
                <a:sym typeface="+mn-ea"/>
              </a:rPr>
              <a:t>(I,RECT)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None/>
              <a:defRPr/>
            </a:pPr>
            <a:r>
              <a:rPr lang="en-US" altLang="zh-CN" sz="2400" b="1" noProof="0" dirty="0">
                <a:ln>
                  <a:noFill/>
                </a:ln>
                <a:effectLst/>
                <a:uLnTx/>
                <a:uFillTx/>
                <a:sym typeface="+mn-ea"/>
              </a:rPr>
              <a:t> RECT is a 4-element vector with the form [XMIN YMIN WIDTH HEIGHT]; these values are specified in spatial coordinates.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None/>
              <a:defRPr/>
            </a:pPr>
            <a:r>
              <a:rPr lang="zh-CN" altLang="en-US" sz="2400" b="1" dirty="0">
                <a:sym typeface="+mn-ea"/>
              </a:rPr>
              <a:t>例如</a:t>
            </a:r>
            <a:r>
              <a:rPr lang="en-US" altLang="zh-CN" sz="2400" b="1" dirty="0">
                <a:sym typeface="+mn-ea"/>
              </a:rPr>
              <a:t>:</a:t>
            </a:r>
          </a:p>
          <a:p>
            <a:pPr marL="0" lvl="1"/>
            <a:r>
              <a:rPr lang="en-US" altLang="zh-CN" sz="2400" b="1" noProof="0" dirty="0">
                <a:ln>
                  <a:noFill/>
                </a:ln>
                <a:effectLst/>
                <a:uLnTx/>
                <a:uFillTx/>
                <a:sym typeface="+mn-ea"/>
              </a:rPr>
              <a:t>I= </a:t>
            </a:r>
            <a:r>
              <a:rPr lang="en-US" altLang="zh-CN" sz="2400" b="1" noProof="0" dirty="0" err="1">
                <a:ln>
                  <a:noFill/>
                </a:ln>
                <a:effectLst/>
                <a:uLnTx/>
                <a:uFillTx/>
                <a:sym typeface="+mn-ea"/>
              </a:rPr>
              <a:t>imread</a:t>
            </a:r>
            <a:r>
              <a:rPr lang="en-US" altLang="zh-CN" sz="2400" b="1" noProof="0" dirty="0">
                <a:ln>
                  <a:noFill/>
                </a:ln>
                <a:effectLst/>
                <a:uLnTx/>
                <a:uFillTx/>
                <a:sym typeface="+mn-ea"/>
              </a:rPr>
              <a:t>('</a:t>
            </a:r>
            <a:r>
              <a:rPr lang="en-US" altLang="zh-CN" sz="2400" b="1" noProof="0" dirty="0" err="1">
                <a:ln>
                  <a:noFill/>
                </a:ln>
                <a:effectLst/>
                <a:uLnTx/>
                <a:uFillTx/>
                <a:sym typeface="+mn-ea"/>
              </a:rPr>
              <a:t>lena-gray.tif</a:t>
            </a:r>
            <a:r>
              <a:rPr lang="en-US" altLang="zh-CN" sz="2400" b="1" noProof="0" dirty="0">
                <a:ln>
                  <a:noFill/>
                </a:ln>
                <a:effectLst/>
                <a:uLnTx/>
                <a:uFillTx/>
                <a:sym typeface="+mn-ea"/>
              </a:rPr>
              <a:t>');</a:t>
            </a:r>
          </a:p>
          <a:p>
            <a:pPr marL="0" lvl="1"/>
            <a:r>
              <a:rPr lang="en-US" altLang="zh-CN" sz="2400" b="1" noProof="0" dirty="0">
                <a:ln>
                  <a:noFill/>
                </a:ln>
                <a:effectLst/>
                <a:uLnTx/>
                <a:uFillTx/>
                <a:sym typeface="+mn-ea"/>
              </a:rPr>
              <a:t>I2 = </a:t>
            </a:r>
            <a:r>
              <a:rPr lang="en-US" altLang="zh-CN" sz="2400" b="1" noProof="0" dirty="0" err="1">
                <a:ln>
                  <a:noFill/>
                </a:ln>
                <a:effectLst/>
                <a:uLnTx/>
                <a:uFillTx/>
                <a:sym typeface="+mn-ea"/>
              </a:rPr>
              <a:t>imcrop</a:t>
            </a:r>
            <a:r>
              <a:rPr lang="en-US" altLang="zh-CN" sz="2400" b="1" noProof="0" dirty="0">
                <a:ln>
                  <a:noFill/>
                </a:ln>
                <a:effectLst/>
                <a:uLnTx/>
                <a:uFillTx/>
                <a:sym typeface="+mn-ea"/>
              </a:rPr>
              <a:t>(I,[100  100 100 100]);%%%</a:t>
            </a:r>
            <a:r>
              <a:rPr lang="zh-CN" altLang="zh-CN" sz="2400" b="1" noProof="0" dirty="0">
                <a:ln>
                  <a:noFill/>
                </a:ln>
                <a:effectLst/>
                <a:uLnTx/>
                <a:uFillTx/>
                <a:sym typeface="+mn-ea"/>
              </a:rPr>
              <a:t>彩色图像呢？</a:t>
            </a:r>
          </a:p>
          <a:p>
            <a:pPr marL="0" lvl="1"/>
            <a:r>
              <a:rPr lang="en-US" altLang="zh-CN" sz="2400" b="1" noProof="0" dirty="0">
                <a:ln>
                  <a:noFill/>
                </a:ln>
                <a:effectLst/>
                <a:uLnTx/>
                <a:uFillTx/>
                <a:sym typeface="+mn-ea"/>
              </a:rPr>
              <a:t>figure, </a:t>
            </a:r>
            <a:r>
              <a:rPr lang="en-US" altLang="zh-CN" sz="2400" b="1" noProof="0" dirty="0" err="1">
                <a:ln>
                  <a:noFill/>
                </a:ln>
                <a:effectLst/>
                <a:uLnTx/>
                <a:uFillTx/>
                <a:sym typeface="+mn-ea"/>
              </a:rPr>
              <a:t>imshow</a:t>
            </a:r>
            <a:r>
              <a:rPr lang="en-US" altLang="zh-CN" sz="2400" b="1" noProof="0" dirty="0">
                <a:ln>
                  <a:noFill/>
                </a:ln>
                <a:effectLst/>
                <a:uLnTx/>
                <a:uFillTx/>
                <a:sym typeface="+mn-ea"/>
              </a:rPr>
              <a:t>(I);</a:t>
            </a:r>
          </a:p>
          <a:p>
            <a:pPr marL="0" lvl="1"/>
            <a:r>
              <a:rPr lang="en-US" altLang="zh-CN" sz="2400" b="1" noProof="0" dirty="0">
                <a:ln>
                  <a:noFill/>
                </a:ln>
                <a:effectLst/>
                <a:uLnTx/>
                <a:uFillTx/>
                <a:sym typeface="+mn-ea"/>
              </a:rPr>
              <a:t>figure, </a:t>
            </a:r>
            <a:r>
              <a:rPr lang="en-US" altLang="zh-CN" sz="2400" b="1" noProof="0" dirty="0" err="1">
                <a:ln>
                  <a:noFill/>
                </a:ln>
                <a:effectLst/>
                <a:uLnTx/>
                <a:uFillTx/>
                <a:sym typeface="+mn-ea"/>
              </a:rPr>
              <a:t>imshow</a:t>
            </a:r>
            <a:r>
              <a:rPr lang="en-US" altLang="zh-CN" sz="2400" b="1" noProof="0" dirty="0">
                <a:ln>
                  <a:noFill/>
                </a:ln>
                <a:effectLst/>
                <a:uLnTx/>
                <a:uFillTx/>
                <a:sym typeface="+mn-ea"/>
              </a:rPr>
              <a:t>(I2);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None/>
              <a:defRPr/>
            </a:pPr>
            <a:r>
              <a:rPr lang="en-US" altLang="zh-CN" sz="2400" b="1" noProof="0" dirty="0">
                <a:ln>
                  <a:noFill/>
                </a:ln>
                <a:effectLst/>
                <a:uLnTx/>
                <a:uFillTx/>
                <a:sym typeface="+mn-ea"/>
              </a:rPr>
              <a:t>%</a:t>
            </a:r>
            <a:r>
              <a:rPr lang="zh-CN" altLang="en-US" sz="2400" b="1" noProof="0" dirty="0">
                <a:ln>
                  <a:noFill/>
                </a:ln>
                <a:effectLst/>
                <a:uLnTx/>
                <a:uFillTx/>
                <a:sym typeface="+mn-ea"/>
              </a:rPr>
              <a:t>该函数适合彩色和灰度图像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noProof="0" dirty="0" smtClean="0">
                <a:ln>
                  <a:noFill/>
                </a:ln>
                <a:uLnTx/>
                <a:uFillTx/>
                <a:sym typeface="+mn-ea"/>
              </a:rPr>
              <a:t>二、图像旋转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defRPr/>
            </a:pPr>
            <a:r>
              <a:rPr lang="en-US" altLang="zh-CN" sz="2400" b="1" noProof="0" dirty="0">
                <a:ln>
                  <a:noFill/>
                </a:ln>
                <a:effectLst/>
                <a:uLnTx/>
                <a:uFillTx/>
                <a:sym typeface="+mn-ea"/>
              </a:rPr>
              <a:t>imrotate()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None/>
              <a:defRPr/>
            </a:pPr>
            <a:r>
              <a:rPr lang="zh-CN" altLang="en-US" sz="2400" b="1" noProof="0" dirty="0">
                <a:ln>
                  <a:noFill/>
                </a:ln>
                <a:effectLst/>
                <a:uLnTx/>
                <a:uFillTx/>
                <a:sym typeface="+mn-ea"/>
              </a:rPr>
              <a:t>功用</a:t>
            </a:r>
            <a:r>
              <a:rPr lang="en-US" altLang="zh-CN" sz="2400" b="1" noProof="0" dirty="0">
                <a:ln>
                  <a:noFill/>
                </a:ln>
                <a:effectLst/>
                <a:uLnTx/>
                <a:uFillTx/>
                <a:sym typeface="+mn-ea"/>
              </a:rPr>
              <a:t>:</a:t>
            </a:r>
            <a:r>
              <a:rPr sz="2400" b="1" noProof="0" dirty="0">
                <a:ln>
                  <a:noFill/>
                </a:ln>
                <a:effectLst/>
                <a:uLnTx/>
                <a:uFillTx/>
                <a:sym typeface="+mn-ea"/>
              </a:rPr>
              <a:t>Rotate image.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None/>
              <a:defRPr/>
            </a:pPr>
            <a:r>
              <a:rPr lang="zh-CN" altLang="en-US" sz="2400" b="1" noProof="0" dirty="0">
                <a:ln>
                  <a:noFill/>
                </a:ln>
                <a:effectLst/>
                <a:uLnTx/>
                <a:uFillTx/>
                <a:sym typeface="+mn-ea"/>
              </a:rPr>
              <a:t>用法</a:t>
            </a:r>
            <a:r>
              <a:rPr lang="en-US" altLang="zh-CN" sz="2400" b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:</a:t>
            </a:r>
            <a:r>
              <a:rPr lang="en-US" altLang="zh-CN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  B = imrotate(A,ANGLE) rotates image A by ANGLE degrees in a counterclockwise direction around its center point.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None/>
              <a:defRPr/>
            </a:pPr>
            <a:r>
              <a:rPr lang="zh-CN" altLang="en-US" sz="2400" b="1" dirty="0">
                <a:sym typeface="+mn-ea"/>
              </a:rPr>
              <a:t>例如</a:t>
            </a:r>
            <a:r>
              <a:rPr lang="en-US" altLang="zh-CN" sz="2400" b="1" dirty="0">
                <a:sym typeface="+mn-ea"/>
              </a:rPr>
              <a:t>:</a:t>
            </a:r>
          </a:p>
          <a:p>
            <a:pPr marL="0" lvl="1"/>
            <a:r>
              <a:rPr lang="en-US" altLang="zh-CN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A= imread('lena-gray.tif');</a:t>
            </a:r>
          </a:p>
          <a:p>
            <a:pPr marL="0" lvl="1"/>
            <a:r>
              <a:rPr lang="en-US" altLang="zh-CN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B = imrotate(A,45);%%%%</a:t>
            </a:r>
            <a:r>
              <a:rPr lang="zh-CN" altLang="zh-CN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旋转</a:t>
            </a:r>
            <a:r>
              <a:rPr lang="en-US" altLang="zh-CN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45</a:t>
            </a:r>
            <a:r>
              <a:rPr lang="zh-CN" altLang="en-US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度</a:t>
            </a:r>
          </a:p>
          <a:p>
            <a:pPr marL="0" lvl="1"/>
            <a:r>
              <a:rPr lang="en-US" altLang="zh-CN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figure, imshow(A);</a:t>
            </a:r>
          </a:p>
          <a:p>
            <a:pPr marL="0" lvl="1"/>
            <a:r>
              <a:rPr lang="en-US" altLang="zh-CN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figure, imshow(B);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None/>
              <a:defRPr/>
            </a:pPr>
            <a:r>
              <a:rPr lang="en-US" altLang="zh-CN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%</a:t>
            </a:r>
            <a:r>
              <a:rPr lang="zh-CN" altLang="en-US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该函数适合彩色和灰度图像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noProof="0" dirty="0" smtClean="0">
                <a:ln>
                  <a:noFill/>
                </a:ln>
                <a:uLnTx/>
                <a:uFillTx/>
                <a:sym typeface="+mn-ea"/>
              </a:rPr>
              <a:t>二、图像旋转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/>
            <a:r>
              <a:rPr lang="en-US" altLang="zh-CN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 B = imrotate(A,ANGLE,METHOD)</a:t>
            </a:r>
          </a:p>
          <a:p>
            <a:pPr marL="0" lvl="1"/>
            <a:r>
              <a:rPr lang="en-US" altLang="zh-CN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 </a:t>
            </a:r>
            <a:r>
              <a:rPr lang="zh-CN" altLang="en-US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其中：</a:t>
            </a:r>
            <a:r>
              <a:rPr lang="en-US" altLang="zh-CN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METHOD is a string that can have one of the</a:t>
            </a:r>
          </a:p>
          <a:p>
            <a:pPr marL="0" lvl="1"/>
            <a:r>
              <a:rPr lang="en-US" altLang="zh-CN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    following values.</a:t>
            </a:r>
          </a:p>
          <a:p>
            <a:pPr marL="0" lvl="1"/>
            <a:r>
              <a:rPr lang="en-US" altLang="zh-CN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         'nearest'  Nearest neighbor interpolation</a:t>
            </a:r>
          </a:p>
          <a:p>
            <a:pPr marL="0" lvl="1"/>
            <a:r>
              <a:rPr lang="en-US" altLang="zh-CN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         'bilinear'   Bilinear interpolation(</a:t>
            </a:r>
            <a:r>
              <a:rPr lang="zh-CN" altLang="zh-CN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双线性差值</a:t>
            </a:r>
            <a:r>
              <a:rPr lang="en-US" altLang="zh-CN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)</a:t>
            </a:r>
          </a:p>
          <a:p>
            <a:pPr marL="0" lvl="1"/>
            <a:r>
              <a:rPr lang="en-US" altLang="zh-CN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         'bicubic'   Bicubic interpolation.(</a:t>
            </a:r>
            <a:r>
              <a:rPr lang="zh-CN" altLang="zh-CN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双三次差值</a:t>
            </a:r>
            <a:r>
              <a:rPr lang="en-US" altLang="zh-CN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)</a:t>
            </a:r>
          </a:p>
          <a:p>
            <a:pPr marL="0" lvl="1"/>
            <a:endParaRPr lang="en-US" altLang="zh-CN" sz="2400" b="1" noProof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lvl="1"/>
            <a:r>
              <a:rPr lang="en-US" altLang="zh-CN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A= imread('lena-gray.tif');</a:t>
            </a:r>
          </a:p>
          <a:p>
            <a:pPr marL="0" lvl="1"/>
            <a:r>
              <a:rPr lang="en-US" altLang="zh-CN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B = imrotate(A,45, 'bilinear');%%%%</a:t>
            </a:r>
            <a:r>
              <a:rPr lang="zh-CN" altLang="zh-CN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旋转</a:t>
            </a:r>
            <a:r>
              <a:rPr lang="en-US" altLang="zh-CN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45</a:t>
            </a:r>
            <a:r>
              <a:rPr lang="zh-CN" altLang="en-US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度</a:t>
            </a:r>
          </a:p>
          <a:p>
            <a:pPr marL="0" lvl="1"/>
            <a:r>
              <a:rPr lang="en-US" altLang="zh-CN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figure, imshow(A);</a:t>
            </a:r>
          </a:p>
          <a:p>
            <a:pPr marL="0" lvl="1"/>
            <a:r>
              <a:rPr lang="en-US" altLang="zh-CN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figure, imshow(B);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noProof="0" dirty="0" smtClean="0">
                <a:ln>
                  <a:noFill/>
                </a:ln>
                <a:uLnTx/>
                <a:uFillTx/>
                <a:sym typeface="+mn-ea"/>
              </a:rPr>
              <a:t>二、图像旋转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 </a:t>
            </a:r>
            <a:r>
              <a:rPr lang="zh-CN" altLang="en-US" b="1"/>
              <a:t>B = imrotate(A,ANGLE,METHOD,BBOX) rotates image A, where BBOX specifies   the size of the output image B. BBOX is a text string that can have    either of the following values. The default value is enclosed in braces({}).</a:t>
            </a:r>
          </a:p>
          <a:p>
            <a:r>
              <a:rPr lang="zh-CN" altLang="en-US" b="1"/>
              <a:t>         {'loose'}    Make output image B large enough to contain th</a:t>
            </a:r>
            <a:r>
              <a:rPr lang="en-US" altLang="zh-CN" b="1"/>
              <a:t>e</a:t>
            </a:r>
            <a:r>
              <a:rPr lang="zh-CN" altLang="en-US" b="1"/>
              <a:t> entire rotated image. B is generally larger than A.</a:t>
            </a:r>
          </a:p>
          <a:p>
            <a:r>
              <a:rPr lang="zh-CN" altLang="en-US" b="1"/>
              <a:t>         'crop'       Make output image B the same size as the input image  A, cropping the rotated image to fit.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noProof="0" dirty="0" smtClean="0">
                <a:ln>
                  <a:noFill/>
                </a:ln>
                <a:uLnTx/>
                <a:uFillTx/>
                <a:sym typeface="+mn-ea"/>
              </a:rPr>
              <a:t>二、图像旋转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/>
            <a:r>
              <a:rPr lang="en-US" altLang="zh-CN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A= imread('lena-gray.tif');</a:t>
            </a:r>
          </a:p>
          <a:p>
            <a:pPr marL="0" lvl="1"/>
            <a:r>
              <a:rPr lang="en-US" altLang="zh-CN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B = imrotate(A,45, 'bilinear','crop');%%%%</a:t>
            </a:r>
            <a:r>
              <a:rPr lang="zh-CN" altLang="zh-CN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旋转</a:t>
            </a:r>
            <a:r>
              <a:rPr lang="en-US" altLang="zh-CN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45</a:t>
            </a:r>
            <a:r>
              <a:rPr lang="zh-CN" altLang="en-US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度</a:t>
            </a:r>
          </a:p>
          <a:p>
            <a:pPr marL="0" lvl="1"/>
            <a:r>
              <a:rPr lang="en-US" altLang="zh-CN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figure, imshow(A);</a:t>
            </a:r>
          </a:p>
          <a:p>
            <a:pPr marL="0" lvl="1"/>
            <a:r>
              <a:rPr lang="en-US" altLang="zh-CN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figure, imshow(B);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noProof="0" dirty="0" smtClean="0">
                <a:ln>
                  <a:noFill/>
                </a:ln>
                <a:uLnTx/>
                <a:uFillTx/>
                <a:sym typeface="+mn-ea"/>
              </a:rPr>
              <a:t>三、图像镜像</a:t>
            </a:r>
            <a:endParaRPr lang="en-US" altLang="zh-CN" noProof="0" dirty="0" smtClean="0">
              <a:ln>
                <a:noFill/>
              </a:ln>
              <a:uLnTx/>
              <a:uFillTx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/>
            <a:r>
              <a:rPr lang="zh-CN" altLang="en-US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水平镜像：左右部分以垂直中轴线为中心轴对换</a:t>
            </a:r>
            <a:endParaRPr lang="zh-CN" altLang="en-US"/>
          </a:p>
        </p:txBody>
      </p:sp>
      <p:pic>
        <p:nvPicPr>
          <p:cNvPr id="49157" name="Picture 5" descr="i_barb"/>
          <p:cNvPicPr/>
          <p:nvPr/>
        </p:nvPicPr>
        <p:blipFill>
          <a:blip r:embed="rId2"/>
          <a:stretch>
            <a:fillRect/>
          </a:stretch>
        </p:blipFill>
        <p:spPr>
          <a:xfrm>
            <a:off x="1692275" y="2133600"/>
            <a:ext cx="2159000" cy="2159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9158" name="Picture 6" descr="i_bar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900" y="2133600"/>
            <a:ext cx="2159000" cy="2159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9159" name="Text Box 7"/>
          <p:cNvSpPr txBox="1"/>
          <p:nvPr/>
        </p:nvSpPr>
        <p:spPr>
          <a:xfrm>
            <a:off x="1619250" y="4350703"/>
            <a:ext cx="561657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panose="020B0604020202020204" pitchFamily="34" charset="0"/>
              <a:buChar char="–"/>
              <a:defRPr sz="24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(a)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原始图像                                      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(b)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水平镜像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noProof="0" dirty="0" smtClean="0">
                <a:ln>
                  <a:noFill/>
                </a:ln>
                <a:uLnTx/>
                <a:uFillTx/>
                <a:sym typeface="+mn-ea"/>
              </a:rPr>
              <a:t>三、图像镜像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/>
            <a:r>
              <a:rPr lang="zh-CN" altLang="en-US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垂直镜像：上下部分以水平中轴线为中心轴对换</a:t>
            </a:r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51204" name="Picture 5" descr="i_camer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050" y="2133600"/>
            <a:ext cx="2159000" cy="2159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05" name="Picture 6" descr="i_camera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148263" y="2205038"/>
            <a:ext cx="2159000" cy="2159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06" name="Text Box 7"/>
          <p:cNvSpPr txBox="1"/>
          <p:nvPr/>
        </p:nvSpPr>
        <p:spPr>
          <a:xfrm>
            <a:off x="1619250" y="4652963"/>
            <a:ext cx="561657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panose="020B0604020202020204" pitchFamily="34" charset="0"/>
              <a:buChar char="–"/>
              <a:defRPr sz="24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(a)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原始图像                                      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(b)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垂直镜像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0</TotalTime>
  <Words>888</Words>
  <Application>Microsoft Office PowerPoint</Application>
  <PresentationFormat>全屏显示(4:3)</PresentationFormat>
  <Paragraphs>112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Batang</vt:lpstr>
      <vt:lpstr>宋体</vt:lpstr>
      <vt:lpstr>幼圆</vt:lpstr>
      <vt:lpstr>Arial</vt:lpstr>
      <vt:lpstr>Calibri</vt:lpstr>
      <vt:lpstr>Century Gothic</vt:lpstr>
      <vt:lpstr>Courier New</vt:lpstr>
      <vt:lpstr>Palatino Linotype</vt:lpstr>
      <vt:lpstr>Times New Roman</vt:lpstr>
      <vt:lpstr>Wingdings</vt:lpstr>
      <vt:lpstr>主管人员</vt:lpstr>
      <vt:lpstr>Bitmap Image</vt:lpstr>
      <vt:lpstr>数字图像处理 ——图像剪切、旋转与缩放</vt:lpstr>
      <vt:lpstr>一、图像剪切</vt:lpstr>
      <vt:lpstr>一、图像剪切</vt:lpstr>
      <vt:lpstr>二、图像旋转</vt:lpstr>
      <vt:lpstr>二、图像旋转</vt:lpstr>
      <vt:lpstr>二、图像旋转</vt:lpstr>
      <vt:lpstr>二、图像旋转</vt:lpstr>
      <vt:lpstr>三、图像镜像</vt:lpstr>
      <vt:lpstr>三、图像镜像</vt:lpstr>
      <vt:lpstr>三、图像镜像</vt:lpstr>
      <vt:lpstr>三、图像缩放</vt:lpstr>
      <vt:lpstr>三、图像缩放</vt:lpstr>
      <vt:lpstr>三、图像缩放</vt:lpstr>
      <vt:lpstr>练习（一）</vt:lpstr>
      <vt:lpstr>练习（二）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微软用户</cp:lastModifiedBy>
  <cp:revision>85</cp:revision>
  <dcterms:created xsi:type="dcterms:W3CDTF">2016-03-17T12:29:00Z</dcterms:created>
  <dcterms:modified xsi:type="dcterms:W3CDTF">2019-04-15T00:17:36Z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2052-10.1.0.6393</vt:lpwstr>
  </property>
</Properties>
</file>