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9" r:id="rId3"/>
    <p:sldId id="376" r:id="rId4"/>
    <p:sldId id="260" r:id="rId5"/>
    <p:sldId id="377" r:id="rId6"/>
    <p:sldId id="261" r:id="rId7"/>
    <p:sldId id="340" r:id="rId8"/>
    <p:sldId id="347" r:id="rId9"/>
    <p:sldId id="378" r:id="rId10"/>
    <p:sldId id="320" r:id="rId11"/>
    <p:sldId id="293" r:id="rId12"/>
    <p:sldId id="321" r:id="rId13"/>
    <p:sldId id="322" r:id="rId14"/>
    <p:sldId id="323" r:id="rId15"/>
    <p:sldId id="324" r:id="rId16"/>
    <p:sldId id="325" r:id="rId17"/>
    <p:sldId id="329" r:id="rId18"/>
    <p:sldId id="336" r:id="rId19"/>
    <p:sldId id="337" r:id="rId20"/>
    <p:sldId id="327" r:id="rId21"/>
    <p:sldId id="328" r:id="rId22"/>
    <p:sldId id="330" r:id="rId23"/>
    <p:sldId id="331" r:id="rId24"/>
    <p:sldId id="333" r:id="rId25"/>
    <p:sldId id="338" r:id="rId26"/>
    <p:sldId id="335" r:id="rId27"/>
    <p:sldId id="346" r:id="rId28"/>
    <p:sldId id="339" r:id="rId29"/>
    <p:sldId id="334" r:id="rId30"/>
    <p:sldId id="326" r:id="rId31"/>
    <p:sldId id="375" r:id="rId32"/>
    <p:sldId id="341" r:id="rId33"/>
    <p:sldId id="342" r:id="rId34"/>
    <p:sldId id="343" r:id="rId35"/>
    <p:sldId id="344" r:id="rId36"/>
    <p:sldId id="348" r:id="rId37"/>
    <p:sldId id="371" r:id="rId38"/>
    <p:sldId id="268" r:id="rId39"/>
    <p:sldId id="379" r:id="rId40"/>
    <p:sldId id="380" r:id="rId41"/>
    <p:sldId id="381" r:id="rId42"/>
    <p:sldId id="382" r:id="rId43"/>
    <p:sldId id="383" r:id="rId44"/>
    <p:sldId id="269" r:id="rId45"/>
    <p:sldId id="3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4BDB14-E857-4B57-B6A3-FE5E3099871C}" v="5" dt="2020-12-18T02:36:3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94643"/>
  </p:normalViewPr>
  <p:slideViewPr>
    <p:cSldViewPr snapToGrid="0">
      <p:cViewPr varScale="1">
        <p:scale>
          <a:sx n="110" d="100"/>
          <a:sy n="110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Neoh" userId="5298f1993c43519c" providerId="LiveId" clId="{0A4BDB14-E857-4B57-B6A3-FE5E3099871C}"/>
    <pc:docChg chg="modSld">
      <pc:chgData name="Raymond Neoh" userId="5298f1993c43519c" providerId="LiveId" clId="{0A4BDB14-E857-4B57-B6A3-FE5E3099871C}" dt="2020-12-18T03:03:48.962" v="133" actId="1076"/>
      <pc:docMkLst>
        <pc:docMk/>
      </pc:docMkLst>
      <pc:sldChg chg="addSp delSp modSp mod">
        <pc:chgData name="Raymond Neoh" userId="5298f1993c43519c" providerId="LiveId" clId="{0A4BDB14-E857-4B57-B6A3-FE5E3099871C}" dt="2020-12-18T03:03:48.962" v="133" actId="1076"/>
        <pc:sldMkLst>
          <pc:docMk/>
          <pc:sldMk cId="3543309797" sldId="256"/>
        </pc:sldMkLst>
        <pc:spChg chg="add del mod">
          <ac:chgData name="Raymond Neoh" userId="5298f1993c43519c" providerId="LiveId" clId="{0A4BDB14-E857-4B57-B6A3-FE5E3099871C}" dt="2020-12-18T02:39:55.556" v="130"/>
          <ac:spMkLst>
            <pc:docMk/>
            <pc:sldMk cId="3543309797" sldId="256"/>
            <ac:spMk id="4" creationId="{CD345845-F784-48C4-B8E0-9139F5112874}"/>
          </ac:spMkLst>
        </pc:spChg>
        <pc:spChg chg="add mod">
          <ac:chgData name="Raymond Neoh" userId="5298f1993c43519c" providerId="LiveId" clId="{0A4BDB14-E857-4B57-B6A3-FE5E3099871C}" dt="2020-12-18T02:36:17.209" v="41" actId="1076"/>
          <ac:spMkLst>
            <pc:docMk/>
            <pc:sldMk cId="3543309797" sldId="256"/>
            <ac:spMk id="6" creationId="{EBC0A23F-DAE4-44CF-9628-B00C3A6284CC}"/>
          </ac:spMkLst>
        </pc:spChg>
        <pc:spChg chg="add mod">
          <ac:chgData name="Raymond Neoh" userId="5298f1993c43519c" providerId="LiveId" clId="{0A4BDB14-E857-4B57-B6A3-FE5E3099871C}" dt="2020-12-18T02:37:49.824" v="68" actId="1076"/>
          <ac:spMkLst>
            <pc:docMk/>
            <pc:sldMk cId="3543309797" sldId="256"/>
            <ac:spMk id="16" creationId="{756B4D6E-ADF7-40AD-AB39-4D9EA3B482D5}"/>
          </ac:spMkLst>
        </pc:spChg>
        <pc:spChg chg="add mod">
          <ac:chgData name="Raymond Neoh" userId="5298f1993c43519c" providerId="LiveId" clId="{0A4BDB14-E857-4B57-B6A3-FE5E3099871C}" dt="2020-12-18T02:39:02.048" v="128" actId="1076"/>
          <ac:spMkLst>
            <pc:docMk/>
            <pc:sldMk cId="3543309797" sldId="256"/>
            <ac:spMk id="17" creationId="{CE1E6932-1584-4D2F-A48E-B5CFFA72DD1C}"/>
          </ac:spMkLst>
        </pc:spChg>
        <pc:spChg chg="add mod">
          <ac:chgData name="Raymond Neoh" userId="5298f1993c43519c" providerId="LiveId" clId="{0A4BDB14-E857-4B57-B6A3-FE5E3099871C}" dt="2020-12-18T02:38:20.624" v="97" actId="1076"/>
          <ac:spMkLst>
            <pc:docMk/>
            <pc:sldMk cId="3543309797" sldId="256"/>
            <ac:spMk id="18" creationId="{F0299C47-4459-468E-85A8-CD2DC799A8CF}"/>
          </ac:spMkLst>
        </pc:spChg>
        <pc:spChg chg="mod">
          <ac:chgData name="Raymond Neoh" userId="5298f1993c43519c" providerId="LiveId" clId="{0A4BDB14-E857-4B57-B6A3-FE5E3099871C}" dt="2020-12-18T02:34:58.969" v="28" actId="1076"/>
          <ac:spMkLst>
            <pc:docMk/>
            <pc:sldMk cId="3543309797" sldId="256"/>
            <ac:spMk id="20" creationId="{51901553-F178-42B6-93DC-237308075AF5}"/>
          </ac:spMkLst>
        </pc:spChg>
        <pc:picChg chg="mod">
          <ac:chgData name="Raymond Neoh" userId="5298f1993c43519c" providerId="LiveId" clId="{0A4BDB14-E857-4B57-B6A3-FE5E3099871C}" dt="2020-12-18T03:03:48.962" v="133" actId="1076"/>
          <ac:picMkLst>
            <pc:docMk/>
            <pc:sldMk cId="3543309797" sldId="256"/>
            <ac:picMk id="5" creationId="{F6F774FE-FAE3-40BC-8854-73FAD7B37869}"/>
          </ac:picMkLst>
        </pc:picChg>
        <pc:picChg chg="mod">
          <ac:chgData name="Raymond Neoh" userId="5298f1993c43519c" providerId="LiveId" clId="{0A4BDB14-E857-4B57-B6A3-FE5E3099871C}" dt="2020-12-18T02:34:37.480" v="26" actId="1076"/>
          <ac:picMkLst>
            <pc:docMk/>
            <pc:sldMk cId="3543309797" sldId="256"/>
            <ac:picMk id="12" creationId="{1EE8DEEE-0FE8-42A5-9E31-FAAF0F78706A}"/>
          </ac:picMkLst>
        </pc:picChg>
        <pc:picChg chg="mod">
          <ac:chgData name="Raymond Neoh" userId="5298f1993c43519c" providerId="LiveId" clId="{0A4BDB14-E857-4B57-B6A3-FE5E3099871C}" dt="2020-12-18T02:40:42.496" v="131" actId="1076"/>
          <ac:picMkLst>
            <pc:docMk/>
            <pc:sldMk cId="3543309797" sldId="256"/>
            <ac:picMk id="13" creationId="{556AC5AB-5957-4E07-8BFB-80C5AC53DDBA}"/>
          </ac:picMkLst>
        </pc:picChg>
        <pc:picChg chg="mod">
          <ac:chgData name="Raymond Neoh" userId="5298f1993c43519c" providerId="LiveId" clId="{0A4BDB14-E857-4B57-B6A3-FE5E3099871C}" dt="2020-12-18T02:36:50.048" v="48" actId="1076"/>
          <ac:picMkLst>
            <pc:docMk/>
            <pc:sldMk cId="3543309797" sldId="256"/>
            <ac:picMk id="14" creationId="{395F429C-F766-442C-BE93-9E003397F5EB}"/>
          </ac:picMkLst>
        </pc:picChg>
        <pc:picChg chg="mod">
          <ac:chgData name="Raymond Neoh" userId="5298f1993c43519c" providerId="LiveId" clId="{0A4BDB14-E857-4B57-B6A3-FE5E3099871C}" dt="2020-12-18T02:38:50.112" v="126" actId="1076"/>
          <ac:picMkLst>
            <pc:docMk/>
            <pc:sldMk cId="3543309797" sldId="256"/>
            <ac:picMk id="15" creationId="{DA355977-FF20-4551-955A-B0471A39C111}"/>
          </ac:picMkLst>
        </pc:picChg>
        <pc:picChg chg="mod">
          <ac:chgData name="Raymond Neoh" userId="5298f1993c43519c" providerId="LiveId" clId="{0A4BDB14-E857-4B57-B6A3-FE5E3099871C}" dt="2020-12-18T02:38:15.168" v="96" actId="1076"/>
          <ac:picMkLst>
            <pc:docMk/>
            <pc:sldMk cId="3543309797" sldId="256"/>
            <ac:picMk id="19" creationId="{1D9ECEA2-181C-4526-954A-CFBCD66A052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64F20-79B7-4EE1-9EDE-D8098A8CFD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F4911-05DC-4C03-A4C0-CBD2BCDC2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6E336-D832-4FEE-BA94-20704D4B3EDE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A1A71-F43B-4BAB-A9B2-72DBCDC0A8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F91AFF-A7AB-4822-981F-D5A875A2D9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F94B5-66F0-443F-B4ED-30547BA65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2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47510-3EB7-4666-8118-DBD642DE11DC}" type="datetimeFigureOut">
              <a:rPr lang="zh-HK" altLang="en-US" smtClean="0"/>
              <a:pPr/>
              <a:t>26/07/23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B6CEA-868F-434E-8E52-C51E8FEBCCEA}" type="slidenum">
              <a:rPr lang="zh-HK" altLang="en-US" smtClean="0"/>
              <a:pPr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13424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Open T6 ppt for </a:t>
            </a:r>
            <a:r>
              <a:rPr lang="en-US" altLang="zh-HK" dirty="0" err="1"/>
              <a:t>ans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249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5959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43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24143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Won’t teach submission of form, so won’t talk about action &amp; method much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7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67744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14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03643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Type / Select to change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15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50136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Type / Click the buttons to change the no.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22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77313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38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577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39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25788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43624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Demonstrate </a:t>
            </a:r>
            <a:r>
              <a:rPr lang="en-US" altLang="zh-HK"/>
              <a:t>the sample website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B6CEA-868F-434E-8E52-C51E8FEBCCEA}" type="slidenum">
              <a:rPr lang="zh-HK" altLang="en-US" smtClean="0"/>
              <a:pPr/>
              <a:t>41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302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35C-A476-4E28-B229-AB1AA634CB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1. Introduction to HTML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8D779-51B7-4C4E-BFE3-58CFADF3E7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Krystal</a:t>
            </a:r>
            <a:r>
              <a:rPr lang="zh-TW" altLang="en-US" dirty="0"/>
              <a:t> </a:t>
            </a:r>
            <a:r>
              <a:rPr lang="en-US" altLang="zh-TW" dirty="0"/>
              <a:t>Educational</a:t>
            </a:r>
            <a:r>
              <a:rPr lang="zh-TW" altLang="en-US" dirty="0"/>
              <a:t> </a:t>
            </a:r>
            <a:r>
              <a:rPr lang="en-US" altLang="zh-TW" dirty="0"/>
              <a:t>Platform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301E-B262-4E75-88D5-69E3C190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3/5/2021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4090-14FB-4C91-BA23-3AD743E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7BC7-0558-4C36-B860-5229D5C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8F36A4-2E81-4CE6-AF65-B207A957B2D2}"/>
              </a:ext>
            </a:extLst>
          </p:cNvPr>
          <p:cNvSpPr txBox="1"/>
          <p:nvPr userDrawn="1"/>
        </p:nvSpPr>
        <p:spPr>
          <a:xfrm>
            <a:off x="2209800" y="20479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</a:t>
            </a:r>
            <a:r>
              <a:rPr lang="zh-TW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端網絡開發人員證書</a:t>
            </a:r>
            <a:endParaRPr lang="zh-HK" altLang="en-US" b="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449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1DDF-C838-4E39-A61D-4463FCC3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353D7-562C-4611-9F22-49AF0E62E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702C7-699A-4C42-A51A-2A05A848C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DDDE5-EE89-4EFD-BA00-7A9CCB9D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97DC-0B52-4C55-BAC0-C71BADB1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FEFE0-4320-4B2B-959C-FD6FB8EC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13F3-175A-426C-AAD8-F280F129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ED835-474F-4E1E-B1AE-CBF4F4992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5550-3FEF-44CA-9ECD-D974B8D8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A143-DB5A-4BBC-AFBF-C28912D7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413CD-35AF-4C4B-B040-99253F71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1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27C2C-0A97-4C46-8828-67B6E3898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B27A3-2813-47E1-9A0D-16A4A13EA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25725-D70D-41BE-B18F-9E173482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E283-58FD-479F-8A8A-4E7A3B5C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2EBE-7439-4755-9190-48B43A743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8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635C-A476-4E28-B229-AB1AA634CB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1. Introduction to HTML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8D779-51B7-4C4E-BFE3-58CFADF3E7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Presented</a:t>
            </a:r>
            <a:r>
              <a:rPr lang="zh-TW" altLang="en-US" dirty="0"/>
              <a:t> </a:t>
            </a:r>
            <a:r>
              <a:rPr lang="en-US" altLang="zh-TW" dirty="0"/>
              <a:t>by</a:t>
            </a:r>
            <a:r>
              <a:rPr lang="zh-TW" altLang="en-US" dirty="0"/>
              <a:t> </a:t>
            </a:r>
            <a:r>
              <a:rPr lang="en-US" altLang="zh-TW" dirty="0"/>
              <a:t>Krystal</a:t>
            </a:r>
            <a:r>
              <a:rPr lang="zh-TW" altLang="en-US" dirty="0"/>
              <a:t> </a:t>
            </a:r>
            <a:r>
              <a:rPr lang="en-US" altLang="zh-TW" dirty="0"/>
              <a:t>Educational</a:t>
            </a:r>
            <a:r>
              <a:rPr lang="zh-TW" altLang="en-US" dirty="0"/>
              <a:t> </a:t>
            </a:r>
            <a:r>
              <a:rPr lang="en-US" altLang="zh-TW" dirty="0"/>
              <a:t>Platform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301E-B262-4E75-88D5-69E3C190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3/5/2021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4090-14FB-4C91-BA23-3AD743E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D7BC7-0558-4C36-B860-5229D5C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8F36A4-2E81-4CE6-AF65-B207A957B2D2}"/>
              </a:ext>
            </a:extLst>
          </p:cNvPr>
          <p:cNvSpPr txBox="1"/>
          <p:nvPr userDrawn="1"/>
        </p:nvSpPr>
        <p:spPr>
          <a:xfrm>
            <a:off x="2209800" y="20479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</a:t>
            </a:r>
            <a:r>
              <a:rPr lang="zh-TW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端網絡開發人員證書</a:t>
            </a:r>
            <a:endParaRPr lang="zh-HK" altLang="en-US" b="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6642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C596-25A3-4839-B2E5-79690508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B275-9B24-4F33-B838-13CA23C8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7305-DFB3-4A25-813E-66F41EFA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/>
              <a:t>3/5/2021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201F-5D44-47CE-9455-869A6F24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1C11-ABE2-4577-A303-911FD16A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EA3FF1-0EDD-49EA-B591-33BAEB448CEE}"/>
              </a:ext>
            </a:extLst>
          </p:cNvPr>
          <p:cNvSpPr txBox="1"/>
          <p:nvPr userDrawn="1"/>
        </p:nvSpPr>
        <p:spPr>
          <a:xfrm>
            <a:off x="838200" y="3651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zh-CN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前</a:t>
            </a:r>
            <a:r>
              <a:rPr lang="zh-TW" altLang="en-US" sz="1800" b="0" dirty="0">
                <a:solidFill>
                  <a:schemeClr val="tx1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端網絡開發人員證書</a:t>
            </a:r>
            <a:endParaRPr lang="zh-HK" altLang="en-US" b="0" dirty="0">
              <a:solidFill>
                <a:schemeClr val="tx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60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9AE8-E07B-4E3C-A03D-119186964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CB06B-DEEE-4EB0-9704-4143CCE3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7E8D-B0A3-436B-97B4-208E5DFC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/>
              <a:t>3/5/2021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9009-EBB4-4402-8BA3-D9E60AE3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065F-A28D-459A-A7EC-8D61DE45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F8C0-724A-46A9-BCA7-EF551C19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C31B-7FC5-4994-9362-3A2ED6287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940FB-2F22-4A37-A895-806077845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1927-22E0-4FDB-9932-E6CBED9D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HK" dirty="0"/>
              <a:t>3/5/2021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BDDD8-1638-4355-AC27-0A71DFE8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91A4E-5021-4134-A983-507B3B49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1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D1F3-B1CB-4759-8C07-1657D289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C906F-411E-40CF-B475-72F78EA0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45BA7-AFDC-4D8E-9E6C-89A12902A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E4179-FD60-4AD6-9689-599FCA8BA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2DEFC-7313-4C42-89A4-BD75D7437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5A7F0-506B-4EAA-955C-7B12A148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5CB0D7-BD0A-49ED-95FD-D29C8A4A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0CB4C-51E3-40FC-81BA-80AF8FF8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0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8EFD-C570-4CDA-BB8F-FFA6E37C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42F686-835A-4ED4-8D0B-FD272749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AFD5-CCAE-49A1-9F7F-498DA073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9DB82-C014-4B78-9337-A4A00ADC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C9B62-7992-4E9B-84FD-ED54EBDB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10DE1A-10DD-4181-9B89-4BF96980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37B7A-B46E-45DC-9A4B-860A7EAC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724DF-3257-4F2F-8ECE-9428250B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50C3-9B42-4DE2-A9A3-4F867E2A3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C53CE-DA57-41DA-85D5-1226A240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74546-5C10-456C-8700-416DF829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E5C74B-4D77-4319-A87F-0BA1FA24ADA8}" type="datetimeFigureOut">
              <a:rPr lang="en-US" smtClean="0"/>
              <a:pPr/>
              <a:t>7/26/23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4196-2B8F-459D-8BC8-75AE4BE8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19C9-2B51-46AE-BDCC-BB611CC9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>
            <a:extLst>
              <a:ext uri="{FF2B5EF4-FFF2-40B4-BE49-F238E27FC236}">
                <a16:creationId xmlns:a16="http://schemas.microsoft.com/office/drawing/2014/main" id="{14EF7B93-2ACA-4938-B008-156005359CB9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4392" y="0"/>
            <a:ext cx="12206392" cy="686609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1D859C0-DC4C-4AE9-BD81-A4416C13956D}"/>
              </a:ext>
            </a:extLst>
          </p:cNvPr>
          <p:cNvSpPr/>
          <p:nvPr userDrawn="1"/>
        </p:nvSpPr>
        <p:spPr>
          <a:xfrm>
            <a:off x="-14392" y="5956309"/>
            <a:ext cx="12206392" cy="9016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5A8C-12A1-42F4-B56F-1B0DC64A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FDF66-69DE-4B25-9A04-09A52519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4560-66A4-4636-997E-2AF519581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HK" dirty="0"/>
              <a:t>3/5/2021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D1DCE-E921-4C32-8688-4FEF5B10B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48F19-05F4-4028-811A-41A2CD2A0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674A-4C16-4C5E-9287-F3FF5F7CD95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4A9E9A-8362-4368-9C75-ECB288D50946}"/>
              </a:ext>
            </a:extLst>
          </p:cNvPr>
          <p:cNvGrpSpPr/>
          <p:nvPr userDrawn="1"/>
        </p:nvGrpSpPr>
        <p:grpSpPr>
          <a:xfrm>
            <a:off x="8307710" y="651514"/>
            <a:ext cx="3046090" cy="752784"/>
            <a:chOff x="8409309" y="681037"/>
            <a:chExt cx="3046090" cy="752784"/>
          </a:xfrm>
        </p:grpSpPr>
        <p:pic>
          <p:nvPicPr>
            <p:cNvPr id="8" name="Picture 12" descr="Graphical user interface, text, application&#10;&#10;Description automatically generated">
              <a:extLst>
                <a:ext uri="{FF2B5EF4-FFF2-40B4-BE49-F238E27FC236}">
                  <a16:creationId xmlns:a16="http://schemas.microsoft.com/office/drawing/2014/main" id="{0DBB3212-0E63-4260-A521-FC90282886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 cstate="print"/>
            <a:stretch>
              <a:fillRect/>
            </a:stretch>
          </p:blipFill>
          <p:spPr>
            <a:xfrm>
              <a:off x="8409309" y="735750"/>
              <a:ext cx="2025448" cy="650027"/>
            </a:xfrm>
            <a:prstGeom prst="rect">
              <a:avLst/>
            </a:prstGeom>
          </p:spPr>
        </p:pic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709CB368-FE3C-468C-A81A-D9A1404285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10539569" y="681037"/>
              <a:ext cx="915830" cy="75278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7107BC-49E8-41C9-B323-31D708D97383}"/>
              </a:ext>
            </a:extLst>
          </p:cNvPr>
          <p:cNvGrpSpPr/>
          <p:nvPr userDrawn="1"/>
        </p:nvGrpSpPr>
        <p:grpSpPr>
          <a:xfrm>
            <a:off x="3013670" y="6133231"/>
            <a:ext cx="6156721" cy="615490"/>
            <a:chOff x="3017640" y="6133231"/>
            <a:chExt cx="6156721" cy="615490"/>
          </a:xfrm>
        </p:grpSpPr>
        <p:pic>
          <p:nvPicPr>
            <p:cNvPr id="19" name="Picture 10" descr="Text&#10;&#10;Description automatically generated">
              <a:extLst>
                <a:ext uri="{FF2B5EF4-FFF2-40B4-BE49-F238E27FC236}">
                  <a16:creationId xmlns:a16="http://schemas.microsoft.com/office/drawing/2014/main" id="{CD138E88-035B-4712-9C01-EA1CC653A3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41" r="9735"/>
            <a:stretch>
              <a:fillRect/>
            </a:stretch>
          </p:blipFill>
          <p:spPr bwMode="auto">
            <a:xfrm>
              <a:off x="7459357" y="6149677"/>
              <a:ext cx="1715004" cy="58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" descr="ERB網站「學員登記」流動版面| ERB Website &quot;Trainee Registration&quot; Mobile Page">
              <a:extLst>
                <a:ext uri="{FF2B5EF4-FFF2-40B4-BE49-F238E27FC236}">
                  <a16:creationId xmlns:a16="http://schemas.microsoft.com/office/drawing/2014/main" id="{10CF3580-0D88-4D91-ACC2-0587E5205A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7640" y="6137402"/>
              <a:ext cx="1078855" cy="6071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, company name&#10;&#10;Description automatically generated">
              <a:extLst>
                <a:ext uri="{FF2B5EF4-FFF2-40B4-BE49-F238E27FC236}">
                  <a16:creationId xmlns:a16="http://schemas.microsoft.com/office/drawing/2014/main" id="{8D5673E9-8CED-4341-A1A8-BD84A9EA9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8805" y="6133231"/>
              <a:ext cx="1158242" cy="615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569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37CECF-B7A6-49AD-8E41-40FEAE476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6000" y="1041400"/>
            <a:ext cx="10160000" cy="2387600"/>
          </a:xfrm>
        </p:spPr>
        <p:txBody>
          <a:bodyPr/>
          <a:lstStyle/>
          <a:p>
            <a:r>
              <a:rPr lang="en-US" altLang="zh-HK" b="1" dirty="0"/>
              <a:t>7.HTML：表格I</a:t>
            </a:r>
            <a:endParaRPr lang="zh-HK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1C0CF6-81D2-45F6-91F4-B7C646E957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HK" dirty="0"/>
              <a:t>Presented by Krystal Educational Platform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27701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最常見的表單元素</a:t>
            </a:r>
          </a:p>
          <a:p>
            <a:r>
              <a:rPr lang="en-US" altLang="zh-HK" dirty="0"/>
              <a:t>屬性（通常使用的）。</a:t>
            </a:r>
          </a:p>
          <a:p>
            <a:pPr lvl="1"/>
            <a:r>
              <a:rPr lang="en-US" altLang="zh-HK" dirty="0"/>
              <a:t>類型</a:t>
            </a:r>
          </a:p>
          <a:p>
            <a:pPr lvl="2"/>
            <a:r>
              <a:rPr lang="en-US" altLang="zh-HK" dirty="0"/>
              <a:t>默認：文本</a:t>
            </a:r>
          </a:p>
          <a:p>
            <a:pPr lvl="1"/>
            <a:r>
              <a:rPr lang="en-US" altLang="zh-HK" dirty="0"/>
              <a:t>id, name</a:t>
            </a:r>
          </a:p>
          <a:p>
            <a:pPr lvl="1"/>
            <a:r>
              <a:rPr lang="en-US" altLang="zh-HK" dirty="0"/>
              <a:t>佔位符</a:t>
            </a:r>
          </a:p>
          <a:p>
            <a:pPr lvl="2"/>
            <a:r>
              <a:rPr lang="en-US" altLang="zh-HK" dirty="0"/>
              <a:t>預期值的提示</a:t>
            </a:r>
          </a:p>
          <a:p>
            <a:pPr lvl="1"/>
            <a:r>
              <a:rPr lang="en-US" altLang="zh-HK" dirty="0"/>
              <a:t>價值</a:t>
            </a:r>
          </a:p>
          <a:p>
            <a:pPr lvl="2"/>
            <a:r>
              <a:rPr lang="en-US" altLang="zh-HK" dirty="0"/>
              <a:t>改變默認輸入</a:t>
            </a:r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 Input: &lt;input&gt;</a:t>
            </a:r>
            <a:endParaRPr lang="zh-HK" altLang="en-US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E98DD66-6126-4A56-A29B-DD3E42D39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716" y="3526122"/>
            <a:ext cx="2133898" cy="23815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C83486-B49C-4ADF-AD9D-867DC620A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742" y="4761769"/>
            <a:ext cx="6554115" cy="5715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D307F04-4C39-4BBD-A37D-FD4A18A29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742" y="5365194"/>
            <a:ext cx="3105583" cy="39058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35C5E5F3-9904-4A33-99D7-056018304A5D}"/>
              </a:ext>
            </a:extLst>
          </p:cNvPr>
          <p:cNvSpPr txBox="1"/>
          <p:nvPr/>
        </p:nvSpPr>
        <p:spPr>
          <a:xfrm>
            <a:off x="6361369" y="4330573"/>
            <a:ext cx="43079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dirty="0"/>
              <a:t>Use a label to tell users what the input is for</a:t>
            </a:r>
            <a:endParaRPr lang="zh-HK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1DFDD38-38D6-4FBF-8B92-E383EC4D2306}"/>
              </a:ext>
            </a:extLst>
          </p:cNvPr>
          <p:cNvSpPr/>
          <p:nvPr/>
        </p:nvSpPr>
        <p:spPr>
          <a:xfrm flipH="1">
            <a:off x="6196732" y="4755365"/>
            <a:ext cx="1128628" cy="273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CEC7F34-7886-4A0D-9E85-3FF7F9A2C656}"/>
              </a:ext>
            </a:extLst>
          </p:cNvPr>
          <p:cNvSpPr/>
          <p:nvPr/>
        </p:nvSpPr>
        <p:spPr>
          <a:xfrm flipH="1">
            <a:off x="6196732" y="5017064"/>
            <a:ext cx="1037188" cy="3162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8205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3E95DEBE-B2A8-452A-A003-B63FDFE7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19"/>
            <a:ext cx="10515600" cy="4351338"/>
          </a:xfrm>
        </p:spPr>
        <p:txBody>
          <a:bodyPr/>
          <a:lstStyle/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zh-TW" altLang="en-US" dirty="0"/>
              <a:t>使用 value 屬性更改預設值
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 type=“button”</a:t>
            </a:r>
            <a:endParaRPr lang="zh-HK" altLang="en-US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912D0BBE-B92F-4698-AFFC-BCA04F89E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977" y="2872134"/>
            <a:ext cx="847843" cy="43821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E1E75BC9-4F02-4333-AD89-0D60B24E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238" y="2232693"/>
            <a:ext cx="5001323" cy="552527"/>
          </a:xfrm>
          <a:prstGeom prst="rect">
            <a:avLst/>
          </a:prstGeom>
        </p:spPr>
      </p:pic>
      <p:grpSp>
        <p:nvGrpSpPr>
          <p:cNvPr id="30" name="群組 29">
            <a:extLst>
              <a:ext uri="{FF2B5EF4-FFF2-40B4-BE49-F238E27FC236}">
                <a16:creationId xmlns:a16="http://schemas.microsoft.com/office/drawing/2014/main" id="{B9ACBC33-51C2-4A6F-8A9A-EFF4EDF4CDA0}"/>
              </a:ext>
            </a:extLst>
          </p:cNvPr>
          <p:cNvGrpSpPr/>
          <p:nvPr/>
        </p:nvGrpSpPr>
        <p:grpSpPr>
          <a:xfrm>
            <a:off x="2375481" y="4009439"/>
            <a:ext cx="6982799" cy="374807"/>
            <a:chOff x="2375481" y="4182159"/>
            <a:chExt cx="6982799" cy="374807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D5D587DF-DBA7-4E4D-A614-F4E0F284E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481" y="4211483"/>
              <a:ext cx="6982799" cy="304843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5BAA25-7B1C-4ADC-A6B2-3F62ED4E464D}"/>
                </a:ext>
              </a:extLst>
            </p:cNvPr>
            <p:cNvSpPr/>
            <p:nvPr/>
          </p:nvSpPr>
          <p:spPr>
            <a:xfrm flipH="1">
              <a:off x="7256329" y="4182159"/>
              <a:ext cx="1965034" cy="3748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pic>
        <p:nvPicPr>
          <p:cNvPr id="24" name="圖片 23">
            <a:extLst>
              <a:ext uri="{FF2B5EF4-FFF2-40B4-BE49-F238E27FC236}">
                <a16:creationId xmlns:a16="http://schemas.microsoft.com/office/drawing/2014/main" id="{ED1B75C0-51E8-4661-B423-4721E7EEE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2379" y="4458152"/>
            <a:ext cx="1629002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0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C0D122A4-C677-4DEA-8C54-0739C557D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19"/>
            <a:ext cx="10515600" cy="4351338"/>
          </a:xfrm>
        </p:spPr>
        <p:txBody>
          <a:bodyPr/>
          <a:lstStyle/>
          <a:p>
            <a:r>
              <a:rPr lang="zh-TW" altLang="en-US" dirty="0"/>
              <a:t>用於多項選擇
預設值：未選取</a:t>
            </a:r>
            <a:endParaRPr lang="en-HK" altLang="zh-TW" dirty="0"/>
          </a:p>
          <a:p>
            <a:endParaRPr lang="en-HK" altLang="zh-TW" dirty="0"/>
          </a:p>
          <a:p>
            <a:endParaRPr lang="en-HK" altLang="zh-TW" dirty="0"/>
          </a:p>
          <a:p>
            <a:r>
              <a:rPr lang="zh-TW" altLang="en-US" dirty="0"/>
              <a:t>
要變更預設值：
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7.3.2 type=“checkbox”</a:t>
            </a:r>
            <a:endParaRPr lang="zh-HK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B9CB51-43CC-41C1-AA1A-DA335D1E2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03" y="3701376"/>
            <a:ext cx="733527" cy="27626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49C0C7-E333-440F-AA09-29FA20C2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511" y="3686408"/>
            <a:ext cx="762106" cy="3048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AC2BF17-DE07-41A6-9C0C-7E82A536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68292"/>
            <a:ext cx="6668431" cy="562053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AB0829-0228-42BA-9002-F57BFD5557D7}"/>
              </a:ext>
            </a:extLst>
          </p:cNvPr>
          <p:cNvGrpSpPr/>
          <p:nvPr/>
        </p:nvGrpSpPr>
        <p:grpSpPr>
          <a:xfrm>
            <a:off x="838200" y="5027747"/>
            <a:ext cx="7544853" cy="358783"/>
            <a:chOff x="2323573" y="4274661"/>
            <a:chExt cx="7544853" cy="35878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B85A38FD-0867-4A5C-9FF3-45241CC7E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23573" y="4311158"/>
              <a:ext cx="7544853" cy="285790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5BAA25-7B1C-4ADC-A6B2-3F62ED4E464D}"/>
                </a:ext>
              </a:extLst>
            </p:cNvPr>
            <p:cNvSpPr/>
            <p:nvPr/>
          </p:nvSpPr>
          <p:spPr>
            <a:xfrm flipH="1">
              <a:off x="8910724" y="4274661"/>
              <a:ext cx="822960" cy="3587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D5E7A368-FDE9-4862-8903-B0BF9D860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67" y="5494743"/>
            <a:ext cx="762106" cy="304843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62CCD7E-2599-4F36-91A1-849713F29AE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152730" y="3838830"/>
            <a:ext cx="408781" cy="678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6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7.3.3 type=“color”</a:t>
            </a:r>
            <a:endParaRPr lang="zh-HK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8D6370-4200-4055-B012-F4D3465F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54" y="2818836"/>
            <a:ext cx="3982006" cy="403916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B554894-1F7E-4DC4-8174-C279A3E0F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90" y="2189634"/>
            <a:ext cx="4896533" cy="58110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63588CD-57B2-43A4-837F-61937CD08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839" y="2828363"/>
            <a:ext cx="4001058" cy="402963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C99D6DB-4173-4BED-8EDF-C13A7A982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65" y="2508358"/>
            <a:ext cx="6611273" cy="257211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5990047-4391-4271-B352-A6DF18749BA5}"/>
              </a:ext>
            </a:extLst>
          </p:cNvPr>
          <p:cNvSpPr/>
          <p:nvPr/>
        </p:nvSpPr>
        <p:spPr>
          <a:xfrm flipH="1">
            <a:off x="10233136" y="2445200"/>
            <a:ext cx="1725183" cy="3203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CB46511-61A4-423A-8FBE-78F1673E3D30}"/>
              </a:ext>
            </a:extLst>
          </p:cNvPr>
          <p:cNvSpPr txBox="1"/>
          <p:nvPr/>
        </p:nvSpPr>
        <p:spPr>
          <a:xfrm>
            <a:off x="6619671" y="2055084"/>
            <a:ext cx="4801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要更改預設值，請輸入其他顏色的十六進位：
</a:t>
            </a:r>
            <a:endParaRPr lang="zh-HK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AFCEBA2-5875-455D-B81C-F31FD8B7FDCC}"/>
              </a:ext>
            </a:extLst>
          </p:cNvPr>
          <p:cNvSpPr txBox="1"/>
          <p:nvPr/>
        </p:nvSpPr>
        <p:spPr>
          <a:xfrm>
            <a:off x="2324750" y="1840815"/>
            <a:ext cx="15696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默認值：黑色
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71532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7.3.3 type=“color”</a:t>
            </a:r>
            <a:endParaRPr lang="zh-HK" altLang="en-US" b="1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016B096-6D71-4CD5-9E54-FD3CC629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有關更多 HTML 顏色代碼：
https://htmlcolorcodes.com/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05232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7.3.4 type=“date”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55F1F3-A334-496C-BBFF-19BF1FF9F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6836"/>
            <a:ext cx="3686689" cy="44011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C84F6D-2B31-42FD-A8D7-85E6B6B52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97" y="1885256"/>
            <a:ext cx="4525006" cy="5715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D6E1C42-85B5-4A58-BEAA-549B88FED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8703" y="2562415"/>
            <a:ext cx="2048161" cy="27626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17C1B52-4546-46F7-B9E4-F87390324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965" y="2961917"/>
            <a:ext cx="2581635" cy="419158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B2D07178-B3DF-477D-A28F-13F390032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0" y="1987819"/>
            <a:ext cx="4678680" cy="4351338"/>
          </a:xfrm>
        </p:spPr>
        <p:txBody>
          <a:bodyPr/>
          <a:lstStyle/>
          <a:p>
            <a:r>
              <a:rPr lang="zh-TW" altLang="en-US" dirty="0"/>
              <a:t>要變更預設值：
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4965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7.3.5 type=“datetime-local”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66B2F2-381D-46E6-A611-E37ACFB2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819" y="2535602"/>
            <a:ext cx="5458587" cy="421063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2799875-ED42-46EF-87D3-4D9D1934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334" y="1958942"/>
            <a:ext cx="651600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1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7.3.6 type=“month”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D91A0B-D538-4623-BEFB-BF004A5C8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778" y="2760391"/>
            <a:ext cx="4039164" cy="295316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338D9A9-82ED-4CDC-B7C4-756453CF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308" y="3069545"/>
            <a:ext cx="2715004" cy="3620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6FA4F1-CDBE-475C-8DC0-CEE5EFFEF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4" y="2139104"/>
            <a:ext cx="4925112" cy="55252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78694A6-653E-4D0A-9492-C34ED7040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526" y="2620511"/>
            <a:ext cx="1743318" cy="295316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BD41D1F3-7078-49A8-B676-48A207309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0" y="1987819"/>
            <a:ext cx="4678680" cy="4351338"/>
          </a:xfrm>
        </p:spPr>
        <p:txBody>
          <a:bodyPr/>
          <a:lstStyle/>
          <a:p>
            <a:r>
              <a:rPr lang="zh-TW" altLang="en-US" dirty="0"/>
              <a:t>要變更預設值：
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058140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7.3.7 type=“week”</a:t>
            </a:r>
            <a:endParaRPr lang="zh-HK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203F951-688E-49B3-B0DA-4B6EFA04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287" y="1920836"/>
            <a:ext cx="4572638" cy="54300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E2393C3-7718-4408-BE0F-DC9105E8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40" y="2592684"/>
            <a:ext cx="435353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58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7.3.8 type=“time”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4049054-993F-4177-A286-F15BC380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69" y="2568925"/>
            <a:ext cx="2257740" cy="407726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6174319-CF7E-4869-984C-8D4C8D255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01" y="1987819"/>
            <a:ext cx="4572638" cy="58110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8A4BB98-6BE7-4206-99BC-3AEDD4C1D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889" y="2953147"/>
            <a:ext cx="1629002" cy="37152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CB8DF85-008B-4727-83B2-19CEAEFC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7100" y="2601911"/>
            <a:ext cx="1476581" cy="238158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88564B7D-3146-4F89-8EAD-91EC166EB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120" y="1987819"/>
            <a:ext cx="4678680" cy="4351338"/>
          </a:xfrm>
        </p:spPr>
        <p:txBody>
          <a:bodyPr/>
          <a:lstStyle/>
          <a:p>
            <a:r>
              <a:rPr lang="zh-TW" altLang="en-US" dirty="0"/>
              <a:t>要變更預設值：
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5000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內容</a:t>
            </a:r>
            <a:endParaRPr lang="zh-HK" altLang="en-US" b="1" dirty="0"/>
          </a:p>
        </p:txBody>
      </p:sp>
      <p:sp>
        <p:nvSpPr>
          <p:cNvPr id="4" name="矩形: 剪去同側角落 3">
            <a:extLst>
              <a:ext uri="{FF2B5EF4-FFF2-40B4-BE49-F238E27FC236}">
                <a16:creationId xmlns:a16="http://schemas.microsoft.com/office/drawing/2014/main" id="{DA147254-21C6-4769-B684-C7C1E9F62845}"/>
              </a:ext>
            </a:extLst>
          </p:cNvPr>
          <p:cNvSpPr/>
          <p:nvPr/>
        </p:nvSpPr>
        <p:spPr>
          <a:xfrm>
            <a:off x="5067300" y="2638413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7.2 什麼是表格？</a:t>
            </a:r>
            <a:endParaRPr lang="zh-HK" altLang="en-US" dirty="0"/>
          </a:p>
        </p:txBody>
      </p:sp>
      <p:sp>
        <p:nvSpPr>
          <p:cNvPr id="12" name="矩形: 剪去同側角落 11">
            <a:extLst>
              <a:ext uri="{FF2B5EF4-FFF2-40B4-BE49-F238E27FC236}">
                <a16:creationId xmlns:a16="http://schemas.microsoft.com/office/drawing/2014/main" id="{256F507D-4173-40F9-853C-0B86B8D8701C}"/>
              </a:ext>
            </a:extLst>
          </p:cNvPr>
          <p:cNvSpPr/>
          <p:nvPr/>
        </p:nvSpPr>
        <p:spPr>
          <a:xfrm>
            <a:off x="7502050" y="2638413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7.3 輸入</a:t>
            </a:r>
            <a:endParaRPr lang="zh-HK" altLang="en-US" dirty="0"/>
          </a:p>
        </p:txBody>
      </p:sp>
      <p:sp>
        <p:nvSpPr>
          <p:cNvPr id="15" name="矩形: 剪去同側角落 14">
            <a:extLst>
              <a:ext uri="{FF2B5EF4-FFF2-40B4-BE49-F238E27FC236}">
                <a16:creationId xmlns:a16="http://schemas.microsoft.com/office/drawing/2014/main" id="{70735E30-242B-4DEB-BC25-E2FBFCA66B84}"/>
              </a:ext>
            </a:extLst>
          </p:cNvPr>
          <p:cNvSpPr/>
          <p:nvPr/>
        </p:nvSpPr>
        <p:spPr>
          <a:xfrm>
            <a:off x="2632550" y="2583662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7.1 復習</a:t>
            </a:r>
            <a:endParaRPr lang="zh-HK" altLang="en-US" dirty="0"/>
          </a:p>
        </p:txBody>
      </p:sp>
      <p:sp>
        <p:nvSpPr>
          <p:cNvPr id="7" name="矩形: 剪去同側角落 6">
            <a:extLst>
              <a:ext uri="{FF2B5EF4-FFF2-40B4-BE49-F238E27FC236}">
                <a16:creationId xmlns:a16="http://schemas.microsoft.com/office/drawing/2014/main" id="{524DB51E-FCBA-4D0A-A7E2-DA1133AB2500}"/>
              </a:ext>
            </a:extLst>
          </p:cNvPr>
          <p:cNvSpPr/>
          <p:nvPr/>
        </p:nvSpPr>
        <p:spPr>
          <a:xfrm>
            <a:off x="3865823" y="4002874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7.4 其他輸入法
</a:t>
            </a:r>
            <a:endParaRPr lang="zh-HK" altLang="en-US" dirty="0"/>
          </a:p>
        </p:txBody>
      </p:sp>
      <p:sp>
        <p:nvSpPr>
          <p:cNvPr id="8" name="矩形: 剪去同側角落 7">
            <a:extLst>
              <a:ext uri="{FF2B5EF4-FFF2-40B4-BE49-F238E27FC236}">
                <a16:creationId xmlns:a16="http://schemas.microsoft.com/office/drawing/2014/main" id="{4B78A3BD-3348-4AC8-972C-84EC12F874AE}"/>
              </a:ext>
            </a:extLst>
          </p:cNvPr>
          <p:cNvSpPr/>
          <p:nvPr/>
        </p:nvSpPr>
        <p:spPr>
          <a:xfrm>
            <a:off x="6268778" y="4002874"/>
            <a:ext cx="2057400" cy="942975"/>
          </a:xfrm>
          <a:prstGeom prst="snip2Same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7.5 練習
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957753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7.3.9 type=“file”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C0C3948-5812-4883-9B9B-4401AFF30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758" y="3348728"/>
            <a:ext cx="4582164" cy="5811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583979D-772F-422E-89E1-02CD4436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121" y="4155258"/>
            <a:ext cx="2886478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2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7.3.10 type="隱藏"</a:t>
            </a:r>
            <a:endParaRPr lang="zh-HK" altLang="en-US" b="1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6CF95F-4FE5-464C-8F2F-50140BF0C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隱藏的欄位不會被顯示，但當提交時，其值將被發送。
</a:t>
            </a:r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F672CE1-29CC-418A-8288-96BEB3FC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9" y="3990616"/>
            <a:ext cx="1305107" cy="295316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F65D0C9D-2667-4548-9505-5EBB44575D81}"/>
              </a:ext>
            </a:extLst>
          </p:cNvPr>
          <p:cNvGrpSpPr/>
          <p:nvPr/>
        </p:nvGrpSpPr>
        <p:grpSpPr>
          <a:xfrm>
            <a:off x="2257059" y="3334983"/>
            <a:ext cx="6544588" cy="533474"/>
            <a:chOff x="2257059" y="3334983"/>
            <a:chExt cx="6544588" cy="53347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2A452DDE-37B5-4684-ABEA-F0953835B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7059" y="3334983"/>
              <a:ext cx="6544588" cy="533474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6CD5636-9005-4B16-BD8D-0AA31FF3D1CA}"/>
                </a:ext>
              </a:extLst>
            </p:cNvPr>
            <p:cNvSpPr/>
            <p:nvPr/>
          </p:nvSpPr>
          <p:spPr>
            <a:xfrm flipH="1">
              <a:off x="7437120" y="3601720"/>
              <a:ext cx="1219200" cy="2667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115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CB48FA9-D77D-41A5-AFAB-2811B18A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19"/>
            <a:ext cx="10515600" cy="4351338"/>
          </a:xfrm>
        </p:spPr>
        <p:txBody>
          <a:bodyPr/>
          <a:lstStyle/>
          <a:p>
            <a:r>
              <a:rPr lang="en-US" altLang="zh-HK" dirty="0"/>
              <a:t>不允許輸入數字以外的內容</a:t>
            </a:r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要改變範圍。</a:t>
            </a:r>
          </a:p>
          <a:p>
            <a:endParaRPr lang="en-US" altLang="zh-HK" dirty="0"/>
          </a:p>
          <a:p>
            <a:r>
              <a:rPr lang="en-US" altLang="zh-HK" dirty="0"/>
              <a:t>要改變默認值。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7.3.11 type="數字"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991415-A525-4851-B34C-58F1BED41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557" y="2538257"/>
            <a:ext cx="5182323" cy="5811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5BDA81-E6C3-4E49-A948-FF8C2F060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37" y="2628757"/>
            <a:ext cx="2886478" cy="40010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1133DBE-4206-43B5-82CB-13FBA040F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9237" y="4324554"/>
            <a:ext cx="1409897" cy="38105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DDAE3A7-B120-4315-AD92-BEC95A73B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5077" y="3998748"/>
            <a:ext cx="1848108" cy="27626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5D2D7A1-6F5B-4D9B-8404-D2F4A76D9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1531" y="5008909"/>
            <a:ext cx="1047896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6942946B-C2AF-47C4-A2E8-8EF40C9FA004}"/>
              </a:ext>
            </a:extLst>
          </p:cNvPr>
          <p:cNvSpPr txBox="1">
            <a:spLocks/>
          </p:cNvSpPr>
          <p:nvPr/>
        </p:nvSpPr>
        <p:spPr>
          <a:xfrm>
            <a:off x="990599" y="2293936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默認範圍。 0-100</a:t>
            </a:r>
          </a:p>
          <a:p>
            <a:r>
              <a:rPr lang="en-US" altLang="zh-HK" dirty="0"/>
              <a:t>默認值：50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6B7BD52-28AE-4288-A26B-11D7AD14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293936"/>
            <a:ext cx="5257801" cy="4351338"/>
          </a:xfrm>
        </p:spPr>
        <p:txBody>
          <a:bodyPr/>
          <a:lstStyle/>
          <a:p>
            <a:r>
              <a:rPr lang="en-US" altLang="zh-HK" dirty="0"/>
              <a:t>要改變範圍。</a:t>
            </a:r>
          </a:p>
          <a:p>
            <a:endParaRPr lang="en-US" altLang="zh-HK" dirty="0"/>
          </a:p>
          <a:p>
            <a:r>
              <a:rPr lang="en-US" altLang="zh-HK" dirty="0"/>
              <a:t>要改變默認值。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7.3.12 type="範圍"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6B0C537-CE3A-4F78-8E95-F17DF581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78" y="3928085"/>
            <a:ext cx="2829320" cy="3429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BE461D-C883-4630-A99D-C4C5094A9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3291099"/>
            <a:ext cx="4877481" cy="5811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73374DA-A237-45C3-A562-9B3ACED4A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28" y="4288604"/>
            <a:ext cx="2886478" cy="36200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30F1218-7AA4-4105-A789-E13CC6398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992" y="3796428"/>
            <a:ext cx="1076475" cy="266737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12239B27-1706-4112-92DD-FD4583F63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992" y="2766257"/>
            <a:ext cx="184810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18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E9E9D41-F910-4063-BC1A-F95C62AACFA6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定義一個輸入為搜索輸入</a:t>
            </a:r>
          </a:p>
          <a:p>
            <a:pPr lvl="1"/>
            <a:r>
              <a:rPr lang="en-US" altLang="zh-HK" dirty="0"/>
              <a:t>詳細內容將在下一課提到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刪除按鈕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7.3.13 type="搜索"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3054F42-BFAD-4B0A-8248-49B39071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09" y="3041937"/>
            <a:ext cx="5258534" cy="59063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B3E243-3D20-4E4B-B566-1555440F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752" y="3774440"/>
            <a:ext cx="3200847" cy="3810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E4D40E4-7FD6-4EF0-BD9E-E04B50CCC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76" y="5024595"/>
            <a:ext cx="320084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07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CD8C13E-D69C-48D5-B9E1-A10088E9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用於SINGLE選擇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用於設置默認選擇。</a:t>
            </a:r>
          </a:p>
          <a:p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7.3.14 type="radio"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8DA8F8-1F4D-4AE4-A9FB-AFBBDED5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77" y="2606536"/>
            <a:ext cx="6630325" cy="81926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92BF51-22C5-475D-9F80-A4F3D3BF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253" y="3560963"/>
            <a:ext cx="2600688" cy="3334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4FD1C46-2A41-43B5-B6B3-5EAA5C1B7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253" y="5065863"/>
            <a:ext cx="2543530" cy="2953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8DE8C74-1289-4B4B-B183-D2E165541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931" y="4702126"/>
            <a:ext cx="80973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48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7.3.15 type="tel"</a:t>
            </a:r>
            <a:endParaRPr lang="zh-HK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0EE1F5-5153-4017-81DC-35F7C2A1103D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dirty="0"/>
              <a:t>表示輸入的是電話號碼。</a:t>
            </a:r>
          </a:p>
          <a:p>
            <a:r>
              <a:rPr lang="zh-TW" altLang="en-US" dirty="0"/>
              <a:t>沒什麼特別的，只是顯示為文本欄位
</a:t>
            </a:r>
            <a:endParaRPr lang="zh-HK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049BE33-B114-4D13-8A5F-04EB53CEA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2" y="3927401"/>
            <a:ext cx="3448531" cy="3429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550EA05-34F9-40E5-A8DA-2C516267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982" y="3268033"/>
            <a:ext cx="466790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4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7.3.16 type=“reset”</a:t>
            </a:r>
            <a:endParaRPr lang="zh-HK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0EE1F5-5153-4017-81DC-35F7C2A1103D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按兩下以重置表單中的所有輸入
</a:t>
            </a:r>
            <a:endParaRPr lang="en-US" altLang="zh-HK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EE22BB-E4CD-4371-8306-DB7BBC5F0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503" y="2696552"/>
            <a:ext cx="4353533" cy="2953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EB289E-10A8-4005-A2D0-5653CE470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781" y="3057473"/>
            <a:ext cx="1181265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7.3.17 type=“submit”</a:t>
            </a:r>
            <a:endParaRPr lang="zh-HK" altLang="en-US" b="1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620EE1F5-5153-4017-81DC-35F7C2A1103D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提交表格
一個表單中只能有一個提交輸入
</a:t>
            </a:r>
            <a:endParaRPr lang="en-US" altLang="zh-HK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D1451C-EF70-4854-88A6-368E3A87D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926" y="3617142"/>
            <a:ext cx="895475" cy="3905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6716B5-EF32-49FC-BB2D-CF374423F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38" y="3207075"/>
            <a:ext cx="6820852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3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8B407067-11B3-4F64-BF04-59875EF12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僅允許以 http:// OR https:// 開頭的輸入
例如
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7.3.18 type=“url”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BAB8C70-F9FE-4DCB-AC49-285E7EE5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22" y="2645721"/>
            <a:ext cx="4229690" cy="53347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023BDA-F962-4178-843B-2C862FE6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022" y="3265729"/>
            <a:ext cx="3000794" cy="112410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9AE5999-89D7-4C8D-8658-32903886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22" y="5130035"/>
            <a:ext cx="3019846" cy="39058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44B8B29-C13A-46A4-B439-4F021062C9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48" y="5517970"/>
            <a:ext cx="3010320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7.1 復習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13966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5743403-A393-4186-96C1-1C096314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電子郵件類型支援在某些瀏覽器中進行驗證
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7.3.19 type=“email”</a:t>
            </a:r>
            <a:endParaRPr lang="zh-HK" altLang="en-US" b="1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AE8EABF-70EA-49E7-85E3-059D1051392F}"/>
              </a:ext>
            </a:extLst>
          </p:cNvPr>
          <p:cNvGrpSpPr/>
          <p:nvPr/>
        </p:nvGrpSpPr>
        <p:grpSpPr>
          <a:xfrm>
            <a:off x="1208993" y="2951469"/>
            <a:ext cx="4887007" cy="570641"/>
            <a:chOff x="1565694" y="3282630"/>
            <a:chExt cx="4887007" cy="5706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8EF8766-1C4F-4214-8607-898462C95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5694" y="3282630"/>
              <a:ext cx="4887007" cy="562053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E5BAA25-7B1C-4ADC-A6B2-3F62ED4E464D}"/>
                </a:ext>
              </a:extLst>
            </p:cNvPr>
            <p:cNvSpPr/>
            <p:nvPr/>
          </p:nvSpPr>
          <p:spPr>
            <a:xfrm flipH="1">
              <a:off x="2285998" y="3563657"/>
              <a:ext cx="1412241" cy="2896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27044504-38A2-47A3-BFAB-50B7A43BF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993" y="3725030"/>
            <a:ext cx="549669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95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TW" b="1" dirty="0"/>
              <a:t>7.4 其他輸入法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7531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5743403-A393-4186-96C1-1C096314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文字&lt;textarea&gt;區域：
下拉清單： &lt;select&gt;&lt;optgroup&gt;， &lt;option&gt;
</a:t>
            </a:r>
            <a:endParaRPr lang="zh-HK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77BCAC-4051-405D-99E2-36A32ED6122E}"/>
              </a:ext>
            </a:extLst>
          </p:cNvPr>
          <p:cNvSpPr txBox="1">
            <a:spLocks/>
          </p:cNvSpPr>
          <p:nvPr/>
        </p:nvSpPr>
        <p:spPr>
          <a:xfrm>
            <a:off x="838200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HK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7.4 其他輸入法</a:t>
            </a:r>
            <a:endParaRPr lang="zh-HK" altLang="en-US" b="1" dirty="0"/>
          </a:p>
        </p:txBody>
      </p:sp>
    </p:spTree>
    <p:extLst>
      <p:ext uri="{BB962C8B-B14F-4D97-AF65-F5344CB8AC3E}">
        <p14:creationId xmlns:p14="http://schemas.microsoft.com/office/powerpoint/2010/main" val="3629914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可調整文字區域
可以跳過線路
</a:t>
            </a:r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7.4.1 文本區域:&lt;textarea&gt;</a:t>
            </a:r>
            <a:endParaRPr lang="zh-HK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8043A2-9566-4332-AFEB-286216D6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26" y="3121174"/>
            <a:ext cx="9354856" cy="562053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39FAA753-A637-442A-8FEF-2A671B7C866C}"/>
              </a:ext>
            </a:extLst>
          </p:cNvPr>
          <p:cNvGrpSpPr/>
          <p:nvPr/>
        </p:nvGrpSpPr>
        <p:grpSpPr>
          <a:xfrm>
            <a:off x="2965419" y="3859132"/>
            <a:ext cx="2514439" cy="1097742"/>
            <a:chOff x="1568459" y="3868957"/>
            <a:chExt cx="2514439" cy="109774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B0D25A-F762-4AA0-9541-B0F1B79E1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8459" y="3868957"/>
              <a:ext cx="2505425" cy="107647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832C8DF-8E28-4199-9609-8AC04E3A3E00}"/>
                </a:ext>
              </a:extLst>
            </p:cNvPr>
            <p:cNvSpPr/>
            <p:nvPr/>
          </p:nvSpPr>
          <p:spPr>
            <a:xfrm flipH="1">
              <a:off x="3838349" y="4716462"/>
              <a:ext cx="244549" cy="2502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dirty="0"/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A54B81-29CD-4CCE-A42E-BEBC67420D54}"/>
              </a:ext>
            </a:extLst>
          </p:cNvPr>
          <p:cNvSpPr txBox="1"/>
          <p:nvPr/>
        </p:nvSpPr>
        <p:spPr>
          <a:xfrm>
            <a:off x="6270528" y="4750941"/>
            <a:ext cx="34176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HK" dirty="0"/>
              <a:t>Adjust the input size by dragging it</a:t>
            </a:r>
            <a:endParaRPr lang="zh-HK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C3F788E-E606-4CF2-9F84-BBBB3C8719F5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flipH="1" flipV="1">
            <a:off x="5479858" y="4831756"/>
            <a:ext cx="790670" cy="10385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196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41537"/>
            <a:ext cx="5257800" cy="4351338"/>
          </a:xfrm>
        </p:spPr>
        <p:txBody>
          <a:bodyPr/>
          <a:lstStyle/>
          <a:p>
            <a:r>
              <a:rPr lang="zh-TW" altLang="en-US" dirty="0"/>
              <a:t>要變更預設值：
</a:t>
            </a:r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7.4.2 下拉清單: &lt;select&gt;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B63AEB-58E0-4E85-A797-BA9D0453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5" y="2209711"/>
            <a:ext cx="4344006" cy="16290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81D4CB-9FB3-4C47-B6E8-20D1025D8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713" y="3988320"/>
            <a:ext cx="2362530" cy="11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C9BCD35-9A54-4F58-BC1F-B2ACF5280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664" y="2689933"/>
            <a:ext cx="933580" cy="21910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1EA487D-50AC-49AF-9104-D175C6B1C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952" y="3026466"/>
            <a:ext cx="235300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558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選項組: &lt;optgroup&gt;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7.4.2 下拉清單: &lt;select&gt;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D3021C-7F9E-4CF2-81E0-3551727B8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02" y="2835844"/>
            <a:ext cx="5468113" cy="24196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5726EBA-1423-474E-9B20-D5BA637B3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96" y="3269292"/>
            <a:ext cx="2362530" cy="155279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0DFF30D-D7DC-46B1-B597-5BFB7CFDA491}"/>
              </a:ext>
            </a:extLst>
          </p:cNvPr>
          <p:cNvSpPr/>
          <p:nvPr/>
        </p:nvSpPr>
        <p:spPr>
          <a:xfrm flipV="1">
            <a:off x="7857460" y="3785190"/>
            <a:ext cx="988828" cy="265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953E7A-302D-40F9-B00D-A8B4536502D3}"/>
              </a:ext>
            </a:extLst>
          </p:cNvPr>
          <p:cNvSpPr/>
          <p:nvPr/>
        </p:nvSpPr>
        <p:spPr>
          <a:xfrm flipV="1">
            <a:off x="7889359" y="4271480"/>
            <a:ext cx="723014" cy="2658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8FCD48-ED34-4516-875E-348EF349D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287" y="2600209"/>
            <a:ext cx="359142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0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TW" dirty="0"/>
              <a:t>&lt;datalist&gt; 當您有很多選擇時使用
</a:t>
            </a:r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7.4.3 下拉清單: &lt;datalist&gt;</a:t>
            </a:r>
            <a:endParaRPr lang="zh-HK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78FCD48-ED34-4516-875E-348EF349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47" y="4404387"/>
            <a:ext cx="3591426" cy="1657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E2DB7C0-1415-4074-9A64-694704541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27" y="2600209"/>
            <a:ext cx="7725853" cy="1657581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FB73A865-E423-414F-A203-00C35C52C596}"/>
              </a:ext>
            </a:extLst>
          </p:cNvPr>
          <p:cNvSpPr/>
          <p:nvPr/>
        </p:nvSpPr>
        <p:spPr>
          <a:xfrm flipV="1">
            <a:off x="1916932" y="2931750"/>
            <a:ext cx="1893068" cy="2584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7FF179-E4C5-45DA-86C6-873309ED8DF4}"/>
              </a:ext>
            </a:extLst>
          </p:cNvPr>
          <p:cNvSpPr/>
          <p:nvPr/>
        </p:nvSpPr>
        <p:spPr>
          <a:xfrm flipV="1">
            <a:off x="1141822" y="3200400"/>
            <a:ext cx="3663857" cy="10675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0932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7.5 練習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04092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練習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9FD27A-D8E2-4637-B50F-F77E649D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64" y="631370"/>
            <a:ext cx="3177969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7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練習: 建議的答案</a:t>
            </a:r>
            <a:endParaRPr lang="zh-HK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5AAC88-FE16-4C5D-B9A1-54B1E8B49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57" y="2347761"/>
            <a:ext cx="8859486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7.1 復習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你能說出任何多媒體嗎？
他們的標籤和屬性呢？
如何嵌入谷歌地圖？
哪些標籤可以幫助我們畫星星？ （最後一課）</a:t>
            </a:r>
            <a:endParaRPr lang="en-US" altLang="zh-HK" dirty="0"/>
          </a:p>
        </p:txBody>
      </p:sp>
    </p:spTree>
    <p:extLst>
      <p:ext uri="{BB962C8B-B14F-4D97-AF65-F5344CB8AC3E}">
        <p14:creationId xmlns:p14="http://schemas.microsoft.com/office/powerpoint/2010/main" val="35955226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建議的答案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69BD9F-B4D8-4628-8189-D3479E061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27" y="2614499"/>
            <a:ext cx="587774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17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練習: 建議的答案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2242B0-158F-41C1-9CD6-39A8F61F7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0" y="1545198"/>
            <a:ext cx="7078699" cy="49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8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練習: 建議的答案</a:t>
            </a:r>
            <a:endParaRPr lang="zh-HK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6EE9EF-255F-405B-89F3-7B8E98D3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57" y="1487974"/>
            <a:ext cx="7474857" cy="492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90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7.5 練習: 建議的答案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86182C-D64B-40C6-83E2-E69D6DB9D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51" y="2720719"/>
            <a:ext cx="9659698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407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測驗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TW" dirty="0"/>
              <a:t>10 分鐘
https://www.online-stopwatch.com/countdown/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85968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1DEEA1-4AE3-4B68-8AC7-E3A8E23E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參考資料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88197-F522-40A8-B36B-F074E8003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W3Schools (2021). HTML Tutorial [online] available from &lt;https://www.w3schools.com/html/default.asp&gt; [20 May 2021]</a:t>
            </a:r>
          </a:p>
        </p:txBody>
      </p:sp>
    </p:spTree>
    <p:extLst>
      <p:ext uri="{BB962C8B-B14F-4D97-AF65-F5344CB8AC3E}">
        <p14:creationId xmlns:p14="http://schemas.microsoft.com/office/powerpoint/2010/main" val="161828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TW" b="1" dirty="0"/>
              <a:t>7.2 什麼是表格？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98091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7.2 什麼是表格？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zh-TW" altLang="en-US" dirty="0"/>
              <a:t>容器&lt;input&gt;用於
例如文字欄位、複選框、單選按鈕、提交按鈕
用於收集用戶輸入
使用者輸入主要發送到伺服器進行處理
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141DE3-D4EE-4ED6-9B7B-42DCA22F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60" y="4238781"/>
            <a:ext cx="918266" cy="66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255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7.2.1 表格：通用屬性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id</a:t>
            </a:r>
          </a:p>
          <a:p>
            <a:pPr lvl="1"/>
            <a:r>
              <a:rPr lang="zh-TW" altLang="en-US" dirty="0"/>
              <a:t>標識唯一 ID，以便可以在命令中識別表單（例如.JS Python）
行動</a:t>
            </a:r>
            <a:endParaRPr lang="en-US" altLang="zh-HK" dirty="0"/>
          </a:p>
          <a:p>
            <a:pPr lvl="1"/>
            <a:r>
              <a:rPr lang="en-US" altLang="zh-HK" dirty="0"/>
              <a:t>指定表格數據的發送位置</a:t>
            </a:r>
          </a:p>
          <a:p>
            <a:pPr lvl="1"/>
            <a:r>
              <a:rPr lang="en-US" altLang="zh-HK" dirty="0"/>
              <a:t>如：PHP文件（常用），其他HTML（支持Python）。</a:t>
            </a:r>
          </a:p>
          <a:p>
            <a:r>
              <a:rPr lang="en-US" altLang="zh-HK" dirty="0"/>
              <a:t>方法</a:t>
            </a:r>
          </a:p>
          <a:p>
            <a:pPr lvl="1"/>
            <a:r>
              <a:rPr lang="en-US" altLang="zh-HK" dirty="0"/>
              <a:t>獲取(默認)</a:t>
            </a:r>
          </a:p>
          <a:p>
            <a:pPr lvl="1"/>
            <a:r>
              <a:rPr lang="en-US" altLang="zh-HK" dirty="0"/>
              <a:t>郵寄。更安全，可以發送更多數據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2131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45B0F-1F6D-45F2-959A-3CF40C6B9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zh-HK" dirty="0"/>
              <a:t>為了識別不同的輸入組</a:t>
            </a:r>
          </a:p>
          <a:p>
            <a:r>
              <a:rPr lang="en-US" altLang="zh-HK" dirty="0"/>
              <a:t>&lt;fieldset&gt;的標題。 &lt;傳說&gt;的標題</a:t>
            </a:r>
          </a:p>
          <a:p>
            <a:endParaRPr lang="en-US" altLang="zh-HK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0AA0EE9-E3C8-42C5-9C05-7F56E133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7.2.2 表格佈局。 &lt;fieldset&gt;的標題：&lt;legend&gt;。</a:t>
            </a:r>
            <a:endParaRPr lang="zh-HK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4B7A23-5DF4-4659-A8A2-7E24D6E3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29" y="3290774"/>
            <a:ext cx="3324689" cy="1076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B10B621-7E0A-4E5E-A8B2-2E409E00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02" y="4515902"/>
            <a:ext cx="2981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2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912392-E14B-423E-8108-B8F67143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57288"/>
            <a:ext cx="10515600" cy="2852737"/>
          </a:xfrm>
        </p:spPr>
        <p:txBody>
          <a:bodyPr/>
          <a:lstStyle/>
          <a:p>
            <a:pPr algn="ctr"/>
            <a:r>
              <a:rPr lang="en-US" altLang="zh-HK" b="1" dirty="0"/>
              <a:t>7.3 輸入</a:t>
            </a:r>
            <a:endParaRPr lang="zh-HK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73F37A-5AFA-493A-8675-1126F5BD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30389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14881</TotalTime>
  <Words>710</Words>
  <Application>Microsoft Macintosh PowerPoint</Application>
  <PresentationFormat>Widescreen</PresentationFormat>
  <Paragraphs>148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新細明體</vt:lpstr>
      <vt:lpstr>Arial</vt:lpstr>
      <vt:lpstr>Calibri</vt:lpstr>
      <vt:lpstr>Calibri Light</vt:lpstr>
      <vt:lpstr>Office Theme</vt:lpstr>
      <vt:lpstr>7.HTML：表格I</vt:lpstr>
      <vt:lpstr>內容</vt:lpstr>
      <vt:lpstr>7.1 復習</vt:lpstr>
      <vt:lpstr>7.1 復習</vt:lpstr>
      <vt:lpstr>7.2 什麼是表格？</vt:lpstr>
      <vt:lpstr>7.2 什麼是表格？</vt:lpstr>
      <vt:lpstr>7.2.1 表格：通用屬性</vt:lpstr>
      <vt:lpstr>7.2.2 表格佈局。 &lt;fieldset&gt;的標題：&lt;legend&gt;。</vt:lpstr>
      <vt:lpstr>7.3 輸入</vt:lpstr>
      <vt:lpstr>7.3 Input: &lt;input&gt;</vt:lpstr>
      <vt:lpstr>7.3.1 type=“button”</vt:lpstr>
      <vt:lpstr>7.3.2 type=“checkbox”</vt:lpstr>
      <vt:lpstr>7.3.3 type=“color”</vt:lpstr>
      <vt:lpstr>7.3.3 type=“color”</vt:lpstr>
      <vt:lpstr>7.3.4 type=“date”</vt:lpstr>
      <vt:lpstr>7.3.5 type=“datetime-local”</vt:lpstr>
      <vt:lpstr>7.3.6 type=“month”</vt:lpstr>
      <vt:lpstr>7.3.7 type=“week”</vt:lpstr>
      <vt:lpstr>7.3.8 type=“time”</vt:lpstr>
      <vt:lpstr>7.3.9 type=“file”</vt:lpstr>
      <vt:lpstr>7.3.10 type="隱藏"</vt:lpstr>
      <vt:lpstr>7.3.11 type="數字"</vt:lpstr>
      <vt:lpstr>7.3.12 type="範圍"</vt:lpstr>
      <vt:lpstr>7.3.13 type="搜索"</vt:lpstr>
      <vt:lpstr>7.3.14 type="radio"</vt:lpstr>
      <vt:lpstr>7.3.15 type="tel"</vt:lpstr>
      <vt:lpstr>7.3.16 type=“reset”</vt:lpstr>
      <vt:lpstr>7.3.17 type=“submit”</vt:lpstr>
      <vt:lpstr>7.3.18 type=“url”</vt:lpstr>
      <vt:lpstr>7.3.19 type=“email”</vt:lpstr>
      <vt:lpstr>7.4 其他輸入法</vt:lpstr>
      <vt:lpstr>7.4 其他輸入法</vt:lpstr>
      <vt:lpstr>7.4.1 文本區域:&lt;textarea&gt;</vt:lpstr>
      <vt:lpstr>7.4.2 下拉清單: &lt;select&gt;</vt:lpstr>
      <vt:lpstr>7.4.2 下拉清單: &lt;select&gt;</vt:lpstr>
      <vt:lpstr>7.4.3 下拉清單: &lt;datalist&gt;</vt:lpstr>
      <vt:lpstr>7.5 練習</vt:lpstr>
      <vt:lpstr>7.5 練習</vt:lpstr>
      <vt:lpstr>7.5 練習: 建議的答案</vt:lpstr>
      <vt:lpstr>7.5 建議的答案</vt:lpstr>
      <vt:lpstr>7.5 練習: 建議的答案</vt:lpstr>
      <vt:lpstr>7.5 練習: 建議的答案</vt:lpstr>
      <vt:lpstr>7.5 練習: 建議的答案</vt:lpstr>
      <vt:lpstr>測驗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Neoh</dc:creator>
  <cp:lastModifiedBy>Kira Lau</cp:lastModifiedBy>
  <cp:revision>1582</cp:revision>
  <dcterms:created xsi:type="dcterms:W3CDTF">2020-12-18T00:51:59Z</dcterms:created>
  <dcterms:modified xsi:type="dcterms:W3CDTF">2023-07-25T22:16:06Z</dcterms:modified>
</cp:coreProperties>
</file>