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9" r:id="rId4"/>
    <p:sldId id="30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301" r:id="rId15"/>
    <p:sldId id="287" r:id="rId16"/>
    <p:sldId id="288" r:id="rId17"/>
    <p:sldId id="289" r:id="rId18"/>
    <p:sldId id="290" r:id="rId19"/>
    <p:sldId id="291" r:id="rId20"/>
    <p:sldId id="292" r:id="rId21"/>
    <p:sldId id="302" r:id="rId22"/>
    <p:sldId id="296" r:id="rId23"/>
    <p:sldId id="297" r:id="rId24"/>
    <p:sldId id="298" r:id="rId25"/>
    <p:sldId id="299" r:id="rId26"/>
    <p:sldId id="293" r:id="rId27"/>
    <p:sldId id="294" r:id="rId28"/>
    <p:sldId id="295" r:id="rId29"/>
    <p:sldId id="277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Maven Pro" panose="020B0604020202020204" charset="0"/>
      <p:regular r:id="rId37"/>
      <p:bold r:id="rId38"/>
    </p:embeddedFont>
    <p:embeddedFont>
      <p:font typeface="Nunito" panose="020B0604020202020204" charset="-52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89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1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8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06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1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8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9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33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800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1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73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03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307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80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0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2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99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c785a88a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c785a88a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7833c1a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7833c1a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7833c1a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7833c1a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66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4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9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3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2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Semantic Edge Detection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Levon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Khachatryan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UPerNet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(Decoder)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900" y="1597875"/>
            <a:ext cx="7367400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model based 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Pyramid Network (FPN)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Pyramid Pooling Module (PPM)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doesn't need dilated convolution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 operator that is time-and-memory consuming.</a:t>
            </a:r>
          </a:p>
        </p:txBody>
      </p:sp>
    </p:spTree>
    <p:extLst>
      <p:ext uri="{BB962C8B-B14F-4D97-AF65-F5344CB8AC3E}">
        <p14:creationId xmlns:p14="http://schemas.microsoft.com/office/powerpoint/2010/main" val="23281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Feature Pyramid Network (FPN)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4232" y="1597875"/>
            <a:ext cx="2380067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go up, the spatial resolution decreases. With more high-level structures detected, the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semantic value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for each layer increases.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A1C88-3541-46BB-B9D2-D7548028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32" y="1403885"/>
            <a:ext cx="4476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Pyramid Pooling Module (PPM)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4232" y="1597875"/>
            <a:ext cx="2380067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go up, the spatial resolution decreases. With more high-level structures detected, the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semantic value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for each layer increases.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3A90C-9E22-4CB0-A723-4ACDBFBD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61" y="1098225"/>
            <a:ext cx="3748680" cy="37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375684"/>
            <a:ext cx="4245935" cy="4430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apply a 1 × 1 convolution filter to reduce C5 channel depth to 256-d to create M5.</a:t>
            </a:r>
          </a:p>
          <a:p>
            <a:pPr marL="0" lv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we go down the top-down path, we up sample the previous layer by 2 using nearest neighbors up sampling. We again apply a 1 × 1 convolution to the corresponding feature maps in the bottom-up pathway. Then we add them element-wise. We apply a 3 × 3 convolution to all merged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5C6BF-4FAF-492C-B13F-7ECBAAAF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90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UPerNet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(more details)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9582" y="1368057"/>
            <a:ext cx="7164718" cy="2870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P5 = Conv3x3(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(Conv1x1(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Itpl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(Pool1(C5))), …)) 256 dim</a:t>
            </a: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Sigmoid(Conv1x1(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Itpl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(Pi))))</a:t>
            </a:r>
          </a:p>
          <a:p>
            <a:pPr marL="0" lv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[BS, 2, 450, 450]</a:t>
            </a:r>
          </a:p>
        </p:txBody>
      </p:sp>
    </p:spTree>
    <p:extLst>
      <p:ext uri="{BB962C8B-B14F-4D97-AF65-F5344CB8AC3E}">
        <p14:creationId xmlns:p14="http://schemas.microsoft.com/office/powerpoint/2010/main" val="421678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Define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function, overfit the model on the chosen video’s frames.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3.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59026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4;p14">
                <a:extLst>
                  <a:ext uri="{FF2B5EF4-FFF2-40B4-BE49-F238E27FC236}">
                    <a16:creationId xmlns:a16="http://schemas.microsoft.com/office/drawing/2014/main" id="{EC6E3360-4AFC-44ED-B231-B85C6A9ACDA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Cross Entropy</a:t>
                </a:r>
              </a:p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0.5 *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CrossEntropyLoss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+ 0.5 *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MSELoss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Balanced Cross Entropy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))}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percentage of non-edge pixels</a:t>
                </a:r>
              </a:p>
            </p:txBody>
          </p:sp>
        </mc:Choice>
        <mc:Fallback xmlns="">
          <p:sp>
            <p:nvSpPr>
              <p:cNvPr id="7" name="Google Shape;284;p14">
                <a:extLst>
                  <a:ext uri="{FF2B5EF4-FFF2-40B4-BE49-F238E27FC236}">
                    <a16:creationId xmlns:a16="http://schemas.microsoft.com/office/drawing/2014/main" id="{EC6E3360-4AFC-44ED-B231-B85C6A9ACDA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9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Evaluation Metrices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284;p14">
            <a:extLst>
              <a:ext uri="{FF2B5EF4-FFF2-40B4-BE49-F238E27FC236}">
                <a16:creationId xmlns:a16="http://schemas.microsoft.com/office/drawing/2014/main" id="{EC6E3360-4AFC-44ED-B231-B85C6A9AC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Pixel accuracy</a:t>
            </a:r>
          </a:p>
          <a:p>
            <a:pPr indent="-4572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Dice Coefficient (F1 Score)</a:t>
            </a:r>
          </a:p>
        </p:txBody>
      </p:sp>
    </p:spTree>
    <p:extLst>
      <p:ext uri="{BB962C8B-B14F-4D97-AF65-F5344CB8AC3E}">
        <p14:creationId xmlns:p14="http://schemas.microsoft.com/office/powerpoint/2010/main" val="222068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function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F(x)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mini-network (with weights W), such that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F(x) is identical with the function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(x). The mini-network F(x) must be composed of only convolutional layers and pointwise non-linearities. Replace the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 function with the F(x) and initialize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 l="-1241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4.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25064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Build the same Encoder-Decoder architecture but instead of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layer use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Conv2d(128, 128, </a:t>
                </a:r>
                <a:r>
                  <a:rPr lang="en-US" sz="20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kernel_size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=(3, 3), stride=(2, 2))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freeze all layers but this one, overfit the model on the chosen video’s frames,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  <a:blipFill>
                <a:blip r:embed="rId3"/>
                <a:stretch>
                  <a:fillRect l="-82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Pooling vs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Strided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Convolution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4;p23">
            <a:extLst>
              <a:ext uri="{FF2B5EF4-FFF2-40B4-BE49-F238E27FC236}">
                <a16:creationId xmlns:a16="http://schemas.microsoft.com/office/drawing/2014/main" id="{8C600DC3-5517-44B4-AD18-D9E8E8A55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1.</a:t>
            </a:r>
            <a:endParaRPr sz="3600" b="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a video from the DAVIS dataset, get frames, obtain the edges of the frames from the annotations of these frames.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Build an Encoder-Decoder architecture to train a neural network which will take into account the result of itself on the previous frame of the chosen video. So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𝐵𝑆𝑥𝐻𝑥𝑊𝑥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frames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defined by the following way: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1)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tensor filled with 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denote the concatenation operation of tensors along the last axis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 l="-827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5.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24866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799" y="598575"/>
            <a:ext cx="7436163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Recursive Encoder–Decoder with Skip-Connections</a:t>
            </a:r>
            <a:b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2FF5C-5377-4654-89B1-40396F19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311348"/>
            <a:ext cx="8572500" cy="38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Perceptual losses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the training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8.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405234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263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Early layers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a CNN return low-level spatial information regarding local relations, such as information about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As we proceed towards deeper layers, we start to learn higher level features with more semantic meaning and abstract object information, and less fine-grained spatial details from an image. In this fashion,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mid-level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features are mostly representing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textures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high-level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features amount to the global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semantic meaning.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Layers of CNN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2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Perceptual Loss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5E753-0296-4273-95AF-EF7C459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156"/>
            <a:ext cx="9144000" cy="32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𝑓𝑒𝑎𝑡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Perceptual Loss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4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non-maximum suppression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after the output of the network. The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non-maximum suppression must be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part of the main graph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not just a post-processing function (to be able to put loss after the non-maximum suppression operation and train network with this op.).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9.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381953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805543"/>
                <a:ext cx="7367400" cy="40494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training we add a new deterministic layer on top of the boundary prediction map. For each positive ground-truth (g-t) edge pixel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𝒑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normalize the responses along the normal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𝐼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𝑠𝑖𝑛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g-t map using fixed conv layer that estimates second derivatives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805543"/>
                <a:ext cx="7367400" cy="4049485"/>
              </a:xfrm>
              <a:prstGeom prst="rect">
                <a:avLst/>
              </a:prstGeom>
              <a:blipFill>
                <a:blip r:embed="rId3"/>
                <a:stretch>
                  <a:fillRect l="-82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6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328057"/>
                <a:ext cx="7367400" cy="352697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𝑛𝑚𝑠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 indexes only boundary pixels.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328057"/>
                <a:ext cx="7367400" cy="3526971"/>
              </a:xfrm>
              <a:prstGeom prst="rect">
                <a:avLst/>
              </a:prstGeom>
              <a:blipFill>
                <a:blip r:embed="rId3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4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>
            <a:spLocks noGrp="1"/>
          </p:cNvSpPr>
          <p:nvPr>
            <p:ph type="title"/>
          </p:nvPr>
        </p:nvSpPr>
        <p:spPr>
          <a:xfrm>
            <a:off x="116880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76800" y="581247"/>
            <a:ext cx="7030500" cy="106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End Result</a:t>
            </a:r>
            <a:endParaRPr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50D44-E0AE-413F-884F-B3CCDAEA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4" y="1833925"/>
            <a:ext cx="4248026" cy="2387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7B1DF-EED4-491F-95EB-34177FE14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50" y="1833924"/>
            <a:ext cx="4248026" cy="2387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76800" y="581247"/>
            <a:ext cx="7030500" cy="106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erosion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morphological operation</a:t>
            </a: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84;p14">
            <a:extLst>
              <a:ext uri="{FF2B5EF4-FFF2-40B4-BE49-F238E27FC236}">
                <a16:creationId xmlns:a16="http://schemas.microsoft.com/office/drawing/2014/main" id="{C2DD4562-7447-467B-89F8-D5E28E6DB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6800" y="3148449"/>
            <a:ext cx="2990083" cy="574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mask – erode(mask)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1CF8B-BB32-4456-9097-0804B3E0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33045"/>
            <a:ext cx="3555555" cy="1904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B6D0A-F48A-4621-A5A5-BB8B37D6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45" y="1644502"/>
            <a:ext cx="2545301" cy="35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0F9C9-C9C5-40C4-9B52-33293DACF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58" y="2385488"/>
            <a:ext cx="217188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0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architecture to train a neural network for semantic edge detection on a single image. Take as encoder one of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(18, 50 or 101) architectures and initialize it with a pre-trained model.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2.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32673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(degradation problem)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BAD10-870F-4152-885B-786E390C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0" y="1510267"/>
            <a:ext cx="7334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4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(first block)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6BA60-8D69-4F4E-8DF5-306DE000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4" y="2645267"/>
            <a:ext cx="7070102" cy="1800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42C779-FDD3-4BB6-9246-B237C90C01E2}"/>
              </a:ext>
            </a:extLst>
          </p:cNvPr>
          <p:cNvSpPr/>
          <p:nvPr/>
        </p:nvSpPr>
        <p:spPr>
          <a:xfrm>
            <a:off x="795944" y="1597875"/>
            <a:ext cx="6405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'https://s3.amazonaws.com/pytorch/models/resnet50-19c8e357.pth’</a:t>
            </a:r>
          </a:p>
          <a:p>
            <a:endParaRPr lang="nb-NO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'http://mit.edu/model/</a:t>
            </a:r>
            <a:r>
              <a:rPr lang="en-US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pretrained_resnet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/resnet50-imagenet.pth'</a:t>
            </a:r>
          </a:p>
        </p:txBody>
      </p:sp>
    </p:spTree>
    <p:extLst>
      <p:ext uri="{BB962C8B-B14F-4D97-AF65-F5344CB8AC3E}">
        <p14:creationId xmlns:p14="http://schemas.microsoft.com/office/powerpoint/2010/main" val="23496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(bottlenecks  3-4-6-3)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C19D2-5A56-4344-B43D-A796E919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76" y="1728491"/>
            <a:ext cx="7165247" cy="23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(more details)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1413578"/>
            <a:ext cx="7367400" cy="3314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3, 450, 450]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 layers outputs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256, 113, 113]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512, 57, 57]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1024, 29, 29]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2048, 15, 15]</a:t>
            </a:r>
          </a:p>
          <a:p>
            <a:pPr marL="0" lv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7342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5986</TotalTime>
  <Words>945</Words>
  <Application>Microsoft Office PowerPoint</Application>
  <PresentationFormat>On-screen Show (16:9)</PresentationFormat>
  <Paragraphs>77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Cambria Math</vt:lpstr>
      <vt:lpstr>Calibri</vt:lpstr>
      <vt:lpstr>Nunito</vt:lpstr>
      <vt:lpstr>Maven Pro</vt:lpstr>
      <vt:lpstr>Arial</vt:lpstr>
      <vt:lpstr>Momentum</vt:lpstr>
      <vt:lpstr>Semantic Edge Detection</vt:lpstr>
      <vt:lpstr>1.</vt:lpstr>
      <vt:lpstr>End Result</vt:lpstr>
      <vt:lpstr>Using erosion morphological operation</vt:lpstr>
      <vt:lpstr>2.</vt:lpstr>
      <vt:lpstr>ResNet (degradation problem)</vt:lpstr>
      <vt:lpstr>ResNet (first block)</vt:lpstr>
      <vt:lpstr>ResNet (bottlenecks  3-4-6-3)</vt:lpstr>
      <vt:lpstr>ResNet (more details)</vt:lpstr>
      <vt:lpstr>UPerNet (Decoder)</vt:lpstr>
      <vt:lpstr>Feature Pyramid Network (FPN)</vt:lpstr>
      <vt:lpstr>Pyramid Pooling Module (PPM)</vt:lpstr>
      <vt:lpstr>PowerPoint Presentation</vt:lpstr>
      <vt:lpstr>UPerNet (more details)</vt:lpstr>
      <vt:lpstr>3.</vt:lpstr>
      <vt:lpstr>Loss function</vt:lpstr>
      <vt:lpstr>Evaluation Metrices</vt:lpstr>
      <vt:lpstr>4.</vt:lpstr>
      <vt:lpstr>Pooling vs Strided Convolution</vt:lpstr>
      <vt:lpstr>5.</vt:lpstr>
      <vt:lpstr>Recursive Encoder–Decoder with Skip-Connections </vt:lpstr>
      <vt:lpstr>8.</vt:lpstr>
      <vt:lpstr>Layers of CNN</vt:lpstr>
      <vt:lpstr>Perceptual Loss</vt:lpstr>
      <vt:lpstr>Perceptual Loss</vt:lpstr>
      <vt:lpstr>9.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Projects</dc:title>
  <cp:lastModifiedBy>USER</cp:lastModifiedBy>
  <cp:revision>199</cp:revision>
  <dcterms:modified xsi:type="dcterms:W3CDTF">2020-02-24T09:11:01Z</dcterms:modified>
</cp:coreProperties>
</file>