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6" r:id="rId4"/>
    <p:sldMasterId id="2147484458" r:id="rId5"/>
    <p:sldMasterId id="2147484525" r:id="rId6"/>
    <p:sldMasterId id="2147484534" r:id="rId7"/>
  </p:sldMasterIdLst>
  <p:notesMasterIdLst>
    <p:notesMasterId r:id="rId38"/>
  </p:notesMasterIdLst>
  <p:handoutMasterIdLst>
    <p:handoutMasterId r:id="rId39"/>
  </p:handoutMasterIdLst>
  <p:sldIdLst>
    <p:sldId id="1630" r:id="rId8"/>
    <p:sldId id="1657" r:id="rId9"/>
    <p:sldId id="1634" r:id="rId10"/>
    <p:sldId id="1658" r:id="rId11"/>
    <p:sldId id="1636" r:id="rId12"/>
    <p:sldId id="1680" r:id="rId13"/>
    <p:sldId id="1681" r:id="rId14"/>
    <p:sldId id="1682" r:id="rId15"/>
    <p:sldId id="1683" r:id="rId16"/>
    <p:sldId id="1684" r:id="rId17"/>
    <p:sldId id="1685" r:id="rId18"/>
    <p:sldId id="1659" r:id="rId19"/>
    <p:sldId id="1688" r:id="rId20"/>
    <p:sldId id="1689" r:id="rId21"/>
    <p:sldId id="1690" r:id="rId22"/>
    <p:sldId id="1691" r:id="rId23"/>
    <p:sldId id="1692" r:id="rId24"/>
    <p:sldId id="1693" r:id="rId25"/>
    <p:sldId id="1694" r:id="rId26"/>
    <p:sldId id="1695" r:id="rId27"/>
    <p:sldId id="1696" r:id="rId28"/>
    <p:sldId id="1697" r:id="rId29"/>
    <p:sldId id="1677" r:id="rId30"/>
    <p:sldId id="1686" r:id="rId31"/>
    <p:sldId id="1699" r:id="rId32"/>
    <p:sldId id="1702" r:id="rId33"/>
    <p:sldId id="1701" r:id="rId34"/>
    <p:sldId id="1687" r:id="rId35"/>
    <p:sldId id="1678" r:id="rId36"/>
    <p:sldId id="1679"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F377351-AA58-4A42-A64C-48719B975E8A}">
          <p14:sldIdLst>
            <p14:sldId id="1630"/>
            <p14:sldId id="1657"/>
            <p14:sldId id="1634"/>
            <p14:sldId id="1658"/>
          </p14:sldIdLst>
        </p14:section>
        <p14:section name="Overview" id="{4CE34277-23A5-4B49-ABBE-630DDA0718A3}">
          <p14:sldIdLst>
            <p14:sldId id="1636"/>
            <p14:sldId id="1680"/>
            <p14:sldId id="1681"/>
            <p14:sldId id="1682"/>
            <p14:sldId id="1683"/>
            <p14:sldId id="1684"/>
            <p14:sldId id="1685"/>
          </p14:sldIdLst>
        </p14:section>
        <p14:section name="Apps for Word " id="{44DE380D-1D50-E64A-A342-F8CE76C58799}">
          <p14:sldIdLst>
            <p14:sldId id="1659"/>
            <p14:sldId id="1688"/>
            <p14:sldId id="1689"/>
            <p14:sldId id="1690"/>
            <p14:sldId id="1691"/>
            <p14:sldId id="1692"/>
            <p14:sldId id="1693"/>
            <p14:sldId id="1694"/>
            <p14:sldId id="1695"/>
            <p14:sldId id="1696"/>
            <p14:sldId id="1697"/>
            <p14:sldId id="1677"/>
          </p14:sldIdLst>
        </p14:section>
        <p14:section name="Apps for Outlook" id="{2523738E-5633-724C-8A4C-F23B1186C1D7}">
          <p14:sldIdLst>
            <p14:sldId id="1686"/>
            <p14:sldId id="1699"/>
            <p14:sldId id="1702"/>
            <p14:sldId id="1701"/>
            <p14:sldId id="1687"/>
          </p14:sldIdLst>
        </p14:section>
        <p14:section name="Summary" id="{EA1B201B-DE81-3242-94A6-E7CE19C0B7BB}">
          <p14:sldIdLst>
            <p14:sldId id="1678"/>
            <p14:sldId id="1679"/>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anjeevini Mittal" initials="SM" lastIdx="1" clrIdx="2">
    <p:extLst/>
  </p:cmAuthor>
  <p:cmAuthor id="3" name="Author" initials="A" lastIdx="61" clrIdx="3"/>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3C00"/>
    <a:srgbClr val="FFFFFF"/>
    <a:srgbClr val="009E49"/>
    <a:srgbClr val="0072C6"/>
    <a:srgbClr val="00BCF2"/>
    <a:srgbClr val="7FBA00"/>
    <a:srgbClr val="002050"/>
    <a:srgbClr val="000000"/>
    <a:srgbClr val="68217A"/>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76295" autoAdjust="0"/>
  </p:normalViewPr>
  <p:slideViewPr>
    <p:cSldViewPr snapToObjects="1">
      <p:cViewPr varScale="1">
        <p:scale>
          <a:sx n="60" d="100"/>
          <a:sy n="60" d="100"/>
        </p:scale>
        <p:origin x="1146" y="48"/>
      </p:cViewPr>
      <p:guideLst>
        <p:guide orient="horz" pos="2203"/>
        <p:guide pos="3917"/>
      </p:guideLst>
    </p:cSldViewPr>
  </p:slideViewPr>
  <p:outlineViewPr>
    <p:cViewPr>
      <p:scale>
        <a:sx n="33" d="100"/>
        <a:sy n="33" d="100"/>
      </p:scale>
      <p:origin x="0" y="-2862"/>
    </p:cViewPr>
  </p:outlineViewPr>
  <p:notesTextViewPr>
    <p:cViewPr>
      <p:scale>
        <a:sx n="3" d="2"/>
        <a:sy n="3" d="2"/>
      </p:scale>
      <p:origin x="0" y="0"/>
    </p:cViewPr>
  </p:notesTextViewPr>
  <p:sorterViewPr>
    <p:cViewPr varScale="1">
      <p:scale>
        <a:sx n="1" d="1"/>
        <a:sy n="1" d="1"/>
      </p:scale>
      <p:origin x="0" y="0"/>
    </p:cViewPr>
  </p:sorterViewPr>
  <p:notesViewPr>
    <p:cSldViewPr snapToObjects="1" showGuides="1">
      <p:cViewPr varScale="1">
        <p:scale>
          <a:sx n="81" d="100"/>
          <a:sy n="81" d="100"/>
        </p:scale>
        <p:origin x="2226"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handoutMaster" Target="handoutMasters/handout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10/27/2014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10/27/2014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32640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a:p>
        </p:txBody>
      </p:sp>
    </p:spTree>
    <p:extLst>
      <p:ext uri="{BB962C8B-B14F-4D97-AF65-F5344CB8AC3E}">
        <p14:creationId xmlns:p14="http://schemas.microsoft.com/office/powerpoint/2010/main" val="1120994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99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01204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a:p>
        </p:txBody>
      </p:sp>
      <p:sp>
        <p:nvSpPr>
          <p:cNvPr id="4" name="Date Placeholder 3"/>
          <p:cNvSpPr>
            <a:spLocks noGrp="1"/>
          </p:cNvSpPr>
          <p:nvPr>
            <p:ph type="dt" idx="10"/>
          </p:nvPr>
        </p:nvSpPr>
        <p:spPr/>
        <p:txBody>
          <a:bodyPr/>
          <a:lstStyle/>
          <a:p>
            <a:fld id="{64469F49-A1F5-4E7A-A41B-14BD8D8FB2E1}" type="datetime1">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1997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has a source</a:t>
            </a:r>
            <a:r>
              <a:rPr lang="en-US" baseline="0" dirty="0" smtClean="0"/>
              <a:t> location which points to a entry point Web page somewhere on the Internet. Here is an example of a simple Web page that is used to load a task pane app. Note that this page must link to any required CSS files and JavaScript that will be adding styles or behavior behind the app.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2415084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discusses what</a:t>
            </a:r>
            <a:r>
              <a:rPr lang="en-US" baseline="0" dirty="0" smtClean="0"/>
              <a:t> to use and what to avoid when designing an app.</a:t>
            </a:r>
          </a:p>
          <a:p>
            <a:endParaRPr lang="en-US" baseline="0" dirty="0" smtClean="0"/>
          </a:p>
          <a:p>
            <a:r>
              <a:rPr lang="en-US" dirty="0" smtClean="0"/>
              <a:t>Do provide hyperlinks within an to open Web pages</a:t>
            </a:r>
            <a:r>
              <a:rPr lang="en-US" baseline="0" dirty="0" smtClean="0"/>
              <a:t> </a:t>
            </a:r>
            <a:r>
              <a:rPr lang="en-US" dirty="0" smtClean="0"/>
              <a:t>in a new browser window.</a:t>
            </a:r>
            <a:r>
              <a:rPr lang="en-US" baseline="0" dirty="0" smtClean="0"/>
              <a:t> This makes it easier to d</a:t>
            </a:r>
            <a:r>
              <a:rPr lang="en-US" dirty="0" smtClean="0"/>
              <a:t>esign an app that fits cleanly on a single host page. Within the host page</a:t>
            </a:r>
            <a:r>
              <a:rPr lang="en-US" baseline="0" dirty="0" smtClean="0"/>
              <a:t> you can also use </a:t>
            </a:r>
            <a:r>
              <a:rPr lang="en-US" dirty="0" smtClean="0"/>
              <a:t>an </a:t>
            </a:r>
            <a:r>
              <a:rPr lang="en-US" dirty="0" err="1" smtClean="0"/>
              <a:t>iFrame</a:t>
            </a:r>
            <a:r>
              <a:rPr lang="en-US" dirty="0" smtClean="0"/>
              <a:t> to host content and provide a navigation bar if needed to change the contents</a:t>
            </a:r>
            <a:r>
              <a:rPr lang="en-US" baseline="0" dirty="0" smtClean="0"/>
              <a:t> of the </a:t>
            </a:r>
            <a:r>
              <a:rPr lang="en-US" baseline="0" dirty="0" err="1" smtClean="0"/>
              <a:t>iFrane</a:t>
            </a:r>
            <a:r>
              <a:rPr lang="en-US" baseline="0" dirty="0" smtClean="0"/>
              <a:t> using JavaScript. Also consider how your app will provide informational messages to the user. Typically this is done by adding a HTML element such as a div to the host page and dynamically writing text inside using JavaScript.</a:t>
            </a:r>
            <a:endParaRPr lang="en-US" dirty="0" smtClean="0"/>
          </a:p>
          <a:p>
            <a:endParaRPr lang="en-US" dirty="0" smtClean="0"/>
          </a:p>
          <a:p>
            <a:r>
              <a:rPr lang="en-US" dirty="0" smtClean="0"/>
              <a:t>Here is a list of design issues to avoid. When creating hyperlinks, do not use &lt;a&gt; tags without</a:t>
            </a:r>
            <a:r>
              <a:rPr lang="en-US" baseline="0" dirty="0" smtClean="0"/>
              <a:t> a target attribute to open the link in a new window browser. You will find that such links are blocked by the Office UI if they attempt to take the user to a different domain. Also avoid links which navigate the user to pages which do not allow them to return to the start page as there is nothing similar to the back button inside the browser. Also, avoid interaction with the user using the poor man's technique of using the JavaScript alert function which has more restrictions inside an app than it does when used inside a  browser.</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84938-3506-4DA6-B670-23FF647A9E8B}" type="datetime1">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7258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an app to provide custom menus to the user, you should understand that you have </a:t>
            </a:r>
            <a:r>
              <a:rPr lang="en-US" dirty="0" smtClean="0"/>
              <a:t>control only</a:t>
            </a:r>
            <a:r>
              <a:rPr lang="en-US" baseline="0" dirty="0" smtClean="0"/>
              <a:t> of the users interface </a:t>
            </a:r>
            <a:r>
              <a:rPr lang="en-US" dirty="0" smtClean="0"/>
              <a:t>inside the app but not any UI elements outside. You can override the app context menu that appears</a:t>
            </a:r>
            <a:r>
              <a:rPr lang="en-US" baseline="0" dirty="0" smtClean="0"/>
              <a:t> at the upper right-hand corner of an app. </a:t>
            </a:r>
            <a:r>
              <a:rPr lang="en-US" dirty="0" smtClean="0"/>
              <a:t>However, when creating an app you have no control over</a:t>
            </a:r>
            <a:r>
              <a:rPr lang="en-US" baseline="0" dirty="0" smtClean="0"/>
              <a:t> </a:t>
            </a:r>
            <a:r>
              <a:rPr lang="en-US" dirty="0" smtClean="0"/>
              <a:t>customizing any other menus within Office apps. </a:t>
            </a:r>
          </a:p>
          <a:p>
            <a:endParaRPr lang="en-US" dirty="0" smtClean="0"/>
          </a:p>
          <a:p>
            <a:r>
              <a:rPr lang="en-US" dirty="0" smtClean="0"/>
              <a:t>Also remember that you have the ability to save custom properties as name values pairs using the settings API.</a:t>
            </a:r>
            <a:r>
              <a:rPr lang="en-US" baseline="0" dirty="0" smtClean="0"/>
              <a:t> These names value pairs are saved within the current document with task pane apps and with content apps. </a:t>
            </a:r>
            <a:r>
              <a:rPr lang="en-US" dirty="0" smtClean="0"/>
              <a:t>With mail apps these property values are saved within Exchange along with the</a:t>
            </a:r>
            <a:r>
              <a:rPr lang="en-US" baseline="0" dirty="0" smtClean="0"/>
              <a:t> host message or appointment.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5E1850F-7595-48D2-899E-D3C1304F8E26}" type="datetime1">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6548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is the language that is used to add executable code and behavior to a App for Office. The JavaScript you write for an app will typically take advantage of the various JavaScript APIs supplied for Office.js and other JavaScript library files for specific Office applications such as Word, Excel and Outlook. In addition to the Office JavaScript APIs, the JavaScript code you write for an app for Office can also take advantage of the ASP.NET AJAX library as well as jQuery.</a:t>
            </a:r>
          </a:p>
          <a:p>
            <a:endParaRPr lang="en-US" baseline="0" dirty="0" smtClean="0"/>
          </a:p>
          <a:p>
            <a:r>
              <a:rPr lang="en-US" baseline="0" dirty="0" smtClean="0"/>
              <a:t>The Office JavaScript API provide a top-level named Office which provides an initialize function. By overriding this function as shown in the code above, you can write code that will automatically execute as the end of the initialization process when an app is started. A common approach is to register a </a:t>
            </a:r>
            <a:r>
              <a:rPr lang="en-US" baseline="0" dirty="0" err="1" smtClean="0"/>
              <a:t>jQuery</a:t>
            </a:r>
            <a:r>
              <a:rPr lang="en-US" baseline="0" dirty="0" smtClean="0"/>
              <a:t> document ready event handler inside this function.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4020008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press the {F5} with a Visual Studio 2013 project for an task</a:t>
            </a:r>
            <a:r>
              <a:rPr lang="en-US" baseline="0" dirty="0" smtClean="0"/>
              <a:t> p</a:t>
            </a:r>
            <a:r>
              <a:rPr lang="en-US" dirty="0" smtClean="0"/>
              <a:t>ane app or a content app,</a:t>
            </a:r>
            <a:r>
              <a:rPr lang="en-US" baseline="0" dirty="0" smtClean="0"/>
              <a:t> Visual Studio automatically adds a registry entry to allow Office applications such as Word and Excel to discover the app which makes it possible to add it to a document.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620184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388919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979613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525808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28130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10/27/2014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30</a:t>
            </a:fld>
            <a:endParaRPr lang="en-US" dirty="0"/>
          </a:p>
        </p:txBody>
      </p:sp>
    </p:spTree>
    <p:extLst>
      <p:ext uri="{BB962C8B-B14F-4D97-AF65-F5344CB8AC3E}">
        <p14:creationId xmlns:p14="http://schemas.microsoft.com/office/powerpoint/2010/main" val="67829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007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83568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16205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000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Office 2013 applications</a:t>
            </a:r>
            <a:r>
              <a:rPr lang="en-US" baseline="0" dirty="0" smtClean="0"/>
              <a:t> provide users with the ability to discover apps and insert them. In Word and Excel, this support is included </a:t>
            </a:r>
            <a:r>
              <a:rPr lang="en-US" dirty="0" smtClean="0"/>
              <a:t>in the Ribbon inside the Insert Tab. As you can see from the slide</a:t>
            </a:r>
            <a:r>
              <a:rPr lang="en-US" baseline="0" dirty="0" smtClean="0"/>
              <a:t> above, the drop-down menu for inserting apps has a caption of "Agaves" in the beta cycle and will be updated to say "Apps" before RTM.</a:t>
            </a:r>
          </a:p>
          <a:p>
            <a:pPr lvl="0"/>
            <a:endParaRPr lang="en-US" baseline="0" dirty="0" smtClean="0"/>
          </a:p>
          <a:p>
            <a:pPr lvl="0"/>
            <a:r>
              <a:rPr lang="en-US" baseline="0" dirty="0" smtClean="0"/>
              <a:t>When you drop down the Apps menu from the ribbon, you can see recently selected apps. If you click "Select All", you will be prompted with a dialog that allows you to look in various app directories. Once you find an app you want to use, you can click the Start button to insert the app into the current document and start it up. After this, you can save the current document which will then include the app.</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158C575-4F53-44CC-8D6E-CAE5944D2CEA}" type="datetime1">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88542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to create a task pane app is that it provides Office users with a familiar user experience. For example Microsoft Word and Microsoft Excel have exposed many of its internal</a:t>
            </a:r>
            <a:r>
              <a:rPr lang="en-US" baseline="0" dirty="0" smtClean="0"/>
              <a:t> features using task panes so task pane apps provides a </a:t>
            </a:r>
            <a:r>
              <a:rPr lang="en-US" dirty="0" smtClean="0"/>
              <a:t>familiar Office UI paradigm.</a:t>
            </a:r>
          </a:p>
          <a:p>
            <a:pPr lvl="1"/>
            <a:endParaRPr lang="en-US" dirty="0" smtClean="0"/>
          </a:p>
          <a:p>
            <a:r>
              <a:rPr lang="en-US" dirty="0" smtClean="0"/>
              <a:t>Task pane apps are ideal for providing users with reference information. For example, a task pane app can perform Internet searches or lockups and provide reference information that can be inserted back into the current</a:t>
            </a:r>
            <a:r>
              <a:rPr lang="en-US" baseline="0" dirty="0" smtClean="0"/>
              <a:t> </a:t>
            </a:r>
            <a:r>
              <a:rPr lang="en-US" dirty="0" smtClean="0"/>
              <a:t>document.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contains a </a:t>
            </a:r>
            <a:r>
              <a:rPr lang="en-US" baseline="0" dirty="0" smtClean="0"/>
              <a:t>screenshot showing the app after it has been inserted in a document. In Microsoft Word 2013. Different apps provide different user experiences. This app which is available for free on the Office Store allows the  user to leverage the </a:t>
            </a:r>
            <a:r>
              <a:rPr lang="en-US" baseline="0" dirty="0" err="1" smtClean="0"/>
              <a:t>Marriam</a:t>
            </a:r>
            <a:r>
              <a:rPr lang="en-US" baseline="0" dirty="0" smtClean="0"/>
              <a:t>-Webster online dictionary lookup service to look up words and terms right from within Microsoft Word.</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0542AC-2E5E-4BC8-BBEE-E2E42C12BB55}" type="datetime1">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323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App for Office using Visual Studio 2012. First, you will create a new project using one of the new project templates in Visual Studio 2012. Next, you will create the user interface for the app using HTML5 and CSS. After that, you add behavior to the app by writing JavaScript. Finally, you will update the XML file which serves as the app manifest. After that, you can press the {F5} key to test and debug your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73306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1531575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2487294"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3580035" y="1704542"/>
            <a:ext cx="8330021"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050866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699408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512464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0112746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28925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59964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41187546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tx2"/>
                    </a:gs>
                    <a:gs pos="0">
                      <a:schemeClr val="tx2"/>
                    </a:gs>
                  </a:gsLst>
                  <a:lin ang="5400000" scaled="0"/>
                </a:gradFill>
                <a:latin typeface="+mj-lt"/>
              </a:defRPr>
            </a:lvl1pPr>
            <a:lvl2pPr>
              <a:defRPr sz="652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2"/>
                    </a:gs>
                    <a:gs pos="0">
                      <a:schemeClr val="bg2"/>
                    </a:gs>
                  </a:gsLst>
                  <a:lin ang="5400000" scaled="0"/>
                </a:gradFill>
                <a:latin typeface="+mj-lt"/>
              </a:defRPr>
            </a:lvl1pPr>
            <a:lvl2pPr>
              <a:defRPr sz="6527">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916067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7"/>
            <a:ext cx="11378776" cy="2920069"/>
          </a:xfrm>
          <a:prstGeom prst="rect">
            <a:avLst/>
          </a:prstGeom>
        </p:spPr>
        <p:txBody>
          <a:bodyPr lIns="146304" tIns="91440" rIns="146304" bIns="91440">
            <a:normAutofit/>
          </a:bodyPr>
          <a:lstStyle>
            <a:lvl1pPr marL="0" indent="0">
              <a:lnSpc>
                <a:spcPct val="90000"/>
              </a:lnSpc>
              <a:buNone/>
              <a:defRPr sz="8000">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7" name="Freeform 20"/>
          <p:cNvSpPr>
            <a:spLocks noEditPoints="1"/>
          </p:cNvSpPr>
          <p:nvPr userDrawn="1"/>
        </p:nvSpPr>
        <p:spPr bwMode="black">
          <a:xfrm>
            <a:off x="8570045"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53" rIns="82305" bIns="41153" numCol="1" anchor="t" anchorCtr="0" compatLnSpc="1">
            <a:prstTxWarp prst="textNoShape">
              <a:avLst/>
            </a:prstTxWarp>
          </a:bodyPr>
          <a:lstStyle/>
          <a:p>
            <a:pPr algn="ctr" defTabSz="91436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4309404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6896" y="296897"/>
            <a:ext cx="11375536" cy="762786"/>
          </a:xfrm>
        </p:spPr>
        <p:txBody>
          <a:bodyPr lIns="146304" tIns="91440" rIns="146304" bIns="91440"/>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153871887"/>
      </p:ext>
    </p:extLst>
  </p:cSld>
  <p:clrMapOvr>
    <a:masterClrMapping/>
  </p:clrMapOvr>
  <p:transition>
    <p:fade/>
  </p:transition>
  <p:extLst>
    <p:ext uri="{DCECCB84-F9BA-43D5-87BE-67443E8EF086}">
      <p15:sldGuideLst xmlns:p15="http://schemas.microsoft.com/office/powerpoint/2012/main">
        <p15:guide id="1" pos="288" userDrawn="1">
          <p15:clr>
            <a:srgbClr val="5ACBF0"/>
          </p15:clr>
        </p15:guide>
        <p15:guide id="2" orient="horz" pos="302" userDrawn="1">
          <p15:clr>
            <a:srgbClr val="5ACBF0"/>
          </p15:clr>
        </p15:guide>
        <p15:guide id="3" pos="7546" userDrawn="1">
          <p15:clr>
            <a:srgbClr val="5ACBF0"/>
          </p15:clr>
        </p15:guide>
        <p15:guide id="4" orient="horz" pos="41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82621980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2180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98892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84163" y="2125664"/>
            <a:ext cx="8219813" cy="1828800"/>
          </a:xfrm>
        </p:spPr>
        <p:txBody>
          <a:bodyPr/>
          <a:lstStyle>
            <a:lvl1pPr>
              <a:defRPr sz="5998" baseline="0"/>
            </a:lvl1pPr>
          </a:lstStyle>
          <a:p>
            <a:r>
              <a:rPr lang="en-US" dirty="0" smtClean="0"/>
              <a:t>Click to edit Master title style</a:t>
            </a:r>
            <a:endParaRPr lang="en-US" dirty="0"/>
          </a:p>
        </p:txBody>
      </p:sp>
      <p:sp>
        <p:nvSpPr>
          <p:cNvPr id="3" name="TextBox 2"/>
          <p:cNvSpPr txBox="1"/>
          <p:nvPr userDrawn="1"/>
        </p:nvSpPr>
        <p:spPr>
          <a:xfrm>
            <a:off x="8885237" y="-312738"/>
            <a:ext cx="4038600" cy="1425009"/>
          </a:xfrm>
          <a:prstGeom prst="rect">
            <a:avLst/>
          </a:prstGeom>
          <a:noFill/>
        </p:spPr>
        <p:txBody>
          <a:bodyPr wrap="square" lIns="182806" tIns="146246" rIns="182806" bIns="146246" rtlCol="0">
            <a:spAutoFit/>
          </a:bodyPr>
          <a:lstStyle/>
          <a:p>
            <a:pPr defTabSz="932468">
              <a:lnSpc>
                <a:spcPct val="90000"/>
              </a:lnSpc>
              <a:spcAft>
                <a:spcPts val="600"/>
              </a:spcAft>
            </a:pPr>
            <a:r>
              <a:rPr lang="en-US" sz="7997" dirty="0" smtClean="0">
                <a:solidFill>
                  <a:srgbClr val="FF8C00">
                    <a:lumMod val="60000"/>
                    <a:lumOff val="40000"/>
                  </a:srgbClr>
                </a:solidFill>
                <a:latin typeface="Segoe UI Black" panose="020B0A02040204020203" pitchFamily="34" charset="0"/>
                <a:ea typeface="Segoe UI Black" panose="020B0A02040204020203" pitchFamily="34" charset="0"/>
                <a:cs typeface="Segoe UI Black" panose="020B0A02040204020203" pitchFamily="34" charset="0"/>
              </a:rPr>
              <a:t>DEMO</a:t>
            </a:r>
          </a:p>
        </p:txBody>
      </p:sp>
    </p:spTree>
    <p:extLst>
      <p:ext uri="{BB962C8B-B14F-4D97-AF65-F5344CB8AC3E}">
        <p14:creationId xmlns:p14="http://schemas.microsoft.com/office/powerpoint/2010/main" val="2947626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70523486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58842580"/>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22370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85592662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0948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44762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189294841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smtClean="0"/>
              <a:t>Click to edit Master text styles</a:t>
            </a:r>
          </a:p>
        </p:txBody>
      </p:sp>
    </p:spTree>
    <p:extLst>
      <p:ext uri="{BB962C8B-B14F-4D97-AF65-F5344CB8AC3E}">
        <p14:creationId xmlns:p14="http://schemas.microsoft.com/office/powerpoint/2010/main" val="3140031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88007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7566973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66830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6123017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114653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03161732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03019544"/>
      </p:ext>
    </p:extLst>
  </p:cSld>
  <p:clrMapOvr>
    <a:masterClrMapping/>
  </p:clrMapOvr>
  <p:transition>
    <p:fade/>
  </p:transition>
  <p:timing>
    <p:tnLst>
      <p:par>
        <p:cTn id="1" dur="indefinite" restart="never" nodeType="tmRoot"/>
      </p:par>
    </p:tnLst>
  </p:timing>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8"/>
            <a:ext cx="11960861" cy="1229340"/>
          </a:xfrm>
          <a:prstGeom prst="rect">
            <a:avLst/>
          </a:prstGeom>
        </p:spPr>
        <p:txBody>
          <a:bodyPr/>
          <a:lstStyle>
            <a:lvl1pPr>
              <a:defRPr sz="407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1"/>
            <a:ext cx="11767516" cy="5262085"/>
          </a:xfrm>
          <a:prstGeom prst="rect">
            <a:avLst/>
          </a:prstGeom>
        </p:spPr>
        <p:txBody>
          <a:bodyPr/>
          <a:lstStyle>
            <a:lvl1pPr marL="349585" indent="-349585">
              <a:lnSpc>
                <a:spcPct val="100000"/>
              </a:lnSpc>
              <a:spcBef>
                <a:spcPts val="1835"/>
              </a:spcBef>
              <a:buClr>
                <a:schemeClr val="accent1"/>
              </a:buClr>
              <a:buSzPct val="100000"/>
              <a:buFont typeface="Arial" pitchFamily="34" charset="0"/>
              <a:buChar char="•"/>
              <a:defRPr sz="3263">
                <a:solidFill>
                  <a:srgbClr val="002050">
                    <a:alpha val="99000"/>
                  </a:srgbClr>
                </a:solidFill>
                <a:latin typeface="Segoe UI Light" panose="020B0502040204020203" pitchFamily="34" charset="0"/>
                <a:cs typeface="Segoe UI Light" panose="020B0502040204020203" pitchFamily="34" charset="0"/>
              </a:defRPr>
            </a:lvl1pPr>
            <a:lvl2pPr marL="823792" indent="-351204">
              <a:lnSpc>
                <a:spcPct val="100000"/>
              </a:lnSpc>
              <a:spcBef>
                <a:spcPts val="408"/>
              </a:spcBef>
              <a:spcAft>
                <a:spcPts val="408"/>
              </a:spcAft>
              <a:buClr>
                <a:schemeClr val="tx1">
                  <a:lumMod val="75000"/>
                  <a:lumOff val="25000"/>
                </a:schemeClr>
              </a:buClr>
              <a:buSzPct val="85000"/>
              <a:buFont typeface="Segoe UI" pitchFamily="34" charset="0"/>
              <a:buChar char="–"/>
              <a:defRPr sz="2855">
                <a:solidFill>
                  <a:schemeClr val="tx1">
                    <a:alpha val="99000"/>
                  </a:schemeClr>
                </a:solidFill>
                <a:latin typeface="Segoe UI Light" panose="020B0502040204020203" pitchFamily="34" charset="0"/>
                <a:cs typeface="Segoe UI Light" panose="020B0502040204020203" pitchFamily="34" charset="0"/>
              </a:defRPr>
            </a:lvl2pPr>
            <a:lvl3pPr marL="1221930" indent="-349585">
              <a:lnSpc>
                <a:spcPct val="100000"/>
              </a:lnSpc>
              <a:spcBef>
                <a:spcPts val="204"/>
              </a:spcBef>
              <a:spcAft>
                <a:spcPts val="204"/>
              </a:spcAft>
              <a:buClr>
                <a:schemeClr val="tx1">
                  <a:lumMod val="75000"/>
                  <a:lumOff val="25000"/>
                </a:schemeClr>
              </a:buClr>
              <a:buSzPct val="85000"/>
              <a:buFont typeface="Courier New" pitchFamily="49" charset="0"/>
              <a:buChar char="o"/>
              <a:defRPr sz="1835">
                <a:solidFill>
                  <a:schemeClr val="tx1">
                    <a:alpha val="99000"/>
                  </a:schemeClr>
                </a:solidFill>
                <a:latin typeface="Segoe UI Light" panose="020B0502040204020203" pitchFamily="34" charset="0"/>
                <a:cs typeface="Segoe UI Light" panose="020B0502040204020203" pitchFamily="34" charset="0"/>
              </a:defRPr>
            </a:lvl3pPr>
            <a:lvl4pPr>
              <a:defRPr sz="2039"/>
            </a:lvl4pPr>
            <a:lvl5pPr>
              <a:defRPr sz="203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12234006"/>
      </p:ext>
    </p:extLst>
  </p:cSld>
  <p:clrMapOvr>
    <a:masterClrMapping/>
  </p:clrMapOvr>
  <p:transition>
    <p:fade/>
  </p:transition>
  <p:timing>
    <p:tnLst>
      <p:par>
        <p:cTn id="1" dur="indefinite" restart="never" nodeType="tmRoot"/>
      </p:par>
    </p:tnLst>
  </p:timing>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566869123"/>
      </p:ext>
    </p:extLst>
  </p:cSld>
  <p:clrMapOvr>
    <a:masterClrMapping/>
  </p:clrMapOvr>
  <p:transition>
    <p:fade/>
  </p:transition>
  <p:timing>
    <p:tnLst>
      <p:par>
        <p:cTn id="1" dur="indefinite" restart="never" nodeType="tmRoot"/>
      </p:par>
    </p:tnLst>
  </p:timing>
  <p:hf hd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75779133"/>
      </p:ext>
    </p:extLst>
  </p:cSld>
  <p:clrMapOvr>
    <a:masterClrMapping/>
  </p:clrMapOvr>
  <p:transition>
    <p:fade/>
  </p:transition>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2042086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64572339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76966624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66003158"/>
      </p:ext>
    </p:extLst>
  </p:cSld>
  <p:clrMapOvr>
    <a:masterClrMapping/>
  </p:clrMapOvr>
  <p:transition>
    <p:fade/>
  </p:transition>
  <p:timing>
    <p:tnLst>
      <p:par>
        <p:cTn id="1" dur="indefinite" restart="never" nodeType="tmRoot"/>
      </p:par>
    </p:tnLst>
  </p:timing>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42111"/>
      </p:ext>
    </p:extLst>
  </p:cSld>
  <p:clrMapOvr>
    <a:masterClrMapping/>
  </p:clrMapOvr>
  <p:transition>
    <p:fade/>
  </p:transition>
  <p:timing>
    <p:tnLst>
      <p:par>
        <p:cTn id="1" dur="indefinite" restart="never" nodeType="tmRoot"/>
      </p:par>
    </p:tnLst>
  </p:timing>
  <p:hf hd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6941023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8880857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11815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038538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08323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141306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587383232"/>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98744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3753359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897633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29660" y="233151"/>
            <a:ext cx="11375536" cy="762786"/>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782046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84174147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47270372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946715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783645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8.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theme" Target="../theme/theme3.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theme" Target="../theme/theme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830" y="296102"/>
            <a:ext cx="11375536" cy="762786"/>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882608"/>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 id="2147484393" r:id="rId17"/>
    <p:sldLayoutId id="2147484394" r:id="rId18"/>
    <p:sldLayoutId id="2147484395" r:id="rId19"/>
    <p:sldLayoutId id="2147484396" r:id="rId20"/>
    <p:sldLayoutId id="2147484397" r:id="rId21"/>
    <p:sldLayoutId id="2147484401" r:id="rId22"/>
    <p:sldLayoutId id="2147484398" r:id="rId23"/>
    <p:sldLayoutId id="2147484551" r:id="rId24"/>
    <p:sldLayoutId id="2147484552" r:id="rId25"/>
    <p:sldLayoutId id="2147484557" r:id="rId26"/>
    <p:sldLayoutId id="2147484558" r:id="rId27"/>
  </p:sldLayoutIdLst>
  <p:transition>
    <p:fade/>
  </p:transition>
  <p:timing>
    <p:tnLst>
      <p:par>
        <p:cTn id="1" dur="indefinite" restart="never" nodeType="tmRoot"/>
      </p:par>
    </p:tnLst>
  </p:timing>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000000"/>
          </p15:clr>
        </p15:guide>
        <p15:guide id="2" pos="749" userDrawn="1">
          <p15:clr>
            <a:srgbClr val="000000"/>
          </p15:clr>
        </p15:guide>
        <p15:guide id="3" pos="1325" userDrawn="1">
          <p15:clr>
            <a:srgbClr val="000000"/>
          </p15:clr>
        </p15:guide>
        <p15:guide id="4" pos="1901" userDrawn="1">
          <p15:clr>
            <a:srgbClr val="000000"/>
          </p15:clr>
        </p15:guide>
        <p15:guide id="5" pos="2477" userDrawn="1">
          <p15:clr>
            <a:srgbClr val="000000"/>
          </p15:clr>
        </p15:guide>
        <p15:guide id="6" pos="3053" userDrawn="1">
          <p15:clr>
            <a:srgbClr val="000000"/>
          </p15:clr>
        </p15:guide>
        <p15:guide id="7" pos="3629" userDrawn="1">
          <p15:clr>
            <a:srgbClr val="000000"/>
          </p15:clr>
        </p15:guide>
        <p15:guide id="8" pos="4205" userDrawn="1">
          <p15:clr>
            <a:srgbClr val="000000"/>
          </p15:clr>
        </p15:guide>
        <p15:guide id="9" pos="4781" userDrawn="1">
          <p15:clr>
            <a:srgbClr val="000000"/>
          </p15:clr>
        </p15:guide>
        <p15:guide id="10" pos="5357" userDrawn="1">
          <p15:clr>
            <a:srgbClr val="000000"/>
          </p15:clr>
        </p15:guide>
        <p15:guide id="11" pos="5933" userDrawn="1">
          <p15:clr>
            <a:srgbClr val="000000"/>
          </p15:clr>
        </p15:guide>
        <p15:guide id="12" pos="6509" userDrawn="1">
          <p15:clr>
            <a:srgbClr val="000000"/>
          </p15:clr>
        </p15:guide>
        <p15:guide id="13" pos="7085" userDrawn="1">
          <p15:clr>
            <a:srgbClr val="000000"/>
          </p15:clr>
        </p15:guide>
        <p15:guide id="14" pos="7661" userDrawn="1">
          <p15:clr>
            <a:srgbClr val="000000"/>
          </p15:clr>
        </p15:guide>
        <p15:guide id="15" orient="horz" pos="174" userDrawn="1">
          <p15:clr>
            <a:srgbClr val="000000"/>
          </p15:clr>
        </p15:guide>
        <p15:guide id="16" orient="horz" pos="756" userDrawn="1">
          <p15:clr>
            <a:srgbClr val="000000"/>
          </p15:clr>
        </p15:guide>
        <p15:guide id="17" orient="horz" pos="1332" userDrawn="1">
          <p15:clr>
            <a:srgbClr val="000000"/>
          </p15:clr>
        </p15:guide>
        <p15:guide id="18" orient="horz" pos="1908" userDrawn="1">
          <p15:clr>
            <a:srgbClr val="000000"/>
          </p15:clr>
        </p15:guide>
        <p15:guide id="19" orient="horz" pos="2484" userDrawn="1">
          <p15:clr>
            <a:srgbClr val="000000"/>
          </p15:clr>
        </p15:guide>
        <p15:guide id="20" orient="horz" pos="3060" userDrawn="1">
          <p15:clr>
            <a:srgbClr val="000000"/>
          </p15:clr>
        </p15:guide>
        <p15:guide id="21" orient="horz" pos="3642" userDrawn="1">
          <p15:clr>
            <a:srgbClr val="000000"/>
          </p15:clr>
        </p15:guide>
        <p15:guide id="22" orient="horz" pos="4212" userDrawn="1">
          <p15:clr>
            <a:srgbClr val="000000"/>
          </p15:clr>
        </p15:guide>
        <p15:guide id="23" orient="horz" pos="302" userDrawn="1">
          <p15:clr>
            <a:srgbClr val="5ACBF0"/>
          </p15:clr>
        </p15:guide>
        <p15:guide id="24" pos="288" userDrawn="1">
          <p15:clr>
            <a:srgbClr val="5ACBF0"/>
          </p15:clr>
        </p15:guide>
        <p15:guide id="25" orient="horz" pos="4104" userDrawn="1">
          <p15:clr>
            <a:srgbClr val="5ACBF0"/>
          </p15:clr>
        </p15:guide>
        <p15:guide id="26" pos="7546"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509354847"/>
      </p:ext>
    </p:extLst>
  </p:cSld>
  <p:clrMap bg1="dk1" tx1="lt1" bg2="dk2" tx2="lt2" accent1="accent1" accent2="accent2" accent3="accent3" accent4="accent4" accent5="accent5" accent6="accent6" hlink="hlink" folHlink="folHlink"/>
  <p:sldLayoutIdLst>
    <p:sldLayoutId id="2147484477" r:id="rId1"/>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801005"/>
      </p:ext>
    </p:extLst>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 id="2147484555" r:id="rId9"/>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3363708951"/>
      </p:ext>
    </p:extLst>
  </p:cSld>
  <p:clrMap bg1="lt1" tx1="dk1" bg2="lt2" tx2="dk2" accent1="accent1" accent2="accent2" accent3="accent3" accent4="accent4" accent5="accent5" accent6="accent6" hlink="hlink" folHlink="folHlink"/>
  <p:sldLayoutIdLst>
    <p:sldLayoutId id="2147484535" r:id="rId1"/>
    <p:sldLayoutId id="2147484536" r:id="rId2"/>
    <p:sldLayoutId id="2147484537" r:id="rId3"/>
    <p:sldLayoutId id="2147484538" r:id="rId4"/>
    <p:sldLayoutId id="2147484539" r:id="rId5"/>
    <p:sldLayoutId id="2147484540" r:id="rId6"/>
    <p:sldLayoutId id="2147484541" r:id="rId7"/>
    <p:sldLayoutId id="2147484542" r:id="rId8"/>
    <p:sldLayoutId id="2147484543" r:id="rId9"/>
    <p:sldLayoutId id="2147484544" r:id="rId10"/>
    <p:sldLayoutId id="2147484545" r:id="rId11"/>
    <p:sldLayoutId id="2147484546" r:id="rId12"/>
    <p:sldLayoutId id="2147484547" r:id="rId13"/>
    <p:sldLayoutId id="2147484548" r:id="rId14"/>
    <p:sldLayoutId id="2147484549" r:id="rId15"/>
    <p:sldLayoutId id="2147484556" r:id="rId16"/>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a:t>
            </a:r>
            <a:r>
              <a:rPr lang="en-US" sz="6729" dirty="0" smtClean="0"/>
              <a:t>Camp</a:t>
            </a:r>
            <a:endParaRPr lang="en-US" sz="6729"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97304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5" dirty="0"/>
              <a:t>Adding a App for Office using the Insertion UI</a:t>
            </a:r>
          </a:p>
        </p:txBody>
      </p:sp>
      <p:sp>
        <p:nvSpPr>
          <p:cNvPr id="9" name="Content Placeholder 8"/>
          <p:cNvSpPr>
            <a:spLocks noGrp="1"/>
          </p:cNvSpPr>
          <p:nvPr>
            <p:ph type="body" sz="quarter" idx="10"/>
          </p:nvPr>
        </p:nvSpPr>
        <p:spPr/>
        <p:txBody>
          <a:bodyPr/>
          <a:lstStyle/>
          <a:p>
            <a:pPr lvl="1"/>
            <a:r>
              <a:rPr lang="en-US" dirty="0" smtClean="0"/>
              <a:t>Apps for Office insertion UI located in Ribbon inside Insert Tab</a:t>
            </a:r>
          </a:p>
          <a:p>
            <a:pPr lvl="1"/>
            <a:endParaRPr lang="en-US" dirty="0"/>
          </a:p>
          <a:p>
            <a:pPr lvl="1"/>
            <a:endParaRPr lang="en-US" dirty="0" smtClean="0"/>
          </a:p>
          <a:p>
            <a:pPr lvl="1"/>
            <a:endParaRPr lang="en-US" dirty="0" smtClean="0"/>
          </a:p>
          <a:p>
            <a:pPr lvl="1"/>
            <a:endParaRPr lang="en-US" dirty="0"/>
          </a:p>
          <a:p>
            <a:pPr lvl="1"/>
            <a:r>
              <a:rPr lang="en-US" dirty="0" smtClean="0"/>
              <a:t>Dialog allows you to add and start App for Office app</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1621661" y="1966364"/>
            <a:ext cx="6178437" cy="1597496"/>
          </a:xfrm>
          <a:prstGeom prst="rect">
            <a:avLst/>
          </a:prstGeom>
        </p:spPr>
      </p:pic>
      <p:pic>
        <p:nvPicPr>
          <p:cNvPr id="6" name="Picture 5"/>
          <p:cNvPicPr>
            <a:picLocks noChangeAspect="1"/>
          </p:cNvPicPr>
          <p:nvPr/>
        </p:nvPicPr>
        <p:blipFill>
          <a:blip r:embed="rId4"/>
          <a:stretch>
            <a:fillRect/>
          </a:stretch>
        </p:blipFill>
        <p:spPr>
          <a:xfrm>
            <a:off x="1704908" y="4130660"/>
            <a:ext cx="3490159" cy="2203256"/>
          </a:xfrm>
          <a:prstGeom prst="rect">
            <a:avLst/>
          </a:prstGeom>
        </p:spPr>
      </p:pic>
    </p:spTree>
    <p:extLst>
      <p:ext uri="{BB962C8B-B14F-4D97-AF65-F5344CB8AC3E}">
        <p14:creationId xmlns:p14="http://schemas.microsoft.com/office/powerpoint/2010/main" val="382146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 Pane App User Experience</a:t>
            </a:r>
            <a:br>
              <a:rPr lang="en-US" dirty="0"/>
            </a:br>
            <a:endParaRPr lang="en-US" dirty="0"/>
          </a:p>
        </p:txBody>
      </p:sp>
      <p:sp>
        <p:nvSpPr>
          <p:cNvPr id="3" name="Text Placeholder 2"/>
          <p:cNvSpPr>
            <a:spLocks noGrp="1"/>
          </p:cNvSpPr>
          <p:nvPr>
            <p:ph type="body" sz="quarter" idx="10"/>
          </p:nvPr>
        </p:nvSpPr>
        <p:spPr/>
        <p:txBody>
          <a:bodyPr/>
          <a:lstStyle/>
          <a:p>
            <a:r>
              <a:rPr lang="en-US" sz="3672" dirty="0"/>
              <a:t>Familiar User Experience</a:t>
            </a:r>
          </a:p>
          <a:p>
            <a:pPr lvl="1"/>
            <a:r>
              <a:rPr lang="en-US" dirty="0"/>
              <a:t>Leverages familiar </a:t>
            </a:r>
            <a:r>
              <a:rPr lang="en-US" dirty="0" smtClean="0"/>
              <a:t>Office </a:t>
            </a:r>
            <a:r>
              <a:rPr lang="en-US" dirty="0"/>
              <a:t>UI paradigm</a:t>
            </a:r>
          </a:p>
          <a:p>
            <a:r>
              <a:rPr lang="en-US" sz="3672" dirty="0"/>
              <a:t>Reference Information</a:t>
            </a:r>
          </a:p>
          <a:p>
            <a:pPr lvl="1"/>
            <a:r>
              <a:rPr lang="en-US" dirty="0"/>
              <a:t>Ideal for providing </a:t>
            </a:r>
            <a:r>
              <a:rPr lang="en-US" dirty="0" smtClean="0"/>
              <a:t>reference </a:t>
            </a:r>
            <a:r>
              <a:rPr lang="en-US" dirty="0"/>
              <a:t>information </a:t>
            </a:r>
            <a:r>
              <a:rPr lang="en-US" dirty="0" smtClean="0"/>
              <a:t>associated </a:t>
            </a:r>
            <a:r>
              <a:rPr lang="en-US" dirty="0"/>
              <a:t>with document.</a:t>
            </a:r>
          </a:p>
          <a:p>
            <a:endParaRPr lang="en-US" dirty="0"/>
          </a:p>
          <a:p>
            <a:endParaRPr lang="en-US" dirty="0"/>
          </a:p>
        </p:txBody>
      </p:sp>
      <p:pic>
        <p:nvPicPr>
          <p:cNvPr id="5" name="Picture 4"/>
          <p:cNvPicPr>
            <a:picLocks noChangeAspect="1"/>
          </p:cNvPicPr>
          <p:nvPr/>
        </p:nvPicPr>
        <p:blipFill>
          <a:blip r:embed="rId3"/>
          <a:stretch>
            <a:fillRect/>
          </a:stretch>
        </p:blipFill>
        <p:spPr>
          <a:xfrm>
            <a:off x="1824725" y="3560941"/>
            <a:ext cx="6583163" cy="3273261"/>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885485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Apps for Word</a:t>
            </a:r>
            <a:r>
              <a:rPr lang="en-US" dirty="0"/>
              <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6980484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24429" indent="-524429">
              <a:lnSpc>
                <a:spcPct val="150000"/>
              </a:lnSpc>
              <a:buFont typeface="+mj-lt"/>
              <a:buAutoNum type="arabicPeriod"/>
            </a:pPr>
            <a:r>
              <a:rPr lang="en-US" dirty="0" smtClean="0"/>
              <a:t>Create new App for Office project</a:t>
            </a:r>
          </a:p>
          <a:p>
            <a:pPr marL="524429" indent="-524429">
              <a:lnSpc>
                <a:spcPct val="150000"/>
              </a:lnSpc>
              <a:buFont typeface="+mj-lt"/>
              <a:buAutoNum type="arabicPeriod"/>
            </a:pPr>
            <a:r>
              <a:rPr lang="en-US" dirty="0" smtClean="0"/>
              <a:t>Create/design user interface for Web page</a:t>
            </a:r>
          </a:p>
          <a:p>
            <a:pPr marL="524429" indent="-524429">
              <a:lnSpc>
                <a:spcPct val="150000"/>
              </a:lnSpc>
              <a:buFont typeface="+mj-lt"/>
              <a:buAutoNum type="arabicPeriod"/>
            </a:pPr>
            <a:r>
              <a:rPr lang="en-US" dirty="0" smtClean="0"/>
              <a:t>Enhance Web page with CSS and JavaScript</a:t>
            </a:r>
          </a:p>
          <a:p>
            <a:pPr marL="524429" indent="-524429">
              <a:lnSpc>
                <a:spcPct val="150000"/>
              </a:lnSpc>
              <a:buFont typeface="+mj-lt"/>
              <a:buAutoNum type="arabicPeriod"/>
            </a:pPr>
            <a:r>
              <a:rPr lang="en-US" dirty="0" smtClean="0"/>
              <a:t>Set project properties in manifest</a:t>
            </a:r>
          </a:p>
          <a:p>
            <a:pPr marL="524429" indent="-524429">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340363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33428" y="996588"/>
            <a:ext cx="11368000" cy="2083777"/>
          </a:xfrm>
        </p:spPr>
        <p:txBody>
          <a:bodyPr/>
          <a:lstStyle/>
          <a:p>
            <a:pPr marL="0" indent="0">
              <a:buNone/>
            </a:pPr>
            <a:r>
              <a:rPr lang="en-US" sz="3671" dirty="0"/>
              <a:t>Create project based on App for Office 2013 project template</a:t>
            </a:r>
          </a:p>
          <a:p>
            <a:pPr lvl="1"/>
            <a:r>
              <a:rPr lang="en-US" sz="2039" dirty="0"/>
              <a:t>Dialogs appear and prompts you for specifics about the app</a:t>
            </a:r>
          </a:p>
          <a:p>
            <a:pPr lvl="1"/>
            <a:r>
              <a:rPr lang="en-US" sz="2039" dirty="0"/>
              <a:t>You must choose (1) the app share and (2) which Office application are to be supported</a:t>
            </a:r>
          </a:p>
        </p:txBody>
      </p:sp>
      <p:grpSp>
        <p:nvGrpSpPr>
          <p:cNvPr id="10" name="Group 9"/>
          <p:cNvGrpSpPr/>
          <p:nvPr/>
        </p:nvGrpSpPr>
        <p:grpSpPr>
          <a:xfrm>
            <a:off x="157125" y="2726069"/>
            <a:ext cx="12120605" cy="4111280"/>
            <a:chOff x="-919140" y="2127021"/>
            <a:chExt cx="13107965" cy="4588597"/>
          </a:xfrm>
        </p:grpSpPr>
        <p:pic>
          <p:nvPicPr>
            <p:cNvPr id="6" name="Picture 5"/>
            <p:cNvPicPr>
              <a:picLocks noChangeAspect="1"/>
            </p:cNvPicPr>
            <p:nvPr/>
          </p:nvPicPr>
          <p:blipFill>
            <a:blip r:embed="rId3"/>
            <a:stretch>
              <a:fillRect/>
            </a:stretch>
          </p:blipFill>
          <p:spPr>
            <a:xfrm>
              <a:off x="-919140" y="2127021"/>
              <a:ext cx="4300073" cy="2971778"/>
            </a:xfrm>
            <a:prstGeom prst="rect">
              <a:avLst/>
            </a:prstGeom>
          </p:spPr>
        </p:pic>
        <p:pic>
          <p:nvPicPr>
            <p:cNvPr id="7" name="Picture 6"/>
            <p:cNvPicPr>
              <a:picLocks noChangeAspect="1"/>
            </p:cNvPicPr>
            <p:nvPr/>
          </p:nvPicPr>
          <p:blipFill>
            <a:blip r:embed="rId4"/>
            <a:stretch>
              <a:fillRect/>
            </a:stretch>
          </p:blipFill>
          <p:spPr>
            <a:xfrm>
              <a:off x="3528208" y="2824056"/>
              <a:ext cx="4256280" cy="3102138"/>
            </a:xfrm>
            <a:prstGeom prst="rect">
              <a:avLst/>
            </a:prstGeom>
          </p:spPr>
        </p:pic>
        <p:pic>
          <p:nvPicPr>
            <p:cNvPr id="8" name="Picture 7"/>
            <p:cNvPicPr>
              <a:picLocks noChangeAspect="1"/>
            </p:cNvPicPr>
            <p:nvPr/>
          </p:nvPicPr>
          <p:blipFill>
            <a:blip r:embed="rId5"/>
            <a:stretch>
              <a:fillRect/>
            </a:stretch>
          </p:blipFill>
          <p:spPr>
            <a:xfrm>
              <a:off x="7931763" y="3612910"/>
              <a:ext cx="4257062" cy="3102708"/>
            </a:xfrm>
            <a:prstGeom prst="rect">
              <a:avLst/>
            </a:prstGeom>
          </p:spPr>
        </p:pic>
      </p:grpSp>
    </p:spTree>
    <p:extLst>
      <p:ext uri="{BB962C8B-B14F-4D97-AF65-F5344CB8AC3E}">
        <p14:creationId xmlns:p14="http://schemas.microsoft.com/office/powerpoint/2010/main" val="906360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33429" y="1477147"/>
            <a:ext cx="7972157" cy="2083777"/>
          </a:xfrm>
        </p:spPr>
        <p:txBody>
          <a:bodyPr/>
          <a:lstStyle/>
          <a:p>
            <a:r>
              <a:rPr lang="en-US" sz="3264" dirty="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64" dirty="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grpSp>
        <p:nvGrpSpPr>
          <p:cNvPr id="6" name="Group 5"/>
          <p:cNvGrpSpPr/>
          <p:nvPr/>
        </p:nvGrpSpPr>
        <p:grpSpPr>
          <a:xfrm>
            <a:off x="8098390" y="1349257"/>
            <a:ext cx="3717087" cy="4423333"/>
            <a:chOff x="1970820" y="1991428"/>
            <a:chExt cx="3888727" cy="4627585"/>
          </a:xfrm>
        </p:grpSpPr>
        <p:pic>
          <p:nvPicPr>
            <p:cNvPr id="7" name="Picture 6"/>
            <p:cNvPicPr>
              <a:picLocks noChangeAspect="1"/>
            </p:cNvPicPr>
            <p:nvPr/>
          </p:nvPicPr>
          <p:blipFill>
            <a:blip r:embed="rId3"/>
            <a:stretch>
              <a:fillRect/>
            </a:stretch>
          </p:blipFill>
          <p:spPr>
            <a:xfrm>
              <a:off x="1970820" y="1991428"/>
              <a:ext cx="3860820" cy="3942617"/>
            </a:xfrm>
            <a:prstGeom prst="rect">
              <a:avLst/>
            </a:prstGeom>
          </p:spPr>
        </p:pic>
        <p:pic>
          <p:nvPicPr>
            <p:cNvPr id="8" name="Picture 7"/>
            <p:cNvPicPr>
              <a:picLocks noChangeAspect="1"/>
            </p:cNvPicPr>
            <p:nvPr/>
          </p:nvPicPr>
          <p:blipFill>
            <a:blip r:embed="rId4"/>
            <a:stretch>
              <a:fillRect/>
            </a:stretch>
          </p:blipFill>
          <p:spPr>
            <a:xfrm>
              <a:off x="4430631" y="5107659"/>
              <a:ext cx="1428916" cy="1511354"/>
            </a:xfrm>
            <a:prstGeom prst="rect">
              <a:avLst/>
            </a:prstGeom>
            <a:ln w="19050">
              <a:solidFill>
                <a:schemeClr val="bg1">
                  <a:lumMod val="50000"/>
                </a:schemeClr>
              </a:solidFill>
            </a:ln>
          </p:spPr>
        </p:pic>
        <p:cxnSp>
          <p:nvCxnSpPr>
            <p:cNvPr id="9" name="Straight Arrow Connector 8"/>
            <p:cNvCxnSpPr/>
            <p:nvPr/>
          </p:nvCxnSpPr>
          <p:spPr>
            <a:xfrm flipV="1">
              <a:off x="2860432" y="5181600"/>
              <a:ext cx="1395045" cy="3901"/>
            </a:xfrm>
            <a:prstGeom prst="straightConnector1">
              <a:avLst/>
            </a:prstGeom>
            <a:ln w="28575">
              <a:solidFill>
                <a:srgbClr val="EB3C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5026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4" name="Picture 3"/>
          <p:cNvPicPr>
            <a:picLocks noChangeAspect="1"/>
          </p:cNvPicPr>
          <p:nvPr/>
        </p:nvPicPr>
        <p:blipFill>
          <a:blip r:embed="rId3"/>
          <a:stretch>
            <a:fillRect/>
          </a:stretch>
        </p:blipFill>
        <p:spPr>
          <a:xfrm>
            <a:off x="1110590" y="1147819"/>
            <a:ext cx="9724458" cy="5300994"/>
          </a:xfrm>
          <a:prstGeom prst="rect">
            <a:avLst/>
          </a:prstGeom>
          <a:ln>
            <a:solidFill>
              <a:schemeClr val="bg1">
                <a:lumMod val="50000"/>
              </a:schemeClr>
            </a:solidFill>
          </a:ln>
        </p:spPr>
      </p:pic>
    </p:spTree>
    <p:extLst>
      <p:ext uri="{BB962C8B-B14F-4D97-AF65-F5344CB8AC3E}">
        <p14:creationId xmlns:p14="http://schemas.microsoft.com/office/powerpoint/2010/main" val="3459567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 XML View</a:t>
            </a:r>
            <a:endParaRPr lang="en-US" dirty="0"/>
          </a:p>
        </p:txBody>
      </p:sp>
      <p:pic>
        <p:nvPicPr>
          <p:cNvPr id="5" name="Picture 4"/>
          <p:cNvPicPr>
            <a:picLocks noChangeAspect="1"/>
          </p:cNvPicPr>
          <p:nvPr/>
        </p:nvPicPr>
        <p:blipFill>
          <a:blip r:embed="rId3"/>
          <a:stretch>
            <a:fillRect/>
          </a:stretch>
        </p:blipFill>
        <p:spPr>
          <a:xfrm>
            <a:off x="167932" y="1602164"/>
            <a:ext cx="1874966" cy="3095531"/>
          </a:xfrm>
          <a:prstGeom prst="rect">
            <a:avLst/>
          </a:prstGeom>
        </p:spPr>
      </p:pic>
      <p:pic>
        <p:nvPicPr>
          <p:cNvPr id="6" name="Picture 5"/>
          <p:cNvPicPr>
            <a:picLocks noChangeAspect="1"/>
          </p:cNvPicPr>
          <p:nvPr/>
        </p:nvPicPr>
        <p:blipFill>
          <a:blip r:embed="rId4"/>
          <a:stretch>
            <a:fillRect/>
          </a:stretch>
        </p:blipFill>
        <p:spPr>
          <a:xfrm>
            <a:off x="2538358" y="1602164"/>
            <a:ext cx="9520109" cy="5258874"/>
          </a:xfrm>
          <a:prstGeom prst="rect">
            <a:avLst/>
          </a:prstGeom>
          <a:ln>
            <a:solidFill>
              <a:schemeClr val="bg1">
                <a:lumMod val="50000"/>
              </a:schemeClr>
            </a:solidFill>
          </a:ln>
        </p:spPr>
      </p:pic>
      <p:cxnSp>
        <p:nvCxnSpPr>
          <p:cNvPr id="9" name="Straight Arrow Connector 8"/>
          <p:cNvCxnSpPr/>
          <p:nvPr/>
        </p:nvCxnSpPr>
        <p:spPr>
          <a:xfrm>
            <a:off x="1688361" y="2606507"/>
            <a:ext cx="849997" cy="478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77416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1607157" y="1129885"/>
            <a:ext cx="8791729" cy="5595620"/>
          </a:xfrm>
          <a:prstGeom prst="rect">
            <a:avLst/>
          </a:prstGeom>
          <a:ln>
            <a:solidFill>
              <a:schemeClr val="bg1">
                <a:lumMod val="50000"/>
              </a:schemeClr>
            </a:solidFill>
          </a:ln>
        </p:spPr>
      </p:pic>
    </p:spTree>
    <p:extLst>
      <p:ext uri="{BB962C8B-B14F-4D97-AF65-F5344CB8AC3E}">
        <p14:creationId xmlns:p14="http://schemas.microsoft.com/office/powerpoint/2010/main" val="2205440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Navigation and Links</a:t>
            </a:r>
            <a:endParaRPr lang="en-US" dirty="0"/>
          </a:p>
        </p:txBody>
      </p:sp>
      <p:sp>
        <p:nvSpPr>
          <p:cNvPr id="3" name="Content Placeholder 2"/>
          <p:cNvSpPr>
            <a:spLocks noGrp="1"/>
          </p:cNvSpPr>
          <p:nvPr>
            <p:ph type="body" sz="quarter" idx="10"/>
          </p:nvPr>
        </p:nvSpPr>
        <p:spPr/>
        <p:txBody>
          <a:bodyPr/>
          <a:lstStyle/>
          <a:p>
            <a:r>
              <a:rPr lang="en-US" dirty="0" smtClean="0"/>
              <a:t>DOs</a:t>
            </a:r>
          </a:p>
          <a:p>
            <a:pPr lvl="1"/>
            <a:r>
              <a:rPr lang="en-US" dirty="0" smtClean="0"/>
              <a:t>Provide hyperlinks to open in browser</a:t>
            </a:r>
          </a:p>
          <a:p>
            <a:pPr lvl="1"/>
            <a:r>
              <a:rPr lang="en-US" dirty="0" smtClean="0"/>
              <a:t>Design app to fit on one host page</a:t>
            </a:r>
          </a:p>
          <a:p>
            <a:pPr lvl="1"/>
            <a:r>
              <a:rPr lang="en-US" dirty="0" smtClean="0"/>
              <a:t>Use </a:t>
            </a:r>
            <a:r>
              <a:rPr lang="en-US" dirty="0" err="1" smtClean="0"/>
              <a:t>iFrame</a:t>
            </a:r>
            <a:r>
              <a:rPr lang="en-US" dirty="0" smtClean="0"/>
              <a:t> with navigation bar if absolutely necessary</a:t>
            </a:r>
          </a:p>
          <a:p>
            <a:pPr lvl="1"/>
            <a:r>
              <a:rPr lang="en-US" dirty="0" smtClean="0"/>
              <a:t>Consider ways to provide messages to users</a:t>
            </a:r>
          </a:p>
          <a:p>
            <a:endParaRPr lang="en-US" dirty="0" smtClean="0"/>
          </a:p>
          <a:p>
            <a:r>
              <a:rPr lang="en-US" dirty="0" smtClean="0"/>
              <a:t>DON’Ts</a:t>
            </a:r>
            <a:endParaRPr lang="en-US" dirty="0"/>
          </a:p>
          <a:p>
            <a:pPr lvl="1"/>
            <a:r>
              <a:rPr lang="en-US" dirty="0" smtClean="0"/>
              <a:t>Expect </a:t>
            </a:r>
            <a:r>
              <a:rPr lang="en-US" dirty="0"/>
              <a:t>hyperlinks to open in </a:t>
            </a:r>
            <a:r>
              <a:rPr lang="en-US" dirty="0" smtClean="0"/>
              <a:t>app window </a:t>
            </a:r>
            <a:r>
              <a:rPr lang="en-US" dirty="0"/>
              <a:t>(blocked).</a:t>
            </a:r>
          </a:p>
          <a:p>
            <a:pPr lvl="1"/>
            <a:r>
              <a:rPr lang="en-US" dirty="0" smtClean="0"/>
              <a:t>Send </a:t>
            </a:r>
            <a:r>
              <a:rPr lang="en-US" dirty="0"/>
              <a:t>users to trapped pages via poor navigation trails </a:t>
            </a:r>
            <a:endParaRPr lang="en-US" dirty="0" smtClean="0"/>
          </a:p>
          <a:p>
            <a:pPr lvl="1"/>
            <a:r>
              <a:rPr lang="en-US" dirty="0" smtClean="0"/>
              <a:t>Use alerts</a:t>
            </a:r>
          </a:p>
          <a:p>
            <a:endParaRPr lang="en-US" dirty="0"/>
          </a:p>
        </p:txBody>
      </p:sp>
    </p:spTree>
    <p:extLst>
      <p:ext uri="{BB962C8B-B14F-4D97-AF65-F5344CB8AC3E}">
        <p14:creationId xmlns:p14="http://schemas.microsoft.com/office/powerpoint/2010/main" val="4286999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292097014"/>
              </p:ext>
            </p:extLst>
          </p:nvPr>
        </p:nvGraphicFramePr>
        <p:xfrm>
          <a:off x="360880" y="1084421"/>
          <a:ext cx="11448519" cy="3373902"/>
        </p:xfrm>
        <a:graphic>
          <a:graphicData uri="http://schemas.openxmlformats.org/drawingml/2006/table">
            <a:tbl>
              <a:tblPr firstRow="1" bandRow="1">
                <a:tableStyleId>{5C22544A-7EE6-4342-B048-85BDC9FD1C3A}</a:tableStyleId>
              </a:tblPr>
              <a:tblGrid>
                <a:gridCol w="11448519">
                  <a:extLst>
                    <a:ext uri="{9D8B030D-6E8A-4147-A177-3AD203B41FA5}">
                      <a16:colId xmlns="" xmlns:a16="http://schemas.microsoft.com/office/drawing/2014/main" val="1253488153"/>
                    </a:ext>
                  </a:extLst>
                </a:gridCol>
              </a:tblGrid>
              <a:tr h="528436">
                <a:tc>
                  <a:txBody>
                    <a:bodyPr/>
                    <a:lstStyle/>
                    <a:p>
                      <a:r>
                        <a:rPr lang="en-US" sz="2900" dirty="0" smtClean="0"/>
                        <a:t>Office Camp</a:t>
                      </a:r>
                      <a:endParaRPr lang="en-US" sz="2900" dirty="0"/>
                    </a:p>
                  </a:txBody>
                  <a:tcPr marL="93223" marR="93223" marT="46611" marB="46611" anchor="ctr"/>
                </a:tc>
                <a:extLst>
                  <a:ext uri="{0D108BD9-81ED-4DB2-BD59-A6C34878D82A}">
                    <a16:rowId xmlns="" xmlns:a16="http://schemas.microsoft.com/office/drawing/2014/main" val="829859176"/>
                  </a:ext>
                </a:extLst>
              </a:tr>
              <a:tr h="545473">
                <a:tc>
                  <a:txBody>
                    <a:bodyPr/>
                    <a:lstStyle/>
                    <a:p>
                      <a:r>
                        <a:rPr lang="en-US" sz="2400" b="0" dirty="0" smtClean="0"/>
                        <a:t>Module 1: Introduction to the Day</a:t>
                      </a:r>
                    </a:p>
                  </a:txBody>
                  <a:tcPr marL="93223" marR="93223" marT="46611" marB="46611" anchor="ctr"/>
                </a:tc>
                <a:extLst>
                  <a:ext uri="{0D108BD9-81ED-4DB2-BD59-A6C34878D82A}">
                    <a16:rowId xmlns="" xmlns:a16="http://schemas.microsoft.com/office/drawing/2014/main" val="1946132611"/>
                  </a:ext>
                </a:extLst>
              </a:tr>
              <a:tr h="46626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3223" marR="93223" marT="46611" marB="46611" anchor="ctr"/>
                </a:tc>
                <a:extLst>
                  <a:ext uri="{0D108BD9-81ED-4DB2-BD59-A6C34878D82A}">
                    <a16:rowId xmlns="" xmlns:a16="http://schemas.microsoft.com/office/drawing/2014/main" val="3204002662"/>
                  </a:ext>
                </a:extLst>
              </a:tr>
              <a:tr h="54547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3223" marR="93223" marT="46611" marB="46611" anchor="ctr"/>
                </a:tc>
                <a:extLst>
                  <a:ext uri="{0D108BD9-81ED-4DB2-BD59-A6C34878D82A}">
                    <a16:rowId xmlns="" xmlns:a16="http://schemas.microsoft.com/office/drawing/2014/main" val="4266278162"/>
                  </a:ext>
                </a:extLst>
              </a:tr>
              <a:tr h="66224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a:t>
                      </a:r>
                      <a:r>
                        <a:rPr lang="en-US" sz="2400" smtClean="0"/>
                        <a:t>365 APIs</a:t>
                      </a:r>
                      <a:endParaRPr lang="en-US" sz="2400" dirty="0" smtClean="0"/>
                    </a:p>
                  </a:txBody>
                  <a:tcPr marL="93223" marR="93223" marT="46611" marB="46611" anchor="ctr"/>
                </a:tc>
              </a:tr>
              <a:tr h="61926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a:t>
                      </a:r>
                      <a:r>
                        <a:rPr lang="en-US" sz="2400" b="0" smtClean="0"/>
                        <a:t>: Hook </a:t>
                      </a:r>
                      <a:r>
                        <a:rPr lang="en-US" sz="2400" b="0" dirty="0" smtClean="0"/>
                        <a:t>into Apps for Office</a:t>
                      </a:r>
                    </a:p>
                  </a:txBody>
                  <a:tcPr marL="93223" marR="93223" marT="46611" marB="46611" anchor="ctr"/>
                </a:tc>
              </a:tr>
            </a:tbl>
          </a:graphicData>
        </a:graphic>
      </p:graphicFrame>
    </p:spTree>
    <p:extLst>
      <p:ext uri="{BB962C8B-B14F-4D97-AF65-F5344CB8AC3E}">
        <p14:creationId xmlns:p14="http://schemas.microsoft.com/office/powerpoint/2010/main" val="63879588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Menus and Settings Controls</a:t>
            </a:r>
            <a:endParaRPr lang="en-US" dirty="0"/>
          </a:p>
        </p:txBody>
      </p:sp>
      <p:sp>
        <p:nvSpPr>
          <p:cNvPr id="3" name="Content Placeholder 2"/>
          <p:cNvSpPr>
            <a:spLocks noGrp="1"/>
          </p:cNvSpPr>
          <p:nvPr>
            <p:ph type="body" sz="quarter" idx="10"/>
          </p:nvPr>
        </p:nvSpPr>
        <p:spPr/>
        <p:txBody>
          <a:bodyPr/>
          <a:lstStyle/>
          <a:p>
            <a:r>
              <a:rPr lang="en-US" dirty="0" smtClean="0"/>
              <a:t>Full control of what is inside the App for Office</a:t>
            </a:r>
          </a:p>
          <a:p>
            <a:pPr lvl="1"/>
            <a:r>
              <a:rPr lang="en-US" dirty="0" smtClean="0"/>
              <a:t>Developer can override the right-click Context Menu</a:t>
            </a:r>
          </a:p>
          <a:p>
            <a:r>
              <a:rPr lang="en-US" dirty="0" smtClean="0"/>
              <a:t>No Control to customize the App container menus.</a:t>
            </a:r>
          </a:p>
          <a:p>
            <a:pPr lvl="1"/>
            <a:r>
              <a:rPr lang="en-US" dirty="0" smtClean="0"/>
              <a:t>Developer cannot customize Task Pane or Content/Chart </a:t>
            </a:r>
            <a:r>
              <a:rPr lang="en-US" smtClean="0"/>
              <a:t>object menu</a:t>
            </a:r>
            <a:endParaRPr lang="en-US" dirty="0" smtClean="0"/>
          </a:p>
          <a:p>
            <a:r>
              <a:rPr lang="en-US" dirty="0" smtClean="0"/>
              <a:t>Ability to save settings to “property bag”</a:t>
            </a:r>
          </a:p>
          <a:p>
            <a:pPr lvl="1"/>
            <a:r>
              <a:rPr lang="en-US" dirty="0" smtClean="0"/>
              <a:t>Property bag values saved with the app in the document</a:t>
            </a:r>
          </a:p>
          <a:p>
            <a:pPr lvl="1"/>
            <a:r>
              <a:rPr lang="en-US" dirty="0" smtClean="0"/>
              <a:t>With Mail Apps for Office property bag values save within Exchange</a:t>
            </a:r>
            <a:endParaRPr lang="en-US" dirty="0"/>
          </a:p>
        </p:txBody>
      </p:sp>
    </p:spTree>
    <p:extLst>
      <p:ext uri="{BB962C8B-B14F-4D97-AF65-F5344CB8AC3E}">
        <p14:creationId xmlns:p14="http://schemas.microsoft.com/office/powerpoint/2010/main" val="179243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Added by Visual Studio</a:t>
            </a:r>
            <a:endParaRPr lang="en-US" dirty="0"/>
          </a:p>
        </p:txBody>
      </p:sp>
      <p:pic>
        <p:nvPicPr>
          <p:cNvPr id="4" name="Picture 3"/>
          <p:cNvPicPr>
            <a:picLocks noChangeAspect="1"/>
          </p:cNvPicPr>
          <p:nvPr/>
        </p:nvPicPr>
        <p:blipFill>
          <a:blip r:embed="rId3"/>
          <a:stretch>
            <a:fillRect/>
          </a:stretch>
        </p:blipFill>
        <p:spPr>
          <a:xfrm>
            <a:off x="2917509" y="1221426"/>
            <a:ext cx="6003634" cy="5508188"/>
          </a:xfrm>
          <a:prstGeom prst="rect">
            <a:avLst/>
          </a:prstGeom>
          <a:ln>
            <a:solidFill>
              <a:schemeClr val="bg1">
                <a:lumMod val="50000"/>
              </a:schemeClr>
            </a:solidFill>
          </a:ln>
        </p:spPr>
      </p:pic>
    </p:spTree>
    <p:extLst>
      <p:ext uri="{BB962C8B-B14F-4D97-AF65-F5344CB8AC3E}">
        <p14:creationId xmlns:p14="http://schemas.microsoft.com/office/powerpoint/2010/main" val="299333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6" dirty="0"/>
              <a:t>Test/Debug the Apps for Office using {F5}</a:t>
            </a:r>
          </a:p>
        </p:txBody>
      </p:sp>
      <p:sp>
        <p:nvSpPr>
          <p:cNvPr id="2" name="Text Placeholder 1"/>
          <p:cNvSpPr>
            <a:spLocks noGrp="1"/>
          </p:cNvSpPr>
          <p:nvPr>
            <p:ph type="body" sz="quarter" idx="10"/>
          </p:nvPr>
        </p:nvSpPr>
        <p:spPr/>
        <p:txBody>
          <a:bodyPr/>
          <a:lstStyle/>
          <a:p>
            <a:r>
              <a:rPr lang="en-US" dirty="0" smtClean="0"/>
              <a:t>When you press the {F5} key…</a:t>
            </a:r>
          </a:p>
          <a:p>
            <a:pPr lvl="1"/>
            <a:r>
              <a:rPr lang="en-US" dirty="0" smtClean="0"/>
              <a:t>Visual Studio builds the app package and temporarily registers it</a:t>
            </a:r>
          </a:p>
          <a:p>
            <a:pPr lvl="1"/>
            <a:r>
              <a:rPr lang="en-US" dirty="0" smtClean="0"/>
              <a:t>Visual Studio starts Microsoft Word and adds the app to new Word document</a:t>
            </a:r>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227164" y="3018101"/>
            <a:ext cx="5279647" cy="3757664"/>
          </a:xfrm>
          <a:prstGeom prst="rect">
            <a:avLst/>
          </a:prstGeom>
          <a:ln>
            <a:solidFill>
              <a:schemeClr val="bg1">
                <a:lumMod val="50000"/>
              </a:schemeClr>
            </a:solidFill>
          </a:ln>
        </p:spPr>
      </p:pic>
    </p:spTree>
    <p:extLst>
      <p:ext uri="{BB962C8B-B14F-4D97-AF65-F5344CB8AC3E}">
        <p14:creationId xmlns:p14="http://schemas.microsoft.com/office/powerpoint/2010/main" val="2177693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Task Pane App in Word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01091288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Apps for Outlook</a:t>
            </a:r>
            <a:r>
              <a:rPr lang="en-US" dirty="0"/>
              <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54756191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60" y="1211287"/>
            <a:ext cx="5311600" cy="387129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164" y="2125677"/>
            <a:ext cx="5311600" cy="3871295"/>
          </a:xfrm>
          <a:prstGeom prst="rect">
            <a:avLst/>
          </a:prstGeom>
        </p:spPr>
      </p:pic>
    </p:spTree>
    <p:extLst>
      <p:ext uri="{BB962C8B-B14F-4D97-AF65-F5344CB8AC3E}">
        <p14:creationId xmlns:p14="http://schemas.microsoft.com/office/powerpoint/2010/main" val="3617713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5606" y="1114333"/>
            <a:ext cx="11375536" cy="4855250"/>
          </a:xfrm>
        </p:spPr>
        <p:txBody>
          <a:bodyPr/>
          <a:lstStyle/>
          <a:p>
            <a:r>
              <a:rPr lang="en-US" dirty="0" smtClean="0"/>
              <a:t>Reference office.js</a:t>
            </a:r>
          </a:p>
          <a:p>
            <a:r>
              <a:rPr lang="en-US" dirty="0" smtClean="0"/>
              <a:t>Initialize</a:t>
            </a:r>
          </a:p>
          <a:p>
            <a:endParaRPr lang="en-US" dirty="0"/>
          </a:p>
          <a:p>
            <a:endParaRPr lang="en-US" dirty="0" smtClean="0"/>
          </a:p>
          <a:p>
            <a:r>
              <a:rPr lang="en-US" dirty="0" smtClean="0"/>
              <a:t>Code</a:t>
            </a:r>
            <a:endParaRPr lang="en-US" dirty="0"/>
          </a:p>
        </p:txBody>
      </p:sp>
      <p:sp>
        <p:nvSpPr>
          <p:cNvPr id="3" name="Title 2"/>
          <p:cNvSpPr>
            <a:spLocks noGrp="1"/>
          </p:cNvSpPr>
          <p:nvPr>
            <p:ph type="title"/>
          </p:nvPr>
        </p:nvSpPr>
        <p:spPr/>
        <p:txBody>
          <a:bodyPr/>
          <a:lstStyle/>
          <a:p>
            <a:r>
              <a:rPr lang="en-US" dirty="0" smtClean="0"/>
              <a:t>Coding</a:t>
            </a:r>
            <a:endParaRPr lang="en-US" dirty="0"/>
          </a:p>
        </p:txBody>
      </p:sp>
      <p:sp>
        <p:nvSpPr>
          <p:cNvPr id="4" name="Slide Number Placeholder 3"/>
          <p:cNvSpPr>
            <a:spLocks noGrp="1"/>
          </p:cNvSpPr>
          <p:nvPr>
            <p:ph type="sldNum" sz="quarter" idx="12"/>
          </p:nvPr>
        </p:nvSpPr>
        <p:spPr/>
        <p:txBody>
          <a:bodyPr/>
          <a:lstStyle/>
          <a:p>
            <a:pPr defTabSz="932559"/>
            <a:fld id="{727B4C2D-45E2-4621-8491-2995EB46A674}" type="slidenum">
              <a:rPr lang="en-US" smtClean="0">
                <a:gradFill>
                  <a:gsLst>
                    <a:gs pos="100000">
                      <a:srgbClr val="797A7D"/>
                    </a:gs>
                    <a:gs pos="0">
                      <a:srgbClr val="797A7D"/>
                    </a:gs>
                  </a:gsLst>
                  <a:lin ang="5400000" scaled="0"/>
                </a:gradFill>
              </a:rPr>
              <a:pPr defTabSz="932559"/>
              <a:t>26</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625" y="1693937"/>
            <a:ext cx="9806230" cy="3657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8546" y="2330273"/>
            <a:ext cx="3718882" cy="2423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2625" y="5305307"/>
            <a:ext cx="4900085" cy="838273"/>
          </a:xfrm>
          <a:prstGeom prst="rect">
            <a:avLst/>
          </a:prstGeom>
        </p:spPr>
      </p:pic>
    </p:spTree>
    <p:extLst>
      <p:ext uri="{BB962C8B-B14F-4D97-AF65-F5344CB8AC3E}">
        <p14:creationId xmlns:p14="http://schemas.microsoft.com/office/powerpoint/2010/main" val="138845061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9660" y="1476620"/>
            <a:ext cx="11375536" cy="4398055"/>
          </a:xfrm>
        </p:spPr>
        <p:txBody>
          <a:bodyPr/>
          <a:lstStyle/>
          <a:p>
            <a:r>
              <a:rPr lang="en-US" dirty="0" smtClean="0"/>
              <a:t>Provide account information</a:t>
            </a:r>
          </a:p>
          <a:p>
            <a:r>
              <a:rPr lang="en-US" dirty="0" smtClean="0"/>
              <a:t>Log into Outlook</a:t>
            </a:r>
          </a:p>
          <a:p>
            <a:r>
              <a:rPr lang="en-US" dirty="0" smtClean="0"/>
              <a:t>Apps appear in context</a:t>
            </a:r>
          </a:p>
          <a:p>
            <a:r>
              <a:rPr lang="en-US" dirty="0" smtClean="0"/>
              <a:t>Launch app from bar</a:t>
            </a:r>
          </a:p>
          <a:p>
            <a:endParaRPr lang="en-US" dirty="0"/>
          </a:p>
        </p:txBody>
      </p:sp>
      <p:sp>
        <p:nvSpPr>
          <p:cNvPr id="3" name="Title 2"/>
          <p:cNvSpPr>
            <a:spLocks noGrp="1"/>
          </p:cNvSpPr>
          <p:nvPr>
            <p:ph type="title"/>
          </p:nvPr>
        </p:nvSpPr>
        <p:spPr/>
        <p:txBody>
          <a:bodyPr/>
          <a:lstStyle/>
          <a:p>
            <a:r>
              <a:rPr lang="en-US" dirty="0" smtClean="0"/>
              <a:t>Debugging</a:t>
            </a:r>
            <a:endParaRPr lang="en-US" dirty="0"/>
          </a:p>
        </p:txBody>
      </p:sp>
      <p:sp>
        <p:nvSpPr>
          <p:cNvPr id="4" name="Slide Number Placeholder 3"/>
          <p:cNvSpPr>
            <a:spLocks noGrp="1"/>
          </p:cNvSpPr>
          <p:nvPr>
            <p:ph type="sldNum" sz="quarter" idx="12"/>
          </p:nvPr>
        </p:nvSpPr>
        <p:spPr/>
        <p:txBody>
          <a:bodyPr/>
          <a:lstStyle/>
          <a:p>
            <a:pPr defTabSz="932559"/>
            <a:fld id="{727B4C2D-45E2-4621-8491-2995EB46A674}" type="slidenum">
              <a:rPr lang="en-US" smtClean="0">
                <a:gradFill>
                  <a:gsLst>
                    <a:gs pos="100000">
                      <a:srgbClr val="797A7D"/>
                    </a:gs>
                    <a:gs pos="0">
                      <a:srgbClr val="797A7D"/>
                    </a:gs>
                  </a:gsLst>
                  <a:lin ang="5400000" scaled="0"/>
                </a:gradFill>
              </a:rPr>
              <a:pPr defTabSz="932559"/>
              <a:t>27</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3823197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ApP</a:t>
            </a:r>
            <a:r>
              <a:rPr lang="en-US" dirty="0" smtClean="0"/>
              <a:t> in Outlook</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355730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a:t>Overview</a:t>
            </a:r>
          </a:p>
          <a:p>
            <a:r>
              <a:rPr lang="en-US" dirty="0"/>
              <a:t>Apps for Word</a:t>
            </a:r>
          </a:p>
          <a:p>
            <a:r>
              <a:rPr lang="en-US" dirty="0"/>
              <a:t>Apps for Outlook</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53247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 </a:t>
            </a:r>
            <a:r>
              <a:rPr lang="en-US" dirty="0"/>
              <a:t>into Apps for Office</a:t>
            </a:r>
          </a:p>
        </p:txBody>
      </p:sp>
      <p:sp>
        <p:nvSpPr>
          <p:cNvPr id="5" name="Subtitle 4"/>
          <p:cNvSpPr>
            <a:spLocks noGrp="1"/>
          </p:cNvSpPr>
          <p:nvPr>
            <p:ph type="subTitle" idx="1"/>
          </p:nvPr>
        </p:nvSpPr>
        <p:spPr>
          <a:xfrm>
            <a:off x="543079" y="4830051"/>
            <a:ext cx="7795851" cy="1916182"/>
          </a:xfrm>
        </p:spPr>
        <p:txBody>
          <a:bodyPr/>
          <a:lstStyle/>
          <a:p>
            <a:r>
              <a:rPr lang="en-US" dirty="0" smtClean="0"/>
              <a:t>Speaker</a:t>
            </a:r>
          </a:p>
          <a:p>
            <a:r>
              <a:rPr lang="en-US" dirty="0" smtClean="0"/>
              <a:t>Title</a:t>
            </a:r>
          </a:p>
          <a:p>
            <a:endParaRPr lang="en-US" dirty="0"/>
          </a:p>
        </p:txBody>
      </p:sp>
    </p:spTree>
    <p:extLst>
      <p:ext uri="{BB962C8B-B14F-4D97-AF65-F5344CB8AC3E}">
        <p14:creationId xmlns:p14="http://schemas.microsoft.com/office/powerpoint/2010/main" val="193337654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33567" y="6423680"/>
            <a:ext cx="11395517" cy="336270"/>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 y="2501470"/>
            <a:ext cx="3730413" cy="1429008"/>
          </a:xfrm>
          <a:prstGeom prst="rect">
            <a:avLst/>
          </a:prstGeom>
        </p:spPr>
      </p:pic>
    </p:spTree>
    <p:extLst>
      <p:ext uri="{BB962C8B-B14F-4D97-AF65-F5344CB8AC3E}">
        <p14:creationId xmlns:p14="http://schemas.microsoft.com/office/powerpoint/2010/main" val="6590785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smtClean="0"/>
              <a:t>Overview</a:t>
            </a:r>
          </a:p>
          <a:p>
            <a:r>
              <a:rPr lang="en-US" dirty="0" smtClean="0"/>
              <a:t>Apps for Word</a:t>
            </a:r>
          </a:p>
          <a:p>
            <a:r>
              <a:rPr lang="en-US" dirty="0" smtClean="0"/>
              <a:t>Apps for Outlook</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69936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365214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32652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 </a:t>
            </a:r>
            <a:r>
              <a:rPr lang="en-US" sz="2040" i="1" dirty="0">
                <a:solidFill>
                  <a:schemeClr val="tx2">
                    <a:lumMod val="50000"/>
                  </a:schemeClr>
                </a:solidFill>
              </a:rPr>
              <a:t>(only shape supported by Microsoft Word)</a:t>
            </a:r>
            <a:endParaRPr lang="en-US" i="1" dirty="0" smtClean="0">
              <a:solidFill>
                <a:schemeClr val="tx2">
                  <a:lumMod val="50000"/>
                </a:schemeClr>
              </a:solidFill>
            </a:endParaRPr>
          </a:p>
          <a:p>
            <a:pPr lvl="1"/>
            <a:r>
              <a:rPr lang="en-US" dirty="0" smtClean="0"/>
              <a:t>Content App</a:t>
            </a:r>
          </a:p>
          <a:p>
            <a:pPr lvl="1"/>
            <a:r>
              <a:rPr lang="en-US" dirty="0" smtClean="0"/>
              <a:t>Mail App</a:t>
            </a:r>
          </a:p>
        </p:txBody>
      </p:sp>
      <p:sp>
        <p:nvSpPr>
          <p:cNvPr id="7" name="Rectangle 2"/>
          <p:cNvSpPr>
            <a:spLocks noChangeArrowheads="1"/>
          </p:cNvSpPr>
          <p:nvPr/>
        </p:nvSpPr>
        <p:spPr bwMode="auto">
          <a:xfrm>
            <a:off x="4121" y="-203432"/>
            <a:ext cx="12428236" cy="4086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9510" tIns="59755" rIns="119510" bIns="59755" numCol="1" anchor="ctr" anchorCtr="0" compatLnSpc="1">
            <a:prstTxWarp prst="textNoShape">
              <a:avLst/>
            </a:prstTxWarp>
            <a:spAutoFit/>
          </a:bodyPr>
          <a:lstStyle/>
          <a:p>
            <a:endParaRPr lang="en-US" sz="1835"/>
          </a:p>
        </p:txBody>
      </p:sp>
      <p:sp>
        <p:nvSpPr>
          <p:cNvPr id="9" name="Rectangle 4"/>
          <p:cNvSpPr>
            <a:spLocks noChangeArrowheads="1"/>
          </p:cNvSpPr>
          <p:nvPr/>
        </p:nvSpPr>
        <p:spPr bwMode="auto">
          <a:xfrm>
            <a:off x="4120" y="-203432"/>
            <a:ext cx="241419" cy="4086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119510" tIns="59755" rIns="119510" bIns="59755" numCol="1" anchor="ctr" anchorCtr="0" compatLnSpc="1">
            <a:prstTxWarp prst="textNoShape">
              <a:avLst/>
            </a:prstTxWarp>
            <a:spAutoFit/>
          </a:bodyPr>
          <a:lstStyle/>
          <a:p>
            <a:endParaRPr lang="en-US" sz="1835"/>
          </a:p>
        </p:txBody>
      </p:sp>
      <p:grpSp>
        <p:nvGrpSpPr>
          <p:cNvPr id="4" name="Group 3"/>
          <p:cNvGrpSpPr/>
          <p:nvPr/>
        </p:nvGrpSpPr>
        <p:grpSpPr>
          <a:xfrm>
            <a:off x="1098581" y="3605483"/>
            <a:ext cx="10027269" cy="2599662"/>
            <a:chOff x="659720" y="3937907"/>
            <a:chExt cx="8670472" cy="22479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20" y="3937907"/>
              <a:ext cx="2705100" cy="2247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178" y="3937907"/>
              <a:ext cx="2705100" cy="2247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092" y="3937907"/>
              <a:ext cx="2705100" cy="2247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5049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29" y="234002"/>
            <a:ext cx="11898927" cy="762587"/>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671" dirty="0"/>
              <a:t>Web Extensibility Framework (WEF)</a:t>
            </a:r>
          </a:p>
          <a:p>
            <a:pPr lvl="1"/>
            <a:r>
              <a:rPr lang="en-US" sz="2039" dirty="0"/>
              <a:t>Allows Web page content to render inside Office Application</a:t>
            </a:r>
          </a:p>
          <a:p>
            <a:pPr lvl="1"/>
            <a:r>
              <a:rPr lang="en-US" sz="2039" dirty="0"/>
              <a:t>Allows Web page code to run within a set of constraints</a:t>
            </a:r>
          </a:p>
          <a:p>
            <a:pPr lvl="1"/>
            <a:r>
              <a:rPr lang="en-US" sz="2039" dirty="0"/>
              <a:t>Allows Web page code to interact with Office documents</a:t>
            </a:r>
          </a:p>
          <a:p>
            <a:pPr lvl="1"/>
            <a:r>
              <a:rPr lang="en-US" sz="2039" dirty="0"/>
              <a:t>Allows Web page code to interact with Exchange items</a:t>
            </a:r>
          </a:p>
          <a:p>
            <a:pPr lvl="1"/>
            <a:endParaRPr lang="en-US" sz="2039" dirty="0"/>
          </a:p>
          <a:p>
            <a:r>
              <a:rPr lang="en-US" sz="3671" dirty="0"/>
              <a:t>WEF provides runtime environment for Apps for Office</a:t>
            </a:r>
            <a:endParaRPr lang="en-US" sz="3671" b="1" dirty="0">
              <a:solidFill>
                <a:schemeClr val="bg2">
                  <a:lumMod val="75000"/>
                </a:schemeClr>
              </a:solidFill>
            </a:endParaRPr>
          </a:p>
          <a:p>
            <a:pPr lvl="1"/>
            <a:r>
              <a:rPr lang="en-US" sz="2039" dirty="0"/>
              <a:t>Apps for Office provide basis for a component architecture</a:t>
            </a:r>
          </a:p>
          <a:p>
            <a:pPr lvl="1"/>
            <a:r>
              <a:rPr lang="en-US" sz="2039" dirty="0"/>
              <a:t>Apps for Office provide ability to publish to App Catalogs and/or Office Store</a:t>
            </a:r>
          </a:p>
          <a:p>
            <a:pPr lvl="1"/>
            <a:r>
              <a:rPr lang="en-US" sz="2039" dirty="0"/>
              <a:t>Apps for Office can be deployed in private networks</a:t>
            </a:r>
          </a:p>
        </p:txBody>
      </p:sp>
    </p:spTree>
    <p:extLst>
      <p:ext uri="{BB962C8B-B14F-4D97-AF65-F5344CB8AC3E}">
        <p14:creationId xmlns:p14="http://schemas.microsoft.com/office/powerpoint/2010/main" val="3811121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671" dirty="0"/>
              <a:t>Each App for Office is based on XML-based manifest</a:t>
            </a:r>
          </a:p>
          <a:p>
            <a:pPr lvl="1"/>
            <a:r>
              <a:rPr lang="en-US" sz="2039" dirty="0"/>
              <a:t>Manifest points to a Web page</a:t>
            </a:r>
          </a:p>
          <a:p>
            <a:pPr lvl="1"/>
            <a:r>
              <a:rPr lang="en-US" sz="2039" dirty="0"/>
              <a:t>Manifest defines the type of the App for Office</a:t>
            </a:r>
          </a:p>
          <a:p>
            <a:pPr lvl="1"/>
            <a:r>
              <a:rPr lang="en-US" sz="2039" dirty="0"/>
              <a:t>Manifest defines which Office applications it supports</a:t>
            </a:r>
          </a:p>
          <a:p>
            <a:pPr lvl="1"/>
            <a:r>
              <a:rPr lang="en-US" sz="2039" dirty="0"/>
              <a:t>Manifest defines required capabilities</a:t>
            </a:r>
          </a:p>
        </p:txBody>
      </p:sp>
      <p:grpSp>
        <p:nvGrpSpPr>
          <p:cNvPr id="8" name="Group 7"/>
          <p:cNvGrpSpPr/>
          <p:nvPr/>
        </p:nvGrpSpPr>
        <p:grpSpPr>
          <a:xfrm>
            <a:off x="2344281" y="3558213"/>
            <a:ext cx="7747915" cy="2867316"/>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76098"/>
                <a:endParaRPr lang="en-US" sz="153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098"/>
                <a:endParaRPr lang="en-US" sz="1189"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8513" tIns="24255" rIns="48513" bIns="24255" rtlCol="0" anchor="ctr"/>
            <a:lstStyle/>
            <a:p>
              <a:pPr algn="ctr" defTabSz="776098"/>
              <a:r>
                <a:rPr lang="en-US" sz="1189" kern="0" dirty="0">
                  <a:solidFill>
                    <a:srgbClr val="1B1B1B"/>
                  </a:solidFill>
                  <a:latin typeface="Segoe UI"/>
                </a:rPr>
                <a:t>App for Office</a:t>
              </a:r>
            </a:p>
            <a:p>
              <a:pPr algn="ctr" defTabSz="776098"/>
              <a:r>
                <a:rPr lang="en-US" sz="1189" kern="0" dirty="0">
                  <a:solidFill>
                    <a:srgbClr val="1B1B1B"/>
                  </a:solidFill>
                  <a:latin typeface="Segoe UI"/>
                </a:rPr>
                <a:t>Manifest</a:t>
              </a:r>
            </a:p>
            <a:p>
              <a:pPr algn="ctr" defTabSz="776098"/>
              <a:endParaRPr lang="en-US" sz="1189" kern="0" dirty="0">
                <a:solidFill>
                  <a:srgbClr val="1B1B1B"/>
                </a:solidFill>
                <a:latin typeface="Segoe UI"/>
              </a:endParaRPr>
            </a:p>
            <a:p>
              <a:pPr algn="ctr" defTabSz="776098"/>
              <a:r>
                <a:rPr lang="en-US" sz="850"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8513" tIns="24255" rIns="48513" bIns="24255" rtlCol="0" anchor="ctr"/>
            <a:lstStyle/>
            <a:p>
              <a:pPr algn="ctr" defTabSz="776098"/>
              <a:r>
                <a:rPr lang="en-US" sz="1189" kern="0" dirty="0">
                  <a:solidFill>
                    <a:srgbClr val="1B1B1B"/>
                  </a:solidFill>
                  <a:latin typeface="Segoe UI"/>
                </a:rPr>
                <a:t>Web</a:t>
              </a:r>
            </a:p>
            <a:p>
              <a:pPr algn="ctr" defTabSz="776098"/>
              <a:r>
                <a:rPr lang="en-US" sz="1189" kern="0" dirty="0">
                  <a:solidFill>
                    <a:srgbClr val="1B1B1B"/>
                  </a:solidFill>
                  <a:latin typeface="Segoe UI"/>
                </a:rPr>
                <a:t>Page</a:t>
              </a:r>
            </a:p>
            <a:p>
              <a:pPr algn="ctr" defTabSz="776098"/>
              <a:endParaRPr lang="en-US" sz="850" b="1" kern="0" dirty="0">
                <a:solidFill>
                  <a:srgbClr val="FF7401"/>
                </a:solidFill>
                <a:latin typeface="Segoe UI"/>
              </a:endParaRPr>
            </a:p>
            <a:p>
              <a:pPr algn="ctr" defTabSz="776098"/>
              <a:r>
                <a:rPr lang="en-US" sz="850"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8513" tIns="24255" rIns="48513" bIns="24255" rtlCol="0" anchor="ctr"/>
            <a:lstStyle/>
            <a:p>
              <a:pPr algn="ctr" defTabSz="776098"/>
              <a:endParaRPr lang="en-US" sz="153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8513" tIns="24255" rIns="48513" bIns="24255" rtlCol="0" anchor="ctr"/>
            <a:lstStyle/>
            <a:p>
              <a:pPr algn="ctr" defTabSz="776098"/>
              <a:endParaRPr lang="en-US" sz="153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42946"/>
            </a:xfrm>
            <a:prstGeom prst="rect">
              <a:avLst/>
            </a:prstGeom>
            <a:noFill/>
          </p:spPr>
          <p:txBody>
            <a:bodyPr wrap="square" lIns="77614" tIns="38802" rIns="77614" bIns="38802" rtlCol="0">
              <a:spAutoFit/>
            </a:bodyPr>
            <a:lstStyle/>
            <a:p>
              <a:pPr algn="ctr" defTabSz="776098"/>
              <a:r>
                <a:rPr lang="en-US" sz="1189" kern="0" dirty="0">
                  <a:solidFill>
                    <a:srgbClr val="595959"/>
                  </a:solidFill>
                </a:rPr>
                <a:t>App for Office </a:t>
              </a:r>
            </a:p>
            <a:p>
              <a:pPr algn="ctr" defTabSz="776098"/>
              <a:r>
                <a:rPr lang="en-US" sz="1189" kern="0" dirty="0">
                  <a:solidFill>
                    <a:srgbClr val="595959"/>
                  </a:solidFill>
                </a:rPr>
                <a:t>Catalog Server</a:t>
              </a:r>
            </a:p>
          </p:txBody>
        </p:sp>
        <p:sp>
          <p:nvSpPr>
            <p:cNvPr id="18" name="TextBox 17"/>
            <p:cNvSpPr txBox="1"/>
            <p:nvPr/>
          </p:nvSpPr>
          <p:spPr>
            <a:xfrm>
              <a:off x="2712836" y="2457706"/>
              <a:ext cx="1360592" cy="259900"/>
            </a:xfrm>
            <a:prstGeom prst="rect">
              <a:avLst/>
            </a:prstGeom>
            <a:noFill/>
          </p:spPr>
          <p:txBody>
            <a:bodyPr wrap="square" lIns="77614" tIns="38802" rIns="77614" bIns="38802" rtlCol="0">
              <a:spAutoFit/>
            </a:bodyPr>
            <a:lstStyle/>
            <a:p>
              <a:pPr defTabSz="776098"/>
              <a:r>
                <a:rPr lang="en-US" sz="1189"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76098">
                <a:spcBef>
                  <a:spcPct val="20000"/>
                </a:spcBef>
              </a:pPr>
              <a:r>
                <a:rPr lang="en-US" sz="2378" kern="0" spc="-68"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797223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1_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Steve Walker</DisplayName>
        <AccountId>30</AccountId>
        <AccountType/>
      </UserInfo>
      <UserInfo>
        <DisplayName>Alyssa Jones</DisplayName>
        <AccountId>290</AccountId>
        <AccountType/>
      </UserInfo>
      <UserInfo>
        <DisplayName>Chakkaradeep (Chaks) Chinnakonda Chandran</DisplayName>
        <AccountId>285</AccountId>
        <AccountType/>
      </UserInfo>
      <UserInfo>
        <DisplayName>Brian Jones (OFFICE)</DisplayName>
        <AccountId>15</AccountId>
        <AccountType/>
      </UserInfo>
      <UserInfo>
        <DisplayName>Sine Rix</DisplayName>
        <AccountId>305</AccountId>
        <AccountType/>
      </UserInfo>
      <UserInfo>
        <DisplayName>Rob Howard (SHAREPOINT)</DisplayName>
        <AccountId>27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26BE3D-D44C-4CB8-A2DB-E695B51F89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terms/"/>
    <ds:schemaRef ds:uri="5fad15d0-477e-40da-a20d-40d4ca777cbd"/>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15361</TotalTime>
  <Words>4184</Words>
  <Application>Microsoft Office PowerPoint</Application>
  <PresentationFormat>Custom</PresentationFormat>
  <Paragraphs>258</Paragraphs>
  <Slides>30</Slides>
  <Notes>22</Notes>
  <HiddenSlides>2</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Arial</vt:lpstr>
      <vt:lpstr>Calibri</vt:lpstr>
      <vt:lpstr>Consolas</vt:lpstr>
      <vt:lpstr>Courier New</vt:lpstr>
      <vt:lpstr>Segoe UI</vt:lpstr>
      <vt:lpstr>Segoe UI Black</vt:lpstr>
      <vt:lpstr>Segoe UI Light</vt:lpstr>
      <vt:lpstr>Wingdings</vt:lpstr>
      <vt:lpstr>1_5-30055_Office Template 2012 - 16x9 - White Background</vt:lpstr>
      <vt:lpstr>1_TechEd 2014 Dk Blue</vt:lpstr>
      <vt:lpstr>5-30055_Office Template 2012 - 16x9 - White Background</vt:lpstr>
      <vt:lpstr>1_Metro Presentation</vt:lpstr>
      <vt:lpstr>Office Camp</vt:lpstr>
      <vt:lpstr>Course Agenda</vt:lpstr>
      <vt:lpstr>Hook into Apps for Office</vt:lpstr>
      <vt:lpstr>Agenda </vt:lpstr>
      <vt:lpstr>Overview</vt:lpstr>
      <vt:lpstr>What is an App for Office?</vt:lpstr>
      <vt:lpstr>Designing Apps for Office - Shapes</vt:lpstr>
      <vt:lpstr>App for Office Runtime Environment</vt:lpstr>
      <vt:lpstr>Anatomy of an App for Office</vt:lpstr>
      <vt:lpstr>Adding a App for Office using the Insertion UI</vt:lpstr>
      <vt:lpstr>Task Pane App User Experience </vt:lpstr>
      <vt:lpstr>Apps for Word </vt:lpstr>
      <vt:lpstr>Visual Studio Experience</vt:lpstr>
      <vt:lpstr>Create New App for Office Project</vt:lpstr>
      <vt:lpstr>App for Office Project Structure</vt:lpstr>
      <vt:lpstr>App Manifest Designer</vt:lpstr>
      <vt:lpstr>App Manifest - XML View</vt:lpstr>
      <vt:lpstr>Create the HTML for a Web Page</vt:lpstr>
      <vt:lpstr>Navigation and Links</vt:lpstr>
      <vt:lpstr>Context Menus and Settings Controls</vt:lpstr>
      <vt:lpstr>Code Added by Visual Studio</vt:lpstr>
      <vt:lpstr>Test/Debug the Apps for Office using {F5}</vt:lpstr>
      <vt:lpstr>PowerPoint Presentation</vt:lpstr>
      <vt:lpstr>Apps for Outlook </vt:lpstr>
      <vt:lpstr>Create New App for Office Project</vt:lpstr>
      <vt:lpstr>Coding</vt:lpstr>
      <vt:lpstr>Debugging</vt:lpstr>
      <vt:lpstr>PowerPoint Presentation</vt:lpstr>
      <vt:lpstr>Summary </vt:lpstr>
      <vt:lpstr>PowerPoint Presentation</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TechEd 2014</dc:subject>
  <dc:creator>Sanjeevini Mittal</dc:creator>
  <cp:keywords>Office 365;Evolving Workforce</cp:keywords>
  <dc:description>Template: Jordan Cayabyab, Artitudes Design
Formatting: 
Audience Type:</dc:description>
  <cp:lastModifiedBy>Windows User</cp:lastModifiedBy>
  <cp:revision>450</cp:revision>
  <dcterms:created xsi:type="dcterms:W3CDTF">2013-10-21T21:40:33Z</dcterms:created>
  <dcterms:modified xsi:type="dcterms:W3CDTF">2014-10-27T21:35:32Z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37;#Office 365|11111111-1111-1111-1111-111111111111;#36;#Evolving Workforce|a6f3b9c1-a92c-4262-a09b-d03ae5f022ab</vt:lpwstr>
  </property>
  <property fmtid="{D5CDD505-2E9C-101B-9397-08002B2CF9AE}" pid="13" name="IsMyDocuments">
    <vt:i4>1</vt:i4>
  </property>
  <property fmtid="{D5CDD505-2E9C-101B-9397-08002B2CF9AE}" pid="14" name="TaxCatchAll">
    <vt:lpwstr>37;#Office 365;#36;#Evolving Workforce</vt:lpwstr>
  </property>
  <property fmtid="{D5CDD505-2E9C-101B-9397-08002B2CF9AE}" pid="15" name="TaxKeywordTaxHTField">
    <vt:lpwstr>Office 365|11111111-1111-1111-1111-111111111111;Evolving Workforce|a6f3b9c1-a92c-4262-a09b-d03ae5f022ab</vt:lpwstr>
  </property>
</Properties>
</file>