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6"/>
  </p:notesMasterIdLst>
  <p:handoutMasterIdLst>
    <p:handoutMasterId r:id="rId37"/>
  </p:handoutMasterIdLst>
  <p:sldIdLst>
    <p:sldId id="778" r:id="rId6"/>
    <p:sldId id="891" r:id="rId7"/>
    <p:sldId id="780" r:id="rId8"/>
    <p:sldId id="788" r:id="rId9"/>
    <p:sldId id="783" r:id="rId10"/>
    <p:sldId id="913" r:id="rId11"/>
    <p:sldId id="894" r:id="rId12"/>
    <p:sldId id="896" r:id="rId13"/>
    <p:sldId id="895" r:id="rId14"/>
    <p:sldId id="857" r:id="rId15"/>
    <p:sldId id="914" r:id="rId16"/>
    <p:sldId id="911" r:id="rId17"/>
    <p:sldId id="897" r:id="rId18"/>
    <p:sldId id="899" r:id="rId19"/>
    <p:sldId id="901" r:id="rId20"/>
    <p:sldId id="900" r:id="rId21"/>
    <p:sldId id="902" r:id="rId22"/>
    <p:sldId id="903" r:id="rId23"/>
    <p:sldId id="904" r:id="rId24"/>
    <p:sldId id="906" r:id="rId25"/>
    <p:sldId id="858" r:id="rId26"/>
    <p:sldId id="859" r:id="rId27"/>
    <p:sldId id="915" r:id="rId28"/>
    <p:sldId id="912" r:id="rId29"/>
    <p:sldId id="907" r:id="rId30"/>
    <p:sldId id="909" r:id="rId31"/>
    <p:sldId id="910" r:id="rId32"/>
    <p:sldId id="916" r:id="rId33"/>
    <p:sldId id="860" r:id="rId34"/>
    <p:sldId id="654"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481D9B-1B4A-4A0C-83BE-B54383537EFC}">
          <p14:sldIdLst>
            <p14:sldId id="778"/>
            <p14:sldId id="891"/>
            <p14:sldId id="780"/>
            <p14:sldId id="788"/>
          </p14:sldIdLst>
        </p14:section>
        <p14:section name="Introduction" id="{9F166A1B-EE90-445C-856F-C8BE0CE6DAFC}">
          <p14:sldIdLst>
            <p14:sldId id="783"/>
            <p14:sldId id="913"/>
            <p14:sldId id="894"/>
            <p14:sldId id="896"/>
            <p14:sldId id="895"/>
          </p14:sldIdLst>
        </p14:section>
        <p14:section name="Authentication with Azure AD" id="{85741DDF-1794-4EEA-9289-B9F64C100160}">
          <p14:sldIdLst>
            <p14:sldId id="857"/>
            <p14:sldId id="914"/>
            <p14:sldId id="911"/>
            <p14:sldId id="897"/>
            <p14:sldId id="899"/>
            <p14:sldId id="901"/>
            <p14:sldId id="900"/>
            <p14:sldId id="902"/>
            <p14:sldId id="903"/>
            <p14:sldId id="904"/>
            <p14:sldId id="906"/>
            <p14:sldId id="858"/>
          </p14:sldIdLst>
        </p14:section>
        <p14:section name="O365 SharePoint for Android" id="{8B5F841B-E11B-44EC-A688-549F9FB14ADC}">
          <p14:sldIdLst>
            <p14:sldId id="859"/>
            <p14:sldId id="915"/>
            <p14:sldId id="912"/>
            <p14:sldId id="907"/>
            <p14:sldId id="909"/>
            <p14:sldId id="910"/>
            <p14:sldId id="916"/>
            <p14:sldId id="860"/>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957" autoAdjust="0"/>
  </p:normalViewPr>
  <p:slideViewPr>
    <p:cSldViewPr snapToGrid="0">
      <p:cViewPr varScale="1">
        <p:scale>
          <a:sx n="67" d="100"/>
          <a:sy n="67" d="100"/>
        </p:scale>
        <p:origin x="1410"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a:t>
            </a:r>
            <a:r>
              <a:rPr lang="en-NZ" baseline="0" dirty="0" smtClean="0"/>
              <a:t> we must update the AndroidManifest.xml file with some permissions that ADAL requires (Internet/network permissions)</a:t>
            </a:r>
          </a:p>
          <a:p>
            <a:endParaRPr lang="en-NZ" baseline="0" dirty="0" smtClean="0"/>
          </a:p>
          <a:p>
            <a:r>
              <a:rPr lang="en-NZ" baseline="0" dirty="0" smtClean="0"/>
              <a:t>We must also register the </a:t>
            </a:r>
            <a:r>
              <a:rPr lang="en-NZ" b="1" baseline="0" dirty="0" err="1" smtClean="0"/>
              <a:t>AuthenticationActivity</a:t>
            </a:r>
            <a:r>
              <a:rPr lang="en-NZ" baseline="0" dirty="0" smtClean="0"/>
              <a:t> activity which does the heavy-lifting of the </a:t>
            </a:r>
            <a:r>
              <a:rPr lang="en-NZ" baseline="0" dirty="0" err="1" smtClean="0"/>
              <a:t>OAuth</a:t>
            </a:r>
            <a:r>
              <a:rPr lang="en-NZ" baseline="0" dirty="0" smtClean="0"/>
              <a:t> flow. ADAL launches this activity which allows the user to enter their credentials.</a:t>
            </a:r>
          </a:p>
        </p:txBody>
      </p:sp>
      <p:sp>
        <p:nvSpPr>
          <p:cNvPr id="4" name="Date Placeholder 3"/>
          <p:cNvSpPr>
            <a:spLocks noGrp="1"/>
          </p:cNvSpPr>
          <p:nvPr>
            <p:ph type="dt" idx="10"/>
          </p:nvPr>
        </p:nvSpPr>
        <p:spPr/>
        <p:txBody>
          <a:bodyPr/>
          <a:lstStyle/>
          <a:p>
            <a:fld id="{B6FED557-D37C-499C-9C0F-325749C7CD3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584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aseline="0" dirty="0" smtClean="0"/>
              <a:t>These basic code snippets must be added to your Activity class.</a:t>
            </a:r>
          </a:p>
          <a:p>
            <a:endParaRPr lang="en-NZ" baseline="0" dirty="0" smtClean="0"/>
          </a:p>
          <a:p>
            <a:r>
              <a:rPr lang="en-NZ" b="1" baseline="0" dirty="0" smtClean="0"/>
              <a:t>Step 3</a:t>
            </a:r>
            <a:r>
              <a:rPr lang="en-NZ" baseline="0" dirty="0" smtClean="0"/>
              <a:t> is only required if you intend to call </a:t>
            </a:r>
            <a:r>
              <a:rPr lang="en-NZ" b="1" baseline="0" dirty="0" err="1" smtClean="0"/>
              <a:t>mContext.acquireToken</a:t>
            </a:r>
            <a:r>
              <a:rPr lang="en-NZ" b="0" baseline="0" dirty="0" smtClean="0"/>
              <a:t> which will automatically launch an instance </a:t>
            </a:r>
            <a:r>
              <a:rPr lang="en-NZ" b="0" baseline="0" dirty="0" err="1" smtClean="0"/>
              <a:t>AuthenticationActivity</a:t>
            </a:r>
            <a:r>
              <a:rPr lang="en-NZ" b="0" baseline="0" dirty="0" smtClean="0"/>
              <a:t>. The </a:t>
            </a:r>
            <a:r>
              <a:rPr lang="en-NZ" b="1" baseline="0" dirty="0" err="1" smtClean="0"/>
              <a:t>onActivityResult</a:t>
            </a:r>
            <a:r>
              <a:rPr lang="en-NZ" b="0" baseline="0" dirty="0" smtClean="0"/>
              <a:t> function is invoked when that activity completes with a result.</a:t>
            </a:r>
            <a:endParaRPr lang="en-NZ" b="1" baseline="0" dirty="0" smtClean="0"/>
          </a:p>
        </p:txBody>
      </p:sp>
      <p:sp>
        <p:nvSpPr>
          <p:cNvPr id="4" name="Date Placeholder 3"/>
          <p:cNvSpPr>
            <a:spLocks noGrp="1"/>
          </p:cNvSpPr>
          <p:nvPr>
            <p:ph type="dt" idx="10"/>
          </p:nvPr>
        </p:nvSpPr>
        <p:spPr/>
        <p:txBody>
          <a:bodyPr/>
          <a:lstStyle/>
          <a:p>
            <a:fld id="{B6FED557-D37C-499C-9C0F-325749C7CD3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7328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acquireToken</a:t>
            </a:r>
            <a:r>
              <a:rPr lang="en-US" b="0" baseline="0" dirty="0" smtClean="0"/>
              <a:t> launches the </a:t>
            </a:r>
            <a:r>
              <a:rPr lang="en-US" b="0" baseline="0" dirty="0" err="1" smtClean="0"/>
              <a:t>Oauth</a:t>
            </a:r>
            <a:r>
              <a:rPr lang="en-US" b="0" baseline="0" dirty="0" smtClean="0"/>
              <a:t> UI, and prompts the user to sign in with their O365 SharePoint credentials.</a:t>
            </a:r>
            <a:endParaRPr lang="en-NZ" b="1" dirty="0" smtClean="0"/>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kumimoji="0" 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The returned </a:t>
            </a:r>
            <a:r>
              <a:rPr lang="en-US" altLang="en-US" sz="900" b="1" dirty="0" err="1" smtClean="0">
                <a:solidFill>
                  <a:srgbClr val="333333"/>
                </a:solidFill>
                <a:latin typeface="Consolas" panose="020B0609020204030204" pitchFamily="49" charset="0"/>
                <a:cs typeface="Consolas" panose="020B0609020204030204" pitchFamily="49" charset="0"/>
              </a:rPr>
              <a:t>AuthenticationResult</a:t>
            </a:r>
            <a:r>
              <a:rPr lang="en-US" altLang="en-US" sz="900" b="0" dirty="0" smtClean="0">
                <a:solidFill>
                  <a:srgbClr val="333333"/>
                </a:solidFill>
                <a:latin typeface="Consolas" panose="020B0609020204030204" pitchFamily="49" charset="0"/>
                <a:cs typeface="Consolas" panose="020B0609020204030204" pitchFamily="49" charset="0"/>
              </a:rPr>
              <a:t> instance contains an</a:t>
            </a:r>
            <a:r>
              <a:rPr lang="en-US" altLang="en-US" sz="900" b="0" baseline="0" dirty="0" smtClean="0">
                <a:solidFill>
                  <a:srgbClr val="333333"/>
                </a:solidFill>
                <a:latin typeface="Consolas" panose="020B0609020204030204" pitchFamily="49" charset="0"/>
                <a:cs typeface="Consolas" panose="020B0609020204030204" pitchFamily="49" charset="0"/>
              </a:rPr>
              <a:t> </a:t>
            </a:r>
            <a:r>
              <a:rPr lang="en-US" altLang="en-US" sz="900" b="1" baseline="0" dirty="0" smtClean="0">
                <a:solidFill>
                  <a:srgbClr val="333333"/>
                </a:solidFill>
                <a:latin typeface="Consolas" panose="020B0609020204030204" pitchFamily="49" charset="0"/>
                <a:cs typeface="Consolas" panose="020B0609020204030204" pitchFamily="49" charset="0"/>
              </a:rPr>
              <a:t>Access Token</a:t>
            </a:r>
            <a:r>
              <a:rPr lang="en-US" altLang="en-US" sz="900" b="0" baseline="0" dirty="0" smtClean="0">
                <a:solidFill>
                  <a:srgbClr val="333333"/>
                </a:solidFill>
                <a:latin typeface="Consolas" panose="020B0609020204030204" pitchFamily="49" charset="0"/>
                <a:cs typeface="Consolas" panose="020B0609020204030204" pitchFamily="49" charset="0"/>
              </a:rPr>
              <a:t> (which will expire) and a </a:t>
            </a:r>
            <a:r>
              <a:rPr lang="en-US" altLang="en-US" sz="900" b="1" baseline="0" dirty="0" smtClean="0">
                <a:solidFill>
                  <a:srgbClr val="333333"/>
                </a:solidFill>
                <a:latin typeface="Consolas" panose="020B0609020204030204" pitchFamily="49" charset="0"/>
                <a:cs typeface="Consolas" panose="020B0609020204030204" pitchFamily="49" charset="0"/>
              </a:rPr>
              <a:t>Refresh Token</a:t>
            </a:r>
            <a:r>
              <a:rPr lang="en-US" altLang="en-US" sz="900" b="0" baseline="0" dirty="0" smtClean="0">
                <a:solidFill>
                  <a:srgbClr val="333333"/>
                </a:solidFill>
                <a:latin typeface="Consolas" panose="020B0609020204030204" pitchFamily="49" charset="0"/>
                <a:cs typeface="Consolas" panose="020B0609020204030204" pitchFamily="49" charset="0"/>
              </a:rPr>
              <a:t>. The refresh token will also eventually expire, but only after a much longer time.</a:t>
            </a:r>
            <a:endParaRPr lang="en-NZ" dirty="0" smtClean="0"/>
          </a:p>
          <a:p>
            <a:endParaRPr lang="en-NZ" dirty="0" smtClean="0"/>
          </a:p>
          <a:p>
            <a:r>
              <a:rPr lang="en-NZ" dirty="0" smtClean="0"/>
              <a:t>The </a:t>
            </a:r>
            <a:r>
              <a:rPr lang="en-US" altLang="en-US" sz="900" dirty="0" smtClean="0">
                <a:solidFill>
                  <a:srgbClr val="333333"/>
                </a:solidFill>
                <a:latin typeface="Consolas" panose="020B0609020204030204" pitchFamily="49" charset="0"/>
                <a:cs typeface="Consolas" panose="020B0609020204030204" pitchFamily="49" charset="0"/>
              </a:rPr>
              <a:t>callback argument is an</a:t>
            </a:r>
            <a:r>
              <a:rPr lang="en-US" altLang="en-US" sz="900" baseline="0" dirty="0" smtClean="0">
                <a:solidFill>
                  <a:srgbClr val="333333"/>
                </a:solidFill>
                <a:latin typeface="Consolas" panose="020B0609020204030204" pitchFamily="49" charset="0"/>
                <a:cs typeface="Consolas" panose="020B0609020204030204" pitchFamily="49" charset="0"/>
              </a:rPr>
              <a:t> </a:t>
            </a:r>
            <a:r>
              <a:rPr lang="en-US" altLang="en-US" sz="900" dirty="0" smtClean="0">
                <a:solidFill>
                  <a:srgbClr val="333333"/>
                </a:solidFill>
                <a:latin typeface="Consolas" panose="020B0609020204030204" pitchFamily="49" charset="0"/>
                <a:cs typeface="Consolas" panose="020B0609020204030204" pitchFamily="49" charset="0"/>
              </a:rPr>
              <a:t>instance of the </a:t>
            </a:r>
            <a:r>
              <a:rPr lang="en-US" altLang="en-US" sz="900" b="1" dirty="0" err="1" smtClean="0">
                <a:solidFill>
                  <a:srgbClr val="333333"/>
                </a:solidFill>
                <a:latin typeface="Consolas" panose="020B0609020204030204" pitchFamily="49" charset="0"/>
                <a:cs typeface="Consolas" panose="020B0609020204030204" pitchFamily="49" charset="0"/>
              </a:rPr>
              <a:t>AuthenticationCallback</a:t>
            </a:r>
            <a:r>
              <a:rPr lang="en-US" altLang="en-US" sz="900" baseline="0" dirty="0" smtClean="0">
                <a:solidFill>
                  <a:srgbClr val="333333"/>
                </a:solidFill>
                <a:latin typeface="Consolas" panose="020B0609020204030204" pitchFamily="49" charset="0"/>
                <a:cs typeface="Consolas" panose="020B0609020204030204" pitchFamily="49" charset="0"/>
              </a:rPr>
              <a:t> interface. Generally this is done using a Java Anonymous Class.</a:t>
            </a:r>
            <a:endParaRPr lang="en-US" sz="900" baseline="0" dirty="0" smtClean="0">
              <a:solidFill>
                <a:srgbClr val="333333"/>
              </a:solidFill>
              <a:latin typeface="Consolas" panose="020B0609020204030204" pitchFamily="49" charset="0"/>
              <a:cs typeface="Consolas" panose="020B0609020204030204" pitchFamily="49" charset="0"/>
            </a:endParaRPr>
          </a:p>
          <a:p>
            <a:endParaRPr lang="en-US" sz="900" baseline="0" dirty="0" smtClean="0">
              <a:solidFill>
                <a:srgbClr val="333333"/>
              </a:solidFill>
              <a:latin typeface="Consolas" panose="020B0609020204030204" pitchFamily="49" charset="0"/>
              <a:cs typeface="Consolas" panose="020B0609020204030204" pitchFamily="49" charset="0"/>
            </a:endParaRPr>
          </a:p>
          <a:p>
            <a:r>
              <a:rPr lang="en-US" sz="900" baseline="0" dirty="0" smtClean="0">
                <a:solidFill>
                  <a:srgbClr val="333333"/>
                </a:solidFill>
                <a:latin typeface="Consolas" panose="020B0609020204030204" pitchFamily="49" charset="0"/>
                <a:cs typeface="Consolas" panose="020B0609020204030204" pitchFamily="49" charset="0"/>
              </a:rPr>
              <a:t>The callback is invoked by </a:t>
            </a:r>
            <a:r>
              <a:rPr lang="en-US" sz="900" b="1" baseline="0" dirty="0" err="1" smtClean="0">
                <a:solidFill>
                  <a:srgbClr val="333333"/>
                </a:solidFill>
                <a:latin typeface="Consolas" panose="020B0609020204030204" pitchFamily="49" charset="0"/>
                <a:cs typeface="Consolas" panose="020B0609020204030204" pitchFamily="49" charset="0"/>
              </a:rPr>
              <a:t>mContext.</a:t>
            </a:r>
            <a:r>
              <a:rPr kumimoji="0" lang="en-US" altLang="en-US" sz="900" b="1" i="0" u="none" strike="noStrike" cap="none" normalizeH="0" baseline="0" dirty="0" err="1" smtClean="0">
                <a:ln>
                  <a:noFill/>
                </a:ln>
                <a:solidFill>
                  <a:srgbClr val="990000"/>
                </a:solidFill>
                <a:effectLst/>
                <a:latin typeface="Consolas" panose="020B0609020204030204" pitchFamily="49" charset="0"/>
                <a:cs typeface="Consolas" panose="020B0609020204030204" pitchFamily="49" charset="0"/>
              </a:rPr>
              <a:t>onActivityResult</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from the previous slide, so it is important to call that if you are using this function.</a:t>
            </a:r>
          </a:p>
          <a:p>
            <a:endParaRPr kumimoji="0" 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endParaRPr>
          </a:p>
        </p:txBody>
      </p:sp>
      <p:sp>
        <p:nvSpPr>
          <p:cNvPr id="4" name="Date Placeholder 3"/>
          <p:cNvSpPr>
            <a:spLocks noGrp="1"/>
          </p:cNvSpPr>
          <p:nvPr>
            <p:ph type="dt" idx="10"/>
          </p:nvPr>
        </p:nvSpPr>
        <p:spPr/>
        <p:txBody>
          <a:bodyPr/>
          <a:lstStyle/>
          <a:p>
            <a:fld id="{2B2034C5-F750-4FBF-9841-A1AFEEFA6F10}"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010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a:t>
            </a:r>
            <a:r>
              <a:rPr lang="en-US" altLang="en-US" sz="900" dirty="0" smtClean="0">
                <a:solidFill>
                  <a:srgbClr val="333333"/>
                </a:solidFill>
                <a:latin typeface="Consolas" panose="020B0609020204030204" pitchFamily="49" charset="0"/>
                <a:cs typeface="Consolas" panose="020B0609020204030204" pitchFamily="49" charset="0"/>
              </a:rPr>
              <a:t>callback argument is an</a:t>
            </a:r>
            <a:r>
              <a:rPr lang="en-US" altLang="en-US" sz="900" baseline="0" dirty="0" smtClean="0">
                <a:solidFill>
                  <a:srgbClr val="333333"/>
                </a:solidFill>
                <a:latin typeface="Consolas" panose="020B0609020204030204" pitchFamily="49" charset="0"/>
                <a:cs typeface="Consolas" panose="020B0609020204030204" pitchFamily="49" charset="0"/>
              </a:rPr>
              <a:t> </a:t>
            </a:r>
            <a:r>
              <a:rPr lang="en-US" altLang="en-US" sz="900" dirty="0" smtClean="0">
                <a:solidFill>
                  <a:srgbClr val="333333"/>
                </a:solidFill>
                <a:latin typeface="Consolas" panose="020B0609020204030204" pitchFamily="49" charset="0"/>
                <a:cs typeface="Consolas" panose="020B0609020204030204" pitchFamily="49" charset="0"/>
              </a:rPr>
              <a:t>instance of the </a:t>
            </a:r>
            <a:r>
              <a:rPr lang="en-US" altLang="en-US" sz="900" b="1" dirty="0" err="1" smtClean="0">
                <a:solidFill>
                  <a:srgbClr val="333333"/>
                </a:solidFill>
                <a:latin typeface="Consolas" panose="020B0609020204030204" pitchFamily="49" charset="0"/>
                <a:cs typeface="Consolas" panose="020B0609020204030204" pitchFamily="49" charset="0"/>
              </a:rPr>
              <a:t>AuthenticationCallback</a:t>
            </a:r>
            <a:r>
              <a:rPr lang="en-US" altLang="en-US" sz="900" b="1" baseline="0" dirty="0" smtClean="0">
                <a:solidFill>
                  <a:srgbClr val="333333"/>
                </a:solidFill>
                <a:latin typeface="Consolas" panose="020B0609020204030204" pitchFamily="49" charset="0"/>
                <a:cs typeface="Consolas" panose="020B0609020204030204" pitchFamily="49" charset="0"/>
              </a:rPr>
              <a:t> </a:t>
            </a:r>
            <a:r>
              <a:rPr lang="en-US" altLang="en-US" sz="900" baseline="0" dirty="0" smtClean="0">
                <a:solidFill>
                  <a:srgbClr val="333333"/>
                </a:solidFill>
                <a:latin typeface="Consolas" panose="020B0609020204030204" pitchFamily="49" charset="0"/>
                <a:cs typeface="Consolas" panose="020B0609020204030204" pitchFamily="49" charset="0"/>
              </a:rPr>
              <a:t>interface. Generally this is done using a Java Anonymous Class.</a:t>
            </a:r>
          </a:p>
          <a:p>
            <a:endParaRPr lang="en-US" sz="900" baseline="0" dirty="0" smtClean="0">
              <a:solidFill>
                <a:srgbClr val="333333"/>
              </a:solidFill>
              <a:latin typeface="Consolas" panose="020B0609020204030204" pitchFamily="49" charset="0"/>
              <a:cs typeface="Consolas" panose="020B0609020204030204" pitchFamily="49" charset="0"/>
            </a:endParaRPr>
          </a:p>
          <a:p>
            <a:r>
              <a:rPr lang="en-US" sz="900" baseline="0" dirty="0" smtClean="0">
                <a:solidFill>
                  <a:srgbClr val="333333"/>
                </a:solidFill>
                <a:latin typeface="Consolas" panose="020B0609020204030204" pitchFamily="49" charset="0"/>
                <a:cs typeface="Consolas" panose="020B0609020204030204" pitchFamily="49" charset="0"/>
              </a:rPr>
              <a:t>Generally you will invoke </a:t>
            </a:r>
            <a:r>
              <a:rPr lang="en-US" sz="900" b="1" baseline="0" dirty="0" err="1" smtClean="0">
                <a:solidFill>
                  <a:srgbClr val="333333"/>
                </a:solidFill>
                <a:latin typeface="Consolas" panose="020B0609020204030204" pitchFamily="49" charset="0"/>
                <a:cs typeface="Consolas" panose="020B0609020204030204" pitchFamily="49" charset="0"/>
              </a:rPr>
              <a:t>acquireTokenAsync</a:t>
            </a:r>
            <a:r>
              <a:rPr lang="en-US" sz="900" baseline="0" dirty="0" smtClean="0">
                <a:solidFill>
                  <a:srgbClr val="333333"/>
                </a:solidFill>
                <a:latin typeface="Consolas" panose="020B0609020204030204" pitchFamily="49" charset="0"/>
                <a:cs typeface="Consolas" panose="020B0609020204030204" pitchFamily="49" charset="0"/>
              </a:rPr>
              <a:t> only when the user first starts the application. You can then cache the Access Token in memory, and securely store the refresh token for later use when the access token expires.</a:t>
            </a:r>
          </a:p>
          <a:p>
            <a:endPar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endParaRPr>
          </a:p>
          <a:p>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This function returns a new </a:t>
            </a:r>
            <a:r>
              <a:rPr kumimoji="0" lang="en-US" altLang="en-US" sz="900" b="1"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Access Token</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 and </a:t>
            </a:r>
            <a:r>
              <a:rPr kumimoji="0" lang="en-US" altLang="en-US" sz="900" b="1"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Refresh Token</a:t>
            </a:r>
            <a:r>
              <a:rPr kumimoji="0" lang="en-US" altLang="en-US" sz="900" b="0" i="0" u="none" strike="noStrike" cap="none" normalizeH="0" baseline="0" dirty="0" smtClean="0">
                <a:ln>
                  <a:noFill/>
                </a:ln>
                <a:solidFill>
                  <a:srgbClr val="990000"/>
                </a:solidFill>
                <a:effectLst/>
                <a:latin typeface="Consolas" panose="020B0609020204030204" pitchFamily="49" charset="0"/>
                <a:cs typeface="Consolas" panose="020B0609020204030204" pitchFamily="49" charset="0"/>
              </a:rPr>
              <a:t>.</a:t>
            </a:r>
            <a:endParaRPr lang="en-NZ" dirty="0"/>
          </a:p>
        </p:txBody>
      </p:sp>
      <p:sp>
        <p:nvSpPr>
          <p:cNvPr id="4" name="Date Placeholder 3"/>
          <p:cNvSpPr>
            <a:spLocks noGrp="1"/>
          </p:cNvSpPr>
          <p:nvPr>
            <p:ph type="dt" idx="10"/>
          </p:nvPr>
        </p:nvSpPr>
        <p:spPr/>
        <p:txBody>
          <a:bodyPr/>
          <a:lstStyle/>
          <a:p>
            <a:fld id="{ED01BC21-B45E-4DB8-B198-116F9F09FF91}"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9344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a:t>
            </a:r>
            <a:r>
              <a:rPr lang="en-US" baseline="0" dirty="0" smtClean="0"/>
              <a:t> authentication is only done on application startup. The </a:t>
            </a:r>
            <a:r>
              <a:rPr lang="en-US" b="1" baseline="0" dirty="0" smtClean="0"/>
              <a:t>Splash Screen</a:t>
            </a:r>
            <a:r>
              <a:rPr lang="en-US" b="0" baseline="0" dirty="0" smtClean="0"/>
              <a:t> here is</a:t>
            </a:r>
            <a:r>
              <a:rPr lang="en-US" baseline="0" dirty="0" smtClean="0"/>
              <a:t> the gateway to your app – the user must authenticate to continue.</a:t>
            </a:r>
          </a:p>
          <a:p>
            <a:endParaRPr lang="en-US" baseline="0" dirty="0" smtClean="0"/>
          </a:p>
          <a:p>
            <a:pPr marL="228600" indent="-228600">
              <a:buAutoNum type="arabicPeriod"/>
            </a:pPr>
            <a:r>
              <a:rPr lang="en-NZ" dirty="0" smtClean="0"/>
              <a:t>The app launches</a:t>
            </a:r>
            <a:r>
              <a:rPr lang="en-NZ" baseline="0" dirty="0" smtClean="0"/>
              <a:t> and starts the default activity </a:t>
            </a:r>
            <a:r>
              <a:rPr lang="en-NZ" b="0" baseline="0" dirty="0" smtClean="0"/>
              <a:t>or splash screen.</a:t>
            </a:r>
            <a:endParaRPr lang="en-NZ" baseline="0" dirty="0" smtClean="0"/>
          </a:p>
          <a:p>
            <a:pPr marL="228600" indent="-228600">
              <a:buAutoNum type="arabicPeriod"/>
            </a:pPr>
            <a:r>
              <a:rPr lang="en-NZ" baseline="0" dirty="0" smtClean="0"/>
              <a:t>The user clicks “sign in” button, which invokes </a:t>
            </a:r>
            <a:r>
              <a:rPr lang="en-NZ" b="1" baseline="0" dirty="0" err="1" smtClean="0"/>
              <a:t>acquireToken</a:t>
            </a:r>
            <a:r>
              <a:rPr lang="en-NZ" b="1" baseline="0" dirty="0" smtClean="0"/>
              <a:t>()</a:t>
            </a:r>
            <a:endParaRPr lang="en-NZ" b="0" baseline="0" dirty="0" smtClean="0"/>
          </a:p>
          <a:p>
            <a:pPr marL="228600" indent="-228600">
              <a:buAutoNum type="arabicPeriod"/>
            </a:pPr>
            <a:r>
              <a:rPr lang="en-NZ" b="0" baseline="0" dirty="0" smtClean="0"/>
              <a:t>The </a:t>
            </a:r>
            <a:r>
              <a:rPr lang="en-NZ" b="0" baseline="0" dirty="0" err="1" smtClean="0"/>
              <a:t>AuthenticationActivity</a:t>
            </a:r>
            <a:r>
              <a:rPr lang="en-NZ" b="0" baseline="0" dirty="0" smtClean="0"/>
              <a:t> is launched and the </a:t>
            </a:r>
            <a:r>
              <a:rPr lang="en-NZ" b="0" baseline="0" dirty="0" err="1" smtClean="0"/>
              <a:t>OAuth</a:t>
            </a:r>
            <a:r>
              <a:rPr lang="en-NZ" b="0" baseline="0" dirty="0" smtClean="0"/>
              <a:t> flow takes place – the user authenticates with Azure AD.</a:t>
            </a:r>
          </a:p>
          <a:p>
            <a:pPr marL="228600" indent="-228600">
              <a:buAutoNum type="arabicPeriod"/>
            </a:pPr>
            <a:r>
              <a:rPr lang="en-NZ" b="0" baseline="0" dirty="0" smtClean="0"/>
              <a:t>The authentication result (an </a:t>
            </a:r>
            <a:r>
              <a:rPr lang="en-NZ" b="1" baseline="0" dirty="0" smtClean="0"/>
              <a:t>Access Token </a:t>
            </a:r>
            <a:r>
              <a:rPr lang="en-NZ" b="0" baseline="0" dirty="0" smtClean="0"/>
              <a:t>and a </a:t>
            </a:r>
            <a:r>
              <a:rPr lang="en-NZ" b="1" baseline="0" dirty="0" smtClean="0"/>
              <a:t>Refresh Token</a:t>
            </a:r>
            <a:r>
              <a:rPr lang="en-NZ" b="0" baseline="0" dirty="0" smtClean="0"/>
              <a:t>) is returned and cached securely.</a:t>
            </a:r>
          </a:p>
          <a:p>
            <a:pPr marL="228600" indent="-228600">
              <a:buAutoNum type="arabicPeriod"/>
            </a:pPr>
            <a:r>
              <a:rPr lang="en-NZ" b="0" baseline="0" dirty="0" smtClean="0"/>
              <a:t>The splash screen logic resumes and launches the next Activity.</a:t>
            </a:r>
          </a:p>
          <a:p>
            <a:pPr marL="228600" indent="-228600">
              <a:buAutoNum type="arabicPeriod"/>
            </a:pPr>
            <a:r>
              <a:rPr lang="en-NZ" b="0" baseline="0" dirty="0" smtClean="0"/>
              <a:t>Finally, the splash screen calls</a:t>
            </a:r>
            <a:r>
              <a:rPr lang="en-NZ" b="1" baseline="0" dirty="0" smtClean="0"/>
              <a:t> finish()</a:t>
            </a:r>
            <a:r>
              <a:rPr lang="en-NZ" b="0" baseline="0" dirty="0" smtClean="0"/>
              <a:t> to remove itself from the activity stack.</a:t>
            </a:r>
            <a:endParaRPr lang="en-NZ" dirty="0"/>
          </a:p>
        </p:txBody>
      </p:sp>
      <p:sp>
        <p:nvSpPr>
          <p:cNvPr id="4" name="Date Placeholder 3"/>
          <p:cNvSpPr>
            <a:spLocks noGrp="1"/>
          </p:cNvSpPr>
          <p:nvPr>
            <p:ph type="dt" idx="10"/>
          </p:nvPr>
        </p:nvSpPr>
        <p:spPr/>
        <p:txBody>
          <a:bodyPr/>
          <a:lstStyle/>
          <a:p>
            <a:fld id="{9D484EC9-EB48-47E3-BD5F-829E493398A4}"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818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Next we write some code to support re-entrancy into potentially any location within the app.</a:t>
            </a:r>
          </a:p>
          <a:p>
            <a:pPr marL="0" marR="0" indent="0" algn="l" defTabSz="914363" rtl="0" eaLnBrk="1" fontAlgn="auto" latinLnBrk="0" hangingPunct="1">
              <a:lnSpc>
                <a:spcPct val="90000"/>
              </a:lnSpc>
              <a:spcBef>
                <a:spcPts val="0"/>
              </a:spcBef>
              <a:spcAft>
                <a:spcPts val="333"/>
              </a:spcAft>
              <a:buClrTx/>
              <a:buSzTx/>
              <a:buFontTx/>
              <a:buNone/>
              <a:tabLst/>
              <a:defRPr/>
            </a:pPr>
            <a:endParaRPr lang="en-NZ" b="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The user may at any time dismiss our app, do some work and then return to our app after their token has expired.</a:t>
            </a:r>
          </a:p>
          <a:p>
            <a:pPr marL="0" marR="0" indent="0" algn="l" defTabSz="914363" rtl="0" eaLnBrk="1" fontAlgn="auto" latinLnBrk="0" hangingPunct="1">
              <a:lnSpc>
                <a:spcPct val="90000"/>
              </a:lnSpc>
              <a:spcBef>
                <a:spcPts val="0"/>
              </a:spcBef>
              <a:spcAft>
                <a:spcPts val="333"/>
              </a:spcAft>
              <a:buClrTx/>
              <a:buSzTx/>
              <a:buFontTx/>
              <a:buNone/>
              <a:tabLst/>
              <a:defRPr/>
            </a:pPr>
            <a:endParaRPr lang="en-NZ" b="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0" baseline="0" dirty="0" smtClean="0"/>
              <a:t>In this situation we </a:t>
            </a:r>
            <a:r>
              <a:rPr lang="en-NZ" b="1" baseline="0" dirty="0" smtClean="0"/>
              <a:t>may </a:t>
            </a:r>
            <a:r>
              <a:rPr lang="en-NZ" b="0" baseline="0" dirty="0" smtClean="0"/>
              <a:t>need to refresh the </a:t>
            </a:r>
            <a:r>
              <a:rPr lang="en-NZ" b="1" baseline="0" dirty="0" smtClean="0"/>
              <a:t>Access Token </a:t>
            </a:r>
            <a:r>
              <a:rPr lang="en-NZ" b="0" baseline="0" dirty="0" smtClean="0"/>
              <a:t>or re-authenticate (or we may not).</a:t>
            </a:r>
          </a:p>
          <a:p>
            <a:endParaRPr lang="en-US" baseline="0" dirty="0" smtClean="0"/>
          </a:p>
          <a:p>
            <a:pPr marL="228600" indent="-228600">
              <a:buAutoNum type="arabicPeriod"/>
            </a:pPr>
            <a:r>
              <a:rPr lang="en-NZ" dirty="0" smtClean="0"/>
              <a:t>The user initiates some</a:t>
            </a:r>
            <a:r>
              <a:rPr lang="en-NZ" baseline="0" dirty="0" smtClean="0"/>
              <a:t> action (e.g. Refresh the current view)</a:t>
            </a:r>
          </a:p>
          <a:p>
            <a:pPr marL="228600" indent="-228600">
              <a:buAutoNum type="arabicPeriod"/>
            </a:pPr>
            <a:r>
              <a:rPr lang="en-NZ" baseline="0" dirty="0" smtClean="0"/>
              <a:t>We first call </a:t>
            </a:r>
            <a:r>
              <a:rPr lang="en-NZ" b="1" baseline="0" dirty="0" err="1" smtClean="0"/>
              <a:t>ensureToken</a:t>
            </a:r>
            <a:r>
              <a:rPr lang="en-NZ" b="1" baseline="0" dirty="0" smtClean="0"/>
              <a:t>()</a:t>
            </a:r>
            <a:r>
              <a:rPr lang="en-NZ" b="0" baseline="0" dirty="0" smtClean="0"/>
              <a:t> to verify that we have an </a:t>
            </a:r>
            <a:r>
              <a:rPr lang="en-NZ" b="1" baseline="0" dirty="0" smtClean="0"/>
              <a:t>Access Token</a:t>
            </a:r>
            <a:r>
              <a:rPr lang="en-NZ" b="0" baseline="0" dirty="0" smtClean="0"/>
              <a:t> and that it is valid. We need to pass a </a:t>
            </a:r>
            <a:r>
              <a:rPr lang="en-NZ" b="1" baseline="0" dirty="0" err="1" smtClean="0"/>
              <a:t>callback</a:t>
            </a:r>
            <a:r>
              <a:rPr lang="en-NZ" b="1" baseline="0" dirty="0" smtClean="0"/>
              <a:t> </a:t>
            </a:r>
            <a:r>
              <a:rPr lang="en-NZ" b="0" baseline="0" dirty="0" smtClean="0"/>
              <a:t>because this function may asynchronously refresh the token.</a:t>
            </a:r>
          </a:p>
          <a:p>
            <a:pPr marL="228600" indent="-228600">
              <a:buAutoNum type="arabicPeriod"/>
            </a:pPr>
            <a:r>
              <a:rPr lang="en-NZ" b="0" baseline="0" dirty="0" smtClean="0"/>
              <a:t>If the token is still valid then we continue with the API call (this may happen completely synchronously).</a:t>
            </a:r>
          </a:p>
          <a:p>
            <a:pPr marL="228600" indent="-228600">
              <a:buAutoNum type="arabicPeriod"/>
            </a:pPr>
            <a:r>
              <a:rPr lang="en-NZ" b="0" baseline="0" dirty="0" smtClean="0"/>
              <a:t>Otherwise, we must refresh the token and store the new tokens. This happens asynchronously and requires an internet connection.</a:t>
            </a:r>
          </a:p>
          <a:p>
            <a:pPr marL="228600" indent="-228600">
              <a:buAutoNum type="arabicPeriod"/>
            </a:pPr>
            <a:r>
              <a:rPr lang="en-NZ" b="0" baseline="0" dirty="0" smtClean="0"/>
              <a:t>If successful, we continue with the API call.</a:t>
            </a:r>
          </a:p>
          <a:p>
            <a:pPr marL="228600" indent="-228600">
              <a:buAutoNum type="arabicPeriod"/>
            </a:pPr>
            <a:r>
              <a:rPr lang="en-NZ" b="0" baseline="0" dirty="0" smtClean="0"/>
              <a:t>If the refresh operation fails, then we must prompt the user to let them know, and restart the app so that they may authenticate again.</a:t>
            </a:r>
          </a:p>
          <a:p>
            <a:pPr marL="228600" indent="-228600">
              <a:buAutoNum type="arabicPeriod"/>
            </a:pPr>
            <a:endParaRPr lang="en-NZ" b="0" baseline="0" dirty="0" smtClean="0"/>
          </a:p>
          <a:p>
            <a:pPr marL="0" indent="0">
              <a:buNone/>
            </a:pPr>
            <a:r>
              <a:rPr lang="en-NZ" b="0" baseline="0" dirty="0" smtClean="0"/>
              <a:t>We can wrap all of this behaviour into a few helper methods. </a:t>
            </a:r>
          </a:p>
        </p:txBody>
      </p:sp>
      <p:sp>
        <p:nvSpPr>
          <p:cNvPr id="4" name="Date Placeholder 3"/>
          <p:cNvSpPr>
            <a:spLocks noGrp="1"/>
          </p:cNvSpPr>
          <p:nvPr>
            <p:ph type="dt" idx="10"/>
          </p:nvPr>
        </p:nvSpPr>
        <p:spPr/>
        <p:txBody>
          <a:bodyPr/>
          <a:lstStyle/>
          <a:p>
            <a:fld id="{3E4F3E2E-0A93-4364-8F2D-E582F8242FD7}"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9294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the authentication flow in </a:t>
            </a:r>
            <a:r>
              <a:rPr lang="en-US" b="1" baseline="0" dirty="0" err="1" smtClean="0"/>
              <a:t>StartActivity</a:t>
            </a:r>
            <a:r>
              <a:rPr lang="en-US" baseline="0" dirty="0" smtClean="0"/>
              <a:t>.</a:t>
            </a:r>
          </a:p>
          <a:p>
            <a:endParaRPr lang="en-US" baseline="0" dirty="0" smtClean="0"/>
          </a:p>
          <a:p>
            <a:r>
              <a:rPr lang="en-US" baseline="0" dirty="0" smtClean="0"/>
              <a:t>Demo the refresh token handling code in </a:t>
            </a:r>
            <a:r>
              <a:rPr lang="en-NZ" sz="900" b="1" kern="1200" dirty="0" err="1" smtClean="0">
                <a:solidFill>
                  <a:schemeClr val="tx1"/>
                </a:solidFill>
                <a:latin typeface="Segoe UI Light" pitchFamily="34" charset="0"/>
                <a:ea typeface="+mn-ea"/>
                <a:cs typeface="+mn-cs"/>
              </a:rPr>
              <a:t>AuthUtil.ensureAuthenticated</a:t>
            </a:r>
            <a:r>
              <a:rPr lang="en-NZ" sz="900" b="0" kern="1200" dirty="0" smtClean="0">
                <a:solidFill>
                  <a:schemeClr val="tx1"/>
                </a:solidFill>
                <a:latin typeface="Segoe UI Light" pitchFamily="34" charset="0"/>
                <a:ea typeface="+mn-ea"/>
                <a:cs typeface="+mn-cs"/>
              </a:rPr>
              <a:t>, </a:t>
            </a:r>
            <a:r>
              <a:rPr lang="en-NZ" sz="900" b="1" kern="1200" dirty="0" err="1" smtClean="0">
                <a:solidFill>
                  <a:schemeClr val="tx1"/>
                </a:solidFill>
                <a:latin typeface="Segoe UI Light" pitchFamily="34" charset="0"/>
                <a:ea typeface="+mn-ea"/>
                <a:cs typeface="+mn-cs"/>
              </a:rPr>
              <a:t>DefaultAuthHandler</a:t>
            </a:r>
            <a:r>
              <a:rPr lang="en-NZ" sz="900" b="0" kern="1200" baseline="0" dirty="0" smtClean="0">
                <a:solidFill>
                  <a:schemeClr val="tx1"/>
                </a:solidFill>
                <a:latin typeface="Segoe UI Light" pitchFamily="34" charset="0"/>
                <a:ea typeface="+mn-ea"/>
                <a:cs typeface="+mn-cs"/>
              </a:rPr>
              <a:t> and the two </a:t>
            </a:r>
            <a:r>
              <a:rPr lang="en-NZ" sz="900" b="0" kern="1200" baseline="0" dirty="0" err="1" smtClean="0">
                <a:solidFill>
                  <a:schemeClr val="tx1"/>
                </a:solidFill>
                <a:latin typeface="Segoe UI Light" pitchFamily="34" charset="0"/>
                <a:ea typeface="+mn-ea"/>
                <a:cs typeface="+mn-cs"/>
              </a:rPr>
              <a:t>activites</a:t>
            </a:r>
            <a:r>
              <a:rPr lang="en-NZ" sz="900" b="0" kern="1200" baseline="0" dirty="0" smtClean="0">
                <a:solidFill>
                  <a:schemeClr val="tx1"/>
                </a:solidFill>
                <a:latin typeface="Segoe UI Light" pitchFamily="34" charset="0"/>
                <a:ea typeface="+mn-ea"/>
                <a:cs typeface="+mn-cs"/>
              </a:rPr>
              <a:t> </a:t>
            </a:r>
            <a:r>
              <a:rPr lang="en-NZ" sz="900" b="1" kern="1200" baseline="0" dirty="0" err="1" smtClean="0">
                <a:solidFill>
                  <a:schemeClr val="tx1"/>
                </a:solidFill>
                <a:latin typeface="Segoe UI Light" pitchFamily="34" charset="0"/>
                <a:ea typeface="+mn-ea"/>
                <a:cs typeface="+mn-cs"/>
              </a:rPr>
              <a:t>ListTasksActivity</a:t>
            </a:r>
            <a:r>
              <a:rPr lang="en-NZ" sz="900" b="0" kern="1200" baseline="0" dirty="0" smtClean="0">
                <a:solidFill>
                  <a:schemeClr val="tx1"/>
                </a:solidFill>
                <a:latin typeface="Segoe UI Light" pitchFamily="34" charset="0"/>
                <a:ea typeface="+mn-ea"/>
                <a:cs typeface="+mn-cs"/>
              </a:rPr>
              <a:t> and </a:t>
            </a:r>
            <a:r>
              <a:rPr lang="en-NZ" sz="900" b="1" kern="1200" baseline="0" dirty="0" err="1" smtClean="0">
                <a:solidFill>
                  <a:schemeClr val="tx1"/>
                </a:solidFill>
                <a:latin typeface="Segoe UI Light" pitchFamily="34" charset="0"/>
                <a:ea typeface="+mn-ea"/>
                <a:cs typeface="+mn-cs"/>
              </a:rPr>
              <a:t>EditTaskActivity</a:t>
            </a:r>
            <a:r>
              <a:rPr lang="en-NZ" sz="900" b="0" kern="1200" baseline="0" dirty="0" smtClean="0">
                <a:solidFill>
                  <a:schemeClr val="tx1"/>
                </a:solidFill>
                <a:latin typeface="Segoe UI Light" pitchFamily="34" charset="0"/>
                <a:ea typeface="+mn-ea"/>
                <a:cs typeface="+mn-cs"/>
              </a:rPr>
              <a:t>.</a:t>
            </a:r>
            <a:endParaRPr lang="en-US" b="0" dirty="0"/>
          </a:p>
        </p:txBody>
      </p:sp>
      <p:sp>
        <p:nvSpPr>
          <p:cNvPr id="4" name="Date Placeholder 3"/>
          <p:cNvSpPr>
            <a:spLocks noGrp="1"/>
          </p:cNvSpPr>
          <p:nvPr>
            <p:ph type="dt" idx="10"/>
          </p:nvPr>
        </p:nvSpPr>
        <p:spPr/>
        <p:txBody>
          <a:bodyPr/>
          <a:lstStyle/>
          <a:p>
            <a:fld id="{6DFBD1BE-6A4F-4D98-BF0B-ADDB5A85FBE3}"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03688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O365 SDK takes care of setting headers, serialization etc. Queries are automatically executed asynchronously on a background thread, so library functions may be safely called from the UI thread.</a:t>
            </a:r>
          </a:p>
          <a:p>
            <a:endParaRPr lang="en-NZ"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aseline="0" dirty="0" smtClean="0"/>
              <a:t>Can be found on GitHub at </a:t>
            </a:r>
            <a:r>
              <a:rPr lang="en-NZ" dirty="0" smtClean="0"/>
              <a:t>https://github.com/OfficeDev/Office-365-SDK-for-Android.</a:t>
            </a:r>
          </a:p>
          <a:p>
            <a:endParaRPr lang="en-NZ" dirty="0" smtClean="0"/>
          </a:p>
          <a:p>
            <a:r>
              <a:rPr lang="en-NZ" dirty="0" smtClean="0"/>
              <a:t>The O365 SDK currently must be included as source code.</a:t>
            </a:r>
            <a:r>
              <a:rPr lang="en-NZ" baseline="0" dirty="0" smtClean="0"/>
              <a:t> It must be cloned into our workspace and imported into Eclipse.</a:t>
            </a:r>
            <a:endParaRPr lang="en-NZ" dirty="0" smtClean="0"/>
          </a:p>
          <a:p>
            <a:endParaRPr lang="en-NZ" dirty="0"/>
          </a:p>
        </p:txBody>
      </p:sp>
      <p:sp>
        <p:nvSpPr>
          <p:cNvPr id="4" name="Date Placeholder 3"/>
          <p:cNvSpPr>
            <a:spLocks noGrp="1"/>
          </p:cNvSpPr>
          <p:nvPr>
            <p:ph type="dt" idx="10"/>
          </p:nvPr>
        </p:nvSpPr>
        <p:spPr/>
        <p:txBody>
          <a:bodyPr/>
          <a:lstStyle/>
          <a:p>
            <a:fld id="{CE0ACEA9-51EA-48BD-ACDC-49CD4DB94590}"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4910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use the SDK…</a:t>
            </a:r>
          </a:p>
          <a:p>
            <a:endParaRPr lang="en-US" baseline="0" dirty="0" smtClean="0"/>
          </a:p>
          <a:p>
            <a:r>
              <a:rPr lang="en-US" dirty="0" smtClean="0"/>
              <a:t>Create am</a:t>
            </a:r>
            <a:r>
              <a:rPr lang="en-US" baseline="0" dirty="0" smtClean="0"/>
              <a:t> </a:t>
            </a:r>
            <a:r>
              <a:rPr lang="en-US" baseline="0" dirty="0" err="1" smtClean="0"/>
              <a:t>OAuthCredentials</a:t>
            </a:r>
            <a:r>
              <a:rPr lang="en-US" baseline="0" dirty="0" smtClean="0"/>
              <a:t> </a:t>
            </a:r>
            <a:r>
              <a:rPr lang="en-US" dirty="0" smtClean="0"/>
              <a:t>object from</a:t>
            </a:r>
            <a:r>
              <a:rPr lang="en-US" baseline="0" dirty="0" smtClean="0"/>
              <a:t> </a:t>
            </a:r>
            <a:r>
              <a:rPr lang="en-US" dirty="0" smtClean="0"/>
              <a:t>the </a:t>
            </a:r>
            <a:r>
              <a:rPr lang="en-US" b="1" dirty="0" smtClean="0"/>
              <a:t>Access Token</a:t>
            </a:r>
            <a:r>
              <a:rPr lang="en-US" b="0" dirty="0" smtClean="0"/>
              <a:t> obtained</a:t>
            </a:r>
            <a:r>
              <a:rPr lang="en-US" b="0" baseline="0" dirty="0" smtClean="0"/>
              <a:t> using ADAL (y</a:t>
            </a:r>
            <a:r>
              <a:rPr lang="en-US" baseline="0" dirty="0" smtClean="0"/>
              <a:t>ou must already be authenticated to use this class). </a:t>
            </a:r>
            <a:endParaRPr lang="en-US" b="1" dirty="0" smtClean="0"/>
          </a:p>
          <a:p>
            <a:endParaRPr lang="en-US" dirty="0" smtClean="0"/>
          </a:p>
          <a:p>
            <a:r>
              <a:rPr lang="en-US" baseline="0" dirty="0" smtClean="0"/>
              <a:t>Create an instance of </a:t>
            </a:r>
            <a:r>
              <a:rPr lang="en-US" baseline="0" dirty="0" err="1" smtClean="0"/>
              <a:t>SharepointListsClient</a:t>
            </a:r>
            <a:r>
              <a:rPr lang="en-US" baseline="0" dirty="0" smtClean="0"/>
              <a:t>. This class allows you to query and update SharePoint lists.</a:t>
            </a:r>
          </a:p>
          <a:p>
            <a:endParaRPr lang="en-US" baseline="0" dirty="0" smtClean="0"/>
          </a:p>
          <a:p>
            <a:r>
              <a:rPr lang="en-US" baseline="0" dirty="0" smtClean="0"/>
              <a:t>This library supports:</a:t>
            </a:r>
          </a:p>
          <a:p>
            <a:endParaRPr lang="en-US" baseline="0" dirty="0" smtClean="0"/>
          </a:p>
          <a:p>
            <a:pPr marL="228600" indent="-228600">
              <a:buFont typeface="+mj-lt"/>
              <a:buAutoNum type="arabicPeriod"/>
            </a:pPr>
            <a:r>
              <a:rPr lang="en-US" baseline="0" dirty="0" smtClean="0"/>
              <a:t>Authentication via Azure AD with </a:t>
            </a:r>
            <a:r>
              <a:rPr lang="en-US" b="1" baseline="0" dirty="0" err="1" smtClean="0"/>
              <a:t>OAuthCredentials</a:t>
            </a:r>
            <a:endParaRPr lang="en-US" b="1" baseline="0" dirty="0" smtClean="0"/>
          </a:p>
          <a:p>
            <a:pPr marL="228600" indent="-228600">
              <a:buFont typeface="+mj-lt"/>
              <a:buAutoNum type="arabicPeriod"/>
            </a:pPr>
            <a:r>
              <a:rPr lang="en-US" b="0" baseline="0" dirty="0" smtClean="0"/>
              <a:t>Basic authentication with </a:t>
            </a:r>
            <a:r>
              <a:rPr lang="en-US" b="1" baseline="0" dirty="0" err="1" smtClean="0"/>
              <a:t>BasicAuthenticationCredentials</a:t>
            </a:r>
            <a:endParaRPr lang="en-US" b="0" baseline="0" dirty="0" smtClean="0"/>
          </a:p>
          <a:p>
            <a:pPr marL="228600" indent="-228600">
              <a:buFont typeface="+mj-lt"/>
              <a:buAutoNum type="arabicPeriod"/>
            </a:pPr>
            <a:r>
              <a:rPr lang="en-US" b="0" baseline="0" dirty="0" smtClean="0"/>
              <a:t>Cookie authentication with </a:t>
            </a:r>
            <a:r>
              <a:rPr lang="en-US" b="1" baseline="0" dirty="0" err="1" smtClean="0"/>
              <a:t>CookieCredentials</a:t>
            </a:r>
            <a:endParaRPr lang="en-US" b="0" baseline="0" dirty="0" smtClean="0"/>
          </a:p>
          <a:p>
            <a:pPr marL="0" indent="0">
              <a:buFont typeface="+mj-lt"/>
              <a:buNone/>
            </a:pPr>
            <a:endParaRPr lang="en-US" b="0" baseline="0" dirty="0" smtClean="0"/>
          </a:p>
          <a:p>
            <a:pPr marL="0" indent="0">
              <a:buFont typeface="+mj-lt"/>
              <a:buNone/>
            </a:pPr>
            <a:endParaRPr lang="en-US" b="0" baseline="0" dirty="0" smtClean="0"/>
          </a:p>
        </p:txBody>
      </p:sp>
      <p:sp>
        <p:nvSpPr>
          <p:cNvPr id="4" name="Date Placeholder 3"/>
          <p:cNvSpPr>
            <a:spLocks noGrp="1"/>
          </p:cNvSpPr>
          <p:nvPr>
            <p:ph type="dt" idx="10"/>
          </p:nvPr>
        </p:nvSpPr>
        <p:spPr/>
        <p:txBody>
          <a:bodyPr/>
          <a:lstStyle/>
          <a:p>
            <a:fld id="{BFD541D1-5773-42F1-A65A-9D0081C4724D}"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3917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code queries </a:t>
            </a:r>
            <a:r>
              <a:rPr lang="en-US" dirty="0" err="1" smtClean="0"/>
              <a:t>sharepoint</a:t>
            </a:r>
            <a:r>
              <a:rPr lang="en-US" dirty="0" smtClean="0"/>
              <a:t> for all Lists with</a:t>
            </a:r>
            <a:r>
              <a:rPr lang="en-US" baseline="0" dirty="0" smtClean="0"/>
              <a:t> the title </a:t>
            </a:r>
            <a:r>
              <a:rPr lang="en-US" b="1" baseline="0" dirty="0" smtClean="0"/>
              <a:t>“My List”</a:t>
            </a:r>
            <a:r>
              <a:rPr lang="en-US" b="0" baseline="0" dirty="0" smtClean="0"/>
              <a:t>.</a:t>
            </a:r>
          </a:p>
          <a:p>
            <a:endParaRPr lang="en-US" b="0" baseline="0" dirty="0" smtClean="0"/>
          </a:p>
          <a:p>
            <a:r>
              <a:rPr lang="en-US" b="0" baseline="0" dirty="0" smtClean="0"/>
              <a:t>The object returned is a </a:t>
            </a:r>
            <a:r>
              <a:rPr lang="en-US" b="1" baseline="0" dirty="0" smtClean="0"/>
              <a:t>Future</a:t>
            </a:r>
            <a:r>
              <a:rPr lang="en-US" b="0" baseline="0" dirty="0" smtClean="0"/>
              <a:t>, also known as a </a:t>
            </a:r>
            <a:r>
              <a:rPr lang="en-US" b="1" baseline="0" dirty="0" smtClean="0"/>
              <a:t>Promise</a:t>
            </a:r>
            <a:r>
              <a:rPr lang="en-US" b="0" baseline="0" dirty="0" smtClean="0"/>
              <a:t>, which will be resolved when the call completes and the data is available. This means that the </a:t>
            </a:r>
            <a:r>
              <a:rPr lang="en-US" b="1" baseline="0" dirty="0" err="1" smtClean="0"/>
              <a:t>getLists</a:t>
            </a:r>
            <a:r>
              <a:rPr lang="en-US" b="0" baseline="0" dirty="0" smtClean="0"/>
              <a:t> call is non-blocking and can be safely used from the UI thread.</a:t>
            </a:r>
          </a:p>
          <a:p>
            <a:endParaRPr lang="en-US" b="0" baseline="0" dirty="0" smtClean="0"/>
          </a:p>
          <a:p>
            <a:r>
              <a:rPr lang="en-US" b="0" baseline="0" dirty="0" smtClean="0"/>
              <a:t>Warning! The final line calls </a:t>
            </a:r>
            <a:r>
              <a:rPr lang="en-US" b="1" baseline="0" dirty="0" err="1" smtClean="0"/>
              <a:t>ListenableFuture.get</a:t>
            </a:r>
            <a:r>
              <a:rPr lang="en-US" b="1" baseline="0" dirty="0" smtClean="0"/>
              <a:t>()</a:t>
            </a:r>
            <a:r>
              <a:rPr lang="en-US" b="0" baseline="0" dirty="0" smtClean="0"/>
              <a:t>, which blocks the current thread until the results are available. </a:t>
            </a:r>
            <a:r>
              <a:rPr lang="en-US" b="1" baseline="0" dirty="0" smtClean="0"/>
              <a:t>Do no use this on the UI thread!</a:t>
            </a:r>
          </a:p>
        </p:txBody>
      </p:sp>
      <p:sp>
        <p:nvSpPr>
          <p:cNvPr id="4" name="Date Placeholder 3"/>
          <p:cNvSpPr>
            <a:spLocks noGrp="1"/>
          </p:cNvSpPr>
          <p:nvPr>
            <p:ph type="dt" idx="10"/>
          </p:nvPr>
        </p:nvSpPr>
        <p:spPr/>
        <p:txBody>
          <a:bodyPr/>
          <a:lstStyle/>
          <a:p>
            <a:fld id="{A3A93A8A-BC77-48F3-89B6-A1B6152FB3C2}"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7226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code queries </a:t>
            </a:r>
            <a:r>
              <a:rPr lang="en-US" dirty="0" err="1" smtClean="0"/>
              <a:t>sharepoint</a:t>
            </a:r>
            <a:r>
              <a:rPr lang="en-US" dirty="0" smtClean="0"/>
              <a:t> for all list items in the list with </a:t>
            </a:r>
            <a:r>
              <a:rPr lang="en-US" baseline="0" dirty="0" smtClean="0"/>
              <a:t>the name </a:t>
            </a:r>
            <a:r>
              <a:rPr lang="en-US" b="1" baseline="0" dirty="0" smtClean="0"/>
              <a:t>“My List”</a:t>
            </a:r>
            <a:r>
              <a:rPr lang="en-US" b="0" baseline="0" dirty="0" smtClean="0"/>
              <a:t>.</a:t>
            </a:r>
          </a:p>
          <a:p>
            <a:endParaRPr lang="en-US" b="0" baseline="0" dirty="0" smtClean="0"/>
          </a:p>
          <a:p>
            <a:r>
              <a:rPr lang="en-US" b="0" baseline="0" dirty="0" smtClean="0"/>
              <a:t>The object returned is a </a:t>
            </a:r>
            <a:r>
              <a:rPr lang="en-US" b="1" baseline="0" dirty="0" smtClean="0"/>
              <a:t>Future</a:t>
            </a:r>
            <a:r>
              <a:rPr lang="en-US" b="0" baseline="0" dirty="0" smtClean="0"/>
              <a:t>, also known as a </a:t>
            </a:r>
            <a:r>
              <a:rPr lang="en-US" b="1" baseline="0" dirty="0" smtClean="0"/>
              <a:t>Promise</a:t>
            </a:r>
            <a:r>
              <a:rPr lang="en-US" b="0" baseline="0" dirty="0" smtClean="0"/>
              <a:t>, which will be resolved when the call completes and the data is available. This means that the </a:t>
            </a:r>
            <a:r>
              <a:rPr lang="en-US" b="1" baseline="0" dirty="0" err="1" smtClean="0"/>
              <a:t>getListItems</a:t>
            </a:r>
            <a:r>
              <a:rPr lang="en-US" b="0" baseline="0" dirty="0" smtClean="0"/>
              <a:t> call is non-blocking and can be safely used from the UI thread.</a:t>
            </a:r>
          </a:p>
          <a:p>
            <a:endParaRPr lang="en-US" b="0" baseline="0" dirty="0" smtClean="0"/>
          </a:p>
          <a:p>
            <a:r>
              <a:rPr lang="en-US" b="0" baseline="0" dirty="0" smtClean="0"/>
              <a:t>Warning! The final line calls </a:t>
            </a:r>
            <a:r>
              <a:rPr lang="en-US" b="1" baseline="0" dirty="0" err="1" smtClean="0"/>
              <a:t>ListenableFuture.get</a:t>
            </a:r>
            <a:r>
              <a:rPr lang="en-US" b="1" baseline="0" dirty="0" smtClean="0"/>
              <a:t>()</a:t>
            </a:r>
            <a:r>
              <a:rPr lang="en-US" b="0" baseline="0" dirty="0" smtClean="0"/>
              <a:t>, which blocks the current thread until the results are available. </a:t>
            </a:r>
            <a:r>
              <a:rPr lang="en-US" b="1" baseline="0" dirty="0" smtClean="0"/>
              <a:t>Do no use this on the UI thread!</a:t>
            </a:r>
          </a:p>
        </p:txBody>
      </p:sp>
      <p:sp>
        <p:nvSpPr>
          <p:cNvPr id="4" name="Date Placeholder 3"/>
          <p:cNvSpPr>
            <a:spLocks noGrp="1"/>
          </p:cNvSpPr>
          <p:nvPr>
            <p:ph type="dt" idx="10"/>
          </p:nvPr>
        </p:nvSpPr>
        <p:spPr/>
        <p:txBody>
          <a:bodyPr/>
          <a:lstStyle/>
          <a:p>
            <a:fld id="{A3A93A8A-BC77-48F3-89B6-A1B6152FB3C2}"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2680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the </a:t>
            </a:r>
            <a:r>
              <a:rPr lang="en-US" baseline="0" dirty="0" err="1" smtClean="0"/>
              <a:t>sharepoint</a:t>
            </a:r>
            <a:r>
              <a:rPr lang="en-US" baseline="0" dirty="0" smtClean="0"/>
              <a:t> data access code in </a:t>
            </a:r>
            <a:r>
              <a:rPr lang="en-NZ" sz="900" b="1" kern="1200" dirty="0" err="1" smtClean="0">
                <a:solidFill>
                  <a:schemeClr val="tx1"/>
                </a:solidFill>
                <a:latin typeface="Segoe UI Light" pitchFamily="34" charset="0"/>
                <a:ea typeface="+mn-ea"/>
                <a:cs typeface="+mn-cs"/>
              </a:rPr>
              <a:t>TaskListItemDataSource</a:t>
            </a:r>
            <a:r>
              <a:rPr lang="en-NZ" sz="900" b="0" kern="1200" dirty="0" smtClean="0">
                <a:solidFill>
                  <a:schemeClr val="tx1"/>
                </a:solidFill>
                <a:latin typeface="Segoe UI Light" pitchFamily="34" charset="0"/>
                <a:ea typeface="+mn-ea"/>
                <a:cs typeface="+mn-cs"/>
              </a:rPr>
              <a:t>.</a:t>
            </a:r>
          </a:p>
          <a:p>
            <a:endParaRPr lang="en-US" sz="900" b="0" kern="1200" dirty="0" smtClean="0">
              <a:solidFill>
                <a:schemeClr val="tx1"/>
              </a:solidFill>
              <a:latin typeface="Segoe UI Light" pitchFamily="34" charset="0"/>
              <a:ea typeface="+mn-ea"/>
              <a:cs typeface="+mn-cs"/>
            </a:endParaRPr>
          </a:p>
          <a:p>
            <a:r>
              <a:rPr lang="en-US" sz="900" b="0" kern="1200" dirty="0" smtClean="0">
                <a:solidFill>
                  <a:schemeClr val="tx1"/>
                </a:solidFill>
                <a:latin typeface="Segoe UI Light" pitchFamily="34" charset="0"/>
                <a:ea typeface="+mn-ea"/>
                <a:cs typeface="+mn-cs"/>
              </a:rPr>
              <a:t>Note</a:t>
            </a:r>
            <a:r>
              <a:rPr lang="en-US" sz="900" b="0" kern="1200" baseline="0" dirty="0" smtClean="0">
                <a:solidFill>
                  <a:schemeClr val="tx1"/>
                </a:solidFill>
                <a:latin typeface="Segoe UI Light" pitchFamily="34" charset="0"/>
                <a:ea typeface="+mn-ea"/>
                <a:cs typeface="+mn-cs"/>
              </a:rPr>
              <a:t> that these functions are blocking and can only safely be called from a background thread!</a:t>
            </a:r>
            <a:endParaRPr lang="en-US" b="1" dirty="0"/>
          </a:p>
        </p:txBody>
      </p:sp>
      <p:sp>
        <p:nvSpPr>
          <p:cNvPr id="4" name="Date Placeholder 3"/>
          <p:cNvSpPr>
            <a:spLocks noGrp="1"/>
          </p:cNvSpPr>
          <p:nvPr>
            <p:ph type="dt" idx="10"/>
          </p:nvPr>
        </p:nvSpPr>
        <p:spPr/>
        <p:txBody>
          <a:bodyPr/>
          <a:lstStyle/>
          <a:p>
            <a:fld id="{6DFBD1BE-6A4F-4D98-BF0B-ADDB5A85FBE3}"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high-level architecture of the app and it’s services.</a:t>
            </a:r>
          </a:p>
          <a:p>
            <a:endParaRPr lang="en-US" baseline="0" dirty="0" smtClean="0"/>
          </a:p>
          <a:p>
            <a:r>
              <a:rPr lang="en-US" baseline="0" dirty="0" smtClean="0"/>
              <a:t>Authentication is provided directly by Azure AD, via </a:t>
            </a:r>
            <a:r>
              <a:rPr lang="en-US" baseline="0" dirty="0" err="1" smtClean="0"/>
              <a:t>OAuth</a:t>
            </a:r>
            <a:r>
              <a:rPr lang="en-US" baseline="0" dirty="0" smtClean="0"/>
              <a:t>.</a:t>
            </a:r>
          </a:p>
          <a:p>
            <a:endParaRPr lang="en-US" baseline="0" dirty="0" smtClean="0"/>
          </a:p>
          <a:p>
            <a:r>
              <a:rPr lang="en-US" baseline="0" dirty="0" smtClean="0"/>
              <a:t>After authentication, we communicate with the O365 SharePoint instance via its REST APIs.</a:t>
            </a:r>
            <a:endParaRPr lang="en-NZ" dirty="0"/>
          </a:p>
        </p:txBody>
      </p:sp>
      <p:sp>
        <p:nvSpPr>
          <p:cNvPr id="4" name="Date Placeholder 3"/>
          <p:cNvSpPr>
            <a:spLocks noGrp="1"/>
          </p:cNvSpPr>
          <p:nvPr>
            <p:ph type="dt" idx="10"/>
          </p:nvPr>
        </p:nvSpPr>
        <p:spPr/>
        <p:txBody>
          <a:bodyPr/>
          <a:lstStyle/>
          <a:p>
            <a:fld id="{9931F9D6-ECE6-4F56-84CD-13AD7012A4D7}"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668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smtClean="0"/>
          </a:p>
          <a:p>
            <a:endParaRPr lang="en-NZ" dirty="0" smtClean="0"/>
          </a:p>
          <a:p>
            <a:endParaRPr lang="en-NZ" dirty="0" smtClean="0"/>
          </a:p>
          <a:p>
            <a:r>
              <a:rPr lang="en-NZ" dirty="0" smtClean="0"/>
              <a:t>Note:</a:t>
            </a:r>
            <a:r>
              <a:rPr lang="en-NZ" baseline="0" dirty="0" smtClean="0"/>
              <a:t> we cannot use Android Studio without additional effort – this is because the two libraries we are using have not yet been updated to target Android Studio’s build system.</a:t>
            </a:r>
            <a:endParaRPr lang="en-NZ" dirty="0"/>
          </a:p>
        </p:txBody>
      </p:sp>
      <p:sp>
        <p:nvSpPr>
          <p:cNvPr id="4" name="Date Placeholder 3"/>
          <p:cNvSpPr>
            <a:spLocks noGrp="1"/>
          </p:cNvSpPr>
          <p:nvPr>
            <p:ph type="dt" idx="10"/>
          </p:nvPr>
        </p:nvSpPr>
        <p:spPr/>
        <p:txBody>
          <a:bodyPr/>
          <a:lstStyle/>
          <a:p>
            <a:fld id="{7DC82F05-31AB-49C6-9156-5C9B44D89D51}"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205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workspace is</a:t>
            </a:r>
            <a:r>
              <a:rPr lang="en-US" baseline="0" dirty="0" smtClean="0"/>
              <a:t> mapped to a directory on your computer.</a:t>
            </a:r>
            <a:endParaRPr lang="en-NZ" dirty="0"/>
          </a:p>
        </p:txBody>
      </p:sp>
      <p:sp>
        <p:nvSpPr>
          <p:cNvPr id="4" name="Date Placeholder 3"/>
          <p:cNvSpPr>
            <a:spLocks noGrp="1"/>
          </p:cNvSpPr>
          <p:nvPr>
            <p:ph type="dt" idx="10"/>
          </p:nvPr>
        </p:nvSpPr>
        <p:spPr/>
        <p:txBody>
          <a:bodyPr/>
          <a:lstStyle/>
          <a:p>
            <a:fld id="{0C0A3D2A-4059-4AF6-9687-4BC3756DF78B}"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9746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Use</a:t>
            </a:r>
            <a:r>
              <a:rPr lang="en-NZ" baseline="0" dirty="0" smtClean="0"/>
              <a:t> the Android SDK manager to download </a:t>
            </a:r>
            <a:endParaRPr lang="en-NZ" dirty="0"/>
          </a:p>
        </p:txBody>
      </p:sp>
      <p:sp>
        <p:nvSpPr>
          <p:cNvPr id="4" name="Date Placeholder 3"/>
          <p:cNvSpPr>
            <a:spLocks noGrp="1"/>
          </p:cNvSpPr>
          <p:nvPr>
            <p:ph type="dt" idx="10"/>
          </p:nvPr>
        </p:nvSpPr>
        <p:spPr/>
        <p:txBody>
          <a:bodyPr/>
          <a:lstStyle/>
          <a:p>
            <a:fld id="{5D432399-0F11-451A-AAC8-D818F3C2518F}"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6913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a:t>
            </a:r>
            <a:r>
              <a:rPr lang="en-US" baseline="0" dirty="0" smtClean="0"/>
              <a:t> we will look at authenticating an Android app with Azure AD using the Active Directory Library for Android</a:t>
            </a:r>
            <a:endParaRPr lang="en-NZ" dirty="0"/>
          </a:p>
        </p:txBody>
      </p:sp>
      <p:sp>
        <p:nvSpPr>
          <p:cNvPr id="4" name="Date Placeholder 3"/>
          <p:cNvSpPr>
            <a:spLocks noGrp="1"/>
          </p:cNvSpPr>
          <p:nvPr>
            <p:ph type="dt" idx="10"/>
          </p:nvPr>
        </p:nvSpPr>
        <p:spPr/>
        <p:txBody>
          <a:bodyPr/>
          <a:lstStyle/>
          <a:p>
            <a:fld id="{30F2C5B9-9953-4AF4-83F4-E5D65DED28DD}"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9788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ADAL simplifies authentication with Azure AD. Provides support for user authentication via sign-in (UI) or refresh tokens.</a:t>
            </a:r>
          </a:p>
          <a:p>
            <a:endParaRPr lang="en-NZ"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aseline="0" dirty="0" smtClean="0"/>
              <a:t>Can be found on GitHub at </a:t>
            </a:r>
            <a:r>
              <a:rPr lang="en-NZ" dirty="0" smtClean="0"/>
              <a:t>https://github.com/AzureAD/azure-activedirectory-library-for-android</a:t>
            </a:r>
          </a:p>
          <a:p>
            <a:endParaRPr lang="en-NZ" dirty="0" smtClean="0"/>
          </a:p>
          <a:p>
            <a:r>
              <a:rPr lang="en-NZ" dirty="0" smtClean="0"/>
              <a:t>ADAL must be included as source code.</a:t>
            </a:r>
            <a:r>
              <a:rPr lang="en-NZ" baseline="0" dirty="0" smtClean="0"/>
              <a:t> It must be cloned into our workspace and imported into Eclipse</a:t>
            </a:r>
            <a:endParaRPr lang="en-NZ" dirty="0"/>
          </a:p>
        </p:txBody>
      </p:sp>
      <p:sp>
        <p:nvSpPr>
          <p:cNvPr id="4" name="Date Placeholder 3"/>
          <p:cNvSpPr>
            <a:spLocks noGrp="1"/>
          </p:cNvSpPr>
          <p:nvPr>
            <p:ph type="dt" idx="10"/>
          </p:nvPr>
        </p:nvSpPr>
        <p:spPr/>
        <p:txBody>
          <a:bodyPr/>
          <a:lstStyle/>
          <a:p>
            <a:fld id="{56F4EE20-00AB-4C16-AD2F-F0E9A42B3963}"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4574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smtClean="0"/>
          </a:p>
        </p:txBody>
      </p:sp>
      <p:sp>
        <p:nvSpPr>
          <p:cNvPr id="4" name="Date Placeholder 3"/>
          <p:cNvSpPr>
            <a:spLocks noGrp="1"/>
          </p:cNvSpPr>
          <p:nvPr>
            <p:ph type="dt" idx="10"/>
          </p:nvPr>
        </p:nvSpPr>
        <p:spPr/>
        <p:txBody>
          <a:bodyPr/>
          <a:lstStyle/>
          <a:p>
            <a:fld id="{B6FED557-D37C-499C-9C0F-325749C7CD38}" type="datetime1">
              <a:rPr lang="en-US" smtClean="0"/>
              <a:t>10/24/2014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6452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Drawing1.vsdx"/><Relationship Id="rId4" Type="http://schemas.openxmlformats.org/officeDocument/2006/relationships/oleObject" Target="../embeddings/oleObject1.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with High Level Archite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graphicFrame>
        <p:nvGraphicFramePr>
          <p:cNvPr id="6" name="Object 5"/>
          <p:cNvGraphicFramePr>
            <a:graphicFrameLocks noChangeAspect="1"/>
          </p:cNvGraphicFramePr>
          <p:nvPr userDrawn="1">
            <p:extLst>
              <p:ext uri="{D42A27DB-BD31-4B8C-83A1-F6EECF244321}">
                <p14:modId xmlns:p14="http://schemas.microsoft.com/office/powerpoint/2010/main" val="1319070566"/>
              </p:ext>
            </p:extLst>
          </p:nvPr>
        </p:nvGraphicFramePr>
        <p:xfrm>
          <a:off x="2362200" y="1238250"/>
          <a:ext cx="7019925" cy="5248275"/>
        </p:xfrm>
        <a:graphic>
          <a:graphicData uri="http://schemas.openxmlformats.org/presentationml/2006/ole">
            <mc:AlternateContent xmlns:mc="http://schemas.openxmlformats.org/markup-compatibility/2006">
              <mc:Choice xmlns:v="urn:schemas-microsoft-com:vml" Requires="v">
                <p:oleObj spid="_x0000_s3114" name="Visio" r:id="rId5" imgW="5610113" imgH="4200465" progId="Visio.Drawing.15">
                  <p:embed/>
                </p:oleObj>
              </mc:Choice>
              <mc:Fallback>
                <p:oleObj name="Visio" r:id="rId5" imgW="5610113" imgH="4200465" progId="Visio.Drawing.15">
                  <p:embed/>
                  <p:pic>
                    <p:nvPicPr>
                      <p:cNvPr id="0" name=""/>
                      <p:cNvPicPr/>
                      <p:nvPr/>
                    </p:nvPicPr>
                    <p:blipFill>
                      <a:blip r:embed="rId6"/>
                      <a:stretch>
                        <a:fillRect/>
                      </a:stretch>
                    </p:blipFill>
                    <p:spPr>
                      <a:xfrm>
                        <a:off x="2362200" y="1238250"/>
                        <a:ext cx="7019925" cy="5248275"/>
                      </a:xfrm>
                      <a:prstGeom prst="rect">
                        <a:avLst/>
                      </a:prstGeom>
                    </p:spPr>
                  </p:pic>
                </p:oleObj>
              </mc:Fallback>
            </mc:AlternateContent>
          </a:graphicData>
        </a:graphic>
      </p:graphicFrame>
    </p:spTree>
    <p:extLst>
      <p:ext uri="{BB962C8B-B14F-4D97-AF65-F5344CB8AC3E}">
        <p14:creationId xmlns:p14="http://schemas.microsoft.com/office/powerpoint/2010/main" val="123805296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149" r:id="rId18"/>
    <p:sldLayoutId id="2147484093" r:id="rId19"/>
    <p:sldLayoutId id="2147484094" r:id="rId20"/>
    <p:sldLayoutId id="2147484096" r:id="rId21"/>
    <p:sldLayoutId id="2147484144" r:id="rId22"/>
    <p:sldLayoutId id="2147484145" r:id="rId23"/>
    <p:sldLayoutId id="2147484146" r:id="rId24"/>
    <p:sldLayoutId id="2147484147" r:id="rId25"/>
    <p:sldLayoutId id="2147484148"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package" Target="../embeddings/Microsoft_Visio_Drawing2.vsdx"/><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package" Target="../embeddings/Microsoft_Visio_Drawing3.vsdx"/><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a:t>
            </a:r>
            <a:r>
              <a:rPr lang="en-US" sz="6595"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Authentication with Azure AD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26803197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with Azure AD </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11</a:t>
            </a:fld>
            <a:endParaRPr lang="en-US" dirty="0"/>
          </a:p>
        </p:txBody>
      </p:sp>
      <p:sp>
        <p:nvSpPr>
          <p:cNvPr id="6" name="Freeform 5"/>
          <p:cNvSpPr/>
          <p:nvPr/>
        </p:nvSpPr>
        <p:spPr bwMode="auto">
          <a:xfrm>
            <a:off x="3409949" y="2266950"/>
            <a:ext cx="2097261" cy="2008188"/>
          </a:xfrm>
          <a:custGeom>
            <a:avLst/>
            <a:gdLst>
              <a:gd name="connsiteX0" fmla="*/ 120419 w 2458980"/>
              <a:gd name="connsiteY0" fmla="*/ 399459 h 2508059"/>
              <a:gd name="connsiteX1" fmla="*/ 399819 w 2458980"/>
              <a:gd name="connsiteY1" fmla="*/ 2272709 h 2508059"/>
              <a:gd name="connsiteX2" fmla="*/ 2381019 w 2458980"/>
              <a:gd name="connsiteY2" fmla="*/ 2247309 h 2508059"/>
              <a:gd name="connsiteX3" fmla="*/ 1873019 w 2458980"/>
              <a:gd name="connsiteY3" fmla="*/ 151809 h 2508059"/>
              <a:gd name="connsiteX4" fmla="*/ 120419 w 2458980"/>
              <a:gd name="connsiteY4" fmla="*/ 399459 h 2508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8980" h="2508059">
                <a:moveTo>
                  <a:pt x="120419" y="399459"/>
                </a:moveTo>
                <a:cubicBezTo>
                  <a:pt x="-125114" y="752942"/>
                  <a:pt x="23052" y="1964734"/>
                  <a:pt x="399819" y="2272709"/>
                </a:cubicBezTo>
                <a:cubicBezTo>
                  <a:pt x="776586" y="2580684"/>
                  <a:pt x="2135486" y="2600792"/>
                  <a:pt x="2381019" y="2247309"/>
                </a:cubicBezTo>
                <a:cubicBezTo>
                  <a:pt x="2626552" y="1893826"/>
                  <a:pt x="2246611" y="460842"/>
                  <a:pt x="1873019" y="151809"/>
                </a:cubicBezTo>
                <a:cubicBezTo>
                  <a:pt x="1499427" y="-157224"/>
                  <a:pt x="365952" y="45976"/>
                  <a:pt x="120419" y="399459"/>
                </a:cubicBezTo>
                <a:close/>
              </a:path>
            </a:pathLst>
          </a:custGeom>
          <a:solidFill>
            <a:schemeClr val="accent1">
              <a:alpha val="4000"/>
            </a:schemeClr>
          </a:solid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39888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2924" y="1447799"/>
            <a:ext cx="11149013" cy="1975926"/>
          </a:xfrm>
        </p:spPr>
        <p:txBody>
          <a:bodyPr/>
          <a:lstStyle/>
          <a:p>
            <a:r>
              <a:rPr lang="en-US" dirty="0" smtClean="0"/>
              <a:t>O365 SharePoint allows authentication via Azure Active Directory.</a:t>
            </a:r>
          </a:p>
          <a:p>
            <a:r>
              <a:rPr lang="en-US" dirty="0" smtClean="0"/>
              <a:t>Azure AD supports the </a:t>
            </a:r>
            <a:r>
              <a:rPr lang="en-US" dirty="0" err="1" smtClean="0"/>
              <a:t>OAuth</a:t>
            </a:r>
            <a:r>
              <a:rPr lang="en-US" dirty="0" smtClean="0"/>
              <a:t> authentication standard.</a:t>
            </a:r>
          </a:p>
          <a:p>
            <a:r>
              <a:rPr lang="en-US" dirty="0" smtClean="0"/>
              <a:t>To support this we will use the Azure AD library for Android.</a:t>
            </a:r>
            <a:endParaRPr lang="en-NZ" dirty="0"/>
          </a:p>
        </p:txBody>
      </p:sp>
      <p:sp>
        <p:nvSpPr>
          <p:cNvPr id="3" name="Title 2"/>
          <p:cNvSpPr>
            <a:spLocks noGrp="1"/>
          </p:cNvSpPr>
          <p:nvPr>
            <p:ph type="title"/>
          </p:nvPr>
        </p:nvSpPr>
        <p:spPr/>
        <p:txBody>
          <a:bodyPr/>
          <a:lstStyle/>
          <a:p>
            <a:r>
              <a:rPr lang="en-US" dirty="0" smtClean="0"/>
              <a:t>Overview</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81949852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Provides UI and services </a:t>
            </a:r>
            <a:r>
              <a:rPr lang="en-NZ" dirty="0"/>
              <a:t>for implementing an Azure AD </a:t>
            </a:r>
            <a:r>
              <a:rPr lang="en-NZ" dirty="0" err="1"/>
              <a:t>OAuth</a:t>
            </a:r>
            <a:r>
              <a:rPr lang="en-NZ" dirty="0"/>
              <a:t> </a:t>
            </a:r>
            <a:r>
              <a:rPr lang="en-NZ" dirty="0" smtClean="0"/>
              <a:t>flow within an Android app.</a:t>
            </a:r>
            <a:endParaRPr lang="en-NZ" dirty="0"/>
          </a:p>
          <a:p>
            <a:r>
              <a:rPr lang="en-NZ" dirty="0"/>
              <a:t>https://github.com/AzureAD/azure-activedirectory-library-for-android</a:t>
            </a:r>
          </a:p>
          <a:p>
            <a:r>
              <a:rPr lang="en-NZ" dirty="0"/>
              <a:t>This library </a:t>
            </a:r>
            <a:r>
              <a:rPr lang="en-NZ" dirty="0" smtClean="0"/>
              <a:t>must be included as source </a:t>
            </a:r>
            <a:r>
              <a:rPr lang="en-NZ" dirty="0"/>
              <a:t>– meaning we clone a copy of it into our workspace in order to </a:t>
            </a:r>
            <a:r>
              <a:rPr lang="en-NZ" dirty="0" smtClean="0"/>
              <a:t>use it</a:t>
            </a:r>
            <a:endParaRPr lang="en-NZ" dirty="0"/>
          </a:p>
          <a:p>
            <a:endParaRPr lang="en-NZ" dirty="0"/>
          </a:p>
        </p:txBody>
      </p:sp>
      <p:sp>
        <p:nvSpPr>
          <p:cNvPr id="3" name="Title 2"/>
          <p:cNvSpPr>
            <a:spLocks noGrp="1"/>
          </p:cNvSpPr>
          <p:nvPr>
            <p:ph type="title"/>
          </p:nvPr>
        </p:nvSpPr>
        <p:spPr/>
        <p:txBody>
          <a:bodyPr/>
          <a:lstStyle/>
          <a:p>
            <a:r>
              <a:rPr lang="en-NZ" dirty="0" smtClean="0"/>
              <a:t>Azure AD library for Android (ADAL)</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1203928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a:t>In order to authenticate with Azure AD we must create an </a:t>
            </a:r>
            <a:r>
              <a:rPr lang="en-NZ" b="1" dirty="0" smtClean="0"/>
              <a:t>Application</a:t>
            </a:r>
            <a:r>
              <a:rPr lang="en-NZ" dirty="0" smtClean="0"/>
              <a:t> within </a:t>
            </a:r>
            <a:r>
              <a:rPr lang="en-NZ" dirty="0"/>
              <a:t>Active </a:t>
            </a:r>
            <a:r>
              <a:rPr lang="en-NZ" dirty="0" smtClean="0"/>
              <a:t>Directory.</a:t>
            </a:r>
          </a:p>
          <a:p>
            <a:r>
              <a:rPr lang="en-NZ" dirty="0" smtClean="0"/>
              <a:t>The </a:t>
            </a:r>
            <a:r>
              <a:rPr lang="en-NZ" b="1" dirty="0" smtClean="0"/>
              <a:t>Application</a:t>
            </a:r>
            <a:r>
              <a:rPr lang="en-NZ" dirty="0" smtClean="0"/>
              <a:t> represents the Android client, and is granted permission to access O365 SharePoint.</a:t>
            </a:r>
            <a:endParaRPr lang="en-NZ" dirty="0"/>
          </a:p>
          <a:p>
            <a:r>
              <a:rPr lang="en-NZ" dirty="0" smtClean="0"/>
              <a:t>ADAL is configured using information from this </a:t>
            </a:r>
            <a:r>
              <a:rPr lang="en-NZ" b="1" dirty="0" smtClean="0"/>
              <a:t>Application</a:t>
            </a:r>
            <a:r>
              <a:rPr lang="en-NZ" dirty="0" smtClean="0"/>
              <a:t> (client id, redirect address, requested resource).</a:t>
            </a:r>
          </a:p>
        </p:txBody>
      </p:sp>
      <p:sp>
        <p:nvSpPr>
          <p:cNvPr id="3" name="Title 2"/>
          <p:cNvSpPr>
            <a:spLocks noGrp="1"/>
          </p:cNvSpPr>
          <p:nvPr>
            <p:ph type="title"/>
          </p:nvPr>
        </p:nvSpPr>
        <p:spPr/>
        <p:txBody>
          <a:bodyPr/>
          <a:lstStyle/>
          <a:p>
            <a:r>
              <a:rPr lang="en-NZ" dirty="0" smtClean="0"/>
              <a:t>Preparation</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140610535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1: Update your project’s AndroidManifest.xml:</a:t>
            </a:r>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
        <p:nvSpPr>
          <p:cNvPr id="5" name="Rectangle 4"/>
          <p:cNvSpPr/>
          <p:nvPr/>
        </p:nvSpPr>
        <p:spPr>
          <a:xfrm>
            <a:off x="519112" y="2198003"/>
            <a:ext cx="11149013" cy="3139321"/>
          </a:xfrm>
          <a:prstGeom prst="rect">
            <a:avLst/>
          </a:prstGeom>
        </p:spPr>
        <p:txBody>
          <a:bodyPr wrap="square">
            <a:spAutoFit/>
          </a:bodyPr>
          <a:lstStyle/>
          <a:p>
            <a:r>
              <a:rPr lang="en-NZ" b="1" dirty="0" smtClean="0">
                <a:solidFill>
                  <a:srgbClr val="000080"/>
                </a:solidFill>
                <a:latin typeface="Courier New" panose="02070309020205020404" pitchFamily="49" charset="0"/>
              </a:rPr>
              <a:t>&lt;</a:t>
            </a:r>
            <a:r>
              <a:rPr lang="en-NZ" b="1" dirty="0">
                <a:solidFill>
                  <a:srgbClr val="000080"/>
                </a:solidFill>
                <a:latin typeface="Courier New" panose="02070309020205020404" pitchFamily="49" charset="0"/>
              </a:rPr>
              <a:t>uses-permission </a:t>
            </a:r>
            <a:r>
              <a:rPr lang="en-NZ" b="1" dirty="0" err="1">
                <a:solidFill>
                  <a:srgbClr val="800080"/>
                </a:solidFill>
                <a:latin typeface="Courier New" panose="02070309020205020404" pitchFamily="49" charset="0"/>
              </a:rPr>
              <a:t>android:name</a:t>
            </a:r>
            <a:r>
              <a:rPr lang="en-NZ" b="1" dirty="0">
                <a:solidFill>
                  <a:srgbClr val="000000"/>
                </a:solidFill>
                <a:latin typeface="Courier New" panose="02070309020205020404" pitchFamily="49" charset="0"/>
              </a:rPr>
              <a:t>=</a:t>
            </a:r>
            <a:r>
              <a:rPr lang="en-NZ" b="1" dirty="0">
                <a:solidFill>
                  <a:srgbClr val="A31515"/>
                </a:solidFill>
                <a:latin typeface="Courier New" panose="02070309020205020404" pitchFamily="49" charset="0"/>
              </a:rPr>
              <a:t>"</a:t>
            </a:r>
            <a:r>
              <a:rPr lang="en-NZ" b="1" dirty="0" err="1">
                <a:solidFill>
                  <a:srgbClr val="A31515"/>
                </a:solidFill>
                <a:latin typeface="Courier New" panose="02070309020205020404" pitchFamily="49" charset="0"/>
              </a:rPr>
              <a:t>android.permission.INTERNET</a:t>
            </a:r>
            <a:r>
              <a:rPr lang="en-NZ" b="1" dirty="0">
                <a:solidFill>
                  <a:srgbClr val="A31515"/>
                </a:solidFill>
                <a:latin typeface="Courier New" panose="02070309020205020404" pitchFamily="49" charset="0"/>
              </a:rPr>
              <a:t>" </a:t>
            </a:r>
            <a:r>
              <a:rPr lang="en-NZ" b="1" dirty="0">
                <a:solidFill>
                  <a:srgbClr val="000080"/>
                </a:solidFill>
                <a:latin typeface="Courier New" panose="02070309020205020404" pitchFamily="49" charset="0"/>
              </a:rPr>
              <a:t>/&gt;</a:t>
            </a:r>
          </a:p>
          <a:p>
            <a:r>
              <a:rPr lang="en-NZ" b="1" dirty="0" smtClean="0">
                <a:solidFill>
                  <a:srgbClr val="000080"/>
                </a:solidFill>
                <a:latin typeface="Courier New" panose="02070309020205020404" pitchFamily="49" charset="0"/>
              </a:rPr>
              <a:t>&lt;</a:t>
            </a:r>
            <a:r>
              <a:rPr lang="en-NZ" b="1" dirty="0">
                <a:solidFill>
                  <a:srgbClr val="000080"/>
                </a:solidFill>
                <a:latin typeface="Courier New" panose="02070309020205020404" pitchFamily="49" charset="0"/>
              </a:rPr>
              <a:t>uses-permission </a:t>
            </a:r>
            <a:r>
              <a:rPr lang="en-NZ" b="1" dirty="0" err="1">
                <a:solidFill>
                  <a:srgbClr val="800080"/>
                </a:solidFill>
                <a:latin typeface="Courier New" panose="02070309020205020404" pitchFamily="49" charset="0"/>
              </a:rPr>
              <a:t>android:name</a:t>
            </a:r>
            <a:r>
              <a:rPr lang="en-NZ" b="1" dirty="0">
                <a:solidFill>
                  <a:srgbClr val="000000"/>
                </a:solidFill>
                <a:latin typeface="Courier New" panose="02070309020205020404" pitchFamily="49" charset="0"/>
              </a:rPr>
              <a:t>=</a:t>
            </a:r>
            <a:r>
              <a:rPr lang="en-NZ" b="1" dirty="0">
                <a:solidFill>
                  <a:srgbClr val="A31515"/>
                </a:solidFill>
                <a:latin typeface="Courier New" panose="02070309020205020404" pitchFamily="49" charset="0"/>
              </a:rPr>
              <a:t>"</a:t>
            </a:r>
            <a:r>
              <a:rPr lang="en-NZ" b="1" dirty="0" err="1">
                <a:solidFill>
                  <a:srgbClr val="A31515"/>
                </a:solidFill>
                <a:latin typeface="Courier New" panose="02070309020205020404" pitchFamily="49" charset="0"/>
              </a:rPr>
              <a:t>android.permission.ACCESS_NETWORK_STATE</a:t>
            </a:r>
            <a:r>
              <a:rPr lang="en-NZ" b="1" dirty="0">
                <a:solidFill>
                  <a:srgbClr val="A31515"/>
                </a:solidFill>
                <a:latin typeface="Courier New" panose="02070309020205020404" pitchFamily="49" charset="0"/>
              </a:rPr>
              <a:t>" </a:t>
            </a:r>
            <a:r>
              <a:rPr lang="en-NZ" b="1" dirty="0" smtClean="0">
                <a:solidFill>
                  <a:srgbClr val="000080"/>
                </a:solidFill>
                <a:latin typeface="Courier New" panose="02070309020205020404" pitchFamily="49" charset="0"/>
              </a:rPr>
              <a:t>/&gt;</a:t>
            </a:r>
          </a:p>
          <a:p>
            <a:r>
              <a:rPr lang="en-NZ" dirty="0" smtClean="0">
                <a:solidFill>
                  <a:srgbClr val="000080"/>
                </a:solidFill>
                <a:latin typeface="Courier New" panose="02070309020205020404" pitchFamily="49" charset="0"/>
              </a:rPr>
              <a:t>&lt;application ...&gt;</a:t>
            </a:r>
          </a:p>
          <a:p>
            <a:r>
              <a:rPr lang="en-NZ" dirty="0">
                <a:solidFill>
                  <a:srgbClr val="000080"/>
                </a:solidFill>
                <a:latin typeface="Courier New" panose="02070309020205020404" pitchFamily="49" charset="0"/>
              </a:rPr>
              <a:t> </a:t>
            </a:r>
            <a:r>
              <a:rPr lang="en-NZ" dirty="0" smtClean="0">
                <a:solidFill>
                  <a:srgbClr val="000080"/>
                </a:solidFill>
                <a:latin typeface="Courier New" panose="02070309020205020404" pitchFamily="49" charset="0"/>
              </a:rPr>
              <a:t>   ...</a:t>
            </a:r>
          </a:p>
          <a:p>
            <a:r>
              <a:rPr lang="en-NZ" dirty="0" smtClean="0">
                <a:solidFill>
                  <a:srgbClr val="000080"/>
                </a:solidFill>
                <a:latin typeface="Courier New" panose="02070309020205020404" pitchFamily="49" charset="0"/>
              </a:rPr>
              <a:t>    &lt;</a:t>
            </a:r>
            <a:r>
              <a:rPr lang="en-NZ" dirty="0">
                <a:solidFill>
                  <a:srgbClr val="000080"/>
                </a:solidFill>
                <a:latin typeface="Courier New" panose="02070309020205020404" pitchFamily="49" charset="0"/>
              </a:rPr>
              <a:t>activity</a:t>
            </a:r>
          </a:p>
          <a:p>
            <a:r>
              <a:rPr lang="en-NZ" dirty="0">
                <a:latin typeface="Courier New" panose="02070309020205020404" pitchFamily="49" charset="0"/>
              </a:rPr>
              <a:t>    </a:t>
            </a:r>
            <a:r>
              <a:rPr lang="en-NZ" dirty="0" smtClean="0">
                <a:latin typeface="Courier New" panose="02070309020205020404" pitchFamily="49" charset="0"/>
              </a:rPr>
              <a:t>    </a:t>
            </a:r>
            <a:r>
              <a:rPr lang="en-NZ" b="1" dirty="0" err="1" smtClean="0">
                <a:solidFill>
                  <a:srgbClr val="800080"/>
                </a:solidFill>
                <a:latin typeface="Courier New" panose="02070309020205020404" pitchFamily="49" charset="0"/>
              </a:rPr>
              <a:t>android:name</a:t>
            </a:r>
            <a:r>
              <a:rPr lang="en-NZ" b="1" dirty="0">
                <a:solidFill>
                  <a:srgbClr val="000000"/>
                </a:solidFill>
                <a:latin typeface="Courier New" panose="02070309020205020404" pitchFamily="49" charset="0"/>
              </a:rPr>
              <a:t>=</a:t>
            </a:r>
            <a:r>
              <a:rPr lang="en-NZ" b="1" dirty="0">
                <a:solidFill>
                  <a:srgbClr val="A31515"/>
                </a:solidFill>
                <a:latin typeface="Courier New" panose="02070309020205020404" pitchFamily="49" charset="0"/>
              </a:rPr>
              <a:t>"</a:t>
            </a:r>
            <a:r>
              <a:rPr lang="en-NZ" b="1" dirty="0" err="1">
                <a:solidFill>
                  <a:srgbClr val="A31515"/>
                </a:solidFill>
                <a:latin typeface="Courier New" panose="02070309020205020404" pitchFamily="49" charset="0"/>
              </a:rPr>
              <a:t>com.microsoft.aad.adal.AuthenticationActivity</a:t>
            </a:r>
            <a:r>
              <a:rPr lang="en-NZ" b="1" dirty="0">
                <a:solidFill>
                  <a:srgbClr val="A31515"/>
                </a:solidFill>
                <a:latin typeface="Courier New" panose="02070309020205020404" pitchFamily="49" charset="0"/>
              </a:rPr>
              <a:t>"</a:t>
            </a:r>
          </a:p>
          <a:p>
            <a:r>
              <a:rPr lang="en-NZ" dirty="0" smtClean="0">
                <a:latin typeface="Courier New" panose="02070309020205020404" pitchFamily="49" charset="0"/>
              </a:rPr>
              <a:t>        </a:t>
            </a:r>
            <a:r>
              <a:rPr lang="en-NZ" dirty="0" err="1" smtClean="0">
                <a:solidFill>
                  <a:srgbClr val="800080"/>
                </a:solidFill>
                <a:latin typeface="Courier New" panose="02070309020205020404" pitchFamily="49" charset="0"/>
              </a:rPr>
              <a:t>android:label</a:t>
            </a:r>
            <a:r>
              <a:rPr lang="en-NZ" dirty="0" smtClean="0">
                <a:solidFill>
                  <a:srgbClr val="000000"/>
                </a:solidFill>
                <a:latin typeface="Courier New" panose="02070309020205020404" pitchFamily="49" charset="0"/>
              </a:rPr>
              <a:t>=</a:t>
            </a:r>
            <a:r>
              <a:rPr lang="en-NZ" dirty="0" smtClean="0">
                <a:solidFill>
                  <a:srgbClr val="A31515"/>
                </a:solidFill>
                <a:latin typeface="Courier New" panose="02070309020205020404" pitchFamily="49" charset="0"/>
              </a:rPr>
              <a:t>"Authenticate with AD"</a:t>
            </a:r>
            <a:endParaRPr lang="en-NZ" dirty="0">
              <a:solidFill>
                <a:srgbClr val="A31515"/>
              </a:solidFill>
              <a:latin typeface="Courier New" panose="02070309020205020404" pitchFamily="49" charset="0"/>
            </a:endParaRPr>
          </a:p>
          <a:p>
            <a:r>
              <a:rPr lang="en-NZ" dirty="0">
                <a:latin typeface="Courier New" panose="02070309020205020404" pitchFamily="49" charset="0"/>
              </a:rPr>
              <a:t>        </a:t>
            </a:r>
            <a:r>
              <a:rPr lang="en-NZ" dirty="0" err="1" smtClean="0">
                <a:solidFill>
                  <a:srgbClr val="800080"/>
                </a:solidFill>
                <a:latin typeface="Courier New" panose="02070309020205020404" pitchFamily="49" charset="0"/>
              </a:rPr>
              <a:t>android:screenOrientation</a:t>
            </a:r>
            <a:r>
              <a:rPr lang="en-NZ" dirty="0">
                <a:solidFill>
                  <a:srgbClr val="000000"/>
                </a:solidFill>
                <a:latin typeface="Courier New" panose="02070309020205020404" pitchFamily="49" charset="0"/>
              </a:rPr>
              <a:t>=</a:t>
            </a:r>
            <a:r>
              <a:rPr lang="en-NZ" dirty="0">
                <a:solidFill>
                  <a:srgbClr val="A31515"/>
                </a:solidFill>
                <a:latin typeface="Courier New" panose="02070309020205020404" pitchFamily="49" charset="0"/>
              </a:rPr>
              <a:t>"portrait"</a:t>
            </a:r>
            <a:r>
              <a:rPr lang="en-NZ" dirty="0">
                <a:solidFill>
                  <a:srgbClr val="000080"/>
                </a:solidFill>
                <a:latin typeface="Courier New" panose="02070309020205020404" pitchFamily="49" charset="0"/>
              </a:rPr>
              <a:t>&gt;</a:t>
            </a:r>
          </a:p>
          <a:p>
            <a:r>
              <a:rPr lang="en-NZ" dirty="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&lt;/</a:t>
            </a:r>
            <a:r>
              <a:rPr lang="en-NZ" dirty="0">
                <a:solidFill>
                  <a:srgbClr val="000080"/>
                </a:solidFill>
                <a:latin typeface="Courier New" panose="02070309020205020404" pitchFamily="49" charset="0"/>
              </a:rPr>
              <a:t>activity</a:t>
            </a:r>
            <a:r>
              <a:rPr lang="en-NZ" dirty="0" smtClean="0">
                <a:solidFill>
                  <a:srgbClr val="000080"/>
                </a:solidFill>
                <a:latin typeface="Courier New" panose="02070309020205020404" pitchFamily="49" charset="0"/>
              </a:rPr>
              <a:t>&gt;</a:t>
            </a:r>
          </a:p>
          <a:p>
            <a:r>
              <a:rPr lang="en-NZ" dirty="0" smtClean="0">
                <a:solidFill>
                  <a:srgbClr val="000080"/>
                </a:solidFill>
                <a:latin typeface="Courier New" panose="02070309020205020404" pitchFamily="49" charset="0"/>
              </a:rPr>
              <a:t>&lt;/application&gt;</a:t>
            </a:r>
            <a:endParaRPr lang="en-NZ" dirty="0"/>
          </a:p>
          <a:p>
            <a:endParaRPr lang="en-NZ" dirty="0"/>
          </a:p>
        </p:txBody>
      </p:sp>
    </p:spTree>
    <p:extLst>
      <p:ext uri="{BB962C8B-B14F-4D97-AF65-F5344CB8AC3E}">
        <p14:creationId xmlns:p14="http://schemas.microsoft.com/office/powerpoint/2010/main" val="14245118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2: Create </a:t>
            </a:r>
            <a:r>
              <a:rPr lang="en-NZ" dirty="0"/>
              <a:t>an instance of </a:t>
            </a:r>
            <a:r>
              <a:rPr lang="en-NZ" dirty="0" err="1" smtClean="0"/>
              <a:t>AuthenticationContext</a:t>
            </a:r>
            <a:endParaRPr lang="en-NZ" dirty="0"/>
          </a:p>
          <a:p>
            <a:endParaRPr lang="en-NZ" dirty="0" smtClean="0">
              <a:solidFill>
                <a:schemeClr val="tx1"/>
              </a:solidFill>
            </a:endParaRPr>
          </a:p>
          <a:p>
            <a:r>
              <a:rPr lang="en-NZ" dirty="0" smtClean="0"/>
              <a:t>Step 3: Handle authentication completion</a:t>
            </a:r>
            <a:endParaRPr lang="en-NZ" dirty="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
        <p:nvSpPr>
          <p:cNvPr id="6" name="Rectangle 2"/>
          <p:cNvSpPr>
            <a:spLocks noChangeArrowheads="1"/>
          </p:cNvSpPr>
          <p:nvPr/>
        </p:nvSpPr>
        <p:spPr bwMode="auto">
          <a:xfrm>
            <a:off x="618163" y="3756528"/>
            <a:ext cx="11049962" cy="1938992"/>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8000"/>
                </a:solidFill>
                <a:highlight>
                  <a:srgbClr val="DDEEFF"/>
                </a:highlight>
                <a:latin typeface="Courier New" panose="02070309020205020404" pitchFamily="49" charset="0"/>
              </a:rPr>
              <a:t>//in Activity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@Override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protected </a:t>
            </a:r>
            <a:r>
              <a:rPr kumimoji="0" lang="en-US" altLang="en-US" i="0" u="none" strike="noStrike" cap="none" normalizeH="0" baseline="0" dirty="0" smtClean="0">
                <a:ln>
                  <a:noFill/>
                </a:ln>
                <a:solidFill>
                  <a:srgbClr val="445588"/>
                </a:solidFill>
                <a:effectLst/>
                <a:latin typeface="Courier New" panose="02070309020205020404" pitchFamily="49" charset="0"/>
                <a:cs typeface="Courier New" panose="02070309020205020404" pitchFamily="49" charset="0"/>
              </a:rPr>
              <a:t>void</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990000"/>
                </a:solidFill>
                <a:effectLst/>
                <a:latin typeface="Courier New" panose="02070309020205020404" pitchFamily="49" charset="0"/>
                <a:cs typeface="Courier New" panose="02070309020205020404" pitchFamily="49" charset="0"/>
              </a:rPr>
              <a:t>onActivityResult</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int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requestCode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445588"/>
                </a:solidFill>
                <a:effectLst/>
                <a:latin typeface="Courier New" panose="02070309020205020404" pitchFamily="49" charset="0"/>
                <a:cs typeface="Courier New" panose="02070309020205020404" pitchFamily="49" charset="0"/>
              </a:rPr>
              <a:t>int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resultCode</a:t>
            </a:r>
            <a:r>
              <a:rPr lang="en-US" altLang="en-US" dirty="0" smtClean="0">
                <a:latin typeface="Courier New" panose="02070309020205020404" pitchFamily="49" charset="0"/>
                <a:cs typeface="Courier New" panose="02070309020205020404" pitchFamily="49" charset="0"/>
              </a:rPr>
              <a:t>, </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Intent data</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super</a:t>
            </a:r>
            <a:r>
              <a:rPr kumimoji="0" lang="en-US" altLang="en-US"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rPr>
              <a:t>onActivityResult</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requestCode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resultCode</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data</a:t>
            </a: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    </a:t>
            </a:r>
            <a:r>
              <a:rPr lang="en-US" altLang="en-US" dirty="0">
                <a:solidFill>
                  <a:srgbClr val="008000"/>
                </a:solidFill>
                <a:highlight>
                  <a:srgbClr val="DDEEFF"/>
                </a:highlight>
                <a:latin typeface="Courier New" panose="02070309020205020404" pitchFamily="49" charset="0"/>
              </a:rPr>
              <a:t>//</a:t>
            </a:r>
            <a:r>
              <a:rPr lang="en-US" altLang="en-US" dirty="0" smtClean="0">
                <a:solidFill>
                  <a:srgbClr val="008000"/>
                </a:solidFill>
                <a:highlight>
                  <a:srgbClr val="DDEEFF"/>
                </a:highlight>
                <a:latin typeface="Courier New" panose="02070309020205020404" pitchFamily="49" charset="0"/>
              </a:rPr>
              <a:t>complete any authentication requests</a:t>
            </a:r>
            <a:endParaRPr lang="en-US" altLang="en-US" dirty="0">
              <a:solidFill>
                <a:srgbClr val="008000"/>
              </a:solidFill>
              <a:highlight>
                <a:srgbClr val="DDEEFF"/>
              </a:highligh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mContext</a:t>
            </a:r>
            <a:r>
              <a:rPr kumimoji="0" lang="en-US" altLang="en-US"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t>
            </a:r>
            <a:r>
              <a:rPr lang="en-US" altLang="en-US" b="1" dirty="0" err="1">
                <a:solidFill>
                  <a:srgbClr val="000000"/>
                </a:solidFill>
                <a:latin typeface="Courier New" panose="02070309020205020404" pitchFamily="49" charset="0"/>
              </a:rPr>
              <a:t>onActivityResult</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requestCode</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resultCode</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 data</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endParaRPr kumimoji="0" lang="en-US" altLang="en-US" b="1"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8" name="Rectangle 7"/>
          <p:cNvSpPr/>
          <p:nvPr/>
        </p:nvSpPr>
        <p:spPr>
          <a:xfrm>
            <a:off x="519112" y="2141247"/>
            <a:ext cx="11149013" cy="646331"/>
          </a:xfrm>
          <a:prstGeom prst="rect">
            <a:avLst/>
          </a:prstGeom>
        </p:spPr>
        <p:txBody>
          <a:bodyPr wrap="square">
            <a:spAutoFit/>
          </a:bodyPr>
          <a:lstStyle/>
          <a:p>
            <a:pPr lvl="0"/>
            <a:r>
              <a:rPr lang="en-US" altLang="en-US" dirty="0" smtClean="0">
                <a:solidFill>
                  <a:srgbClr val="008000"/>
                </a:solidFill>
                <a:highlight>
                  <a:srgbClr val="DDEEFF"/>
                </a:highlight>
                <a:latin typeface="Courier New" panose="02070309020205020404" pitchFamily="49" charset="0"/>
              </a:rPr>
              <a:t>//in </a:t>
            </a:r>
            <a:r>
              <a:rPr lang="en-US" altLang="en-US" dirty="0" err="1" smtClean="0">
                <a:solidFill>
                  <a:srgbClr val="008000"/>
                </a:solidFill>
                <a:highlight>
                  <a:srgbClr val="DDEEFF"/>
                </a:highlight>
                <a:latin typeface="Courier New" panose="02070309020205020404" pitchFamily="49" charset="0"/>
              </a:rPr>
              <a:t>Activity.onCreate</a:t>
            </a:r>
            <a:r>
              <a:rPr lang="en-US" altLang="en-US" dirty="0" smtClean="0">
                <a:solidFill>
                  <a:srgbClr val="008000"/>
                </a:solidFill>
                <a:highlight>
                  <a:srgbClr val="DDEEFF"/>
                </a:highlight>
                <a:latin typeface="Courier New" panose="02070309020205020404" pitchFamily="49" charset="0"/>
              </a:rPr>
              <a:t>()</a:t>
            </a:r>
            <a:endParaRPr lang="en-US" dirty="0" smtClean="0">
              <a:solidFill>
                <a:srgbClr val="800080"/>
              </a:solidFill>
              <a:latin typeface="Courier New" panose="02070309020205020404" pitchFamily="49" charset="0"/>
            </a:endParaRPr>
          </a:p>
          <a:p>
            <a:r>
              <a:rPr lang="en-US" dirty="0" err="1" smtClean="0">
                <a:solidFill>
                  <a:srgbClr val="800080"/>
                </a:solidFill>
                <a:latin typeface="Courier New" panose="02070309020205020404" pitchFamily="49" charset="0"/>
              </a:rPr>
              <a:t>mContext</a:t>
            </a:r>
            <a:r>
              <a:rPr lang="en-US" dirty="0" smtClean="0">
                <a:solidFill>
                  <a:srgbClr val="000000"/>
                </a:solidFill>
                <a:latin typeface="Courier New" panose="02070309020205020404" pitchFamily="49" charset="0"/>
              </a:rPr>
              <a:t> = </a:t>
            </a:r>
            <a:r>
              <a:rPr lang="en-US" dirty="0" smtClean="0">
                <a:solidFill>
                  <a:srgbClr val="0000FF"/>
                </a:solidFill>
                <a:latin typeface="Courier New" panose="02070309020205020404" pitchFamily="49" charset="0"/>
              </a:rPr>
              <a:t>new</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AuthenticationContext</a:t>
            </a:r>
            <a:r>
              <a:rPr lang="en-US" dirty="0" smtClean="0">
                <a:solidFill>
                  <a:srgbClr val="000000"/>
                </a:solidFill>
                <a:latin typeface="Courier New" panose="02070309020205020404" pitchFamily="49" charset="0"/>
              </a:rPr>
              <a:t>(</a:t>
            </a:r>
            <a:r>
              <a:rPr lang="en-US" dirty="0" smtClean="0">
                <a:solidFill>
                  <a:srgbClr val="666666"/>
                </a:solidFill>
                <a:latin typeface="Courier New" panose="02070309020205020404" pitchFamily="49" charset="0"/>
              </a:rPr>
              <a:t>application</a:t>
            </a:r>
            <a:r>
              <a:rPr lang="en-US" dirty="0" smtClean="0">
                <a:solidFill>
                  <a:srgbClr val="000000"/>
                </a:solidFill>
                <a:latin typeface="Courier New" panose="02070309020205020404" pitchFamily="49" charset="0"/>
              </a:rPr>
              <a:t>, </a:t>
            </a:r>
            <a:r>
              <a:rPr lang="en-US" dirty="0">
                <a:solidFill>
                  <a:srgbClr val="666666"/>
                </a:solidFill>
                <a:latin typeface="Courier New" panose="02070309020205020404" pitchFamily="49" charset="0"/>
              </a:rPr>
              <a:t>authority</a:t>
            </a:r>
            <a:r>
              <a:rPr lang="en-US" dirty="0" smtClean="0">
                <a:solidFill>
                  <a:srgbClr val="000000"/>
                </a:solidFill>
                <a:latin typeface="Courier New" panose="02070309020205020404" pitchFamily="49" charset="0"/>
              </a:rPr>
              <a:t>, </a:t>
            </a:r>
            <a:r>
              <a:rPr lang="en-US" dirty="0" smtClean="0">
                <a:solidFill>
                  <a:srgbClr val="0000FF"/>
                </a:solidFill>
                <a:latin typeface="Courier New" panose="02070309020205020404" pitchFamily="49" charset="0"/>
              </a:rPr>
              <a:t>false</a:t>
            </a:r>
            <a:r>
              <a:rPr lang="en-US"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27195195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4: Acquire a token (prompts the user to sign in)</a:t>
            </a:r>
          </a:p>
          <a:p>
            <a:endParaRPr lang="en-NZ" dirty="0"/>
          </a:p>
          <a:p>
            <a:endParaRPr lang="en-NZ" dirty="0" smtClean="0"/>
          </a:p>
          <a:p>
            <a:endParaRPr lang="en-NZ" dirty="0"/>
          </a:p>
          <a:p>
            <a:r>
              <a:rPr lang="en-NZ" dirty="0" smtClean="0"/>
              <a:t>Results in an </a:t>
            </a:r>
            <a:r>
              <a:rPr lang="en-NZ" b="1" dirty="0" smtClean="0"/>
              <a:t>Access Token</a:t>
            </a:r>
            <a:r>
              <a:rPr lang="en-NZ" dirty="0" smtClean="0"/>
              <a:t> and </a:t>
            </a:r>
            <a:r>
              <a:rPr lang="en-NZ" b="1" dirty="0" smtClean="0"/>
              <a:t>Refresh Token</a:t>
            </a:r>
          </a:p>
          <a:p>
            <a:endParaRPr lang="en-NZ" dirty="0"/>
          </a:p>
          <a:p>
            <a:endParaRPr lang="en-NZ" dirty="0" smtClean="0"/>
          </a:p>
          <a:p>
            <a:endParaRPr lang="en-NZ" dirty="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sp>
        <p:nvSpPr>
          <p:cNvPr id="7" name="Rectangle 6"/>
          <p:cNvSpPr/>
          <p:nvPr/>
        </p:nvSpPr>
        <p:spPr>
          <a:xfrm>
            <a:off x="519111" y="2131063"/>
            <a:ext cx="11149013" cy="2585323"/>
          </a:xfrm>
          <a:prstGeom prst="rect">
            <a:avLst/>
          </a:prstGeom>
        </p:spPr>
        <p:txBody>
          <a:bodyPr wrap="square">
            <a:spAutoFit/>
          </a:bodyPr>
          <a:lstStyle/>
          <a:p>
            <a:r>
              <a:rPr lang="en-NZ" dirty="0" err="1">
                <a:solidFill>
                  <a:srgbClr val="000080"/>
                </a:solidFill>
                <a:latin typeface="Courier New" panose="02070309020205020404" pitchFamily="49" charset="0"/>
              </a:rPr>
              <a:t>mAuthContext</a:t>
            </a:r>
            <a:r>
              <a:rPr lang="en-NZ" dirty="0" err="1">
                <a:solidFill>
                  <a:srgbClr val="000000"/>
                </a:solidFill>
                <a:latin typeface="Courier New" panose="02070309020205020404" pitchFamily="49" charset="0"/>
              </a:rPr>
              <a:t>.acquireToken</a:t>
            </a:r>
            <a:r>
              <a:rPr lang="en-NZ" dirty="0">
                <a:solidFill>
                  <a:srgbClr val="000000"/>
                </a:solidFill>
                <a:latin typeface="Courier New" panose="02070309020205020404" pitchFamily="49" charset="0"/>
              </a:rPr>
              <a:t>(</a:t>
            </a:r>
            <a:r>
              <a:rPr lang="en-NZ" dirty="0" err="1">
                <a:solidFill>
                  <a:srgbClr val="000000"/>
                </a:solidFill>
                <a:latin typeface="Courier New" panose="02070309020205020404" pitchFamily="49" charset="0"/>
              </a:rPr>
              <a:t>currentActivity</a:t>
            </a:r>
            <a:r>
              <a:rPr lang="en-NZ" dirty="0" smtClean="0">
                <a:solidFill>
                  <a:srgbClr val="000000"/>
                </a:solidFill>
                <a:latin typeface="Courier New" panose="02070309020205020404" pitchFamily="49" charset="0"/>
              </a:rPr>
              <a:t>, </a:t>
            </a:r>
            <a:endParaRPr lang="en-NZ" dirty="0">
              <a:solidFill>
                <a:srgbClr val="000000"/>
              </a:solidFill>
              <a:latin typeface="Courier New" panose="02070309020205020404" pitchFamily="49" charset="0"/>
            </a:endParaRPr>
          </a:p>
          <a:p>
            <a:r>
              <a:rPr lang="en-NZ" dirty="0" smtClean="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sharepointUrl</a:t>
            </a:r>
            <a:r>
              <a:rPr lang="en-NZ" dirty="0" smtClean="0">
                <a:solidFill>
                  <a:srgbClr val="000000"/>
                </a:solidFill>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//e.g. http://mydomain.sharepoint.com</a:t>
            </a:r>
            <a:endParaRPr lang="en-NZ" dirty="0">
              <a:solidFill>
                <a:srgbClr val="000000"/>
              </a:solidFill>
              <a:latin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clientId</a:t>
            </a:r>
            <a:r>
              <a:rPr lang="en-NZ" dirty="0" smtClean="0">
                <a:solidFill>
                  <a:srgbClr val="000000"/>
                </a:solidFill>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//an Azure AD client id</a:t>
            </a:r>
            <a:endParaRPr lang="en-NZ" dirty="0">
              <a:solidFill>
                <a:srgbClr val="000000"/>
              </a:solidFill>
              <a:latin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redirectUrl</a:t>
            </a:r>
            <a:r>
              <a:rPr lang="en-NZ" dirty="0" smtClean="0">
                <a:solidFill>
                  <a:srgbClr val="000000"/>
                </a:solidFill>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a:t>
            </a:r>
            <a:r>
              <a:rPr lang="en-NZ" dirty="0">
                <a:solidFill>
                  <a:srgbClr val="008000"/>
                </a:solidFill>
                <a:highlight>
                  <a:srgbClr val="DDEEFF"/>
                </a:highlight>
                <a:latin typeface="Courier New" panose="02070309020205020404" pitchFamily="49" charset="0"/>
              </a:rPr>
              <a:t>e.g. </a:t>
            </a:r>
            <a:r>
              <a:rPr lang="en-NZ" dirty="0" smtClean="0">
                <a:solidFill>
                  <a:srgbClr val="008000"/>
                </a:solidFill>
                <a:highlight>
                  <a:srgbClr val="DDEEFF"/>
                </a:highlight>
                <a:latin typeface="Courier New" panose="02070309020205020404" pitchFamily="49" charset="0"/>
              </a:rPr>
              <a:t>"http://android/callback" (also configured with AD)</a:t>
            </a:r>
            <a:endParaRPr lang="en-NZ" dirty="0">
              <a:solidFill>
                <a:srgbClr val="000000"/>
              </a:solidFill>
              <a:latin typeface="Courier New" panose="02070309020205020404" pitchFamily="49" charset="0"/>
            </a:endParaRPr>
          </a:p>
          <a:p>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loginHint</a:t>
            </a:r>
            <a:r>
              <a:rPr lang="en-NZ" dirty="0" smtClean="0">
                <a:solidFill>
                  <a:srgbClr val="000000"/>
                </a:solidFill>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a:t>
            </a:r>
            <a:r>
              <a:rPr lang="en-NZ" dirty="0">
                <a:solidFill>
                  <a:srgbClr val="008000"/>
                </a:solidFill>
                <a:highlight>
                  <a:srgbClr val="DDEEFF"/>
                </a:highlight>
                <a:latin typeface="Courier New" panose="02070309020205020404" pitchFamily="49" charset="0"/>
              </a:rPr>
              <a:t>e.g. </a:t>
            </a:r>
            <a:r>
              <a:rPr lang="en-NZ" dirty="0" smtClean="0">
                <a:solidFill>
                  <a:srgbClr val="008000"/>
                </a:solidFill>
                <a:highlight>
                  <a:srgbClr val="DDEEFF"/>
                </a:highlight>
                <a:latin typeface="Courier New" panose="02070309020205020404" pitchFamily="49" charset="0"/>
              </a:rPr>
              <a:t>"user@mydomain.onmicrosoft.com"</a:t>
            </a:r>
            <a:endParaRPr lang="en-NZ" dirty="0">
              <a:solidFill>
                <a:srgbClr val="000000"/>
              </a:solidFill>
              <a:latin typeface="Courier New" panose="02070309020205020404" pitchFamily="49" charset="0"/>
            </a:endParaRP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promptBehaviour</a:t>
            </a:r>
            <a:r>
              <a:rPr lang="en-NZ" dirty="0" smtClean="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extraQueryArgs</a:t>
            </a:r>
            <a:r>
              <a:rPr lang="en-NZ" b="1" dirty="0" smtClean="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callback</a:t>
            </a:r>
            <a:r>
              <a:rPr lang="en-NZ" dirty="0">
                <a:solidFill>
                  <a:srgbClr val="008000"/>
                </a:solidFill>
                <a:highlight>
                  <a:srgbClr val="DDEEFF"/>
                </a:highlight>
                <a:latin typeface="Courier New" panose="02070309020205020404" pitchFamily="49" charset="0"/>
              </a:rPr>
              <a:t> </a:t>
            </a:r>
            <a:r>
              <a:rPr lang="en-NZ" dirty="0" smtClean="0">
                <a:solidFill>
                  <a:srgbClr val="008000"/>
                </a:solidFill>
                <a:highlight>
                  <a:srgbClr val="DDEEFF"/>
                </a:highlight>
                <a:latin typeface="Courier New" panose="02070309020205020404" pitchFamily="49" charset="0"/>
              </a:rPr>
              <a:t>	//e.g. new </a:t>
            </a:r>
            <a:r>
              <a:rPr lang="en-NZ" dirty="0" err="1" smtClean="0">
                <a:solidFill>
                  <a:srgbClr val="008000"/>
                </a:solidFill>
                <a:highlight>
                  <a:srgbClr val="DDEEFF"/>
                </a:highlight>
                <a:latin typeface="Courier New" panose="02070309020205020404" pitchFamily="49" charset="0"/>
              </a:rPr>
              <a:t>AuthenticationCallback</a:t>
            </a:r>
            <a:r>
              <a:rPr lang="en-NZ" dirty="0" smtClean="0">
                <a:solidFill>
                  <a:srgbClr val="008000"/>
                </a:solidFill>
                <a:highlight>
                  <a:srgbClr val="DDEEFF"/>
                </a:highlight>
                <a:latin typeface="Courier New" panose="02070309020205020404" pitchFamily="49" charset="0"/>
              </a:rPr>
              <a:t>&lt;</a:t>
            </a:r>
            <a:r>
              <a:rPr lang="en-NZ" dirty="0" err="1" smtClean="0">
                <a:solidFill>
                  <a:srgbClr val="008000"/>
                </a:solidFill>
                <a:highlight>
                  <a:srgbClr val="DDEEFF"/>
                </a:highlight>
                <a:latin typeface="Courier New" panose="02070309020205020404" pitchFamily="49" charset="0"/>
              </a:rPr>
              <a:t>AuthenticationResult</a:t>
            </a:r>
            <a:r>
              <a:rPr lang="en-NZ" dirty="0" smtClean="0">
                <a:solidFill>
                  <a:srgbClr val="008000"/>
                </a:solidFill>
                <a:highlight>
                  <a:srgbClr val="DDEEFF"/>
                </a:highlight>
                <a:latin typeface="Courier New" panose="02070309020205020404" pitchFamily="49" charset="0"/>
              </a:rPr>
              <a:t>&gt;() {...}</a:t>
            </a:r>
            <a:endParaRPr lang="en-NZ" dirty="0" smtClean="0">
              <a:solidFill>
                <a:srgbClr val="000080"/>
              </a:solidFill>
              <a:latin typeface="Courier New" panose="02070309020205020404" pitchFamily="49" charset="0"/>
            </a:endParaRPr>
          </a:p>
          <a:p>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395256151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5: A </a:t>
            </a:r>
            <a:r>
              <a:rPr lang="en-NZ" b="1" dirty="0" smtClean="0"/>
              <a:t>Refresh Token</a:t>
            </a:r>
            <a:r>
              <a:rPr lang="en-NZ" dirty="0" smtClean="0"/>
              <a:t> can be used to silently acquire another </a:t>
            </a:r>
            <a:r>
              <a:rPr lang="en-NZ" b="1" dirty="0" smtClean="0"/>
              <a:t>Access Token</a:t>
            </a:r>
            <a:r>
              <a:rPr lang="en-NZ" dirty="0" smtClean="0"/>
              <a:t>.</a:t>
            </a:r>
          </a:p>
          <a:p>
            <a:r>
              <a:rPr lang="en-NZ" dirty="0" smtClean="0"/>
              <a:t>Using a refresh token is simpler and will not launch any UI.</a:t>
            </a:r>
            <a:endParaRPr lang="en-NZ" dirty="0"/>
          </a:p>
          <a:p>
            <a:endParaRPr lang="en-NZ" dirty="0" smtClean="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
        <p:nvSpPr>
          <p:cNvPr id="5" name="Rectangle 4"/>
          <p:cNvSpPr/>
          <p:nvPr/>
        </p:nvSpPr>
        <p:spPr>
          <a:xfrm>
            <a:off x="519112" y="4172977"/>
            <a:ext cx="10092444" cy="1477328"/>
          </a:xfrm>
          <a:prstGeom prst="rect">
            <a:avLst/>
          </a:prstGeom>
        </p:spPr>
        <p:txBody>
          <a:bodyPr wrap="square">
            <a:spAutoFit/>
          </a:bodyPr>
          <a:lstStyle/>
          <a:p>
            <a:r>
              <a:rPr lang="en-NZ" dirty="0" err="1">
                <a:solidFill>
                  <a:srgbClr val="800080"/>
                </a:solidFill>
                <a:latin typeface="Courier New" panose="02070309020205020404" pitchFamily="49" charset="0"/>
              </a:rPr>
              <a:t>mAuthContext</a:t>
            </a:r>
            <a:r>
              <a:rPr lang="en-NZ" dirty="0" err="1">
                <a:solidFill>
                  <a:srgbClr val="000000"/>
                </a:solidFill>
                <a:latin typeface="Courier New" panose="02070309020205020404" pitchFamily="49" charset="0"/>
              </a:rPr>
              <a:t>.acquireTokenByRefreshToken</a:t>
            </a:r>
            <a:r>
              <a:rPr lang="en-NZ" dirty="0">
                <a:solidFill>
                  <a:srgbClr val="000000"/>
                </a:solidFill>
                <a:latin typeface="Courier New" panose="02070309020205020404" pitchFamily="49" charset="0"/>
              </a:rPr>
              <a:t>(</a:t>
            </a:r>
          </a:p>
          <a:p>
            <a:r>
              <a:rPr lang="en-NZ" dirty="0">
                <a:solidFill>
                  <a:srgbClr val="000080"/>
                </a:solidFill>
                <a:latin typeface="Courier New" panose="02070309020205020404" pitchFamily="49" charset="0"/>
              </a:rPr>
              <a:t> </a:t>
            </a:r>
            <a:r>
              <a:rPr lang="en-NZ" dirty="0" smtClean="0">
                <a:solidFill>
                  <a:srgbClr val="000080"/>
                </a:solidFill>
                <a:latin typeface="Courier New" panose="02070309020205020404" pitchFamily="49" charset="0"/>
              </a:rPr>
              <a:t>   </a:t>
            </a:r>
            <a:r>
              <a:rPr lang="en-NZ" dirty="0" err="1" smtClean="0">
                <a:solidFill>
                  <a:srgbClr val="000080"/>
                </a:solidFill>
                <a:latin typeface="Courier New" panose="02070309020205020404" pitchFamily="49" charset="0"/>
              </a:rPr>
              <a:t>refreshToken</a:t>
            </a:r>
            <a:r>
              <a:rPr lang="en-NZ" dirty="0">
                <a:solidFill>
                  <a:srgbClr val="000000"/>
                </a:solidFill>
                <a:latin typeface="Courier New" panose="02070309020205020404" pitchFamily="49" charset="0"/>
              </a:rPr>
              <a:t>,</a:t>
            </a:r>
          </a:p>
          <a:p>
            <a:r>
              <a:rPr lang="en-NZ" dirty="0" smtClean="0">
                <a:solidFill>
                  <a:srgbClr val="008000"/>
                </a:solidFill>
                <a:latin typeface="Courier New" panose="02070309020205020404" pitchFamily="49" charset="0"/>
              </a:rPr>
              <a:t>    </a:t>
            </a:r>
            <a:r>
              <a:rPr lang="en-NZ" dirty="0" err="1" smtClean="0">
                <a:solidFill>
                  <a:srgbClr val="000080"/>
                </a:solidFill>
                <a:latin typeface="Courier New" panose="02070309020205020404" pitchFamily="49" charset="0"/>
              </a:rPr>
              <a:t>clientId</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r>
              <a:rPr lang="en-NZ" dirty="0" smtClean="0">
                <a:solidFill>
                  <a:srgbClr val="000080"/>
                </a:solidFill>
                <a:latin typeface="Courier New" panose="02070309020205020404" pitchFamily="49" charset="0"/>
              </a:rPr>
              <a:t>    </a:t>
            </a:r>
            <a:r>
              <a:rPr lang="en-NZ" dirty="0" err="1" smtClean="0">
                <a:solidFill>
                  <a:srgbClr val="000080"/>
                </a:solidFill>
                <a:latin typeface="Courier New" panose="02070309020205020404" pitchFamily="49" charset="0"/>
              </a:rPr>
              <a:t>callback</a:t>
            </a:r>
            <a:endParaRPr lang="en-NZ" dirty="0">
              <a:solidFill>
                <a:srgbClr val="000080"/>
              </a:solidFill>
              <a:latin typeface="Courier New" panose="02070309020205020404" pitchFamily="49" charset="0"/>
            </a:endParaRPr>
          </a:p>
          <a:p>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149823829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Authentication pattern – app start</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43449495"/>
              </p:ext>
            </p:extLst>
          </p:nvPr>
        </p:nvGraphicFramePr>
        <p:xfrm>
          <a:off x="2202655" y="1613245"/>
          <a:ext cx="6143625" cy="4786312"/>
        </p:xfrm>
        <a:graphic>
          <a:graphicData uri="http://schemas.openxmlformats.org/presentationml/2006/ole">
            <mc:AlternateContent xmlns:mc="http://schemas.openxmlformats.org/markup-compatibility/2006">
              <mc:Choice xmlns:v="urn:schemas-microsoft-com:vml" Requires="v">
                <p:oleObj spid="_x0000_s1099" name="Visio" r:id="rId5" imgW="6162697" imgH="4800481" progId="Visio.Drawing.15">
                  <p:embed/>
                </p:oleObj>
              </mc:Choice>
              <mc:Fallback>
                <p:oleObj name="Visio" r:id="rId5" imgW="6162697" imgH="4800481" progId="Visio.Drawing.15">
                  <p:embed/>
                  <p:pic>
                    <p:nvPicPr>
                      <p:cNvPr id="0" name=""/>
                      <p:cNvPicPr/>
                      <p:nvPr/>
                    </p:nvPicPr>
                    <p:blipFill>
                      <a:blip r:embed="rId6"/>
                      <a:stretch>
                        <a:fillRect/>
                      </a:stretch>
                    </p:blipFill>
                    <p:spPr>
                      <a:xfrm>
                        <a:off x="2202655" y="1613245"/>
                        <a:ext cx="6143625" cy="4786312"/>
                      </a:xfrm>
                      <a:prstGeom prst="rect">
                        <a:avLst/>
                      </a:prstGeom>
                    </p:spPr>
                  </p:pic>
                </p:oleObj>
              </mc:Fallback>
            </mc:AlternateContent>
          </a:graphicData>
        </a:graphic>
      </p:graphicFrame>
    </p:spTree>
    <p:extLst>
      <p:ext uri="{BB962C8B-B14F-4D97-AF65-F5344CB8AC3E}">
        <p14:creationId xmlns:p14="http://schemas.microsoft.com/office/powerpoint/2010/main" val="15083490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978659899"/>
              </p:ext>
            </p:extLst>
          </p:nvPr>
        </p:nvGraphicFramePr>
        <p:xfrm>
          <a:off x="351383" y="1063255"/>
          <a:ext cx="11225057" cy="4633690"/>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 xmlns:a16="http://schemas.microsoft.com/office/drawing/2014/main" val="829859176"/>
                  </a:ext>
                </a:extLst>
              </a:tr>
              <a:tr h="685928">
                <a:tc>
                  <a:txBody>
                    <a:bodyPr/>
                    <a:lstStyle/>
                    <a:p>
                      <a:r>
                        <a:rPr lang="en-US" sz="2400" b="0" dirty="0" smtClean="0"/>
                        <a:t>Module 1: Introduction to the Day</a:t>
                      </a:r>
                    </a:p>
                  </a:txBody>
                  <a:tcPr marL="91403" marR="91403" marT="45701" marB="45701" anchor="ctr"/>
                </a:tc>
                <a:extLst>
                  <a:ext uri="{0D108BD9-81ED-4DB2-BD59-A6C34878D82A}">
                    <a16:rowId xmlns="" xmlns:a16="http://schemas.microsoft.com/office/drawing/2014/main" val="1946132611"/>
                  </a:ext>
                </a:extLst>
              </a:tr>
              <a:tr h="685928">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 xmlns:a16="http://schemas.microsoft.com/office/drawing/2014/main" val="3204002662"/>
                  </a:ext>
                </a:extLst>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Hooking into Apps for SharePoint</a:t>
                      </a:r>
                    </a:p>
                  </a:txBody>
                  <a:tcPr marL="91403" marR="91403" marT="45701" marB="45701" anchor="ctr"/>
                </a:tc>
                <a:extLst>
                  <a:ext uri="{0D108BD9-81ED-4DB2-BD59-A6C34878D82A}">
                    <a16:rowId xmlns="" xmlns:a16="http://schemas.microsoft.com/office/drawing/2014/main" val="4266278162"/>
                  </a:ext>
                </a:extLst>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Hooking into Office </a:t>
                      </a:r>
                      <a:r>
                        <a:rPr lang="en-US" sz="2400" smtClean="0"/>
                        <a:t>365 </a:t>
                      </a:r>
                      <a:r>
                        <a:rPr lang="en-US" sz="2400" smtClean="0"/>
                        <a:t>APIs</a:t>
                      </a:r>
                      <a:endParaRPr lang="en-US" sz="2400" dirty="0" smtClean="0"/>
                    </a:p>
                  </a:txBody>
                  <a:tcPr marL="91403" marR="91403" marT="45701" marB="45701" anchor="ctr"/>
                </a:tc>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Hooking into Apps for Office</a:t>
                      </a:r>
                    </a:p>
                  </a:txBody>
                  <a:tcPr marL="91403" marR="91403" marT="45701" marB="45701" anchor="ctr"/>
                </a:tc>
              </a:tr>
              <a:tr h="68592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a:t>
                      </a:r>
                      <a:r>
                        <a:rPr lang="en-US" sz="2400" b="0" baseline="0" dirty="0" smtClean="0"/>
                        <a:t> Hooking into SharePoint APIs with Android</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Authentication pattern – API calls*</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72096382"/>
              </p:ext>
            </p:extLst>
          </p:nvPr>
        </p:nvGraphicFramePr>
        <p:xfrm>
          <a:off x="1081386" y="976497"/>
          <a:ext cx="11328400" cy="5969000"/>
        </p:xfrm>
        <a:graphic>
          <a:graphicData uri="http://schemas.openxmlformats.org/presentationml/2006/ole">
            <mc:AlternateContent xmlns:mc="http://schemas.openxmlformats.org/markup-compatibility/2006">
              <mc:Choice xmlns:v="urn:schemas-microsoft-com:vml" Requires="v">
                <p:oleObj spid="_x0000_s2122" name="Visio" r:id="rId5" imgW="10849087" imgH="6315214" progId="Visio.Drawing.15">
                  <p:embed/>
                </p:oleObj>
              </mc:Choice>
              <mc:Fallback>
                <p:oleObj name="Visio" r:id="rId5" imgW="10849087" imgH="6315214" progId="Visio.Drawing.15">
                  <p:embed/>
                  <p:pic>
                    <p:nvPicPr>
                      <p:cNvPr id="0" name=""/>
                      <p:cNvPicPr/>
                      <p:nvPr/>
                    </p:nvPicPr>
                    <p:blipFill>
                      <a:blip r:embed="rId6"/>
                      <a:stretch>
                        <a:fillRect/>
                      </a:stretch>
                    </p:blipFill>
                    <p:spPr>
                      <a:xfrm>
                        <a:off x="1081386" y="976497"/>
                        <a:ext cx="11328400" cy="5969000"/>
                      </a:xfrm>
                      <a:prstGeom prst="rect">
                        <a:avLst/>
                      </a:prstGeom>
                    </p:spPr>
                  </p:pic>
                </p:oleObj>
              </mc:Fallback>
            </mc:AlternateContent>
          </a:graphicData>
        </a:graphic>
      </p:graphicFrame>
      <p:sp>
        <p:nvSpPr>
          <p:cNvPr id="6" name="TextBox 5"/>
          <p:cNvSpPr txBox="1"/>
          <p:nvPr/>
        </p:nvSpPr>
        <p:spPr>
          <a:xfrm>
            <a:off x="2506133" y="6030225"/>
            <a:ext cx="7410555"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*This workflow can be wrapped into a few helper methods</a:t>
            </a:r>
            <a:endParaRPr lang="en-NZ"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12472455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Authentication with azure AD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3678797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O365 SharePoint for Android</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the O365 SharePoint API</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sp>
        <p:nvSpPr>
          <p:cNvPr id="4" name="Freeform 3"/>
          <p:cNvSpPr/>
          <p:nvPr/>
        </p:nvSpPr>
        <p:spPr bwMode="auto">
          <a:xfrm>
            <a:off x="5609538" y="2183175"/>
            <a:ext cx="2863029" cy="2141175"/>
          </a:xfrm>
          <a:custGeom>
            <a:avLst/>
            <a:gdLst>
              <a:gd name="connsiteX0" fmla="*/ 1896162 w 2863029"/>
              <a:gd name="connsiteY0" fmla="*/ 13925 h 2215393"/>
              <a:gd name="connsiteX1" fmla="*/ 810312 w 2863029"/>
              <a:gd name="connsiteY1" fmla="*/ 598125 h 2215393"/>
              <a:gd name="connsiteX2" fmla="*/ 3862 w 2863029"/>
              <a:gd name="connsiteY2" fmla="*/ 1931625 h 2215393"/>
              <a:gd name="connsiteX3" fmla="*/ 1140512 w 2863029"/>
              <a:gd name="connsiteY3" fmla="*/ 2211025 h 2215393"/>
              <a:gd name="connsiteX4" fmla="*/ 2118412 w 2863029"/>
              <a:gd name="connsiteY4" fmla="*/ 2026875 h 2215393"/>
              <a:gd name="connsiteX5" fmla="*/ 2861362 w 2863029"/>
              <a:gd name="connsiteY5" fmla="*/ 1131525 h 2215393"/>
              <a:gd name="connsiteX6" fmla="*/ 1896162 w 2863029"/>
              <a:gd name="connsiteY6" fmla="*/ 13925 h 221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029" h="2215393">
                <a:moveTo>
                  <a:pt x="1896162" y="13925"/>
                </a:moveTo>
                <a:cubicBezTo>
                  <a:pt x="1554320" y="-74975"/>
                  <a:pt x="1125695" y="278508"/>
                  <a:pt x="810312" y="598125"/>
                </a:cubicBezTo>
                <a:cubicBezTo>
                  <a:pt x="494929" y="917742"/>
                  <a:pt x="-51171" y="1662808"/>
                  <a:pt x="3862" y="1931625"/>
                </a:cubicBezTo>
                <a:cubicBezTo>
                  <a:pt x="58895" y="2200442"/>
                  <a:pt x="788087" y="2195150"/>
                  <a:pt x="1140512" y="2211025"/>
                </a:cubicBezTo>
                <a:cubicBezTo>
                  <a:pt x="1492937" y="2226900"/>
                  <a:pt x="1831604" y="2206792"/>
                  <a:pt x="2118412" y="2026875"/>
                </a:cubicBezTo>
                <a:cubicBezTo>
                  <a:pt x="2405220" y="1846958"/>
                  <a:pt x="2895229" y="1463842"/>
                  <a:pt x="2861362" y="1131525"/>
                </a:cubicBezTo>
                <a:cubicBezTo>
                  <a:pt x="2827495" y="799208"/>
                  <a:pt x="2238004" y="102825"/>
                  <a:pt x="1896162" y="13925"/>
                </a:cubicBezTo>
                <a:close/>
              </a:path>
            </a:pathLst>
          </a:custGeom>
          <a:solidFill>
            <a:schemeClr val="accent1">
              <a:alpha val="4000"/>
            </a:schemeClr>
          </a:solid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179050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O365 SharePoint exposes REST APIs for lists and other content.</a:t>
            </a:r>
          </a:p>
          <a:p>
            <a:r>
              <a:rPr lang="en-US" dirty="0" smtClean="0"/>
              <a:t>The Office 365 SDK for Android provides a library which allows for direct consumption of these APIs from an Android client.</a:t>
            </a:r>
          </a:p>
        </p:txBody>
      </p:sp>
      <p:sp>
        <p:nvSpPr>
          <p:cNvPr id="3" name="Title 2"/>
          <p:cNvSpPr>
            <a:spLocks noGrp="1"/>
          </p:cNvSpPr>
          <p:nvPr>
            <p:ph type="title"/>
          </p:nvPr>
        </p:nvSpPr>
        <p:spPr/>
        <p:txBody>
          <a:bodyPr/>
          <a:lstStyle/>
          <a:p>
            <a:r>
              <a:rPr lang="en-US" dirty="0" smtClean="0"/>
              <a:t>Overview</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24</a:t>
            </a:fld>
            <a:endParaRPr lang="en-US" dirty="0"/>
          </a:p>
        </p:txBody>
      </p:sp>
    </p:spTree>
    <p:extLst>
      <p:ext uri="{BB962C8B-B14F-4D97-AF65-F5344CB8AC3E}">
        <p14:creationId xmlns:p14="http://schemas.microsoft.com/office/powerpoint/2010/main" val="336924866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Provides classes for asynchronously consuming the O365 SharePoint REST API.</a:t>
            </a:r>
          </a:p>
          <a:p>
            <a:r>
              <a:rPr lang="en-NZ" dirty="0" smtClean="0"/>
              <a:t>https</a:t>
            </a:r>
            <a:r>
              <a:rPr lang="en-NZ" dirty="0"/>
              <a:t>://</a:t>
            </a:r>
            <a:r>
              <a:rPr lang="en-NZ" dirty="0" smtClean="0"/>
              <a:t>github.com/OfficeDev/Office-365-SDK-for-Android</a:t>
            </a:r>
          </a:p>
          <a:p>
            <a:r>
              <a:rPr lang="en-NZ" dirty="0"/>
              <a:t>This library must be included as source – meaning we clone a copy of it into our workspace in order to use </a:t>
            </a:r>
            <a:r>
              <a:rPr lang="en-NZ" dirty="0" smtClean="0"/>
              <a:t>it</a:t>
            </a:r>
            <a:endParaRPr lang="en-NZ" dirty="0"/>
          </a:p>
        </p:txBody>
      </p:sp>
      <p:sp>
        <p:nvSpPr>
          <p:cNvPr id="3" name="Title 2"/>
          <p:cNvSpPr>
            <a:spLocks noGrp="1"/>
          </p:cNvSpPr>
          <p:nvPr>
            <p:ph type="title"/>
          </p:nvPr>
        </p:nvSpPr>
        <p:spPr/>
        <p:txBody>
          <a:bodyPr/>
          <a:lstStyle/>
          <a:p>
            <a:r>
              <a:rPr lang="en-NZ" dirty="0" smtClean="0"/>
              <a:t>Office 365 SDK for Android</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9169227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smtClean="0"/>
              <a:t>Step 1: Create a credentials object w/ the </a:t>
            </a:r>
            <a:r>
              <a:rPr lang="en-NZ" b="1" dirty="0" smtClean="0"/>
              <a:t>Access Token</a:t>
            </a:r>
            <a:endParaRPr lang="en-NZ" b="1" dirty="0"/>
          </a:p>
          <a:p>
            <a:endParaRPr lang="en-NZ" dirty="0" smtClean="0"/>
          </a:p>
          <a:p>
            <a:r>
              <a:rPr lang="en-NZ" dirty="0" smtClean="0"/>
              <a:t>Step 2: Create an instance of </a:t>
            </a:r>
            <a:r>
              <a:rPr lang="en-NZ" dirty="0" err="1" smtClean="0"/>
              <a:t>SharepointListsClient</a:t>
            </a:r>
            <a:endParaRPr lang="en-NZ" dirty="0" smtClean="0"/>
          </a:p>
        </p:txBody>
      </p:sp>
      <p:sp>
        <p:nvSpPr>
          <p:cNvPr id="3" name="Title 2"/>
          <p:cNvSpPr>
            <a:spLocks noGrp="1"/>
          </p:cNvSpPr>
          <p:nvPr>
            <p:ph type="title"/>
          </p:nvPr>
        </p:nvSpPr>
        <p:spPr/>
        <p:txBody>
          <a:bodyPr/>
          <a:lstStyle/>
          <a:p>
            <a:r>
              <a:rPr lang="en-NZ"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
        <p:nvSpPr>
          <p:cNvPr id="7" name="Rectangle 6"/>
          <p:cNvSpPr/>
          <p:nvPr/>
        </p:nvSpPr>
        <p:spPr>
          <a:xfrm>
            <a:off x="519108" y="3952329"/>
            <a:ext cx="11149013" cy="1477328"/>
          </a:xfrm>
          <a:prstGeom prst="rect">
            <a:avLst/>
          </a:prstGeom>
        </p:spPr>
        <p:txBody>
          <a:bodyPr wrap="square">
            <a:spAutoFit/>
          </a:bodyPr>
          <a:lstStyle/>
          <a:p>
            <a:r>
              <a:rPr lang="en-NZ" dirty="0" err="1">
                <a:solidFill>
                  <a:srgbClr val="2B91AF"/>
                </a:solidFill>
                <a:latin typeface="Courier New" panose="02070309020205020404" pitchFamily="49" charset="0"/>
              </a:rPr>
              <a:t>SharepointListsClient</a:t>
            </a:r>
            <a:r>
              <a:rPr lang="en-NZ" dirty="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client</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a:solidFill>
                  <a:srgbClr val="0000FF"/>
                </a:solidFill>
                <a:latin typeface="Courier New" panose="02070309020205020404" pitchFamily="49" charset="0"/>
              </a:rPr>
              <a:t>new</a:t>
            </a:r>
            <a:r>
              <a:rPr lang="en-NZ" dirty="0">
                <a:solidFill>
                  <a:srgbClr val="000000"/>
                </a:solidFill>
                <a:latin typeface="Courier New" panose="02070309020205020404" pitchFamily="49" charset="0"/>
              </a:rPr>
              <a:t> </a:t>
            </a:r>
            <a:r>
              <a:rPr lang="en-NZ" dirty="0" err="1">
                <a:solidFill>
                  <a:srgbClr val="000000"/>
                </a:solidFill>
                <a:latin typeface="Courier New" panose="02070309020205020404" pitchFamily="49" charset="0"/>
              </a:rPr>
              <a:t>SharepointListsClient</a:t>
            </a:r>
            <a:r>
              <a:rPr lang="en-NZ" dirty="0">
                <a:solidFill>
                  <a:srgbClr val="000000"/>
                </a:solidFill>
                <a:latin typeface="Courier New" panose="02070309020205020404" pitchFamily="49" charset="0"/>
              </a:rPr>
              <a:t>(</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sharePointUrl</a:t>
            </a:r>
            <a:r>
              <a:rPr lang="en-NZ" dirty="0">
                <a:solidFill>
                  <a:srgbClr val="000000"/>
                </a:solidFill>
                <a:latin typeface="Courier New" panose="02070309020205020404" pitchFamily="49" charset="0"/>
              </a:rPr>
              <a:t>,      </a:t>
            </a:r>
            <a:r>
              <a:rPr lang="en-NZ" dirty="0">
                <a:solidFill>
                  <a:srgbClr val="008000"/>
                </a:solidFill>
                <a:latin typeface="Courier New" panose="02070309020205020404" pitchFamily="49" charset="0"/>
              </a:rPr>
              <a:t>//e.g. "http://mydomain.sharepoint.com/"</a:t>
            </a:r>
          </a:p>
          <a:p>
            <a:r>
              <a:rPr lang="en-NZ" dirty="0" smtClean="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sharePointSitePath</a:t>
            </a:r>
            <a:r>
              <a:rPr lang="en-NZ" dirty="0">
                <a:solidFill>
                  <a:srgbClr val="000000"/>
                </a:solidFill>
                <a:latin typeface="Courier New" panose="02070309020205020404" pitchFamily="49" charset="0"/>
              </a:rPr>
              <a:t>, </a:t>
            </a:r>
            <a:r>
              <a:rPr lang="en-NZ" dirty="0">
                <a:solidFill>
                  <a:srgbClr val="008000"/>
                </a:solidFill>
                <a:latin typeface="Courier New" panose="02070309020205020404" pitchFamily="49" charset="0"/>
              </a:rPr>
              <a:t>//e.g. </a:t>
            </a:r>
            <a:r>
              <a:rPr lang="en-NZ" dirty="0" smtClean="0">
                <a:solidFill>
                  <a:srgbClr val="008000"/>
                </a:solidFill>
                <a:latin typeface="Courier New" panose="02070309020205020404" pitchFamily="49" charset="0"/>
              </a:rPr>
              <a:t>"/client/site"</a:t>
            </a:r>
            <a:endParaRPr lang="en-NZ" dirty="0">
              <a:solidFill>
                <a:srgbClr val="008000"/>
              </a:solidFill>
              <a:latin typeface="Courier New" panose="02070309020205020404" pitchFamily="49" charset="0"/>
            </a:endParaRPr>
          </a:p>
          <a:p>
            <a:r>
              <a:rPr lang="en-NZ" dirty="0" smtClean="0">
                <a:solidFill>
                  <a:srgbClr val="000000"/>
                </a:solidFill>
                <a:latin typeface="Courier New" panose="02070309020205020404" pitchFamily="49" charset="0"/>
              </a:rPr>
              <a:t>    </a:t>
            </a:r>
            <a:r>
              <a:rPr lang="en-NZ" dirty="0">
                <a:solidFill>
                  <a:srgbClr val="000080"/>
                </a:solidFill>
                <a:latin typeface="Courier New" panose="02070309020205020404" pitchFamily="49" charset="0"/>
              </a:rPr>
              <a:t>credentials</a:t>
            </a:r>
          </a:p>
          <a:p>
            <a:r>
              <a:rPr lang="en-NZ" dirty="0" smtClean="0">
                <a:solidFill>
                  <a:srgbClr val="000000"/>
                </a:solidFill>
                <a:latin typeface="Courier New" panose="02070309020205020404" pitchFamily="49" charset="0"/>
              </a:rPr>
              <a:t>);</a:t>
            </a:r>
            <a:endParaRPr lang="en-NZ" dirty="0"/>
          </a:p>
        </p:txBody>
      </p:sp>
      <p:sp>
        <p:nvSpPr>
          <p:cNvPr id="9" name="Rectangle 8"/>
          <p:cNvSpPr/>
          <p:nvPr/>
        </p:nvSpPr>
        <p:spPr>
          <a:xfrm>
            <a:off x="519109" y="2251096"/>
            <a:ext cx="11149013" cy="369332"/>
          </a:xfrm>
          <a:prstGeom prst="rect">
            <a:avLst/>
          </a:prstGeom>
        </p:spPr>
        <p:txBody>
          <a:bodyPr wrap="square">
            <a:spAutoFit/>
          </a:bodyPr>
          <a:lstStyle/>
          <a:p>
            <a:r>
              <a:rPr lang="en-NZ" dirty="0" smtClean="0">
                <a:solidFill>
                  <a:srgbClr val="2B91AF"/>
                </a:solidFill>
                <a:latin typeface="Courier New" panose="02070309020205020404" pitchFamily="49" charset="0"/>
              </a:rPr>
              <a:t>Credentials</a:t>
            </a:r>
            <a:r>
              <a:rPr lang="en-NZ" dirty="0" smtClean="0">
                <a:solidFill>
                  <a:srgbClr val="000000"/>
                </a:solidFill>
                <a:latin typeface="Courier New" panose="02070309020205020404" pitchFamily="49" charset="0"/>
              </a:rPr>
              <a:t> </a:t>
            </a:r>
            <a:r>
              <a:rPr lang="en-NZ" dirty="0">
                <a:solidFill>
                  <a:srgbClr val="000080"/>
                </a:solidFill>
                <a:latin typeface="Courier New" panose="02070309020205020404" pitchFamily="49" charset="0"/>
              </a:rPr>
              <a:t>credentials</a:t>
            </a:r>
            <a:r>
              <a:rPr lang="en-NZ" dirty="0">
                <a:solidFill>
                  <a:srgbClr val="000000"/>
                </a:solidFill>
                <a:latin typeface="Courier New" panose="02070309020205020404" pitchFamily="49" charset="0"/>
              </a:rPr>
              <a:t> = </a:t>
            </a:r>
            <a:r>
              <a:rPr lang="en-NZ" dirty="0">
                <a:solidFill>
                  <a:srgbClr val="0000FF"/>
                </a:solidFill>
                <a:latin typeface="Courier New" panose="02070309020205020404" pitchFamily="49" charset="0"/>
              </a:rPr>
              <a:t>new</a:t>
            </a:r>
            <a:r>
              <a:rPr lang="en-NZ" dirty="0">
                <a:solidFill>
                  <a:srgbClr val="000000"/>
                </a:solidFill>
                <a:latin typeface="Courier New" panose="02070309020205020404" pitchFamily="49" charset="0"/>
              </a:rPr>
              <a:t> </a:t>
            </a:r>
            <a:r>
              <a:rPr lang="en-NZ" dirty="0" err="1">
                <a:solidFill>
                  <a:srgbClr val="000000"/>
                </a:solidFill>
                <a:latin typeface="Courier New" panose="02070309020205020404" pitchFamily="49" charset="0"/>
              </a:rPr>
              <a:t>OAuthCredentials</a:t>
            </a:r>
            <a:r>
              <a:rPr lang="en-NZ" dirty="0">
                <a:solidFill>
                  <a:srgbClr val="000000"/>
                </a:solidFill>
                <a:latin typeface="Courier New" panose="02070309020205020404" pitchFamily="49" charset="0"/>
              </a:rPr>
              <a:t>(</a:t>
            </a:r>
            <a:r>
              <a:rPr lang="en-NZ" dirty="0" err="1">
                <a:solidFill>
                  <a:srgbClr val="000080"/>
                </a:solidFill>
                <a:latin typeface="Courier New" panose="02070309020205020404" pitchFamily="49" charset="0"/>
              </a:rPr>
              <a:t>accessToken</a:t>
            </a:r>
            <a:r>
              <a:rPr lang="en-NZ"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44017528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query for a list:</a:t>
            </a:r>
            <a:endParaRPr lang="en-NZ" dirty="0"/>
          </a:p>
        </p:txBody>
      </p:sp>
      <p:sp>
        <p:nvSpPr>
          <p:cNvPr id="3" name="Title 2"/>
          <p:cNvSpPr>
            <a:spLocks noGrp="1"/>
          </p:cNvSpPr>
          <p:nvPr>
            <p:ph type="title"/>
          </p:nvPr>
        </p:nvSpPr>
        <p:spPr/>
        <p:txBody>
          <a:bodyPr/>
          <a:lstStyle/>
          <a:p>
            <a:r>
              <a:rPr lang="en-US"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
        <p:nvSpPr>
          <p:cNvPr id="5" name="Rectangle 4"/>
          <p:cNvSpPr/>
          <p:nvPr/>
        </p:nvSpPr>
        <p:spPr>
          <a:xfrm>
            <a:off x="519112" y="2131063"/>
            <a:ext cx="11149013" cy="3139321"/>
          </a:xfrm>
          <a:prstGeom prst="rect">
            <a:avLst/>
          </a:prstGeom>
        </p:spPr>
        <p:txBody>
          <a:bodyPr wrap="square">
            <a:spAutoFit/>
          </a:bodyPr>
          <a:lstStyle/>
          <a:p>
            <a:r>
              <a:rPr lang="en-US" dirty="0">
                <a:solidFill>
                  <a:srgbClr val="0000FF"/>
                </a:solidFill>
                <a:latin typeface="Courier New" panose="02070309020205020404" pitchFamily="49" charset="0"/>
              </a:rPr>
              <a:t>final</a:t>
            </a:r>
            <a:r>
              <a:rPr lang="en-US" dirty="0">
                <a:solidFill>
                  <a:srgbClr val="000000"/>
                </a:solidFill>
                <a:latin typeface="Courier New" panose="02070309020205020404" pitchFamily="49" charset="0"/>
              </a:rPr>
              <a:t> </a:t>
            </a:r>
            <a:r>
              <a:rPr lang="en-US" dirty="0">
                <a:solidFill>
                  <a:srgbClr val="2B91AF"/>
                </a:solidFill>
                <a:latin typeface="Courier New" panose="02070309020205020404" pitchFamily="49" charset="0"/>
              </a:rPr>
              <a:t>String</a:t>
            </a:r>
            <a:r>
              <a:rPr lang="en-US" dirty="0">
                <a:solidFill>
                  <a:srgbClr val="000000"/>
                </a:solidFill>
                <a:latin typeface="Courier New" panose="02070309020205020404" pitchFamily="49" charset="0"/>
              </a:rPr>
              <a:t> </a:t>
            </a:r>
            <a:r>
              <a:rPr lang="en-US" dirty="0" err="1" smtClean="0">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"My List</a:t>
            </a:r>
            <a:r>
              <a:rPr lang="en-US" dirty="0" smtClean="0">
                <a:solidFill>
                  <a:srgbClr val="A31515"/>
                </a:solidFill>
                <a:latin typeface="Courier New" panose="02070309020205020404" pitchFamily="49" charset="0"/>
              </a:rPr>
              <a:t>"</a:t>
            </a:r>
            <a:r>
              <a:rPr lang="en-US" dirty="0" smtClean="0">
                <a:solidFill>
                  <a:srgbClr val="000040"/>
                </a:solidFill>
                <a:latin typeface="Courier New" panose="02070309020205020404" pitchFamily="49" charset="0"/>
              </a:rPr>
              <a:t>;</a:t>
            </a:r>
            <a:endParaRPr lang="en-US" dirty="0" smtClean="0">
              <a:solidFill>
                <a:srgbClr val="008000"/>
              </a:solidFill>
              <a:latin typeface="Courier New" panose="02070309020205020404" pitchFamily="49" charset="0"/>
            </a:endParaRPr>
          </a:p>
          <a:p>
            <a:endParaRPr lang="en-US" dirty="0">
              <a:solidFill>
                <a:srgbClr val="008000"/>
              </a:solidFill>
              <a:latin typeface="Courier New" panose="02070309020205020404" pitchFamily="49" charset="0"/>
            </a:endParaRPr>
          </a:p>
          <a:p>
            <a:r>
              <a:rPr lang="en-US" dirty="0" smtClean="0">
                <a:solidFill>
                  <a:srgbClr val="008000"/>
                </a:solidFill>
                <a:latin typeface="Courier New" panose="02070309020205020404" pitchFamily="49" charset="0"/>
              </a:rPr>
              <a:t>//this produces the </a:t>
            </a:r>
            <a:r>
              <a:rPr lang="en-US" dirty="0" err="1" smtClean="0">
                <a:solidFill>
                  <a:srgbClr val="008000"/>
                </a:solidFill>
                <a:latin typeface="Courier New" panose="02070309020205020404" pitchFamily="49" charset="0"/>
              </a:rPr>
              <a:t>odata</a:t>
            </a:r>
            <a:r>
              <a:rPr lang="en-US" dirty="0" smtClean="0">
                <a:solidFill>
                  <a:srgbClr val="008000"/>
                </a:solidFill>
                <a:latin typeface="Courier New" panose="02070309020205020404" pitchFamily="49" charset="0"/>
              </a:rPr>
              <a:t> query: </a:t>
            </a:r>
            <a:r>
              <a:rPr lang="en-US" b="1" dirty="0" smtClean="0">
                <a:solidFill>
                  <a:srgbClr val="008000"/>
                </a:solidFill>
                <a:latin typeface="Courier New" panose="02070309020205020404" pitchFamily="49" charset="0"/>
              </a:rPr>
              <a:t>$filter=</a:t>
            </a:r>
            <a:r>
              <a:rPr lang="en-US" b="1" dirty="0" err="1" smtClean="0">
                <a:solidFill>
                  <a:srgbClr val="008000"/>
                </a:solidFill>
                <a:latin typeface="Courier New" panose="02070309020205020404" pitchFamily="49" charset="0"/>
              </a:rPr>
              <a:t>Title+eq</a:t>
            </a:r>
            <a:r>
              <a:rPr lang="en-US" b="1" dirty="0" smtClean="0">
                <a:solidFill>
                  <a:srgbClr val="008000"/>
                </a:solidFill>
                <a:latin typeface="Courier New" panose="02070309020205020404" pitchFamily="49" charset="0"/>
              </a:rPr>
              <a:t>+"My list"</a:t>
            </a:r>
            <a:endParaRPr lang="en-US" b="1" dirty="0" smtClean="0">
              <a:solidFill>
                <a:srgbClr val="2B91AF"/>
              </a:solidFill>
              <a:latin typeface="Courier New" panose="02070309020205020404" pitchFamily="49" charset="0"/>
            </a:endParaRPr>
          </a:p>
          <a:p>
            <a:r>
              <a:rPr lang="en-US" dirty="0" smtClean="0">
                <a:solidFill>
                  <a:srgbClr val="2B91AF"/>
                </a:solidFill>
                <a:latin typeface="Courier New" panose="02070309020205020404" pitchFamily="49" charset="0"/>
              </a:rPr>
              <a:t>Query</a:t>
            </a:r>
            <a:r>
              <a:rPr lang="en-US" dirty="0" smtClean="0">
                <a:solidFill>
                  <a:srgbClr val="000000"/>
                </a:solidFill>
                <a:latin typeface="Courier New" panose="02070309020205020404" pitchFamily="49" charset="0"/>
              </a:rPr>
              <a:t> </a:t>
            </a:r>
            <a:r>
              <a:rPr lang="en-US" dirty="0" err="1">
                <a:solidFill>
                  <a:srgbClr val="000080"/>
                </a:solidFill>
                <a:latin typeface="Courier New" panose="02070309020205020404" pitchFamily="49" charset="0"/>
              </a:rPr>
              <a:t>query</a:t>
            </a:r>
            <a:r>
              <a:rPr lang="en-US" dirty="0">
                <a:solidFill>
                  <a:srgbClr val="000000"/>
                </a:solidFill>
                <a:latin typeface="Courier New" panose="02070309020205020404" pitchFamily="49" charset="0"/>
              </a:rPr>
              <a:t> = </a:t>
            </a:r>
            <a:r>
              <a:rPr lang="en-US" dirty="0" err="1">
                <a:solidFill>
                  <a:srgbClr val="2B91AF"/>
                </a:solidFill>
                <a:latin typeface="Courier New" panose="02070309020205020404" pitchFamily="49" charset="0"/>
              </a:rPr>
              <a:t>QueryOperations</a:t>
            </a:r>
            <a:r>
              <a:rPr lang="en-US" dirty="0" err="1">
                <a:solidFill>
                  <a:srgbClr val="000000"/>
                </a:solidFill>
                <a:latin typeface="Courier New" panose="02070309020205020404" pitchFamily="49" charset="0"/>
              </a:rPr>
              <a:t>.</a:t>
            </a:r>
            <a:r>
              <a:rPr lang="en-US" dirty="0" err="1">
                <a:solidFill>
                  <a:srgbClr val="000040"/>
                </a:solidFill>
                <a:latin typeface="Courier New" panose="02070309020205020404" pitchFamily="49" charset="0"/>
              </a:rPr>
              <a:t>field</a:t>
            </a:r>
            <a:r>
              <a:rPr lang="en-US" dirty="0">
                <a:solidFill>
                  <a:srgbClr val="000000"/>
                </a:solidFill>
                <a:latin typeface="Courier New" panose="02070309020205020404" pitchFamily="49" charset="0"/>
              </a:rPr>
              <a:t>(</a:t>
            </a:r>
            <a:r>
              <a:rPr lang="en-US" dirty="0">
                <a:solidFill>
                  <a:srgbClr val="A31515"/>
                </a:solidFill>
                <a:latin typeface="Courier New" panose="02070309020205020404" pitchFamily="49" charset="0"/>
              </a:rPr>
              <a:t>"Title</a:t>
            </a:r>
            <a:r>
              <a:rPr lang="en-US" dirty="0" smtClean="0">
                <a:solidFill>
                  <a:srgbClr val="A31515"/>
                </a:solidFill>
                <a:latin typeface="Courier New" panose="02070309020205020404" pitchFamily="49" charset="0"/>
              </a:rPr>
              <a:t>"</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eq</a:t>
            </a:r>
            <a:r>
              <a:rPr lang="en-US" dirty="0" smtClean="0">
                <a:solidFill>
                  <a:srgbClr val="000000"/>
                </a:solidFill>
                <a:latin typeface="Courier New" panose="02070309020205020404" pitchFamily="49" charset="0"/>
              </a:rPr>
              <a:t>(</a:t>
            </a:r>
            <a:r>
              <a:rPr lang="en-US" dirty="0" err="1">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a:t>
            </a:r>
            <a:r>
              <a:rPr lang="en-US" dirty="0">
                <a:solidFill>
                  <a:srgbClr val="008000"/>
                </a:solidFill>
                <a:latin typeface="Courier New" panose="02070309020205020404" pitchFamily="49" charset="0"/>
              </a:rPr>
              <a:t>we can attach </a:t>
            </a:r>
            <a:r>
              <a:rPr lang="en-US" dirty="0" smtClean="0">
                <a:solidFill>
                  <a:srgbClr val="008000"/>
                </a:solidFill>
                <a:latin typeface="Courier New" panose="02070309020205020404" pitchFamily="49" charset="0"/>
              </a:rPr>
              <a:t>callbacks to </a:t>
            </a:r>
            <a:r>
              <a:rPr lang="en-US" b="1" dirty="0" smtClean="0">
                <a:solidFill>
                  <a:srgbClr val="008000"/>
                </a:solidFill>
                <a:latin typeface="Courier New" panose="02070309020205020404" pitchFamily="49" charset="0"/>
              </a:rPr>
              <a:t>f</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which will run when the data is available</a:t>
            </a:r>
            <a:endParaRPr lang="en-NZ" dirty="0">
              <a:solidFill>
                <a:srgbClr val="000000"/>
              </a:solidFill>
              <a:latin typeface="Courier New" panose="02070309020205020404" pitchFamily="49" charset="0"/>
            </a:endParaRPr>
          </a:p>
          <a:p>
            <a:r>
              <a:rPr lang="en-NZ" dirty="0" err="1" smtClean="0">
                <a:solidFill>
                  <a:srgbClr val="2B91AF"/>
                </a:solidFill>
                <a:latin typeface="Courier New" panose="02070309020205020404" pitchFamily="49" charset="0"/>
              </a:rPr>
              <a:t>ListenableFuture</a:t>
            </a:r>
            <a:r>
              <a:rPr lang="en-NZ" dirty="0" smtClean="0">
                <a:solidFill>
                  <a:srgbClr val="000000"/>
                </a:solidFill>
                <a:latin typeface="Courier New" panose="02070309020205020404" pitchFamily="49" charset="0"/>
              </a:rPr>
              <a:t>&lt;</a:t>
            </a:r>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smtClean="0">
                <a:solidFill>
                  <a:srgbClr val="885D3B"/>
                </a:solidFill>
                <a:latin typeface="Courier New" panose="02070309020205020404" pitchFamily="49" charset="0"/>
              </a:rPr>
              <a:t>SPList</a:t>
            </a:r>
            <a:r>
              <a:rPr lang="en-NZ" dirty="0">
                <a:solidFill>
                  <a:srgbClr val="000000"/>
                </a:solidFill>
                <a:latin typeface="Courier New" panose="02070309020205020404" pitchFamily="49" charset="0"/>
              </a:rPr>
              <a:t>&gt;&gt; </a:t>
            </a:r>
            <a:r>
              <a:rPr lang="en-NZ" dirty="0" smtClean="0">
                <a:solidFill>
                  <a:srgbClr val="000080"/>
                </a:solidFill>
                <a:latin typeface="Courier New" panose="02070309020205020404" pitchFamily="49" charset="0"/>
              </a:rPr>
              <a:t>f</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client</a:t>
            </a:r>
            <a:r>
              <a:rPr lang="en-NZ" dirty="0" err="1" smtClean="0">
                <a:solidFill>
                  <a:srgbClr val="000000"/>
                </a:solidFill>
                <a:latin typeface="Courier New" panose="02070309020205020404" pitchFamily="49" charset="0"/>
              </a:rPr>
              <a:t>.getLists</a:t>
            </a:r>
            <a:r>
              <a:rPr lang="en-NZ" dirty="0" smtClean="0">
                <a:solidFill>
                  <a:srgbClr val="000000"/>
                </a:solidFill>
                <a:latin typeface="Courier New" panose="02070309020205020404" pitchFamily="49" charset="0"/>
              </a:rPr>
              <a:t>(</a:t>
            </a:r>
            <a:r>
              <a:rPr lang="en-NZ" dirty="0" smtClean="0">
                <a:solidFill>
                  <a:srgbClr val="000080"/>
                </a:solidFill>
                <a:latin typeface="Courier New" panose="02070309020205020404" pitchFamily="49" charset="0"/>
              </a:rPr>
              <a:t>query</a:t>
            </a:r>
            <a:r>
              <a:rPr lang="en-NZ" dirty="0" smtClean="0">
                <a:solidFill>
                  <a:srgbClr val="000000"/>
                </a:solidFill>
                <a:latin typeface="Courier New" panose="02070309020205020404" pitchFamily="49" charset="0"/>
              </a:rPr>
              <a:t>);</a:t>
            </a: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//Or... calling .get() will block this thread until the data is available</a:t>
            </a:r>
          </a:p>
          <a:p>
            <a:r>
              <a:rPr lang="en-US" dirty="0" smtClean="0">
                <a:solidFill>
                  <a:srgbClr val="008000"/>
                </a:solidFill>
                <a:latin typeface="Courier New" panose="02070309020205020404" pitchFamily="49" charset="0"/>
              </a:rPr>
              <a:t>//</a:t>
            </a:r>
            <a:r>
              <a:rPr lang="en-US" b="1" dirty="0" smtClean="0">
                <a:solidFill>
                  <a:srgbClr val="008000"/>
                </a:solidFill>
                <a:latin typeface="Courier New" panose="02070309020205020404" pitchFamily="49" charset="0"/>
              </a:rPr>
              <a:t>DO NOT DO THIS ON THE UI THREAD!</a:t>
            </a:r>
            <a:endParaRPr lang="en-US" b="1" dirty="0">
              <a:solidFill>
                <a:srgbClr val="000000"/>
              </a:solidFill>
              <a:latin typeface="Courier New" panose="02070309020205020404" pitchFamily="49" charset="0"/>
            </a:endParaRPr>
          </a:p>
          <a:p>
            <a:r>
              <a:rPr lang="en-NZ" dirty="0">
                <a:solidFill>
                  <a:srgbClr val="2B91AF"/>
                </a:solidFill>
                <a:latin typeface="Courier New" panose="02070309020205020404" pitchFamily="49" charset="0"/>
              </a:rPr>
              <a:t>List</a:t>
            </a:r>
            <a:r>
              <a:rPr lang="en-NZ" dirty="0">
                <a:solidFill>
                  <a:srgbClr val="000000"/>
                </a:solidFill>
                <a:latin typeface="Courier New" panose="02070309020205020404" pitchFamily="49" charset="0"/>
              </a:rPr>
              <a:t>&lt;</a:t>
            </a:r>
            <a:r>
              <a:rPr lang="en-NZ" dirty="0" err="1">
                <a:solidFill>
                  <a:srgbClr val="885D3B"/>
                </a:solidFill>
                <a:latin typeface="Courier New" panose="02070309020205020404" pitchFamily="49" charset="0"/>
              </a:rPr>
              <a:t>SPList</a:t>
            </a:r>
            <a:r>
              <a:rPr lang="en-NZ" dirty="0" smtClean="0">
                <a:solidFill>
                  <a:srgbClr val="000000"/>
                </a:solidFill>
                <a:latin typeface="Courier New" panose="02070309020205020404" pitchFamily="49" charset="0"/>
              </a:rPr>
              <a:t>&gt; </a:t>
            </a:r>
            <a:r>
              <a:rPr lang="en-NZ" dirty="0" smtClean="0">
                <a:solidFill>
                  <a:srgbClr val="000080"/>
                </a:solidFill>
                <a:latin typeface="Courier New" panose="02070309020205020404" pitchFamily="49" charset="0"/>
              </a:rPr>
              <a:t>results</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f</a:t>
            </a:r>
            <a:r>
              <a:rPr lang="en-NZ" dirty="0" err="1" smtClean="0">
                <a:solidFill>
                  <a:srgbClr val="000000"/>
                </a:solidFill>
                <a:latin typeface="Courier New" panose="02070309020205020404" pitchFamily="49" charset="0"/>
              </a:rPr>
              <a:t>.get</a:t>
            </a:r>
            <a:r>
              <a:rPr lang="en-NZ" dirty="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p>
        </p:txBody>
      </p:sp>
    </p:spTree>
    <p:extLst>
      <p:ext uri="{BB962C8B-B14F-4D97-AF65-F5344CB8AC3E}">
        <p14:creationId xmlns:p14="http://schemas.microsoft.com/office/powerpoint/2010/main" val="304682591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 query for list items:</a:t>
            </a:r>
            <a:endParaRPr lang="en-NZ" dirty="0"/>
          </a:p>
        </p:txBody>
      </p:sp>
      <p:sp>
        <p:nvSpPr>
          <p:cNvPr id="3" name="Title 2"/>
          <p:cNvSpPr>
            <a:spLocks noGrp="1"/>
          </p:cNvSpPr>
          <p:nvPr>
            <p:ph type="title"/>
          </p:nvPr>
        </p:nvSpPr>
        <p:spPr/>
        <p:txBody>
          <a:bodyPr/>
          <a:lstStyle/>
          <a:p>
            <a:r>
              <a:rPr lang="en-US" dirty="0" smtClean="0"/>
              <a:t>Using the library</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
        <p:nvSpPr>
          <p:cNvPr id="5" name="Rectangle 4"/>
          <p:cNvSpPr/>
          <p:nvPr/>
        </p:nvSpPr>
        <p:spPr>
          <a:xfrm>
            <a:off x="519112" y="2131063"/>
            <a:ext cx="11149013" cy="3139321"/>
          </a:xfrm>
          <a:prstGeom prst="rect">
            <a:avLst/>
          </a:prstGeom>
        </p:spPr>
        <p:txBody>
          <a:bodyPr wrap="square">
            <a:spAutoFit/>
          </a:bodyPr>
          <a:lstStyle/>
          <a:p>
            <a:r>
              <a:rPr lang="en-US" dirty="0">
                <a:solidFill>
                  <a:srgbClr val="0000FF"/>
                </a:solidFill>
                <a:latin typeface="Courier New" panose="02070309020205020404" pitchFamily="49" charset="0"/>
              </a:rPr>
              <a:t>final</a:t>
            </a:r>
            <a:r>
              <a:rPr lang="en-US" dirty="0">
                <a:solidFill>
                  <a:srgbClr val="000000"/>
                </a:solidFill>
                <a:latin typeface="Courier New" panose="02070309020205020404" pitchFamily="49" charset="0"/>
              </a:rPr>
              <a:t> </a:t>
            </a:r>
            <a:r>
              <a:rPr lang="en-US" dirty="0">
                <a:solidFill>
                  <a:srgbClr val="2B91AF"/>
                </a:solidFill>
                <a:latin typeface="Courier New" panose="02070309020205020404" pitchFamily="49" charset="0"/>
              </a:rPr>
              <a:t>String</a:t>
            </a:r>
            <a:r>
              <a:rPr lang="en-US" dirty="0">
                <a:solidFill>
                  <a:srgbClr val="000000"/>
                </a:solidFill>
                <a:latin typeface="Courier New" panose="02070309020205020404" pitchFamily="49" charset="0"/>
              </a:rPr>
              <a:t> </a:t>
            </a:r>
            <a:r>
              <a:rPr lang="en-US" dirty="0" err="1" smtClean="0">
                <a:solidFill>
                  <a:srgbClr val="000080"/>
                </a:solidFill>
                <a:latin typeface="Courier New" panose="02070309020205020404" pitchFamily="49" charset="0"/>
              </a:rPr>
              <a:t>listName</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A31515"/>
                </a:solidFill>
                <a:latin typeface="Courier New" panose="02070309020205020404" pitchFamily="49" charset="0"/>
              </a:rPr>
              <a:t>"My List"</a:t>
            </a:r>
            <a:r>
              <a:rPr lang="en-US" dirty="0">
                <a:solidFill>
                  <a:srgbClr val="000040"/>
                </a:solidFill>
                <a:latin typeface="Courier New" panose="02070309020205020404" pitchFamily="49" charset="0"/>
              </a:rPr>
              <a:t>;</a:t>
            </a:r>
          </a:p>
          <a:p>
            <a:endParaRPr lang="en-US" dirty="0" smtClean="0">
              <a:solidFill>
                <a:srgbClr val="008000"/>
              </a:solidFill>
              <a:latin typeface="Courier New" panose="02070309020205020404" pitchFamily="49" charset="0"/>
            </a:endParaRPr>
          </a:p>
          <a:p>
            <a:r>
              <a:rPr lang="en-US" dirty="0" smtClean="0">
                <a:solidFill>
                  <a:srgbClr val="008000"/>
                </a:solidFill>
                <a:latin typeface="Courier New" panose="02070309020205020404" pitchFamily="49" charset="0"/>
              </a:rPr>
              <a:t>//this produces the </a:t>
            </a:r>
            <a:r>
              <a:rPr lang="en-US" dirty="0" err="1" smtClean="0">
                <a:solidFill>
                  <a:srgbClr val="008000"/>
                </a:solidFill>
                <a:latin typeface="Courier New" panose="02070309020205020404" pitchFamily="49" charset="0"/>
              </a:rPr>
              <a:t>odata</a:t>
            </a:r>
            <a:r>
              <a:rPr lang="en-US" dirty="0" smtClean="0">
                <a:solidFill>
                  <a:srgbClr val="008000"/>
                </a:solidFill>
                <a:latin typeface="Courier New" panose="02070309020205020404" pitchFamily="49" charset="0"/>
              </a:rPr>
              <a:t> query: </a:t>
            </a:r>
            <a:r>
              <a:rPr lang="en-US" b="1" dirty="0" smtClean="0">
                <a:solidFill>
                  <a:srgbClr val="008000"/>
                </a:solidFill>
                <a:latin typeface="Courier New" panose="02070309020205020404" pitchFamily="49" charset="0"/>
              </a:rPr>
              <a:t>$filter=</a:t>
            </a:r>
            <a:r>
              <a:rPr lang="en-US" b="1" dirty="0" err="1" smtClean="0">
                <a:solidFill>
                  <a:srgbClr val="008000"/>
                </a:solidFill>
                <a:latin typeface="Courier New" panose="02070309020205020404" pitchFamily="49" charset="0"/>
              </a:rPr>
              <a:t>startsWith</a:t>
            </a:r>
            <a:r>
              <a:rPr lang="en-US" b="1" dirty="0" smtClean="0">
                <a:solidFill>
                  <a:srgbClr val="008000"/>
                </a:solidFill>
                <a:latin typeface="Courier New" panose="02070309020205020404" pitchFamily="49" charset="0"/>
              </a:rPr>
              <a:t>(</a:t>
            </a:r>
            <a:r>
              <a:rPr lang="en-US" b="1" dirty="0" err="1" smtClean="0">
                <a:solidFill>
                  <a:srgbClr val="008000"/>
                </a:solidFill>
                <a:latin typeface="Courier New" panose="02070309020205020404" pitchFamily="49" charset="0"/>
              </a:rPr>
              <a:t>Title,"Item</a:t>
            </a:r>
            <a:r>
              <a:rPr lang="en-US" b="1" dirty="0" smtClean="0">
                <a:solidFill>
                  <a:srgbClr val="008000"/>
                </a:solidFill>
                <a:latin typeface="Courier New" panose="02070309020205020404" pitchFamily="49" charset="0"/>
              </a:rPr>
              <a:t> #")</a:t>
            </a:r>
            <a:endParaRPr lang="en-US" b="1" dirty="0" smtClean="0">
              <a:solidFill>
                <a:srgbClr val="2B91AF"/>
              </a:solidFill>
              <a:latin typeface="Courier New" panose="02070309020205020404" pitchFamily="49" charset="0"/>
            </a:endParaRPr>
          </a:p>
          <a:p>
            <a:r>
              <a:rPr lang="en-US" dirty="0" smtClean="0">
                <a:solidFill>
                  <a:srgbClr val="2B91AF"/>
                </a:solidFill>
                <a:latin typeface="Courier New" panose="02070309020205020404" pitchFamily="49" charset="0"/>
              </a:rPr>
              <a:t>Query</a:t>
            </a:r>
            <a:r>
              <a:rPr lang="en-US" dirty="0" smtClean="0">
                <a:solidFill>
                  <a:srgbClr val="000000"/>
                </a:solidFill>
                <a:latin typeface="Courier New" panose="02070309020205020404" pitchFamily="49" charset="0"/>
              </a:rPr>
              <a:t> </a:t>
            </a:r>
            <a:r>
              <a:rPr lang="en-US" dirty="0" err="1">
                <a:solidFill>
                  <a:srgbClr val="000080"/>
                </a:solidFill>
                <a:latin typeface="Courier New" panose="02070309020205020404" pitchFamily="49" charset="0"/>
              </a:rPr>
              <a:t>query</a:t>
            </a:r>
            <a:r>
              <a:rPr lang="en-US" dirty="0">
                <a:solidFill>
                  <a:srgbClr val="000000"/>
                </a:solidFill>
                <a:latin typeface="Courier New" panose="02070309020205020404" pitchFamily="49" charset="0"/>
              </a:rPr>
              <a:t> = </a:t>
            </a:r>
            <a:r>
              <a:rPr lang="en-US" dirty="0" err="1" smtClean="0">
                <a:solidFill>
                  <a:srgbClr val="2B91AF"/>
                </a:solidFill>
                <a:latin typeface="Courier New" panose="02070309020205020404" pitchFamily="49" charset="0"/>
              </a:rPr>
              <a:t>QueryOperations</a:t>
            </a:r>
            <a:r>
              <a:rPr lang="en-US" dirty="0" err="1" smtClean="0">
                <a:solidFill>
                  <a:srgbClr val="000000"/>
                </a:solidFill>
                <a:latin typeface="Courier New" panose="02070309020205020404" pitchFamily="49" charset="0"/>
              </a:rPr>
              <a:t>.</a:t>
            </a:r>
            <a:r>
              <a:rPr lang="en-US" dirty="0" err="1" smtClean="0">
                <a:solidFill>
                  <a:srgbClr val="000040"/>
                </a:solidFill>
                <a:latin typeface="Courier New" panose="02070309020205020404" pitchFamily="49" charset="0"/>
              </a:rPr>
              <a:t>startsWith</a:t>
            </a:r>
            <a:r>
              <a:rPr lang="en-US" dirty="0" smtClean="0">
                <a:solidFill>
                  <a:srgbClr val="000000"/>
                </a:solidFill>
                <a:latin typeface="Courier New" panose="02070309020205020404" pitchFamily="49" charset="0"/>
              </a:rPr>
              <a:t>(</a:t>
            </a:r>
            <a:r>
              <a:rPr lang="en-US" dirty="0" smtClean="0">
                <a:solidFill>
                  <a:srgbClr val="A31515"/>
                </a:solidFill>
                <a:latin typeface="Courier New" panose="02070309020205020404" pitchFamily="49" charset="0"/>
              </a:rPr>
              <a:t>"Title"</a:t>
            </a:r>
            <a:r>
              <a:rPr lang="en-US" dirty="0" smtClean="0">
                <a:solidFill>
                  <a:srgbClr val="000000"/>
                </a:solidFill>
                <a:latin typeface="Courier New" panose="02070309020205020404" pitchFamily="49" charset="0"/>
              </a:rPr>
              <a:t>, </a:t>
            </a:r>
            <a:r>
              <a:rPr lang="en-US" dirty="0" smtClean="0">
                <a:solidFill>
                  <a:srgbClr val="A31515"/>
                </a:solidFill>
                <a:latin typeface="Courier New" panose="02070309020205020404" pitchFamily="49" charset="0"/>
              </a:rPr>
              <a:t>"Item #"</a:t>
            </a:r>
            <a:r>
              <a:rPr lang="en-US" dirty="0" smtClean="0">
                <a:solidFill>
                  <a:srgbClr val="000000"/>
                </a:solidFill>
                <a:latin typeface="Courier New" panose="02070309020205020404" pitchFamily="49" charset="0"/>
              </a:rPr>
              <a:t>)</a:t>
            </a:r>
            <a:r>
              <a:rPr lang="en-NZ" dirty="0" smtClean="0">
                <a:solidFill>
                  <a:srgbClr val="000000"/>
                </a:solidFill>
                <a:latin typeface="Courier New" panose="02070309020205020404" pitchFamily="49" charset="0"/>
              </a:rPr>
              <a:t>;</a:t>
            </a:r>
            <a:endParaRPr lang="en-NZ" dirty="0">
              <a:solidFill>
                <a:srgbClr val="000000"/>
              </a:solidFill>
              <a:latin typeface="Courier New" panose="02070309020205020404" pitchFamily="49" charset="0"/>
            </a:endParaRPr>
          </a:p>
          <a:p>
            <a:endParaRPr lang="en-US" dirty="0">
              <a:solidFill>
                <a:srgbClr val="000040"/>
              </a:solidFill>
              <a:latin typeface="Courier New" panose="02070309020205020404" pitchFamily="49" charset="0"/>
            </a:endParaRPr>
          </a:p>
          <a:p>
            <a:r>
              <a:rPr lang="en-US" dirty="0" smtClean="0">
                <a:solidFill>
                  <a:srgbClr val="008000"/>
                </a:solidFill>
                <a:latin typeface="Courier New" panose="02070309020205020404" pitchFamily="49" charset="0"/>
              </a:rPr>
              <a:t>//we can attach callbacks to </a:t>
            </a:r>
            <a:r>
              <a:rPr lang="en-US" b="1" dirty="0" smtClean="0">
                <a:solidFill>
                  <a:srgbClr val="008000"/>
                </a:solidFill>
                <a:latin typeface="Courier New" panose="02070309020205020404" pitchFamily="49" charset="0"/>
              </a:rPr>
              <a:t>f</a:t>
            </a:r>
            <a:r>
              <a:rPr lang="en-US" dirty="0" smtClean="0">
                <a:solidFill>
                  <a:srgbClr val="008000"/>
                </a:solidFill>
                <a:latin typeface="Courier New" panose="02070309020205020404" pitchFamily="49" charset="0"/>
              </a:rPr>
              <a:t> which will run when the data is available</a:t>
            </a:r>
            <a:endParaRPr lang="en-NZ" dirty="0">
              <a:solidFill>
                <a:srgbClr val="000000"/>
              </a:solidFill>
              <a:latin typeface="Courier New" panose="02070309020205020404" pitchFamily="49" charset="0"/>
            </a:endParaRPr>
          </a:p>
          <a:p>
            <a:r>
              <a:rPr lang="en-NZ" dirty="0" err="1" smtClean="0">
                <a:solidFill>
                  <a:srgbClr val="2B91AF"/>
                </a:solidFill>
                <a:latin typeface="Courier New" panose="02070309020205020404" pitchFamily="49" charset="0"/>
              </a:rPr>
              <a:t>ListenableFuture</a:t>
            </a:r>
            <a:r>
              <a:rPr lang="en-NZ" dirty="0" smtClean="0">
                <a:solidFill>
                  <a:srgbClr val="000000"/>
                </a:solidFill>
                <a:latin typeface="Courier New" panose="02070309020205020404" pitchFamily="49" charset="0"/>
              </a:rPr>
              <a:t>&lt;</a:t>
            </a:r>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smtClean="0">
                <a:solidFill>
                  <a:srgbClr val="885D3B"/>
                </a:solidFill>
                <a:latin typeface="Courier New" panose="02070309020205020404" pitchFamily="49" charset="0"/>
              </a:rPr>
              <a:t>SPListItem</a:t>
            </a:r>
            <a:r>
              <a:rPr lang="en-NZ" dirty="0" smtClean="0">
                <a:solidFill>
                  <a:srgbClr val="000000"/>
                </a:solidFill>
                <a:latin typeface="Courier New" panose="02070309020205020404" pitchFamily="49" charset="0"/>
              </a:rPr>
              <a:t>&gt;&gt; </a:t>
            </a:r>
            <a:r>
              <a:rPr lang="en-NZ" dirty="0" smtClean="0">
                <a:solidFill>
                  <a:srgbClr val="000080"/>
                </a:solidFill>
                <a:latin typeface="Courier New" panose="02070309020205020404" pitchFamily="49" charset="0"/>
              </a:rPr>
              <a:t>f</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a:solidFill>
                  <a:srgbClr val="000080"/>
                </a:solidFill>
                <a:latin typeface="Courier New" panose="02070309020205020404" pitchFamily="49" charset="0"/>
              </a:rPr>
              <a:t>client</a:t>
            </a:r>
            <a:r>
              <a:rPr lang="en-NZ" dirty="0" err="1" smtClean="0">
                <a:solidFill>
                  <a:srgbClr val="000000"/>
                </a:solidFill>
                <a:latin typeface="Courier New" panose="02070309020205020404" pitchFamily="49" charset="0"/>
              </a:rPr>
              <a:t>.getListItems</a:t>
            </a:r>
            <a:r>
              <a:rPr lang="en-NZ" dirty="0" smtClean="0">
                <a:solidFill>
                  <a:srgbClr val="000000"/>
                </a:solidFill>
                <a:latin typeface="Courier New" panose="02070309020205020404" pitchFamily="49" charset="0"/>
              </a:rPr>
              <a:t>(</a:t>
            </a:r>
            <a:r>
              <a:rPr lang="en-NZ" dirty="0" err="1" smtClean="0">
                <a:solidFill>
                  <a:srgbClr val="000080"/>
                </a:solidFill>
                <a:latin typeface="Courier New" panose="02070309020205020404" pitchFamily="49" charset="0"/>
              </a:rPr>
              <a:t>listName</a:t>
            </a:r>
            <a:r>
              <a:rPr lang="en-NZ" dirty="0" smtClean="0">
                <a:solidFill>
                  <a:srgbClr val="000000"/>
                </a:solidFill>
                <a:latin typeface="Courier New" panose="02070309020205020404" pitchFamily="49" charset="0"/>
              </a:rPr>
              <a:t>, </a:t>
            </a:r>
            <a:r>
              <a:rPr lang="en-NZ" dirty="0" smtClean="0">
                <a:solidFill>
                  <a:srgbClr val="000080"/>
                </a:solidFill>
                <a:latin typeface="Courier New" panose="02070309020205020404" pitchFamily="49" charset="0"/>
              </a:rPr>
              <a:t>query</a:t>
            </a:r>
            <a:r>
              <a:rPr lang="en-NZ" dirty="0" smtClean="0">
                <a:solidFill>
                  <a:srgbClr val="000000"/>
                </a:solidFill>
                <a:latin typeface="Courier New" panose="02070309020205020404" pitchFamily="49" charset="0"/>
              </a:rPr>
              <a:t>);</a:t>
            </a:r>
          </a:p>
          <a:p>
            <a:endParaRPr lang="en-US" dirty="0" smtClean="0">
              <a:solidFill>
                <a:srgbClr val="000000"/>
              </a:solidFill>
              <a:latin typeface="Courier New" panose="02070309020205020404" pitchFamily="49" charset="0"/>
            </a:endParaRPr>
          </a:p>
          <a:p>
            <a:r>
              <a:rPr lang="en-US" dirty="0" smtClean="0">
                <a:solidFill>
                  <a:srgbClr val="008000"/>
                </a:solidFill>
                <a:latin typeface="Courier New" panose="02070309020205020404" pitchFamily="49" charset="0"/>
              </a:rPr>
              <a:t>//Or... calling .get() will block this thread until the data is available</a:t>
            </a:r>
          </a:p>
          <a:p>
            <a:r>
              <a:rPr lang="en-US" dirty="0" smtClean="0">
                <a:solidFill>
                  <a:srgbClr val="008000"/>
                </a:solidFill>
                <a:latin typeface="Courier New" panose="02070309020205020404" pitchFamily="49" charset="0"/>
              </a:rPr>
              <a:t>//</a:t>
            </a:r>
            <a:r>
              <a:rPr lang="en-US" b="1" dirty="0" smtClean="0">
                <a:solidFill>
                  <a:srgbClr val="008000"/>
                </a:solidFill>
                <a:latin typeface="Courier New" panose="02070309020205020404" pitchFamily="49" charset="0"/>
              </a:rPr>
              <a:t>DO NOT DO THIS ON THE UI THREAD!</a:t>
            </a:r>
            <a:endParaRPr lang="en-US" b="1" dirty="0">
              <a:solidFill>
                <a:srgbClr val="000000"/>
              </a:solidFill>
              <a:latin typeface="Courier New" panose="02070309020205020404" pitchFamily="49" charset="0"/>
            </a:endParaRPr>
          </a:p>
          <a:p>
            <a:r>
              <a:rPr lang="en-NZ" dirty="0" smtClean="0">
                <a:solidFill>
                  <a:srgbClr val="2B91AF"/>
                </a:solidFill>
                <a:latin typeface="Courier New" panose="02070309020205020404" pitchFamily="49" charset="0"/>
              </a:rPr>
              <a:t>List</a:t>
            </a:r>
            <a:r>
              <a:rPr lang="en-NZ" dirty="0" smtClean="0">
                <a:solidFill>
                  <a:srgbClr val="000000"/>
                </a:solidFill>
                <a:latin typeface="Courier New" panose="02070309020205020404" pitchFamily="49" charset="0"/>
              </a:rPr>
              <a:t>&lt;</a:t>
            </a:r>
            <a:r>
              <a:rPr lang="en-NZ" dirty="0" err="1">
                <a:solidFill>
                  <a:srgbClr val="885D3B"/>
                </a:solidFill>
                <a:latin typeface="Courier New" panose="02070309020205020404" pitchFamily="49" charset="0"/>
              </a:rPr>
              <a:t>SPListItem</a:t>
            </a:r>
            <a:r>
              <a:rPr lang="en-NZ" dirty="0" smtClean="0">
                <a:solidFill>
                  <a:srgbClr val="000000"/>
                </a:solidFill>
                <a:latin typeface="Courier New" panose="02070309020205020404" pitchFamily="49" charset="0"/>
              </a:rPr>
              <a:t>&gt; </a:t>
            </a:r>
            <a:r>
              <a:rPr lang="en-NZ" dirty="0" smtClean="0">
                <a:solidFill>
                  <a:srgbClr val="000080"/>
                </a:solidFill>
                <a:latin typeface="Courier New" panose="02070309020205020404" pitchFamily="49" charset="0"/>
              </a:rPr>
              <a:t>results</a:t>
            </a:r>
            <a:r>
              <a:rPr lang="en-NZ" dirty="0" smtClean="0">
                <a:solidFill>
                  <a:srgbClr val="000000"/>
                </a:solidFill>
                <a:latin typeface="Courier New" panose="02070309020205020404" pitchFamily="49" charset="0"/>
              </a:rPr>
              <a:t> </a:t>
            </a:r>
            <a:r>
              <a:rPr lang="en-NZ" dirty="0">
                <a:solidFill>
                  <a:srgbClr val="000000"/>
                </a:solidFill>
                <a:latin typeface="Courier New" panose="02070309020205020404" pitchFamily="49" charset="0"/>
              </a:rPr>
              <a:t>= </a:t>
            </a:r>
            <a:r>
              <a:rPr lang="en-NZ" dirty="0" err="1" smtClean="0">
                <a:solidFill>
                  <a:srgbClr val="000080"/>
                </a:solidFill>
                <a:latin typeface="Courier New" panose="02070309020205020404" pitchFamily="49" charset="0"/>
              </a:rPr>
              <a:t>f</a:t>
            </a:r>
            <a:r>
              <a:rPr lang="en-NZ" dirty="0" err="1" smtClean="0">
                <a:solidFill>
                  <a:srgbClr val="000000"/>
                </a:solidFill>
                <a:latin typeface="Courier New" panose="02070309020205020404" pitchFamily="49" charset="0"/>
              </a:rPr>
              <a:t>.get</a:t>
            </a:r>
            <a:r>
              <a:rPr lang="en-NZ" dirty="0" smtClean="0">
                <a:solidFill>
                  <a:srgbClr val="000000"/>
                </a:solidFill>
                <a:latin typeface="Courier New" panose="02070309020205020404" pitchFamily="49" charset="0"/>
              </a:rPr>
              <a:t>();</a:t>
            </a:r>
            <a:endParaRPr lang="en-NZ" dirty="0"/>
          </a:p>
        </p:txBody>
      </p:sp>
      <p:sp>
        <p:nvSpPr>
          <p:cNvPr id="7" name="Rectangle 6"/>
          <p:cNvSpPr/>
          <p:nvPr/>
        </p:nvSpPr>
        <p:spPr>
          <a:xfrm>
            <a:off x="609600" y="5096306"/>
            <a:ext cx="6092825" cy="646331"/>
          </a:xfrm>
          <a:prstGeom prst="rect">
            <a:avLst/>
          </a:prstGeom>
        </p:spPr>
        <p:txBody>
          <a:bodyPr>
            <a:spAutoFit/>
          </a:bodyPr>
          <a:lstStyle/>
          <a:p>
            <a:endParaRPr lang="en-NZ" dirty="0">
              <a:latin typeface="Courier New" panose="02070309020205020404" pitchFamily="49" charset="0"/>
            </a:endParaRPr>
          </a:p>
          <a:p>
            <a:r>
              <a:rPr lang="en-US" dirty="0">
                <a:solidFill>
                  <a:srgbClr val="000000"/>
                </a:solidFill>
                <a:latin typeface="Courier New" panose="02070309020205020404" pitchFamily="49" charset="0"/>
              </a:rPr>
              <a:t>                    </a:t>
            </a:r>
            <a:endParaRPr lang="en-NZ" dirty="0"/>
          </a:p>
        </p:txBody>
      </p:sp>
    </p:spTree>
    <p:extLst>
      <p:ext uri="{BB962C8B-B14F-4D97-AF65-F5344CB8AC3E}">
        <p14:creationId xmlns:p14="http://schemas.microsoft.com/office/powerpoint/2010/main" val="111124676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O365 SharePoint for Android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Hooking </a:t>
            </a:r>
            <a:r>
              <a:rPr lang="en-US" dirty="0"/>
              <a:t>into </a:t>
            </a:r>
            <a:r>
              <a:rPr lang="en-US" dirty="0" smtClean="0"/>
              <a:t>SharePoint </a:t>
            </a:r>
            <a:r>
              <a:rPr lang="en-US" dirty="0"/>
              <a:t>APIs with Android</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3" y="1814048"/>
            <a:ext cx="7617922" cy="2881519"/>
          </a:xfrm>
        </p:spPr>
        <p:txBody>
          <a:bodyPr/>
          <a:lstStyle/>
          <a:p>
            <a:r>
              <a:rPr lang="en-US" dirty="0" smtClean="0"/>
              <a:t>Azure AD for Android</a:t>
            </a:r>
          </a:p>
          <a:p>
            <a:r>
              <a:rPr lang="en-US" dirty="0" smtClean="0"/>
              <a:t>O365 SharePoint for Android</a:t>
            </a:r>
          </a:p>
          <a:p>
            <a:r>
              <a:rPr lang="en-US" dirty="0" smtClean="0"/>
              <a:t>Patterns for consuming these APIs from Android</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NZ"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8325322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a:t>We’ll be developing using the Eclipse IDE with the ADT (Android Developer Tools) </a:t>
            </a:r>
            <a:r>
              <a:rPr lang="en-NZ" dirty="0" smtClean="0"/>
              <a:t>plugin.</a:t>
            </a:r>
            <a:endParaRPr lang="en-NZ" dirty="0"/>
          </a:p>
          <a:p>
            <a:r>
              <a:rPr lang="en-NZ" dirty="0"/>
              <a:t>http://</a:t>
            </a:r>
            <a:r>
              <a:rPr lang="en-NZ" dirty="0" smtClean="0"/>
              <a:t>developer.android.com/sdk/index.html</a:t>
            </a:r>
          </a:p>
          <a:p>
            <a:endParaRPr lang="en-NZ" sz="3000" dirty="0" smtClean="0"/>
          </a:p>
          <a:p>
            <a:r>
              <a:rPr lang="en-NZ" sz="3000" dirty="0" smtClean="0"/>
              <a:t>Note: an </a:t>
            </a:r>
            <a:r>
              <a:rPr lang="en-NZ" sz="3000" dirty="0"/>
              <a:t>alternative is Android </a:t>
            </a:r>
            <a:r>
              <a:rPr lang="en-NZ" sz="3000" dirty="0" smtClean="0"/>
              <a:t>Studio, </a:t>
            </a:r>
            <a:r>
              <a:rPr lang="en-NZ" sz="3000" dirty="0"/>
              <a:t>based on </a:t>
            </a:r>
            <a:r>
              <a:rPr lang="en-NZ" sz="3000" dirty="0" err="1"/>
              <a:t>IntelliJ</a:t>
            </a:r>
            <a:r>
              <a:rPr lang="en-NZ" sz="3000" dirty="0"/>
              <a:t> IDEA, which is currently under development by Google</a:t>
            </a:r>
            <a:r>
              <a:rPr lang="en-NZ" sz="3000" dirty="0" smtClean="0"/>
              <a:t>.</a:t>
            </a:r>
            <a:endParaRPr lang="en-NZ" sz="3000" dirty="0"/>
          </a:p>
        </p:txBody>
      </p:sp>
      <p:sp>
        <p:nvSpPr>
          <p:cNvPr id="3" name="Title 2"/>
          <p:cNvSpPr>
            <a:spLocks noGrp="1"/>
          </p:cNvSpPr>
          <p:nvPr>
            <p:ph type="title"/>
          </p:nvPr>
        </p:nvSpPr>
        <p:spPr/>
        <p:txBody>
          <a:bodyPr/>
          <a:lstStyle/>
          <a:p>
            <a:r>
              <a:rPr lang="en-NZ" dirty="0" smtClean="0"/>
              <a:t>IDE – Eclipse with ADT</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4324285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a:t>Eclipse development is done within a “workspace”.</a:t>
            </a:r>
          </a:p>
          <a:p>
            <a:r>
              <a:rPr lang="en-NZ" dirty="0" smtClean="0"/>
              <a:t>Each </a:t>
            </a:r>
            <a:r>
              <a:rPr lang="en-NZ" dirty="0"/>
              <a:t>project will generally have </a:t>
            </a:r>
            <a:r>
              <a:rPr lang="en-NZ" dirty="0" smtClean="0"/>
              <a:t>its own </a:t>
            </a:r>
            <a:r>
              <a:rPr lang="en-NZ" dirty="0"/>
              <a:t>workspace, which will include library projects, library .jars, project source </a:t>
            </a:r>
            <a:r>
              <a:rPr lang="en-NZ" dirty="0" smtClean="0"/>
              <a:t>code and resources, etc.</a:t>
            </a:r>
          </a:p>
          <a:p>
            <a:r>
              <a:rPr lang="en-NZ" dirty="0" smtClean="0"/>
              <a:t>You will be prompted to create a workspace when you first start Eclipse.</a:t>
            </a:r>
            <a:endParaRPr lang="en-NZ" dirty="0"/>
          </a:p>
        </p:txBody>
      </p:sp>
      <p:sp>
        <p:nvSpPr>
          <p:cNvPr id="3" name="Title 2"/>
          <p:cNvSpPr>
            <a:spLocks noGrp="1"/>
          </p:cNvSpPr>
          <p:nvPr>
            <p:ph type="title"/>
          </p:nvPr>
        </p:nvSpPr>
        <p:spPr/>
        <p:txBody>
          <a:bodyPr/>
          <a:lstStyle/>
          <a:p>
            <a:r>
              <a:rPr lang="en-NZ" dirty="0"/>
              <a:t>Eclipse </a:t>
            </a:r>
            <a:r>
              <a:rPr lang="en-NZ" dirty="0" smtClean="0"/>
              <a:t>workspace</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6450844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6796087" cy="1975926"/>
          </a:xfrm>
        </p:spPr>
        <p:txBody>
          <a:bodyPr/>
          <a:lstStyle/>
          <a:p>
            <a:r>
              <a:rPr lang="en-NZ" dirty="0" smtClean="0"/>
              <a:t>Managed </a:t>
            </a:r>
            <a:r>
              <a:rPr lang="en-NZ" dirty="0"/>
              <a:t>using the Android SDK Manager, which can be launched from Eclipse (   </a:t>
            </a:r>
            <a:r>
              <a:rPr lang="en-NZ" dirty="0" smtClean="0"/>
              <a:t>).</a:t>
            </a:r>
            <a:endParaRPr lang="en-NZ" dirty="0"/>
          </a:p>
          <a:p>
            <a:r>
              <a:rPr lang="en-NZ" dirty="0"/>
              <a:t>Used to install dependencies for each SDK </a:t>
            </a:r>
            <a:r>
              <a:rPr lang="en-NZ" dirty="0" smtClean="0"/>
              <a:t>level, as well as build tools, utility libraries, etc.</a:t>
            </a:r>
            <a:endParaRPr lang="en-NZ" dirty="0"/>
          </a:p>
          <a:p>
            <a:r>
              <a:rPr lang="en-NZ" dirty="0"/>
              <a:t>In this session we’ll be targeting </a:t>
            </a:r>
            <a:r>
              <a:rPr lang="en-NZ" dirty="0" smtClean="0"/>
              <a:t>Android 4.4.2 (API level 19)</a:t>
            </a:r>
            <a:endParaRPr lang="en-NZ" dirty="0"/>
          </a:p>
          <a:p>
            <a:endParaRPr lang="en-NZ" dirty="0"/>
          </a:p>
        </p:txBody>
      </p:sp>
      <p:sp>
        <p:nvSpPr>
          <p:cNvPr id="3" name="Title 2"/>
          <p:cNvSpPr>
            <a:spLocks noGrp="1"/>
          </p:cNvSpPr>
          <p:nvPr>
            <p:ph type="title"/>
          </p:nvPr>
        </p:nvSpPr>
        <p:spPr/>
        <p:txBody>
          <a:bodyPr/>
          <a:lstStyle/>
          <a:p>
            <a:r>
              <a:rPr lang="en-NZ" dirty="0" smtClean="0"/>
              <a:t>Android SDK</a:t>
            </a:r>
            <a:endParaRPr lang="en-NZ"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6" name="Picture 5"/>
          <p:cNvPicPr>
            <a:picLocks noChangeAspect="1"/>
          </p:cNvPicPr>
          <p:nvPr/>
        </p:nvPicPr>
        <p:blipFill>
          <a:blip r:embed="rId3"/>
          <a:stretch>
            <a:fillRect/>
          </a:stretch>
        </p:blipFill>
        <p:spPr>
          <a:xfrm>
            <a:off x="3288651" y="2614812"/>
            <a:ext cx="371888" cy="420660"/>
          </a:xfrm>
          <a:prstGeom prst="rect">
            <a:avLst/>
          </a:prstGeom>
        </p:spPr>
      </p:pic>
      <p:pic>
        <p:nvPicPr>
          <p:cNvPr id="5" name="Picture 4"/>
          <p:cNvPicPr>
            <a:picLocks noChangeAspect="1"/>
          </p:cNvPicPr>
          <p:nvPr/>
        </p:nvPicPr>
        <p:blipFill>
          <a:blip r:embed="rId4"/>
          <a:stretch>
            <a:fillRect/>
          </a:stretch>
        </p:blipFill>
        <p:spPr>
          <a:xfrm>
            <a:off x="8056849" y="976497"/>
            <a:ext cx="3458058" cy="4763165"/>
          </a:xfrm>
          <a:prstGeom prst="rect">
            <a:avLst/>
          </a:prstGeom>
        </p:spPr>
      </p:pic>
    </p:spTree>
    <p:extLst>
      <p:ext uri="{BB962C8B-B14F-4D97-AF65-F5344CB8AC3E}">
        <p14:creationId xmlns:p14="http://schemas.microsoft.com/office/powerpoint/2010/main" val="175641077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4710</Words>
  <Application>Microsoft Office PowerPoint</Application>
  <PresentationFormat>Custom</PresentationFormat>
  <Paragraphs>364</Paragraphs>
  <Slides>30</Slides>
  <Notes>22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Visio</vt:lpstr>
      <vt:lpstr>Office Camp</vt:lpstr>
      <vt:lpstr>Course Agenda</vt:lpstr>
      <vt:lpstr>Hooking into SharePoint APIs with Android</vt:lpstr>
      <vt:lpstr>Agenda </vt:lpstr>
      <vt:lpstr>Introduction</vt:lpstr>
      <vt:lpstr>High level architecture</vt:lpstr>
      <vt:lpstr>IDE – Eclipse with ADT</vt:lpstr>
      <vt:lpstr>Eclipse workspace</vt:lpstr>
      <vt:lpstr>Android SDK</vt:lpstr>
      <vt:lpstr>Authentication with Azure AD</vt:lpstr>
      <vt:lpstr>Authentication with Azure AD </vt:lpstr>
      <vt:lpstr>Overview</vt:lpstr>
      <vt:lpstr>Azure AD library for Android (ADAL)</vt:lpstr>
      <vt:lpstr>Preparation</vt:lpstr>
      <vt:lpstr>Using the library</vt:lpstr>
      <vt:lpstr>Using the library</vt:lpstr>
      <vt:lpstr>Using the library</vt:lpstr>
      <vt:lpstr>Using the library</vt:lpstr>
      <vt:lpstr>Authentication pattern – app start</vt:lpstr>
      <vt:lpstr>Authentication pattern – API calls*</vt:lpstr>
      <vt:lpstr>PowerPoint Presentation</vt:lpstr>
      <vt:lpstr>O365 SharePoint for Android</vt:lpstr>
      <vt:lpstr>Consuming the O365 SharePoint API</vt:lpstr>
      <vt:lpstr>Overview</vt:lpstr>
      <vt:lpstr>Office 365 SDK for Android</vt:lpstr>
      <vt:lpstr>Using the library</vt:lpstr>
      <vt:lpstr>Using the library</vt:lpstr>
      <vt:lpstr>Using the library</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2014-10-24T12:30:50Z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