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1"/>
  </p:notesMasterIdLst>
  <p:handoutMasterIdLst>
    <p:handoutMasterId r:id="rId22"/>
  </p:handoutMasterIdLst>
  <p:sldIdLst>
    <p:sldId id="648" r:id="rId6"/>
    <p:sldId id="794" r:id="rId7"/>
    <p:sldId id="778" r:id="rId8"/>
    <p:sldId id="779" r:id="rId9"/>
    <p:sldId id="780" r:id="rId10"/>
    <p:sldId id="781" r:id="rId11"/>
    <p:sldId id="792" r:id="rId12"/>
    <p:sldId id="793" r:id="rId13"/>
    <p:sldId id="787" r:id="rId14"/>
    <p:sldId id="797" r:id="rId15"/>
    <p:sldId id="785" r:id="rId16"/>
    <p:sldId id="786" r:id="rId17"/>
    <p:sldId id="788" r:id="rId18"/>
    <p:sldId id="782" r:id="rId19"/>
    <p:sldId id="654"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A00EA6FD-C85E-3D43-B5A4-1D7C8FFB3D55}">
          <p14:sldIdLst>
            <p14:sldId id="648"/>
            <p14:sldId id="794"/>
            <p14:sldId id="778"/>
          </p14:sldIdLst>
        </p14:section>
        <p14:section name="Solution Architecture" id="{2EA05F64-0E9E-6945-9492-247CD5C1F117}">
          <p14:sldIdLst>
            <p14:sldId id="779"/>
            <p14:sldId id="780"/>
            <p14:sldId id="781"/>
            <p14:sldId id="792"/>
            <p14:sldId id="793"/>
            <p14:sldId id="787"/>
            <p14:sldId id="797"/>
            <p14:sldId id="785"/>
          </p14:sldIdLst>
        </p14:section>
        <p14:section name="SPA" id="{99D4FFBB-8481-3742-BB5C-D8BC4E554AC4}">
          <p14:sldIdLst>
            <p14:sldId id="786"/>
            <p14:sldId id="788"/>
            <p14:sldId id="782"/>
          </p14:sldIdLst>
        </p14:section>
        <p14:section name="Closing" id="{F0F888BF-6B73-CF44-AF88-55A7301A774F}">
          <p14:sldIdLst>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74" autoAdjust="0"/>
    <p:restoredTop sz="94413" autoAdjust="0"/>
  </p:normalViewPr>
  <p:slideViewPr>
    <p:cSldViewPr snapToGrid="0">
      <p:cViewPr varScale="1">
        <p:scale>
          <a:sx n="86" d="100"/>
          <a:sy n="86" d="100"/>
        </p:scale>
        <p:origin x="96" y="26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8/12/2014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user is authenticated, they then need to get data</a:t>
            </a:r>
            <a:r>
              <a:rPr lang="en-US" baseline="0" dirty="0" smtClean="0"/>
              <a:t> from SharePoint </a:t>
            </a:r>
            <a:r>
              <a:rPr lang="en-US" baseline="0" dirty="0" err="1" smtClean="0"/>
              <a:t>Online’s</a:t>
            </a:r>
            <a:r>
              <a:rPr lang="en-US" baseline="0" dirty="0" smtClean="0"/>
              <a:t> REST API or submit creates, updates and deletes.</a:t>
            </a:r>
          </a:p>
          <a:p>
            <a:r>
              <a:rPr lang="en-US" baseline="0" dirty="0" smtClean="0"/>
              <a:t/>
            </a:r>
            <a:br>
              <a:rPr lang="en-US" baseline="0" dirty="0" smtClean="0"/>
            </a:br>
            <a:r>
              <a:rPr lang="en-US" baseline="0" dirty="0" smtClean="0"/>
              <a:t>As we explained on the previous slide, this starts by the single page app (or Office App) issuing an HTTP GET (1) to the </a:t>
            </a:r>
            <a:r>
              <a:rPr lang="en-US" baseline="0" dirty="0" err="1" smtClean="0"/>
              <a:t>WebAPI</a:t>
            </a:r>
            <a:r>
              <a:rPr lang="en-US" baseline="0" dirty="0" smtClean="0"/>
              <a:t> project. Within this HTTP request, the anti-forgery token and session state ID are included in the header. The </a:t>
            </a:r>
            <a:r>
              <a:rPr lang="en-US" baseline="0" dirty="0" err="1" smtClean="0"/>
              <a:t>WebAPI</a:t>
            </a:r>
            <a:r>
              <a:rPr lang="en-US" baseline="0" dirty="0" smtClean="0"/>
              <a:t> project uses these values to retrieve the access token from session state.</a:t>
            </a:r>
          </a:p>
          <a:p>
            <a:endParaRPr lang="en-US" baseline="0" dirty="0" smtClean="0"/>
          </a:p>
          <a:p>
            <a:r>
              <a:rPr lang="en-US" baseline="0" dirty="0" smtClean="0"/>
              <a:t>The </a:t>
            </a:r>
            <a:r>
              <a:rPr lang="en-US" baseline="0" dirty="0" err="1" smtClean="0"/>
              <a:t>WebAPI</a:t>
            </a:r>
            <a:r>
              <a:rPr lang="en-US" baseline="0" dirty="0" smtClean="0"/>
              <a:t> project then issues HTTP GET, or POST, DELETEs or MERGE requests to the Office 365 API or SharePoint Online REST APIs (2) and includes the access token within the authorization header.</a:t>
            </a:r>
          </a:p>
          <a:p>
            <a:endParaRPr lang="en-US" baseline="0" dirty="0" smtClean="0"/>
          </a:p>
          <a:p>
            <a:r>
              <a:rPr lang="en-US" baseline="0" dirty="0" smtClean="0"/>
              <a:t>Office 365/SharePoint Online responds accordingly (3) and that response essentially passes through </a:t>
            </a:r>
            <a:r>
              <a:rPr lang="en-US" baseline="0" dirty="0" err="1" smtClean="0"/>
              <a:t>WebAPI</a:t>
            </a:r>
            <a:r>
              <a:rPr lang="en-US" baseline="0" dirty="0" smtClean="0"/>
              <a:t> straight back to the client (4).</a:t>
            </a:r>
            <a:endParaRPr lang="en-US" dirty="0"/>
          </a:p>
        </p:txBody>
      </p:sp>
      <p:sp>
        <p:nvSpPr>
          <p:cNvPr id="4" name="Date Placeholder 3"/>
          <p:cNvSpPr>
            <a:spLocks noGrp="1"/>
          </p:cNvSpPr>
          <p:nvPr>
            <p:ph type="dt" idx="10"/>
          </p:nvPr>
        </p:nvSpPr>
        <p:spPr/>
        <p:txBody>
          <a:bodyPr/>
          <a:lstStyle/>
          <a:p>
            <a:fld id="{9D8A3352-7ED8-491B-B4E2-E177D626987C}"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379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app in the scenario is a single page app,</a:t>
            </a:r>
            <a:r>
              <a:rPr lang="en-US" baseline="0" dirty="0" smtClean="0"/>
              <a:t> also known as a SPA. A SPA is a web application that generally does not have page refreshes, rather portions of the page are swapped out with HTML fragments depending on the current screen. All data is submitted and retrieved from the server, in this case </a:t>
            </a:r>
            <a:r>
              <a:rPr lang="en-US" baseline="0" dirty="0" err="1" smtClean="0"/>
              <a:t>WebAPI</a:t>
            </a:r>
            <a:r>
              <a:rPr lang="en-US" baseline="0" dirty="0" smtClean="0"/>
              <a:t>, using AJAX calls.</a:t>
            </a:r>
          </a:p>
          <a:p>
            <a:endParaRPr lang="en-US" baseline="0" dirty="0" smtClean="0"/>
          </a:p>
          <a:p>
            <a:r>
              <a:rPr lang="en-US" baseline="0" dirty="0" smtClean="0"/>
              <a:t>The non-refreshing user experience is implemented using various open source JavaScript libraries such as </a:t>
            </a:r>
            <a:r>
              <a:rPr lang="en-US" baseline="0" dirty="0" err="1" smtClean="0"/>
              <a:t>AngularJS</a:t>
            </a:r>
            <a:r>
              <a:rPr lang="en-US" baseline="0" dirty="0" smtClean="0"/>
              <a:t> and Breeze among others.</a:t>
            </a:r>
          </a:p>
          <a:p>
            <a:endParaRPr lang="en-US" baseline="0" dirty="0" smtClean="0"/>
          </a:p>
          <a:p>
            <a:r>
              <a:rPr lang="en-US" baseline="0" dirty="0" smtClean="0"/>
              <a:t>In addition to the SPA, the web app also includes a </a:t>
            </a:r>
            <a:r>
              <a:rPr lang="en-US" baseline="0" dirty="0" err="1" smtClean="0"/>
              <a:t>bookmarklet</a:t>
            </a:r>
            <a:r>
              <a:rPr lang="en-US" baseline="0" dirty="0" smtClean="0"/>
              <a:t>. A user can drag this to their favorites bar for later use. Then, when they are on another webpage that they want to add as a reference in a project, when they click on the </a:t>
            </a:r>
            <a:r>
              <a:rPr lang="en-US" baseline="0" dirty="0" err="1" smtClean="0"/>
              <a:t>bookmarklet</a:t>
            </a:r>
            <a:r>
              <a:rPr lang="en-US" baseline="0" dirty="0" smtClean="0"/>
              <a:t> in their favorites bar it will open a new window where they can quickly add the reference to an existing project.</a:t>
            </a:r>
          </a:p>
        </p:txBody>
      </p:sp>
      <p:sp>
        <p:nvSpPr>
          <p:cNvPr id="4" name="Date Placeholder 3"/>
          <p:cNvSpPr>
            <a:spLocks noGrp="1"/>
          </p:cNvSpPr>
          <p:nvPr>
            <p:ph type="dt" idx="10"/>
          </p:nvPr>
        </p:nvSpPr>
        <p:spPr/>
        <p:txBody>
          <a:bodyPr/>
          <a:lstStyle/>
          <a:p>
            <a:fld id="{F9163CE6-A2E6-4B99-8576-8A426404BA73}"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012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mentioned, the SPA is implemented</a:t>
            </a:r>
            <a:r>
              <a:rPr lang="en-US" baseline="0" dirty="0" smtClean="0"/>
              <a:t> with various open source JavaScript libraries. This slide contains a list of the libraries used.</a:t>
            </a:r>
          </a:p>
          <a:p>
            <a:endParaRPr lang="en-US" baseline="0" dirty="0" smtClean="0"/>
          </a:p>
          <a:p>
            <a:r>
              <a:rPr lang="en-US" baseline="0" dirty="0" smtClean="0"/>
              <a:t>First, jQuery is used for just a few DOM manipulation pieces. Angular actually relies on jQuery if it is present, but if it isn’t, Angular uses a subset of jQuery that is implemented by the Angular team and included in Angular called </a:t>
            </a:r>
            <a:r>
              <a:rPr lang="en-US" baseline="0" dirty="0" err="1" smtClean="0"/>
              <a:t>jQLite</a:t>
            </a:r>
            <a:r>
              <a:rPr lang="en-US" baseline="0" dirty="0" smtClean="0"/>
              <a:t>.</a:t>
            </a:r>
          </a:p>
          <a:p>
            <a:endParaRPr lang="en-US" baseline="0" dirty="0" smtClean="0"/>
          </a:p>
          <a:p>
            <a:r>
              <a:rPr lang="en-US" baseline="0" dirty="0" smtClean="0"/>
              <a:t>Next, most of the user interface components including the buttons, tables and dialogs are implemented using the popular Bootstrap library.</a:t>
            </a:r>
          </a:p>
          <a:p>
            <a:endParaRPr lang="en-US" baseline="0" dirty="0" smtClean="0"/>
          </a:p>
          <a:p>
            <a:r>
              <a:rPr lang="en-US" baseline="0" dirty="0" smtClean="0"/>
              <a:t>All SPA’s have common characteristics like navigation, routing, histories, data binding, </a:t>
            </a:r>
            <a:r>
              <a:rPr lang="en-US" baseline="0" dirty="0" err="1" smtClean="0"/>
              <a:t>templating</a:t>
            </a:r>
            <a:r>
              <a:rPr lang="en-US" baseline="0" dirty="0" smtClean="0"/>
              <a:t> and many more things to name a few. While you can create all this on your own, most developers leverage presentation frameworks which is why </a:t>
            </a:r>
            <a:r>
              <a:rPr lang="en-US" baseline="0" dirty="0" err="1" smtClean="0"/>
              <a:t>AngularJS</a:t>
            </a:r>
            <a:r>
              <a:rPr lang="en-US" baseline="0" dirty="0" smtClean="0"/>
              <a:t> is used here. </a:t>
            </a:r>
            <a:r>
              <a:rPr lang="en-US" baseline="0" dirty="0" err="1" smtClean="0"/>
              <a:t>AngularJS</a:t>
            </a:r>
            <a:r>
              <a:rPr lang="en-US" baseline="0" dirty="0" smtClean="0"/>
              <a:t>, an open source project by Google with a very robust and active ecosystem, is a SPA presentation framework.</a:t>
            </a:r>
          </a:p>
          <a:p>
            <a:endParaRPr lang="en-US" baseline="0" dirty="0" smtClean="0"/>
          </a:p>
          <a:p>
            <a:r>
              <a:rPr lang="en-US" baseline="0" dirty="0" smtClean="0"/>
              <a:t>While not necessary, this sample app also uses the UI Bootstrap library. This is an Angular implementation of the Bootstrap library allowing for some easy ways to implement some controls in the Bootstrap library.</a:t>
            </a:r>
          </a:p>
          <a:p>
            <a:endParaRPr lang="en-US" baseline="0" dirty="0" smtClean="0"/>
          </a:p>
          <a:p>
            <a:r>
              <a:rPr lang="en-US" baseline="0" dirty="0" smtClean="0"/>
              <a:t>The majority of the data access with the server is handled using a library called Breeze. If you are familiar with Entity Framework you can think of Breeze as a JavaScript and thus, client-side implementation of Entity Framework. It simplifies calls to REST APIs, adds client-side data validation, client-side caching and much more.</a:t>
            </a:r>
          </a:p>
          <a:p>
            <a:endParaRPr lang="en-US" baseline="0" dirty="0" smtClean="0"/>
          </a:p>
          <a:p>
            <a:r>
              <a:rPr lang="en-US" baseline="0" dirty="0" smtClean="0"/>
              <a:t>When the SPA has to retrieve or submit data to the server for processing, we usually want to “lock” the user interface so the user doesn’t do something while the application is busy. The spin.js library helps with this in adding a spinner like busy animation to show the application is currently working.</a:t>
            </a:r>
          </a:p>
          <a:p>
            <a:endParaRPr lang="en-US" baseline="0" dirty="0" smtClean="0"/>
          </a:p>
          <a:p>
            <a:r>
              <a:rPr lang="en-US" baseline="0" dirty="0" smtClean="0"/>
              <a:t>And finally we are using the </a:t>
            </a:r>
            <a:r>
              <a:rPr lang="en-US" baseline="0" dirty="0" err="1" smtClean="0"/>
              <a:t>Toastr</a:t>
            </a:r>
            <a:r>
              <a:rPr lang="en-US" baseline="0" dirty="0" smtClean="0"/>
              <a:t> library to create the notifications that appear in the upper right corner of the application when items are created, updated, deleted or to notify the user of an error.</a:t>
            </a:r>
            <a:endParaRPr lang="en-US" dirty="0"/>
          </a:p>
        </p:txBody>
      </p:sp>
      <p:sp>
        <p:nvSpPr>
          <p:cNvPr id="4" name="Date Placeholder 3"/>
          <p:cNvSpPr>
            <a:spLocks noGrp="1"/>
          </p:cNvSpPr>
          <p:nvPr>
            <p:ph type="dt" idx="10"/>
          </p:nvPr>
        </p:nvSpPr>
        <p:spPr/>
        <p:txBody>
          <a:bodyPr/>
          <a:lstStyle/>
          <a:p>
            <a:fld id="{C02AFC63-0FBA-4EDC-AC08-0C41A9D13B8D}"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88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sample scenario is a Project Research Tracker.</a:t>
            </a:r>
            <a:r>
              <a:rPr lang="en-US" baseline="0" dirty="0" smtClean="0"/>
              <a:t> The idea is that the web application makes it easy for users to create projects and add reference items found throughout the internet. </a:t>
            </a:r>
          </a:p>
          <a:p>
            <a:endParaRPr lang="en-US" baseline="0" dirty="0" smtClean="0"/>
          </a:p>
          <a:p>
            <a:r>
              <a:rPr lang="en-US" baseline="0" dirty="0" smtClean="0"/>
              <a:t>The scenario demonstrates how to create different types of applications that communicate with Office 365 &amp; SharePoint Online while keeping with recommended programming practices.</a:t>
            </a:r>
            <a:endParaRPr lang="en-US" dirty="0"/>
          </a:p>
        </p:txBody>
      </p:sp>
      <p:sp>
        <p:nvSpPr>
          <p:cNvPr id="4" name="Date Placeholder 3"/>
          <p:cNvSpPr>
            <a:spLocks noGrp="1"/>
          </p:cNvSpPr>
          <p:nvPr>
            <p:ph type="dt" idx="10"/>
          </p:nvPr>
        </p:nvSpPr>
        <p:spPr/>
        <p:txBody>
          <a:bodyPr/>
          <a:lstStyle/>
          <a:p>
            <a:fld id="{355EDA4F-39EC-4E6C-99E3-546C2C04E250}"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550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apps within this scenario follow</a:t>
            </a:r>
            <a:r>
              <a:rPr lang="en-US" baseline="0" dirty="0" smtClean="0"/>
              <a:t> a similar pattern. </a:t>
            </a:r>
          </a:p>
          <a:p>
            <a:endParaRPr lang="en-US" baseline="0" dirty="0" smtClean="0"/>
          </a:p>
          <a:p>
            <a:r>
              <a:rPr lang="en-US" baseline="0" dirty="0" smtClean="0"/>
              <a:t>An Azure AD directory is used to facilitate single sign-on capabilities. Each app in the scenario is registered as an application within the Azure AD directory and granted permissions to Office 365, specifically SharePoint Online.</a:t>
            </a:r>
          </a:p>
          <a:p>
            <a:endParaRPr lang="en-US" baseline="0" dirty="0" smtClean="0"/>
          </a:p>
          <a:p>
            <a:r>
              <a:rPr lang="en-US" baseline="0" dirty="0" smtClean="0"/>
              <a:t>Office 365, specifically SharePoint Online, is used to hold all the data stored and used within the different apps. Two lists will store all projects and project references.</a:t>
            </a:r>
          </a:p>
          <a:p>
            <a:endParaRPr lang="en-US" baseline="0" dirty="0" smtClean="0"/>
          </a:p>
          <a:p>
            <a:r>
              <a:rPr lang="en-US" baseline="0" dirty="0" smtClean="0"/>
              <a:t>There are a total of three apps demonstrated in this scenario: </a:t>
            </a:r>
          </a:p>
          <a:p>
            <a:pPr marL="171450" indent="-171450">
              <a:buFont typeface="Arial" panose="020B0604020202020204" pitchFamily="34" charset="0"/>
              <a:buChar char="•"/>
            </a:pPr>
            <a:r>
              <a:rPr lang="en-US" baseline="0" dirty="0" smtClean="0"/>
              <a:t>A single page app, also known as a SPA, that provides a rich browser based experience</a:t>
            </a:r>
          </a:p>
          <a:p>
            <a:pPr marL="171450" indent="-171450">
              <a:buFont typeface="Arial" panose="020B0604020202020204" pitchFamily="34" charset="0"/>
              <a:buChar char="•"/>
            </a:pPr>
            <a:r>
              <a:rPr lang="en-US" baseline="0" dirty="0" smtClean="0"/>
              <a:t>An Office Outlook App that extracts links from an email and adds them to an existing project</a:t>
            </a:r>
          </a:p>
          <a:p>
            <a:pPr marL="171450" indent="-171450">
              <a:buFont typeface="Arial" panose="020B0604020202020204" pitchFamily="34" charset="0"/>
              <a:buChar char="•"/>
            </a:pPr>
            <a:r>
              <a:rPr lang="en-US" baseline="0" dirty="0" smtClean="0"/>
              <a:t>An Office Word App that lets a user select one or more references in a project and add them to a table in a Word document</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8/12/2014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talk a little about how Office</a:t>
            </a:r>
            <a:r>
              <a:rPr lang="en-US" baseline="0" dirty="0" smtClean="0"/>
              <a:t> 365 and SharePoint Online for our scenario.</a:t>
            </a:r>
          </a:p>
          <a:p>
            <a:endParaRPr lang="en-US" baseline="0" dirty="0" smtClean="0"/>
          </a:p>
          <a:p>
            <a:r>
              <a:rPr lang="en-US" baseline="0" dirty="0" smtClean="0"/>
              <a:t>All users within an Office 365 tenant are stored in an Azure AD directory. This Azure AD directory is no different from the directories that can be created and used within an Azure subscription.</a:t>
            </a:r>
          </a:p>
          <a:p>
            <a:endParaRPr lang="en-US" baseline="0" dirty="0" smtClean="0"/>
          </a:p>
          <a:p>
            <a:r>
              <a:rPr lang="en-US" baseline="0" dirty="0" smtClean="0"/>
              <a:t>Customers can add their Office 365 Azure AD directory to their Azure subscription and even configure a user within that directory to be the administrator of both the Office 365 tenant and the Azure subscription. This means that once authenticated, the same OAuth2 access token can be used to authenticate and gain access to Office 365 and Azure resources provided the user has the necessary permissions.</a:t>
            </a:r>
          </a:p>
          <a:p>
            <a:endParaRPr lang="en-US" baseline="0" dirty="0" smtClean="0"/>
          </a:p>
          <a:p>
            <a:r>
              <a:rPr lang="en-US" baseline="0" dirty="0" smtClean="0"/>
              <a:t>SharePoint Online is used to store all the data used within all applications. Specifically, there are two lists created when the user first accesses the single page app. One list will store all the projects and another will store all the references included in each project.</a:t>
            </a:r>
            <a:endParaRPr lang="en-US" dirty="0"/>
          </a:p>
        </p:txBody>
      </p:sp>
      <p:sp>
        <p:nvSpPr>
          <p:cNvPr id="4" name="Date Placeholder 3"/>
          <p:cNvSpPr>
            <a:spLocks noGrp="1"/>
          </p:cNvSpPr>
          <p:nvPr>
            <p:ph type="dt" idx="10"/>
          </p:nvPr>
        </p:nvSpPr>
        <p:spPr/>
        <p:txBody>
          <a:bodyPr/>
          <a:lstStyle/>
          <a:p>
            <a:fld id="{D4E1B517-3268-412E-87EC-4C1446C2F464}"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490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Azure AD directories can be used to not only store users and facilitate authentication for Office 365, Azure and custom applications but they also support creating applications.</a:t>
            </a:r>
          </a:p>
          <a:p>
            <a:endParaRPr lang="en-US" baseline="0" dirty="0" smtClean="0"/>
          </a:p>
          <a:p>
            <a:r>
              <a:rPr lang="en-US" baseline="0" dirty="0" smtClean="0"/>
              <a:t>These applications can be granted permissions and configured to pass the identity of a user onto Office 365, either Exchange Online or SharePoint Online. Apps can also be configured with specific rights within the target (Exchange Online / SharePoint Online) so that even if the user has permissions to do something in Office 365, the application can restrict what the Azure application can do.</a:t>
            </a:r>
          </a:p>
          <a:p>
            <a:endParaRPr lang="en-US" baseline="0" dirty="0" smtClean="0"/>
          </a:p>
          <a:p>
            <a:r>
              <a:rPr lang="en-US" baseline="0" dirty="0" smtClean="0"/>
              <a:t>This capability enables developers to create applications that can rely on the same Azure AD directory that powers the authentication of users in Office 365.</a:t>
            </a:r>
          </a:p>
        </p:txBody>
      </p:sp>
      <p:sp>
        <p:nvSpPr>
          <p:cNvPr id="4" name="Date Placeholder 3"/>
          <p:cNvSpPr>
            <a:spLocks noGrp="1"/>
          </p:cNvSpPr>
          <p:nvPr>
            <p:ph type="dt" idx="10"/>
          </p:nvPr>
        </p:nvSpPr>
        <p:spPr/>
        <p:txBody>
          <a:bodyPr/>
          <a:lstStyle/>
          <a:p>
            <a:fld id="{D6E333C7-98E5-48F2-8C00-10561DEAB8EF}"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proceed, we need to talk</a:t>
            </a:r>
            <a:r>
              <a:rPr lang="en-US" baseline="0" dirty="0" smtClean="0"/>
              <a:t> about the </a:t>
            </a:r>
            <a:r>
              <a:rPr lang="en-US" baseline="0" dirty="0" err="1" smtClean="0"/>
              <a:t>OAuth</a:t>
            </a:r>
            <a:r>
              <a:rPr lang="en-US" baseline="0" dirty="0" smtClean="0"/>
              <a:t> access token. The Office 365 APIs and REST APIs in SharePoint Online require that every HTTP request include the access token in the header of the request. As such your application will need to obtain an access token once they have authenticated with Azure AD.</a:t>
            </a:r>
          </a:p>
          <a:p>
            <a:endParaRPr lang="en-US" baseline="0" dirty="0" smtClean="0"/>
          </a:p>
          <a:p>
            <a:r>
              <a:rPr lang="en-US" baseline="0" dirty="0" smtClean="0"/>
              <a:t>Access tokens are as good as cash in the sense that the holder of the token is not important in the call. Whomever has the access token can use it, regardless of where the obtained it.</a:t>
            </a:r>
          </a:p>
          <a:p>
            <a:endParaRPr lang="en-US" baseline="0" dirty="0" smtClean="0"/>
          </a:p>
          <a:p>
            <a:r>
              <a:rPr lang="en-US" baseline="0" dirty="0" smtClean="0"/>
              <a:t>Therefore developers must exercise care in how they use and store access tokens. There is a fairly split debate between two different camps if it is ok to return the access token to the client (browser) for future calls. One side says this is ok because as long as everything happens over HTTPS, the access token is protected. The other side of the argument says the access token should never touch the client because if the client is compromised, it’s irrelevant that the token was transported over HTTPS – whoever has the token can use it.</a:t>
            </a:r>
          </a:p>
          <a:p>
            <a:endParaRPr lang="en-US" baseline="0" dirty="0" smtClean="0"/>
          </a:p>
          <a:p>
            <a:r>
              <a:rPr lang="en-US" baseline="0" dirty="0" smtClean="0"/>
              <a:t>Therefore it’s generally considered the safest practice to not distribute the access token to the client in clear text.</a:t>
            </a:r>
            <a:endParaRPr lang="en-US" dirty="0"/>
          </a:p>
        </p:txBody>
      </p:sp>
      <p:sp>
        <p:nvSpPr>
          <p:cNvPr id="4" name="Date Placeholder 3"/>
          <p:cNvSpPr>
            <a:spLocks noGrp="1"/>
          </p:cNvSpPr>
          <p:nvPr>
            <p:ph type="dt" idx="10"/>
          </p:nvPr>
        </p:nvSpPr>
        <p:spPr/>
        <p:txBody>
          <a:bodyPr/>
          <a:lstStyle/>
          <a:p>
            <a:fld id="{C189E40D-5950-412D-8C12-2E3E0A42A209}"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317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sample scenario in this session, none of the apps will ever directly touch the access token in the client. Instead the access token never leaves the server. </a:t>
            </a:r>
          </a:p>
          <a:p>
            <a:endParaRPr lang="en-US" baseline="0" dirty="0" smtClean="0"/>
          </a:p>
          <a:p>
            <a:r>
              <a:rPr lang="en-US" baseline="0" dirty="0" smtClean="0"/>
              <a:t>Each sample application has an intermediary application, an ASP.NET </a:t>
            </a:r>
            <a:r>
              <a:rPr lang="en-US" baseline="0" dirty="0" err="1" smtClean="0"/>
              <a:t>WebAPI</a:t>
            </a:r>
            <a:r>
              <a:rPr lang="en-US" baseline="0" dirty="0" smtClean="0"/>
              <a:t> project, that stores the access token it obtained from the Azure AD directory within a server-side session state. The clients authenticate and also send the session ID and an anti-forgery token to the ASP.NET </a:t>
            </a:r>
            <a:r>
              <a:rPr lang="en-US" baseline="0" dirty="0" err="1" smtClean="0"/>
              <a:t>WebAPI</a:t>
            </a:r>
            <a:r>
              <a:rPr lang="en-US" baseline="0" dirty="0" smtClean="0"/>
              <a:t> project. These are used by </a:t>
            </a:r>
            <a:r>
              <a:rPr lang="en-US" baseline="0" dirty="0" err="1" smtClean="0"/>
              <a:t>WebAPI</a:t>
            </a:r>
            <a:r>
              <a:rPr lang="en-US" baseline="0" dirty="0" smtClean="0"/>
              <a:t> to retrieve the access token from session state for inclusion of any HTTP requests sent to the Office 365 APIs and SharePoint Online REST APIs.</a:t>
            </a:r>
          </a:p>
          <a:p>
            <a:endParaRPr lang="en-US" baseline="0" dirty="0" smtClean="0"/>
          </a:p>
          <a:p>
            <a:r>
              <a:rPr lang="en-US" baseline="0" dirty="0" smtClean="0"/>
              <a:t>This way, the access token stays on the server-side solutions and never touches the client.</a:t>
            </a:r>
            <a:endParaRPr lang="en-US" dirty="0"/>
          </a:p>
        </p:txBody>
      </p:sp>
      <p:sp>
        <p:nvSpPr>
          <p:cNvPr id="4" name="Date Placeholder 3"/>
          <p:cNvSpPr>
            <a:spLocks noGrp="1"/>
          </p:cNvSpPr>
          <p:nvPr>
            <p:ph type="dt" idx="10"/>
          </p:nvPr>
        </p:nvSpPr>
        <p:spPr/>
        <p:txBody>
          <a:bodyPr/>
          <a:lstStyle/>
          <a:p>
            <a:fld id="{23AD8EAA-3B2A-459B-A626-2D528FE76A2E}"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336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take a minute to look at the intermediary ASP.NET </a:t>
            </a:r>
            <a:r>
              <a:rPr lang="en-US" baseline="0" dirty="0" err="1" smtClean="0"/>
              <a:t>WebAPI</a:t>
            </a:r>
            <a:r>
              <a:rPr lang="en-US" baseline="0" dirty="0" smtClean="0"/>
              <a:t> backend projects that will accompany each app.</a:t>
            </a:r>
          </a:p>
          <a:p>
            <a:endParaRPr lang="en-US" baseline="0" dirty="0" smtClean="0"/>
          </a:p>
          <a:p>
            <a:r>
              <a:rPr lang="en-US" baseline="0" dirty="0" smtClean="0"/>
              <a:t>None of the client apps within this scenario, including the single page application, the Office Outlook App or the Office Word App, communicate directly with Office 365 or SharePoint Online. All communication with Office 365 and SharePoint Online is handled by an ASP.NET </a:t>
            </a:r>
            <a:r>
              <a:rPr lang="en-US" baseline="0" dirty="0" err="1" smtClean="0"/>
              <a:t>WebAPI</a:t>
            </a:r>
            <a:r>
              <a:rPr lang="en-US" baseline="0" dirty="0" smtClean="0"/>
              <a:t> backend intermediary. The primary reason for this is to protect the OAuth2 access token we previously discussed.</a:t>
            </a:r>
          </a:p>
          <a:p>
            <a:endParaRPr lang="en-US" baseline="0" dirty="0" smtClean="0"/>
          </a:p>
          <a:p>
            <a:r>
              <a:rPr lang="en-US" baseline="0" dirty="0" smtClean="0"/>
              <a:t>In the case of the single page application, the ASP.NET </a:t>
            </a:r>
            <a:r>
              <a:rPr lang="en-US" baseline="0" dirty="0" err="1" smtClean="0"/>
              <a:t>WebAPI</a:t>
            </a:r>
            <a:r>
              <a:rPr lang="en-US" baseline="0" dirty="0" smtClean="0"/>
              <a:t> project is also responsible for creating the two lists that are used in all the apps in this scenario in the target SharePoint site if they are not already present.</a:t>
            </a:r>
            <a:endParaRPr lang="en-US" dirty="0"/>
          </a:p>
        </p:txBody>
      </p:sp>
      <p:sp>
        <p:nvSpPr>
          <p:cNvPr id="4" name="Date Placeholder 3"/>
          <p:cNvSpPr>
            <a:spLocks noGrp="1"/>
          </p:cNvSpPr>
          <p:nvPr>
            <p:ph type="dt" idx="10"/>
          </p:nvPr>
        </p:nvSpPr>
        <p:spPr/>
        <p:txBody>
          <a:bodyPr/>
          <a:lstStyle/>
          <a:p>
            <a:fld id="{0FB60794-B077-4A98-99AF-81ADD814EAC9}"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571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the authentication flow happens in the ASP.NET </a:t>
            </a:r>
            <a:r>
              <a:rPr lang="en-US" dirty="0" err="1" smtClean="0"/>
              <a:t>WebAPI</a:t>
            </a:r>
            <a:r>
              <a:rPr lang="en-US" dirty="0" smtClean="0"/>
              <a:t> projects. Some of the steps are omitted form the UML sequence diagram on the slide, but all the important ones you need to understand are depicted here.</a:t>
            </a:r>
          </a:p>
          <a:p>
            <a:endParaRPr lang="en-US" dirty="0" smtClean="0"/>
          </a:p>
          <a:p>
            <a:r>
              <a:rPr lang="en-US" dirty="0" smtClean="0"/>
              <a:t>Everything starts with the user initially requesting the single page web application (1) that is configured to reject any non-authenticated requests. When it sees an anonymous request as shown in 1, it responds (2) with an HTTP 302 response pointing to the URL of the Azure AD login page. </a:t>
            </a:r>
          </a:p>
          <a:p>
            <a:endParaRPr lang="en-US" dirty="0" smtClean="0"/>
          </a:p>
          <a:p>
            <a:r>
              <a:rPr lang="en-US" dirty="0" smtClean="0"/>
              <a:t>The browser then goes straight (3) to the Azure AD login page and enters the username and password for a user within the Azure AD directory. Assuming the authentication is successful, Azure AD responds (4) with all the OAuth2 </a:t>
            </a:r>
            <a:r>
              <a:rPr lang="en-US" dirty="0" err="1" smtClean="0"/>
              <a:t>fedauth</a:t>
            </a:r>
            <a:r>
              <a:rPr lang="en-US" dirty="0" smtClean="0"/>
              <a:t> cookies and SAML token you typically receive when authenticating with an OAuth2 protected resource.</a:t>
            </a:r>
          </a:p>
          <a:p>
            <a:endParaRPr lang="en-US" dirty="0" smtClean="0"/>
          </a:p>
          <a:p>
            <a:r>
              <a:rPr lang="en-US" dirty="0" smtClean="0"/>
              <a:t>The browser then tries the initial request again to the </a:t>
            </a:r>
            <a:r>
              <a:rPr lang="en-US" dirty="0" err="1" smtClean="0"/>
              <a:t>WebAPI</a:t>
            </a:r>
            <a:r>
              <a:rPr lang="en-US" dirty="0" smtClean="0"/>
              <a:t> project to load the single page application (5) but this time with all the authentication headers. The </a:t>
            </a:r>
            <a:r>
              <a:rPr lang="en-US" dirty="0" err="1" smtClean="0"/>
              <a:t>WebAPI</a:t>
            </a:r>
            <a:r>
              <a:rPr lang="en-US" dirty="0" smtClean="0"/>
              <a:t> project will return the single page application web pages but it will also request (6) and retrieve an access token (7) from Azure AD using the user’s authentication data.</a:t>
            </a:r>
          </a:p>
          <a:p>
            <a:endParaRPr lang="en-US" dirty="0" smtClean="0"/>
          </a:p>
          <a:p>
            <a:r>
              <a:rPr lang="en-US" dirty="0" smtClean="0"/>
              <a:t>Once it receives the token (7) it stores it within the server-side session state (8) and returns the session ID and an anti-forgery token (9) to the browser. </a:t>
            </a:r>
          </a:p>
          <a:p>
            <a:endParaRPr lang="en-US" dirty="0" smtClean="0"/>
          </a:p>
          <a:p>
            <a:r>
              <a:rPr lang="en-US" dirty="0" smtClean="0"/>
              <a:t>These are the two values that the client will pass to the </a:t>
            </a:r>
            <a:r>
              <a:rPr lang="en-US" dirty="0" err="1" smtClean="0"/>
              <a:t>WebAPI</a:t>
            </a:r>
            <a:r>
              <a:rPr lang="en-US" dirty="0" smtClean="0"/>
              <a:t> project on future calls. The </a:t>
            </a:r>
            <a:r>
              <a:rPr lang="en-US" dirty="0" err="1" smtClean="0"/>
              <a:t>WebAPI</a:t>
            </a:r>
            <a:r>
              <a:rPr lang="en-US" dirty="0" smtClean="0"/>
              <a:t> project will use these to retrieve the access token from it’s server side session state for use in future requests to Office 365 and SharePoint Online.</a:t>
            </a:r>
          </a:p>
        </p:txBody>
      </p:sp>
      <p:sp>
        <p:nvSpPr>
          <p:cNvPr id="4" name="Date Placeholder 3"/>
          <p:cNvSpPr>
            <a:spLocks noGrp="1"/>
          </p:cNvSpPr>
          <p:nvPr>
            <p:ph type="dt" idx="10"/>
          </p:nvPr>
        </p:nvSpPr>
        <p:spPr/>
        <p:txBody>
          <a:bodyPr/>
          <a:lstStyle/>
          <a:p>
            <a:fld id="{21B283B1-2122-45CA-B656-30F9F567F85C}" type="datetime1">
              <a:rPr lang="en-US" smtClean="0"/>
              <a:t>8/12/2014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447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228852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 id="2147484144"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hyperlink" Target="http://angular-ui.github.io/bootstrap" TargetMode="External"/><Relationship Id="rId5" Type="http://schemas.openxmlformats.org/officeDocument/2006/relationships/hyperlink" Target="http://angularjs.org" TargetMode="External"/><Relationship Id="rId4" Type="http://schemas.openxmlformats.org/officeDocument/2006/relationships/hyperlink" Target="http://getbootstrap.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Expenses Manager Code Sample with AngularJS and Office 365 APIs</a:t>
            </a:r>
            <a:endParaRPr lang="en-US" dirty="0"/>
          </a:p>
        </p:txBody>
      </p:sp>
      <p:sp>
        <p:nvSpPr>
          <p:cNvPr id="5" name="Text Placeholder 4"/>
          <p:cNvSpPr>
            <a:spLocks noGrp="1"/>
          </p:cNvSpPr>
          <p:nvPr>
            <p:ph type="body" sz="quarter" idx="12"/>
          </p:nvPr>
        </p:nvSpPr>
        <p:spPr/>
        <p:txBody>
          <a:bodyPr/>
          <a:lstStyle/>
          <a:p>
            <a:r>
              <a:rPr lang="en-US" dirty="0" smtClean="0"/>
              <a:t>Jeremy Thake</a:t>
            </a:r>
            <a:endParaRPr lang="en-US" dirty="0"/>
          </a:p>
          <a:p>
            <a:r>
              <a:rPr lang="en-US" dirty="0" smtClean="0"/>
              <a:t>Technical Product Manager</a:t>
            </a:r>
            <a:endParaRPr lang="en-US" dirty="0"/>
          </a:p>
          <a:p>
            <a:r>
              <a:rPr lang="en-US" dirty="0"/>
              <a:t>Microsoft </a:t>
            </a:r>
            <a:r>
              <a:rPr lang="en-US" dirty="0" smtClean="0"/>
              <a:t>Corporation</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Flow</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a:blip r:embed="rId3"/>
          <a:stretch>
            <a:fillRect/>
          </a:stretch>
        </p:blipFill>
        <p:spPr>
          <a:xfrm>
            <a:off x="926367" y="2096086"/>
            <a:ext cx="10336091" cy="2166247"/>
          </a:xfrm>
          <a:prstGeom prst="rect">
            <a:avLst/>
          </a:prstGeom>
        </p:spPr>
      </p:pic>
    </p:spTree>
    <p:extLst>
      <p:ext uri="{BB962C8B-B14F-4D97-AF65-F5344CB8AC3E}">
        <p14:creationId xmlns:p14="http://schemas.microsoft.com/office/powerpoint/2010/main" val="1931903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br>
              <a:rPr lang="en-US" b="1" dirty="0" smtClean="0"/>
            </a:br>
            <a:r>
              <a:rPr lang="en-US" dirty="0" smtClean="0"/>
              <a:t>Creating Apps in Azure Active Directory</a:t>
            </a:r>
            <a:endParaRPr lang="en-US" dirty="0"/>
          </a:p>
        </p:txBody>
      </p:sp>
    </p:spTree>
    <p:extLst>
      <p:ext uri="{BB962C8B-B14F-4D97-AF65-F5344CB8AC3E}">
        <p14:creationId xmlns:p14="http://schemas.microsoft.com/office/powerpoint/2010/main" val="31721954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p:txBody>
          <a:bodyPr/>
          <a:lstStyle/>
          <a:p>
            <a:r>
              <a:rPr lang="en-US" dirty="0" smtClean="0"/>
              <a:t>Single Page App</a:t>
            </a:r>
          </a:p>
          <a:p>
            <a:endParaRPr lang="en-US" dirty="0"/>
          </a:p>
        </p:txBody>
      </p:sp>
      <p:sp>
        <p:nvSpPr>
          <p:cNvPr id="15" name="Content Placeholder 14"/>
          <p:cNvSpPr>
            <a:spLocks noGrp="1"/>
          </p:cNvSpPr>
          <p:nvPr>
            <p:ph sz="quarter" idx="4"/>
          </p:nvPr>
        </p:nvSpPr>
        <p:spPr/>
        <p:txBody>
          <a:bodyPr/>
          <a:lstStyle/>
          <a:p>
            <a:r>
              <a:rPr lang="en-US" dirty="0"/>
              <a:t>Mobile first experience facilitated using responsive UX techniques with Bootstrap.</a:t>
            </a:r>
          </a:p>
          <a:p>
            <a:r>
              <a:rPr lang="en-US" dirty="0"/>
              <a:t>Single Page App (SPA) used for highly interactive and fluid experience.</a:t>
            </a:r>
          </a:p>
          <a:p>
            <a:r>
              <a:rPr lang="en-US" dirty="0"/>
              <a:t>Communicates with </a:t>
            </a:r>
            <a:r>
              <a:rPr lang="en-US" dirty="0" err="1"/>
              <a:t>WebAPI</a:t>
            </a:r>
            <a:r>
              <a:rPr lang="en-US" dirty="0"/>
              <a:t> backend for all interaction with SharePoint’s REST API.</a:t>
            </a:r>
          </a:p>
          <a:p>
            <a:r>
              <a:rPr lang="en-US" dirty="0"/>
              <a:t>Leverages open source JavaScript libraries to simplify working with REST services</a:t>
            </a:r>
            <a:r>
              <a:rPr lang="en-US" dirty="0" smtClean="0"/>
              <a:t>.</a:t>
            </a:r>
            <a:endParaRPr lang="en-US" dirty="0" smtClean="0"/>
          </a:p>
        </p:txBody>
      </p:sp>
      <p:sp>
        <p:nvSpPr>
          <p:cNvPr id="3" name="Title 2"/>
          <p:cNvSpPr>
            <a:spLocks noGrp="1"/>
          </p:cNvSpPr>
          <p:nvPr>
            <p:ph type="title" idx="4294967295"/>
          </p:nvPr>
        </p:nvSpPr>
        <p:spPr>
          <a:xfrm>
            <a:off x="0" y="228600"/>
            <a:ext cx="11149013" cy="747713"/>
          </a:xfrm>
        </p:spPr>
        <p:txBody>
          <a:bodyPr/>
          <a:lstStyle/>
          <a:p>
            <a:r>
              <a:rPr lang="en-US" dirty="0" smtClean="0"/>
              <a:t>Single Page App</a:t>
            </a:r>
            <a:endParaRPr lang="en-US" dirty="0"/>
          </a:p>
        </p:txBody>
      </p:sp>
      <p:pic>
        <p:nvPicPr>
          <p:cNvPr id="2" name="Picture 1"/>
          <p:cNvPicPr>
            <a:picLocks noChangeAspect="1"/>
          </p:cNvPicPr>
          <p:nvPr/>
        </p:nvPicPr>
        <p:blipFill>
          <a:blip r:embed="rId3"/>
          <a:stretch>
            <a:fillRect/>
          </a:stretch>
        </p:blipFill>
        <p:spPr>
          <a:xfrm>
            <a:off x="462638" y="2475570"/>
            <a:ext cx="4769884" cy="3043389"/>
          </a:xfrm>
          <a:prstGeom prst="rect">
            <a:avLst/>
          </a:prstGeom>
        </p:spPr>
      </p:pic>
    </p:spTree>
    <p:extLst>
      <p:ext uri="{BB962C8B-B14F-4D97-AF65-F5344CB8AC3E}">
        <p14:creationId xmlns:p14="http://schemas.microsoft.com/office/powerpoint/2010/main" val="1474341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Libraries Used</a:t>
            </a:r>
            <a:endParaRPr lang="en-US" dirty="0"/>
          </a:p>
        </p:txBody>
      </p:sp>
      <p:sp>
        <p:nvSpPr>
          <p:cNvPr id="5" name="Text Placeholder 4"/>
          <p:cNvSpPr>
            <a:spLocks noGrp="1"/>
          </p:cNvSpPr>
          <p:nvPr>
            <p:ph type="body" sz="quarter" idx="10"/>
          </p:nvPr>
        </p:nvSpPr>
        <p:spPr>
          <a:xfrm>
            <a:off x="520700" y="1447800"/>
            <a:ext cx="5394960" cy="5169620"/>
          </a:xfrm>
        </p:spPr>
        <p:txBody>
          <a:bodyPr/>
          <a:lstStyle/>
          <a:p>
            <a:r>
              <a:rPr lang="en-US" dirty="0" err="1" smtClean="0"/>
              <a:t>jQuery</a:t>
            </a:r>
            <a:endParaRPr lang="en-US" dirty="0" smtClean="0"/>
          </a:p>
          <a:p>
            <a:pPr lvl="1"/>
            <a:r>
              <a:rPr lang="en-US" dirty="0" smtClean="0">
                <a:hlinkClick r:id="rId3"/>
              </a:rPr>
              <a:t>http://jquery.com</a:t>
            </a:r>
            <a:r>
              <a:rPr lang="en-US" dirty="0" smtClean="0"/>
              <a:t> </a:t>
            </a:r>
          </a:p>
          <a:p>
            <a:pPr lvl="1"/>
            <a:r>
              <a:rPr lang="en-US" dirty="0" smtClean="0"/>
              <a:t>DOM manipulation</a:t>
            </a:r>
            <a:endParaRPr lang="en-US" dirty="0"/>
          </a:p>
          <a:p>
            <a:r>
              <a:rPr lang="en-US" dirty="0" smtClean="0"/>
              <a:t>Bootstrap</a:t>
            </a:r>
          </a:p>
          <a:p>
            <a:pPr lvl="1"/>
            <a:r>
              <a:rPr lang="en-US" dirty="0" smtClean="0">
                <a:hlinkClick r:id="rId4"/>
              </a:rPr>
              <a:t>http://getbootstrap.com</a:t>
            </a:r>
            <a:r>
              <a:rPr lang="en-US" dirty="0" smtClean="0"/>
              <a:t> </a:t>
            </a:r>
          </a:p>
          <a:p>
            <a:pPr lvl="1"/>
            <a:r>
              <a:rPr lang="en-US" dirty="0" smtClean="0"/>
              <a:t>Responsive UX</a:t>
            </a:r>
            <a:endParaRPr lang="en-US" dirty="0"/>
          </a:p>
          <a:p>
            <a:r>
              <a:rPr lang="en-US" dirty="0" err="1" smtClean="0"/>
              <a:t>AngularJS</a:t>
            </a:r>
            <a:endParaRPr lang="en-US" dirty="0" smtClean="0"/>
          </a:p>
          <a:p>
            <a:pPr lvl="1"/>
            <a:r>
              <a:rPr lang="en-US" dirty="0" smtClean="0">
                <a:hlinkClick r:id="rId5"/>
              </a:rPr>
              <a:t>http://angularjs.org</a:t>
            </a:r>
            <a:endParaRPr lang="en-US" dirty="0"/>
          </a:p>
          <a:p>
            <a:pPr lvl="1"/>
            <a:r>
              <a:rPr lang="en-US" dirty="0" smtClean="0"/>
              <a:t>SPA presentation framework</a:t>
            </a:r>
          </a:p>
          <a:p>
            <a:r>
              <a:rPr lang="en-US" dirty="0" smtClean="0"/>
              <a:t>UI Bootstrap</a:t>
            </a:r>
          </a:p>
          <a:p>
            <a:pPr lvl="1"/>
            <a:r>
              <a:rPr lang="en-US" dirty="0" smtClean="0">
                <a:hlinkClick r:id="rId6"/>
              </a:rPr>
              <a:t>http://angular</a:t>
            </a:r>
            <a:r>
              <a:rPr lang="en-US" dirty="0">
                <a:hlinkClick r:id="rId6"/>
              </a:rPr>
              <a:t>-ui.github.io/</a:t>
            </a:r>
            <a:r>
              <a:rPr lang="en-US" dirty="0" smtClean="0">
                <a:hlinkClick r:id="rId6"/>
              </a:rPr>
              <a:t>bootstrap</a:t>
            </a:r>
            <a:endParaRPr lang="en-US" dirty="0" smtClean="0"/>
          </a:p>
          <a:p>
            <a:pPr lvl="1"/>
            <a:r>
              <a:rPr lang="en-US" dirty="0" smtClean="0"/>
              <a:t>Bootstrap components written in </a:t>
            </a:r>
            <a:r>
              <a:rPr lang="en-US" dirty="0" err="1" smtClean="0"/>
              <a:t>AngularJS</a:t>
            </a:r>
            <a:endParaRPr lang="en-US" dirty="0" smtClean="0"/>
          </a:p>
        </p:txBody>
      </p:sp>
      <p:sp>
        <p:nvSpPr>
          <p:cNvPr id="7" name="Text Placeholder 6"/>
          <p:cNvSpPr>
            <a:spLocks noGrp="1"/>
          </p:cNvSpPr>
          <p:nvPr>
            <p:ph type="body" sz="quarter" idx="11"/>
          </p:nvPr>
        </p:nvSpPr>
        <p:spPr>
          <a:xfrm>
            <a:off x="6277928" y="1447800"/>
            <a:ext cx="5394960" cy="498598"/>
          </a:xfrm>
        </p:spPr>
        <p:txBody>
          <a:bodyPr/>
          <a:lstStyle/>
          <a:p>
            <a:pPr marL="0" indent="0">
              <a:buNone/>
            </a:pPr>
            <a:endParaRPr lang="en-US" dirty="0"/>
          </a:p>
        </p:txBody>
      </p:sp>
    </p:spTree>
    <p:extLst>
      <p:ext uri="{BB962C8B-B14F-4D97-AF65-F5344CB8AC3E}">
        <p14:creationId xmlns:p14="http://schemas.microsoft.com/office/powerpoint/2010/main" val="36173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nodePh="1">
                                  <p:stCondLst>
                                    <p:cond delay="0"/>
                                  </p:stCondLst>
                                  <p:endCondLst>
                                    <p:cond evt="begin" delay="0">
                                      <p:tn val="37"/>
                                    </p:cond>
                                  </p:end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DEMO:</a:t>
            </a:r>
            <a:br>
              <a:rPr lang="en-US" b="1" dirty="0" smtClean="0"/>
            </a:br>
            <a:r>
              <a:rPr lang="en-US" dirty="0" smtClean="0"/>
              <a:t>Single Page App</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28424415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Problem: </a:t>
            </a:r>
            <a:r>
              <a:rPr lang="en-US" dirty="0" smtClean="0"/>
              <a:t>need an easy way to manage expenses for employees in my organization.</a:t>
            </a:r>
            <a:endParaRPr lang="en-US" dirty="0"/>
          </a:p>
          <a:p>
            <a:r>
              <a:rPr lang="en-US" dirty="0"/>
              <a:t>Project Research Tracker enables you to create projects with collections of references discovered on the Internet.</a:t>
            </a:r>
          </a:p>
          <a:p>
            <a:r>
              <a:rPr lang="en-US" dirty="0"/>
              <a:t>Various Project Research Tracker apps provided to create projects, discover, consume &amp; share references</a:t>
            </a:r>
          </a:p>
        </p:txBody>
      </p:sp>
      <p:sp>
        <p:nvSpPr>
          <p:cNvPr id="3" name="Title 2"/>
          <p:cNvSpPr>
            <a:spLocks noGrp="1"/>
          </p:cNvSpPr>
          <p:nvPr>
            <p:ph type="title"/>
          </p:nvPr>
        </p:nvSpPr>
        <p:spPr/>
        <p:txBody>
          <a:bodyPr/>
          <a:lstStyle/>
          <a:p>
            <a:r>
              <a:rPr lang="en-US" dirty="0" smtClean="0"/>
              <a:t>Scenario – </a:t>
            </a:r>
            <a:r>
              <a:rPr lang="en-US" dirty="0" smtClean="0"/>
              <a:t>Expense </a:t>
            </a:r>
            <a:r>
              <a:rPr lang="en-US" dirty="0" smtClean="0"/>
              <a:t>Tracker</a:t>
            </a:r>
            <a:endParaRPr lang="en-US" dirty="0"/>
          </a:p>
        </p:txBody>
      </p:sp>
    </p:spTree>
    <p:extLst>
      <p:ext uri="{BB962C8B-B14F-4D97-AF65-F5344CB8AC3E}">
        <p14:creationId xmlns:p14="http://schemas.microsoft.com/office/powerpoint/2010/main" val="3309569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Azure AD directory</a:t>
            </a:r>
          </a:p>
          <a:p>
            <a:pPr marL="1066693" lvl="1" indent="-457200">
              <a:buFont typeface="Arial"/>
              <a:buChar char="•"/>
            </a:pPr>
            <a:r>
              <a:rPr lang="en-US" dirty="0" smtClean="0"/>
              <a:t>Shared for all users in </a:t>
            </a:r>
            <a:r>
              <a:rPr lang="en-US" dirty="0"/>
              <a:t>Azure </a:t>
            </a:r>
            <a:r>
              <a:rPr lang="en-US" dirty="0" smtClean="0"/>
              <a:t>subscription &amp; Office 365</a:t>
            </a:r>
          </a:p>
          <a:p>
            <a:pPr marL="1066693" lvl="1" indent="-457200">
              <a:buFont typeface="Arial"/>
              <a:buChar char="•"/>
            </a:pPr>
            <a:r>
              <a:rPr lang="en-US" dirty="0" smtClean="0"/>
              <a:t>App registrations</a:t>
            </a:r>
          </a:p>
          <a:p>
            <a:r>
              <a:rPr lang="en-US" dirty="0" smtClean="0"/>
              <a:t>Office 365 / SPO</a:t>
            </a:r>
          </a:p>
          <a:p>
            <a:pPr marL="1066693" lvl="1" indent="-457200">
              <a:buFont typeface="Arial"/>
              <a:buChar char="•"/>
            </a:pPr>
            <a:r>
              <a:rPr lang="en-US" dirty="0" smtClean="0"/>
              <a:t>SharePoint lists used to store data</a:t>
            </a:r>
          </a:p>
          <a:p>
            <a:r>
              <a:rPr lang="en-US" dirty="0" smtClean="0"/>
              <a:t>Apps</a:t>
            </a:r>
          </a:p>
          <a:p>
            <a:pPr marL="1066693" lvl="1" indent="-457200">
              <a:buFont typeface="Arial"/>
              <a:buChar char="•"/>
            </a:pPr>
            <a:r>
              <a:rPr lang="en-US" dirty="0" smtClean="0"/>
              <a:t>Web apps </a:t>
            </a:r>
            <a:r>
              <a:rPr lang="en-US" dirty="0" smtClean="0"/>
              <a:t>used </a:t>
            </a:r>
            <a:r>
              <a:rPr lang="en-US" dirty="0" smtClean="0"/>
              <a:t>to interact with data</a:t>
            </a:r>
            <a:endParaRPr lang="en-US" dirty="0"/>
          </a:p>
        </p:txBody>
      </p:sp>
      <p:sp>
        <p:nvSpPr>
          <p:cNvPr id="17" name="Title 16"/>
          <p:cNvSpPr>
            <a:spLocks noGrp="1"/>
          </p:cNvSpPr>
          <p:nvPr>
            <p:ph type="title"/>
          </p:nvPr>
        </p:nvSpPr>
        <p:spPr/>
        <p:txBody>
          <a:bodyPr/>
          <a:lstStyle/>
          <a:p>
            <a:r>
              <a:rPr lang="en-US" dirty="0" smtClean="0"/>
              <a:t>Scenario Overview</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3</a:t>
            </a:fld>
            <a:endParaRPr lang="en-US" dirty="0"/>
          </a:p>
        </p:txBody>
      </p:sp>
      <p:sp>
        <p:nvSpPr>
          <p:cNvPr id="3" name="Content Placeholder 2"/>
          <p:cNvSpPr>
            <a:spLocks noGrp="1"/>
          </p:cNvSpPr>
          <p:nvPr>
            <p:ph sz="quarter" idx="4"/>
          </p:nvPr>
        </p:nvSpPr>
        <p:spPr/>
        <p:txBody>
          <a:bodyPr/>
          <a:lstStyle/>
          <a:p>
            <a:endParaRPr lang="en-US"/>
          </a:p>
        </p:txBody>
      </p:sp>
      <p:pic>
        <p:nvPicPr>
          <p:cNvPr id="7" name="Picture 6"/>
          <p:cNvPicPr>
            <a:picLocks noChangeAspect="1"/>
          </p:cNvPicPr>
          <p:nvPr/>
        </p:nvPicPr>
        <p:blipFill>
          <a:blip r:embed="rId3"/>
          <a:stretch>
            <a:fillRect/>
          </a:stretch>
        </p:blipFill>
        <p:spPr>
          <a:xfrm>
            <a:off x="5889565" y="1447800"/>
            <a:ext cx="4452360" cy="2849017"/>
          </a:xfrm>
          <a:prstGeom prst="rect">
            <a:avLst/>
          </a:prstGeom>
        </p:spPr>
      </p:pic>
      <p:pic>
        <p:nvPicPr>
          <p:cNvPr id="8" name="Picture 7"/>
          <p:cNvPicPr>
            <a:picLocks noChangeAspect="1"/>
          </p:cNvPicPr>
          <p:nvPr/>
        </p:nvPicPr>
        <p:blipFill>
          <a:blip r:embed="rId4"/>
          <a:stretch>
            <a:fillRect/>
          </a:stretch>
        </p:blipFill>
        <p:spPr>
          <a:xfrm>
            <a:off x="6704852" y="3109793"/>
            <a:ext cx="4451334" cy="2840141"/>
          </a:xfrm>
          <a:prstGeom prst="rect">
            <a:avLst/>
          </a:prstGeom>
        </p:spPr>
      </p:pic>
    </p:spTree>
    <p:extLst>
      <p:ext uri="{BB962C8B-B14F-4D97-AF65-F5344CB8AC3E}">
        <p14:creationId xmlns:p14="http://schemas.microsoft.com/office/powerpoint/2010/main" val="366002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Office 365 &amp; </a:t>
            </a:r>
            <a:br>
              <a:rPr lang="en-US" dirty="0" smtClean="0"/>
            </a:br>
            <a:r>
              <a:rPr lang="en-US" dirty="0" smtClean="0"/>
              <a:t>SharePoint Online</a:t>
            </a:r>
            <a:endParaRPr lang="en-US" dirty="0"/>
          </a:p>
        </p:txBody>
      </p:sp>
      <p:sp>
        <p:nvSpPr>
          <p:cNvPr id="6" name="Content Placeholder 5"/>
          <p:cNvSpPr>
            <a:spLocks noGrp="1"/>
          </p:cNvSpPr>
          <p:nvPr>
            <p:ph sz="quarter" idx="4"/>
          </p:nvPr>
        </p:nvSpPr>
        <p:spPr/>
        <p:txBody>
          <a:bodyPr/>
          <a:lstStyle/>
          <a:p>
            <a:r>
              <a:rPr lang="en-US" dirty="0"/>
              <a:t>Users in Office 365 tenants are stored in an Azure AD directory. </a:t>
            </a:r>
          </a:p>
          <a:p>
            <a:r>
              <a:rPr lang="en-US" dirty="0"/>
              <a:t>This </a:t>
            </a:r>
            <a:r>
              <a:rPr lang="en-US" dirty="0" smtClean="0"/>
              <a:t>Azure AD directory </a:t>
            </a:r>
            <a:r>
              <a:rPr lang="en-US" dirty="0"/>
              <a:t>can be shared between Office 365 and a customer’s Azure subscription.</a:t>
            </a:r>
          </a:p>
          <a:p>
            <a:r>
              <a:rPr lang="en-US" dirty="0"/>
              <a:t>The </a:t>
            </a:r>
            <a:r>
              <a:rPr lang="en-US" dirty="0" smtClean="0"/>
              <a:t>access </a:t>
            </a:r>
            <a:r>
              <a:rPr lang="en-US" dirty="0"/>
              <a:t>token obtained from authenticating with the Azure AD directory can be used to access Office 365 &amp; SharePoint Online.</a:t>
            </a:r>
          </a:p>
          <a:p>
            <a:r>
              <a:rPr lang="en-US" dirty="0"/>
              <a:t>SharePoint Online is used to store data in lists that the application consumes.</a:t>
            </a:r>
          </a:p>
        </p:txBody>
      </p:sp>
    </p:spTree>
    <p:extLst>
      <p:ext uri="{BB962C8B-B14F-4D97-AF65-F5344CB8AC3E}">
        <p14:creationId xmlns:p14="http://schemas.microsoft.com/office/powerpoint/2010/main" val="18826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Microsoft Azure</a:t>
            </a:r>
            <a:br>
              <a:rPr lang="en-US" dirty="0" smtClean="0"/>
            </a:br>
            <a:r>
              <a:rPr lang="en-US" dirty="0" smtClean="0"/>
              <a:t>Active Directory</a:t>
            </a:r>
            <a:endParaRPr lang="en-US" dirty="0"/>
          </a:p>
        </p:txBody>
      </p:sp>
      <p:sp>
        <p:nvSpPr>
          <p:cNvPr id="6" name="Content Placeholder 5"/>
          <p:cNvSpPr>
            <a:spLocks noGrp="1"/>
          </p:cNvSpPr>
          <p:nvPr>
            <p:ph sz="quarter" idx="4"/>
          </p:nvPr>
        </p:nvSpPr>
        <p:spPr/>
        <p:txBody>
          <a:bodyPr/>
          <a:lstStyle/>
          <a:p>
            <a:r>
              <a:rPr lang="en-US" dirty="0"/>
              <a:t>Azure AD directory is used to store users for custom applications, including Office 365.</a:t>
            </a:r>
          </a:p>
          <a:p>
            <a:r>
              <a:rPr lang="en-US" dirty="0"/>
              <a:t>Developers can create applications within Azure </a:t>
            </a:r>
            <a:r>
              <a:rPr lang="en-US" dirty="0" smtClean="0"/>
              <a:t>AD directories.</a:t>
            </a:r>
            <a:endParaRPr lang="en-US" dirty="0"/>
          </a:p>
          <a:p>
            <a:r>
              <a:rPr lang="en-US" dirty="0"/>
              <a:t>Azure AD applications can be granted permissions to Office 365’s SharePoint Online &amp; Exchange Online.</a:t>
            </a:r>
          </a:p>
          <a:p>
            <a:r>
              <a:rPr lang="en-US" dirty="0"/>
              <a:t>Azure AD applications can be configured to pass the authenticated user identity onto Office 365.</a:t>
            </a:r>
          </a:p>
        </p:txBody>
      </p:sp>
    </p:spTree>
    <p:extLst>
      <p:ext uri="{BB962C8B-B14F-4D97-AF65-F5344CB8AC3E}">
        <p14:creationId xmlns:p14="http://schemas.microsoft.com/office/powerpoint/2010/main" val="5222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Office 365’s REST API requires submitting the access token obtained during </a:t>
            </a:r>
            <a:r>
              <a:rPr lang="en-US" dirty="0" smtClean="0"/>
              <a:t>authentication.</a:t>
            </a:r>
            <a:endParaRPr lang="en-US" dirty="0"/>
          </a:p>
          <a:p>
            <a:r>
              <a:rPr lang="en-US" dirty="0"/>
              <a:t>Access tokens are as good as “cash” – whoever has it can use (or spend) </a:t>
            </a:r>
            <a:r>
              <a:rPr lang="en-US" dirty="0" smtClean="0"/>
              <a:t>it.</a:t>
            </a:r>
            <a:endParaRPr lang="en-US" dirty="0"/>
          </a:p>
          <a:p>
            <a:r>
              <a:rPr lang="en-US" dirty="0"/>
              <a:t>Returning access token to the client in clear text, even over HTTPS, is at best a questionable </a:t>
            </a:r>
            <a:r>
              <a:rPr lang="en-US" dirty="0" smtClean="0"/>
              <a:t>practice.</a:t>
            </a:r>
            <a:endParaRPr lang="en-US" dirty="0"/>
          </a:p>
        </p:txBody>
      </p:sp>
      <p:sp>
        <p:nvSpPr>
          <p:cNvPr id="4" name="Title 3"/>
          <p:cNvSpPr>
            <a:spLocks noGrp="1"/>
          </p:cNvSpPr>
          <p:nvPr>
            <p:ph type="title"/>
          </p:nvPr>
        </p:nvSpPr>
        <p:spPr/>
        <p:txBody>
          <a:bodyPr/>
          <a:lstStyle/>
          <a:p>
            <a:r>
              <a:rPr lang="en-US" dirty="0" smtClean="0"/>
              <a:t>Regarding the O365 Access Token</a:t>
            </a:r>
            <a:endParaRPr lang="en-US" dirty="0"/>
          </a:p>
        </p:txBody>
      </p:sp>
    </p:spTree>
    <p:extLst>
      <p:ext uri="{BB962C8B-B14F-4D97-AF65-F5344CB8AC3E}">
        <p14:creationId xmlns:p14="http://schemas.microsoft.com/office/powerpoint/2010/main" val="2451379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Access token not returned to client; kept secure server-side in ASP.NET session state.</a:t>
            </a:r>
          </a:p>
          <a:p>
            <a:r>
              <a:rPr lang="en-US" dirty="0" smtClean="0"/>
              <a:t>Clients use the session ID and an anti-forgery token to “authenticate” with </a:t>
            </a:r>
            <a:r>
              <a:rPr lang="en-US" dirty="0" err="1" smtClean="0"/>
              <a:t>WebAPI</a:t>
            </a:r>
            <a:r>
              <a:rPr lang="en-US" dirty="0" smtClean="0"/>
              <a:t>.</a:t>
            </a:r>
          </a:p>
          <a:p>
            <a:r>
              <a:rPr lang="en-US" dirty="0" err="1" smtClean="0"/>
              <a:t>WebAPI</a:t>
            </a:r>
            <a:r>
              <a:rPr lang="en-US" dirty="0"/>
              <a:t> </a:t>
            </a:r>
            <a:r>
              <a:rPr lang="en-US" dirty="0" smtClean="0"/>
              <a:t>includes the access token in HTTPS requests to Office 365’s REST API.</a:t>
            </a:r>
            <a:endParaRPr lang="en-US" dirty="0"/>
          </a:p>
        </p:txBody>
      </p:sp>
      <p:sp>
        <p:nvSpPr>
          <p:cNvPr id="3" name="Title 2"/>
          <p:cNvSpPr>
            <a:spLocks noGrp="1"/>
          </p:cNvSpPr>
          <p:nvPr>
            <p:ph type="title"/>
          </p:nvPr>
        </p:nvSpPr>
        <p:spPr/>
        <p:txBody>
          <a:bodyPr/>
          <a:lstStyle/>
          <a:p>
            <a:r>
              <a:rPr lang="en-US" dirty="0" smtClean="0"/>
              <a:t>Protecting the O365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636004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ASP.NET </a:t>
            </a:r>
            <a:r>
              <a:rPr lang="en-US" dirty="0" err="1" smtClean="0"/>
              <a:t>WebAPI</a:t>
            </a:r>
            <a:r>
              <a:rPr lang="en-US" dirty="0" smtClean="0"/>
              <a:t> &amp; OData</a:t>
            </a:r>
            <a:endParaRPr lang="en-US" dirty="0"/>
          </a:p>
        </p:txBody>
      </p:sp>
      <p:sp>
        <p:nvSpPr>
          <p:cNvPr id="3" name="Content Placeholder 2"/>
          <p:cNvSpPr>
            <a:spLocks noGrp="1"/>
          </p:cNvSpPr>
          <p:nvPr>
            <p:ph sz="quarter" idx="4"/>
          </p:nvPr>
        </p:nvSpPr>
        <p:spPr/>
        <p:txBody>
          <a:bodyPr/>
          <a:lstStyle/>
          <a:p>
            <a:r>
              <a:rPr lang="en-US" dirty="0" smtClean="0"/>
              <a:t>All interaction between Office 365 SharePoint Online REST API &amp; the clients go through custom ASP.NET </a:t>
            </a:r>
            <a:r>
              <a:rPr lang="en-US" dirty="0" err="1" smtClean="0"/>
              <a:t>WebAPI</a:t>
            </a:r>
            <a:r>
              <a:rPr lang="en-US" dirty="0" smtClean="0"/>
              <a:t> project.</a:t>
            </a:r>
          </a:p>
          <a:p>
            <a:r>
              <a:rPr lang="en-US" dirty="0" smtClean="0"/>
              <a:t>Serves as an intermediary to protect the Azure AD / Office 365 access token from reaching the end user’s client machine.</a:t>
            </a:r>
          </a:p>
          <a:p>
            <a:r>
              <a:rPr lang="en-US" dirty="0" smtClean="0"/>
              <a:t>Handles creation of the SharePoint lists that will store the projects &amp; references if not already present in specified SharePoint site.</a:t>
            </a:r>
            <a:endParaRPr lang="en-US" dirty="0"/>
          </a:p>
        </p:txBody>
      </p:sp>
    </p:spTree>
    <p:extLst>
      <p:ext uri="{BB962C8B-B14F-4D97-AF65-F5344CB8AC3E}">
        <p14:creationId xmlns:p14="http://schemas.microsoft.com/office/powerpoint/2010/main" val="335687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 Flow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2" name="Picture 1"/>
          <p:cNvPicPr>
            <a:picLocks noChangeAspect="1"/>
          </p:cNvPicPr>
          <p:nvPr/>
        </p:nvPicPr>
        <p:blipFill>
          <a:blip r:embed="rId3"/>
          <a:stretch>
            <a:fillRect/>
          </a:stretch>
        </p:blipFill>
        <p:spPr>
          <a:xfrm>
            <a:off x="876300" y="1181100"/>
            <a:ext cx="10426700" cy="4483100"/>
          </a:xfrm>
          <a:prstGeom prst="rect">
            <a:avLst/>
          </a:prstGeom>
        </p:spPr>
      </p:pic>
    </p:spTree>
    <p:extLst>
      <p:ext uri="{BB962C8B-B14F-4D97-AF65-F5344CB8AC3E}">
        <p14:creationId xmlns:p14="http://schemas.microsoft.com/office/powerpoint/2010/main" val="369889868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_Template_16x9_WHITE">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A2BF31E54A90428D1539D92F5FB90A" ma:contentTypeVersion="1" ma:contentTypeDescription="Create a new document." ma:contentTypeScope="" ma:versionID="39761c8ff5389c208947db5e5b3c2e52">
  <xsd:schema xmlns:xsd="http://www.w3.org/2001/XMLSchema" xmlns:xs="http://www.w3.org/2001/XMLSchema" xmlns:p="http://schemas.microsoft.com/office/2006/metadata/properties" xmlns:ns3="3fe1cf4e-4b51-4a4f-9cf1-69646cfbb0bc" targetNamespace="http://schemas.microsoft.com/office/2006/metadata/properties" ma:root="true" ma:fieldsID="4d5dec29fca95a6c7baf35e53512926b" ns3:_="">
    <xsd:import namespace="3fe1cf4e-4b51-4a4f-9cf1-69646cfbb0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e1cf4e-4b51-4a4f-9cf1-69646cfbb0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41158F8C-2401-4950-95D5-CD03F2164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e1cf4e-4b51-4a4f-9cf1-69646cfb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3fe1cf4e-4b51-4a4f-9cf1-69646cfbb0bc"/>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Office_Template_16x9_WHITE.POTX</Template>
  <TotalTime>0</TotalTime>
  <Words>4001</Words>
  <Application>Microsoft Office PowerPoint</Application>
  <PresentationFormat>Custom</PresentationFormat>
  <Paragraphs>210</Paragraphs>
  <Slides>15</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Consolas</vt:lpstr>
      <vt:lpstr>Segoe UI</vt:lpstr>
      <vt:lpstr>Segoe UI Light</vt:lpstr>
      <vt:lpstr>Wingdings</vt:lpstr>
      <vt:lpstr>Office_Template_16x9_WHITE</vt:lpstr>
      <vt:lpstr>5-30055_Office Template 2012 - 16x9 - Colored Accent Slides</vt:lpstr>
      <vt:lpstr>Expenses Manager Code Sample with AngularJS and Office 365 APIs</vt:lpstr>
      <vt:lpstr>Scenario – Expense Tracker</vt:lpstr>
      <vt:lpstr>Scenario Overview</vt:lpstr>
      <vt:lpstr>PowerPoint Presentation</vt:lpstr>
      <vt:lpstr>PowerPoint Presentation</vt:lpstr>
      <vt:lpstr>Regarding the O365 Access Token</vt:lpstr>
      <vt:lpstr>Protecting the O365 Access Token</vt:lpstr>
      <vt:lpstr>PowerPoint Presentation</vt:lpstr>
      <vt:lpstr>Authentication Flow</vt:lpstr>
      <vt:lpstr>Data Access Flow</vt:lpstr>
      <vt:lpstr>DEMO: Creating Apps in Azure Active Directory</vt:lpstr>
      <vt:lpstr>Single Page App</vt:lpstr>
      <vt:lpstr>JavaScript Libraries Used</vt:lpstr>
      <vt:lpstr>DEMO: Single Page App</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2012-09-28T17:02:45Z</dcterms:created>
  <dcterms:modified xsi:type="dcterms:W3CDTF">2014-08-12T22:17:56Z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0x010100F3A2BF31E54A90428D1539D92F5FB90A</vt:lpwstr>
  </property>
</Properties>
</file>