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9" r:id="rId6"/>
    <p:sldId id="260" r:id="rId7"/>
    <p:sldId id="268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43E"/>
    <a:srgbClr val="0324FF"/>
    <a:srgbClr val="021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63046" autoAdjust="0"/>
  </p:normalViewPr>
  <p:slideViewPr>
    <p:cSldViewPr snapToGrid="0">
      <p:cViewPr varScale="1">
        <p:scale>
          <a:sx n="77" d="100"/>
          <a:sy n="77" d="100"/>
        </p:scale>
        <p:origin x="12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!</a:t>
            </a:r>
          </a:p>
          <a:p>
            <a:r>
              <a:rPr lang="en-US" dirty="0"/>
              <a:t>I’m going to present Pool 2 Play, a concept for a cross-chain subscription mechanism.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 me explain where does this idea come from.</a:t>
            </a:r>
          </a:p>
          <a:p>
            <a:r>
              <a:rPr lang="en-US" dirty="0"/>
              <a:t>In some past hackathons, I have built decentralized games.</a:t>
            </a:r>
          </a:p>
          <a:p>
            <a:r>
              <a:rPr lang="en-US" dirty="0"/>
              <a:t>To provide a seamless connection experience for the players I wanted to use a Gas relay to avoid them having to pay fees for each transaction.</a:t>
            </a:r>
          </a:p>
          <a:p>
            <a:r>
              <a:rPr lang="en-US" dirty="0"/>
              <a:t>Inspired by the </a:t>
            </a:r>
            <a:r>
              <a:rPr lang="en-US" dirty="0" err="1"/>
              <a:t>PoolTogether</a:t>
            </a:r>
            <a:r>
              <a:rPr lang="en-US" dirty="0"/>
              <a:t> </a:t>
            </a:r>
            <a:r>
              <a:rPr lang="en-US" dirty="0" err="1"/>
              <a:t>Dapp</a:t>
            </a:r>
            <a:r>
              <a:rPr lang="en-US" dirty="0"/>
              <a:t>, I have imagined a subscription mechanism where: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player needs to stake in a pool a small amount of tokens.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long as the stake is held, the player is allowed to play.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the meanwhile the pool of tokens staked by all players is invested in </a:t>
            </a:r>
            <a:r>
              <a:rPr lang="en-US" dirty="0" err="1"/>
              <a:t>DeFi</a:t>
            </a:r>
            <a:r>
              <a:rPr lang="en-US" dirty="0"/>
              <a:t> in order to generate interests.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pool(s profits are used to supply the gas relay and so pay fees for the transactions issued during the games.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a plyer gets his stake back, he’s not allowed to play anymore.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deeper in this idea, I’ve met the following issue: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game, I need to use a blockchain very fast and cheap (a layer 2 for instance). Ethereum </a:t>
            </a:r>
            <a:r>
              <a:rPr lang="en-US" dirty="0" err="1"/>
              <a:t>Mainnet</a:t>
            </a:r>
            <a:r>
              <a:rPr lang="en-US" dirty="0"/>
              <a:t> doesn’t fit.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the pool mechanism, in order to optimize the yield, I would better use a blockchain with lots of </a:t>
            </a:r>
            <a:r>
              <a:rPr lang="en-US" dirty="0" err="1"/>
              <a:t>DeFi</a:t>
            </a:r>
            <a:r>
              <a:rPr lang="en-US" dirty="0"/>
              <a:t> opportunities. And Ethereum </a:t>
            </a:r>
            <a:r>
              <a:rPr lang="en-US" dirty="0" err="1"/>
              <a:t>Mainnet</a:t>
            </a:r>
            <a:r>
              <a:rPr lang="en-US" dirty="0"/>
              <a:t> is currently the best choice.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So, I need a way for my game contracts to check whether a player has contributed to the pool or not, knowing that the game and the pool are deployed on 2 separate blockchains.</a:t>
            </a:r>
          </a:p>
          <a:p>
            <a:pPr marL="0" indent="0">
              <a:buFontTx/>
              <a:buNone/>
            </a:pPr>
            <a:r>
              <a:rPr lang="en-US" dirty="0"/>
              <a:t>Can I use a decentralized oracle mechanism ?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looked at the </a:t>
            </a:r>
            <a:r>
              <a:rPr lang="en-US" dirty="0" err="1"/>
              <a:t>Tellor</a:t>
            </a:r>
            <a:r>
              <a:rPr lang="en-US" dirty="0"/>
              <a:t> protocol and I found that with the proper improvements, this could be used to request a value from one blockchain to another.</a:t>
            </a:r>
          </a:p>
          <a:p>
            <a:r>
              <a:rPr lang="en-US" dirty="0"/>
              <a:t>In the following demonstration, the </a:t>
            </a:r>
            <a:r>
              <a:rPr lang="en-US" dirty="0" err="1"/>
              <a:t>GameMaster</a:t>
            </a:r>
            <a:r>
              <a:rPr lang="en-US" dirty="0"/>
              <a:t> smart contract deployed on </a:t>
            </a:r>
            <a:r>
              <a:rPr lang="en-US" dirty="0" err="1"/>
              <a:t>Binance</a:t>
            </a:r>
            <a:r>
              <a:rPr lang="en-US" dirty="0"/>
              <a:t> Smart Chain </a:t>
            </a:r>
            <a:r>
              <a:rPr lang="en-US" dirty="0" err="1"/>
              <a:t>testnet</a:t>
            </a:r>
            <a:r>
              <a:rPr lang="en-US" dirty="0"/>
              <a:t> Is using a </a:t>
            </a:r>
            <a:r>
              <a:rPr lang="en-US" dirty="0" err="1"/>
              <a:t>Tellor</a:t>
            </a:r>
            <a:r>
              <a:rPr lang="en-US" dirty="0"/>
              <a:t> Oracle to get the balance of an account for a given ERC20 contract deployed on Ethereum </a:t>
            </a:r>
            <a:r>
              <a:rPr lang="en-US" dirty="0" err="1"/>
              <a:t>Goerli</a:t>
            </a:r>
            <a:endParaRPr lang="en-US" dirty="0"/>
          </a:p>
          <a:p>
            <a:r>
              <a:rPr lang="en-US" dirty="0"/>
              <a:t>If the balance is positive then the player is allowed to play, otherwise he’s not.</a:t>
            </a:r>
          </a:p>
          <a:p>
            <a:r>
              <a:rPr lang="en-US" dirty="0"/>
              <a:t>Let me show you.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Before going further with the demo, let me explain </a:t>
            </a:r>
            <a:r>
              <a:rPr lang="en-GB"/>
              <a:t>what happened.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the player clicks on Register on the DAP Front-end, a transaction ‘register’ is sent to the Game Contract.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game contract contacts the Oracle contract to get the current value of the player subscription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no value is returned or the returned value is out-of-date, the registration is set to pending and the Oracle contract is called again with </a:t>
            </a:r>
            <a:r>
              <a:rPr lang="en-GB" dirty="0" err="1"/>
              <a:t>addTip</a:t>
            </a:r>
            <a:r>
              <a:rPr lang="en-GB" dirty="0"/>
              <a:t>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event </a:t>
            </a:r>
            <a:r>
              <a:rPr lang="en-GB" dirty="0" err="1"/>
              <a:t>TipAdded</a:t>
            </a:r>
            <a:r>
              <a:rPr lang="en-GB" dirty="0"/>
              <a:t> is then </a:t>
            </a:r>
            <a:r>
              <a:rPr lang="en-GB" dirty="0" err="1"/>
              <a:t>caprtured</a:t>
            </a:r>
            <a:r>
              <a:rPr lang="en-GB" dirty="0"/>
              <a:t> by the </a:t>
            </a:r>
            <a:r>
              <a:rPr lang="en-GB" dirty="0" err="1"/>
              <a:t>Tellor</a:t>
            </a:r>
            <a:r>
              <a:rPr lang="en-GB" dirty="0"/>
              <a:t>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Tellor</a:t>
            </a:r>
            <a:r>
              <a:rPr lang="en-GB" dirty="0"/>
              <a:t> miner then get the parameters of the requests (the address of the token contract and the player account)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connects the token contract on the other blockchain and call the method </a:t>
            </a:r>
            <a:r>
              <a:rPr lang="en-GB" dirty="0" err="1"/>
              <a:t>balanceOf</a:t>
            </a:r>
            <a:r>
              <a:rPr lang="en-GB" dirty="0"/>
              <a:t> for the player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Finally, it returns the balance value calling back the Oracle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New Value event is captured by the DAPP, which calls the </a:t>
            </a:r>
            <a:r>
              <a:rPr lang="en-GB" dirty="0" err="1"/>
              <a:t>GameMaster</a:t>
            </a:r>
            <a:r>
              <a:rPr lang="en-GB" dirty="0"/>
              <a:t> again to update the registration status.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Game Contract calls the Oracle to get the up-to-date value, checks it and grant the registration accordingly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you’ve enjoyed this presentation.</a:t>
            </a:r>
          </a:p>
          <a:p>
            <a:r>
              <a:rPr lang="en-US" dirty="0"/>
              <a:t>Please let me get your feedbacks.</a:t>
            </a:r>
          </a:p>
          <a:p>
            <a:r>
              <a:rPr lang="en-US" dirty="0"/>
              <a:t>Thank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yptosherlock.club/tellor/" TargetMode="External"/><Relationship Id="rId13" Type="http://schemas.openxmlformats.org/officeDocument/2006/relationships/image" Target="../media/image11.jpg"/><Relationship Id="rId18" Type="http://schemas.openxmlformats.org/officeDocument/2006/relationships/hyperlink" Target="https://cryptodiffer.com/matic-network-ico" TargetMode="External"/><Relationship Id="rId26" Type="http://schemas.openxmlformats.org/officeDocument/2006/relationships/hyperlink" Target="https://hackthebuild.devfolio.co/" TargetMode="External"/><Relationship Id="rId3" Type="http://schemas.openxmlformats.org/officeDocument/2006/relationships/image" Target="../media/image1.jpeg"/><Relationship Id="rId21" Type="http://schemas.openxmlformats.org/officeDocument/2006/relationships/image" Target="../media/image15.jpg"/><Relationship Id="rId7" Type="http://schemas.openxmlformats.org/officeDocument/2006/relationships/image" Target="../media/image8.jpeg"/><Relationship Id="rId12" Type="http://schemas.openxmlformats.org/officeDocument/2006/relationships/hyperlink" Target="https://www.pickacrypto.com/coins/xyo-network-review/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digitalnotice.in/matic-network-harmony-and-aeternity-join-telangana-blockchain-districts-accelerator-program-as-official-platform-partners/" TargetMode="External"/><Relationship Id="rId20" Type="http://schemas.openxmlformats.org/officeDocument/2006/relationships/hyperlink" Target="https://cryptocoindaddy.com/binance-smart-chain-is-best-ethereum-competitor-till-now-bsc-coin/" TargetMode="Externa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ellor-io/sampleUsingTellor" TargetMode="External"/><Relationship Id="rId11" Type="http://schemas.openxmlformats.org/officeDocument/2006/relationships/image" Target="../media/image10.jpg"/><Relationship Id="rId24" Type="http://schemas.openxmlformats.org/officeDocument/2006/relationships/hyperlink" Target="https://bitcoinaddict.org/2020/10/03/get-started-on-binance-smart-chain/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jpg"/><Relationship Id="rId28" Type="http://schemas.openxmlformats.org/officeDocument/2006/relationships/hyperlink" Target="http://www.finsmes.com/2019/03/still-among-the-first-why-do-investors-buy-ethereum.html" TargetMode="External"/><Relationship Id="rId10" Type="http://schemas.openxmlformats.org/officeDocument/2006/relationships/hyperlink" Target="https://icodrops.com/matic-network/" TargetMode="External"/><Relationship Id="rId19" Type="http://schemas.openxmlformats.org/officeDocument/2006/relationships/image" Target="../media/image14.jpg"/><Relationship Id="rId4" Type="http://schemas.openxmlformats.org/officeDocument/2006/relationships/image" Target="../media/image6.jpeg"/><Relationship Id="rId9" Type="http://schemas.openxmlformats.org/officeDocument/2006/relationships/image" Target="../media/image9.png"/><Relationship Id="rId14" Type="http://schemas.openxmlformats.org/officeDocument/2006/relationships/hyperlink" Target="https://www.coinspeaker.com/matic-network-eth-scaling-solution/" TargetMode="External"/><Relationship Id="rId22" Type="http://schemas.openxmlformats.org/officeDocument/2006/relationships/hyperlink" Target="https://altramp.com/binance-smart-chain-integrates-chainlink-decentralized-oracles/" TargetMode="External"/><Relationship Id="rId27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hyperlink" Target="https://www.iconfinder.com/icons/34295/man_user_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s://medium.com/intotheblock/this-week-in-crypto-defis-effect-on-ethereum-chainlink-marines-are-back-102d5d31ab7d" TargetMode="External"/><Relationship Id="rId5" Type="http://schemas.openxmlformats.org/officeDocument/2006/relationships/hyperlink" Target="http://www.uniwebb.com/content/blockchain-development-services/" TargetMode="External"/><Relationship Id="rId10" Type="http://schemas.openxmlformats.org/officeDocument/2006/relationships/image" Target="../media/image23.jpg"/><Relationship Id="rId4" Type="http://schemas.openxmlformats.org/officeDocument/2006/relationships/image" Target="../media/image20.png"/><Relationship Id="rId9" Type="http://schemas.openxmlformats.org/officeDocument/2006/relationships/hyperlink" Target="https://freesvg.org/gasoline-ic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intotheblock/this-week-in-crypto-defis-effect-on-ethereum-chainlink-marines-are-back-102d5d31ab7d" TargetMode="External"/><Relationship Id="rId5" Type="http://schemas.openxmlformats.org/officeDocument/2006/relationships/image" Target="../media/image23.jpg"/><Relationship Id="rId4" Type="http://schemas.openxmlformats.org/officeDocument/2006/relationships/hyperlink" Target="http://www.uniwebb.com/content/blockchain-development-service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hyperlink" Target="http://www.uniwebb.com/content/blockchain-development-servic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hyperlink" Target="https://github.com/tellor-io/sampleUsingTellor" TargetMode="External"/><Relationship Id="rId10" Type="http://schemas.openxmlformats.org/officeDocument/2006/relationships/image" Target="../media/image25.jpg"/><Relationship Id="rId4" Type="http://schemas.openxmlformats.org/officeDocument/2006/relationships/image" Target="../media/image7.png"/><Relationship Id="rId9" Type="http://schemas.openxmlformats.org/officeDocument/2006/relationships/hyperlink" Target="http://www.pngall.com/ethereum-accepted-here-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gular_(application_platform)" TargetMode="External"/><Relationship Id="rId13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hyperlink" Target="http://www.pngall.com/ethereum-accepted-here-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ellor-io/sampleUsingTellor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hyperlink" Target="https://www.iconfinder.com/icons/34295/man_user_icon" TargetMode="External"/><Relationship Id="rId4" Type="http://schemas.openxmlformats.org/officeDocument/2006/relationships/hyperlink" Target="http://www.uniwebb.com/content/blockchain-development-services/" TargetMode="Externa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43" y="-649609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Anoxic SC Med" pitchFamily="2" charset="0"/>
              </a:rPr>
              <a:t>Pool </a:t>
            </a:r>
            <a:r>
              <a:rPr lang="en-US" dirty="0">
                <a:latin typeface="Arial Rounded MT Bold" panose="020F0704030504030204" pitchFamily="34" charset="0"/>
              </a:rPr>
              <a:t>2</a:t>
            </a:r>
            <a:r>
              <a:rPr lang="en-US" dirty="0">
                <a:latin typeface="Anoxic SC Med" pitchFamily="2" charset="0"/>
              </a:rPr>
              <a:t> Play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973" y="2679971"/>
            <a:ext cx="8825658" cy="861420"/>
          </a:xfrm>
        </p:spPr>
        <p:txBody>
          <a:bodyPr>
            <a:noAutofit/>
          </a:bodyPr>
          <a:lstStyle/>
          <a:p>
            <a:r>
              <a:rPr lang="en-US" sz="4000" b="1" i="1" dirty="0"/>
              <a:t>A X-Chain </a:t>
            </a:r>
            <a:br>
              <a:rPr lang="en-US" sz="4000" b="1" i="1" dirty="0"/>
            </a:br>
            <a:r>
              <a:rPr lang="en-US" sz="4000" b="1" i="1" dirty="0"/>
              <a:t>Subscription Mechanism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71D84-1BB7-4B80-B36F-F3380035D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19756" y="5360148"/>
            <a:ext cx="1501046" cy="1117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8BFE74-5E18-4CAD-9498-8D8427B5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60832" y="-3994086"/>
            <a:ext cx="9398001" cy="3132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404E55-3F4D-4725-99DF-4807F233F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599257" y="-8848646"/>
            <a:ext cx="3810000" cy="381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A8299A-0621-4E3A-88BF-7C76398B189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0B1548"/>
              </a:clrFrom>
              <a:clrTo>
                <a:srgbClr val="0B1548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597399" y="-3822384"/>
            <a:ext cx="3483530" cy="1741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484214-EBFC-4677-A0D3-6378D1096F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73321" y="-9327493"/>
            <a:ext cx="9753600" cy="6505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CB6C99-EEE7-4E9E-9F05-9E9983D4F6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2436382" y="-5694035"/>
            <a:ext cx="6210300" cy="6210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C99EA0-5873-4B50-99BB-D6C930C172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334296" y="-7931056"/>
            <a:ext cx="2466975" cy="1847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6C36E3-7AE2-4CAC-98BA-C5F1581EC2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-147217" y="-4878357"/>
            <a:ext cx="5715000" cy="2628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D8D8B4-C829-493A-A3A6-07C17450114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283B49"/>
              </a:clrFrom>
              <a:clrTo>
                <a:srgbClr val="283B49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4880" t="25693" b="9273"/>
          <a:stretch/>
        </p:blipFill>
        <p:spPr>
          <a:xfrm>
            <a:off x="9597399" y="5150242"/>
            <a:ext cx="2150568" cy="13988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9EB12E0-5B57-4E2F-BBF5-D1712AFE8A6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-7681729" y="-7246128"/>
            <a:ext cx="11430000" cy="60007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D2581C-E1E0-4E78-8476-E817B1881992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5532629" y="5279464"/>
            <a:ext cx="1844598" cy="6755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1A5BFDF-B00B-4BD0-BB7C-74FFE6F265BC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7717278" y="5307723"/>
            <a:ext cx="1501046" cy="1031218"/>
          </a:xfrm>
          <a:prstGeom prst="rect">
            <a:avLst/>
          </a:prstGeom>
        </p:spPr>
      </p:pic>
      <p:pic>
        <p:nvPicPr>
          <p:cNvPr id="1026" name="Picture 2" descr="Encode Club">
            <a:extLst>
              <a:ext uri="{FF2B5EF4-FFF2-40B4-BE49-F238E27FC236}">
                <a16:creationId xmlns:a16="http://schemas.microsoft.com/office/drawing/2014/main" id="{889CBA5C-25BB-4709-92CB-FC25F171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8" y="4339467"/>
            <a:ext cx="2054760" cy="214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6" y="180392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>
                <a:latin typeface="Anoxic SC Med" pitchFamily="2" charset="0"/>
              </a:rPr>
              <a:t>Pool </a:t>
            </a:r>
            <a:r>
              <a:rPr lang="en-US" dirty="0">
                <a:latin typeface="Arial Rounded MT Bold" panose="020F0704030504030204" pitchFamily="34" charset="0"/>
              </a:rPr>
              <a:t>2</a:t>
            </a:r>
            <a:r>
              <a:rPr lang="en-US" dirty="0">
                <a:latin typeface="Anoxic SC Med" pitchFamily="2" charset="0"/>
              </a:rPr>
              <a:t> Play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8BD52-2186-4B4F-B25D-AE3D8ABDDB6E}"/>
              </a:ext>
            </a:extLst>
          </p:cNvPr>
          <p:cNvGrpSpPr/>
          <p:nvPr/>
        </p:nvGrpSpPr>
        <p:grpSpPr>
          <a:xfrm>
            <a:off x="4534552" y="3342935"/>
            <a:ext cx="1970315" cy="1113618"/>
            <a:chOff x="2921000" y="2625214"/>
            <a:chExt cx="2235200" cy="167976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3EEB0E-B579-474C-B89D-E93C18D18903}"/>
                </a:ext>
              </a:extLst>
            </p:cNvPr>
            <p:cNvSpPr/>
            <p:nvPr/>
          </p:nvSpPr>
          <p:spPr>
            <a:xfrm>
              <a:off x="2921000" y="2625214"/>
              <a:ext cx="2235200" cy="164198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 Rounded MT Bold" panose="020F070403050403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49AA78-3E33-416A-B48B-B729325B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46517" y="2670004"/>
              <a:ext cx="899770" cy="12235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8D9E9D-D69A-44CF-BE26-02F2513AC138}"/>
                </a:ext>
              </a:extLst>
            </p:cNvPr>
            <p:cNvSpPr txBox="1"/>
            <p:nvPr/>
          </p:nvSpPr>
          <p:spPr>
            <a:xfrm>
              <a:off x="2950147" y="3747886"/>
              <a:ext cx="2143293" cy="557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 Rounded MT Bold" panose="020F0704030504030204" pitchFamily="34" charset="0"/>
                </a:rPr>
                <a:t>Game</a:t>
              </a:r>
              <a:r>
                <a:rPr lang="en-GB" dirty="0">
                  <a:latin typeface="Arial Rounded MT Bold" panose="020F0704030504030204" pitchFamily="34" charset="0"/>
                </a:rPr>
                <a:t> Contract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C547DC6-7204-4C30-AEE1-17D8DFCDF568}"/>
              </a:ext>
            </a:extLst>
          </p:cNvPr>
          <p:cNvGrpSpPr/>
          <p:nvPr/>
        </p:nvGrpSpPr>
        <p:grpSpPr>
          <a:xfrm>
            <a:off x="485568" y="3109444"/>
            <a:ext cx="952500" cy="1347224"/>
            <a:chOff x="485568" y="3109444"/>
            <a:chExt cx="952500" cy="13472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BBF475-B25D-4274-8F63-AD3FF78E0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485568" y="3109444"/>
              <a:ext cx="952500" cy="952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C2992A-2E7C-48F1-A6FF-3E7BC6DA937F}"/>
                </a:ext>
              </a:extLst>
            </p:cNvPr>
            <p:cNvSpPr txBox="1"/>
            <p:nvPr/>
          </p:nvSpPr>
          <p:spPr>
            <a:xfrm>
              <a:off x="531231" y="4087336"/>
              <a:ext cx="896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 Rounded MT Bold" panose="020F0704030504030204" pitchFamily="34" charset="0"/>
                </a:rPr>
                <a:t>Player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05DA5-8816-43F2-80C5-85C067CBAEE2}"/>
              </a:ext>
            </a:extLst>
          </p:cNvPr>
          <p:cNvGrpSpPr/>
          <p:nvPr/>
        </p:nvGrpSpPr>
        <p:grpSpPr>
          <a:xfrm>
            <a:off x="2399692" y="4876799"/>
            <a:ext cx="1314784" cy="1591645"/>
            <a:chOff x="2399692" y="4876799"/>
            <a:chExt cx="1314784" cy="15916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82C5493-6B96-491A-BBB3-AD568515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399692" y="4876799"/>
              <a:ext cx="1288433" cy="128843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AD3220-56C1-4364-B9A9-383854356249}"/>
                </a:ext>
              </a:extLst>
            </p:cNvPr>
            <p:cNvSpPr txBox="1"/>
            <p:nvPr/>
          </p:nvSpPr>
          <p:spPr>
            <a:xfrm>
              <a:off x="2399692" y="6099112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 Rounded MT Bold" panose="020F0704030504030204" pitchFamily="34" charset="0"/>
                </a:rPr>
                <a:t>Gas Relay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C781E6-F4DB-4D0E-892E-8C0744B02ADE}"/>
              </a:ext>
            </a:extLst>
          </p:cNvPr>
          <p:cNvGrpSpPr/>
          <p:nvPr/>
        </p:nvGrpSpPr>
        <p:grpSpPr>
          <a:xfrm>
            <a:off x="4534552" y="845105"/>
            <a:ext cx="1970315" cy="1113618"/>
            <a:chOff x="2921000" y="2625214"/>
            <a:chExt cx="2235200" cy="167976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5161F99-3F1A-48DE-BAD3-F06A7F9B1072}"/>
                </a:ext>
              </a:extLst>
            </p:cNvPr>
            <p:cNvSpPr/>
            <p:nvPr/>
          </p:nvSpPr>
          <p:spPr>
            <a:xfrm>
              <a:off x="2921000" y="2625214"/>
              <a:ext cx="2235200" cy="164198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 Rounded MT Bold" panose="020F0704030504030204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ABECD2-19F9-431A-AC89-EE9B56B76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46517" y="2670004"/>
              <a:ext cx="899770" cy="12235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535EE2-BEAD-4998-8F36-169B2FA15238}"/>
                </a:ext>
              </a:extLst>
            </p:cNvPr>
            <p:cNvSpPr txBox="1"/>
            <p:nvPr/>
          </p:nvSpPr>
          <p:spPr>
            <a:xfrm>
              <a:off x="3049150" y="3747886"/>
              <a:ext cx="1978900" cy="557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 Rounded MT Bold" panose="020F0704030504030204" pitchFamily="34" charset="0"/>
                </a:rPr>
                <a:t>Pool</a:t>
              </a:r>
              <a:r>
                <a:rPr lang="en-GB" dirty="0">
                  <a:latin typeface="Arial Rounded MT Bold" panose="020F0704030504030204" pitchFamily="34" charset="0"/>
                </a:rPr>
                <a:t> Contract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C3D9FB-2DC8-49EE-A110-9E17919AED02}"/>
              </a:ext>
            </a:extLst>
          </p:cNvPr>
          <p:cNvGrpSpPr/>
          <p:nvPr/>
        </p:nvGrpSpPr>
        <p:grpSpPr>
          <a:xfrm>
            <a:off x="1251492" y="2038073"/>
            <a:ext cx="3266063" cy="795705"/>
            <a:chOff x="1251492" y="2038073"/>
            <a:chExt cx="3266063" cy="795705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585C5307-97CF-406A-90A0-F5CEB394A5F6}"/>
                </a:ext>
              </a:extLst>
            </p:cNvPr>
            <p:cNvSpPr/>
            <p:nvPr/>
          </p:nvSpPr>
          <p:spPr>
            <a:xfrm rot="19940522">
              <a:off x="1251492" y="2498272"/>
              <a:ext cx="3266063" cy="320064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9A78099-E762-4A6B-B88F-A973F76CA737}"/>
                </a:ext>
              </a:extLst>
            </p:cNvPr>
            <p:cNvSpPr/>
            <p:nvPr/>
          </p:nvSpPr>
          <p:spPr>
            <a:xfrm rot="2992304">
              <a:off x="1783983" y="2253973"/>
              <a:ext cx="579805" cy="579805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tx1">
                  <a:lumMod val="65000"/>
                  <a:lumOff val="35000"/>
                  <a:alpha val="68000"/>
                </a:schemeClr>
              </a:solidFill>
            </a:ln>
            <a:scene3d>
              <a:camera prst="perspectiveRelaxedModerately">
                <a:rot lat="18290628" lon="0" rev="3600000"/>
              </a:camera>
              <a:lightRig rig="sunset" dir="t"/>
            </a:scene3d>
            <a:sp3d prstMaterial="metal">
              <a:bevelT w="190500" h="1016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dirty="0">
                  <a:ln w="22225">
                    <a:gradFill flip="none" rotWithShape="1">
                      <a:gsLst>
                        <a:gs pos="0">
                          <a:schemeClr val="accent3">
                            <a:lumMod val="67000"/>
                          </a:schemeClr>
                        </a:gs>
                        <a:gs pos="48000">
                          <a:schemeClr val="accent3">
                            <a:lumMod val="97000"/>
                            <a:lumOff val="3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prstDash val="solid"/>
                  </a:ln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L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A907FA-AD20-4FA4-ABBE-BE630F97A8FD}"/>
                </a:ext>
              </a:extLst>
            </p:cNvPr>
            <p:cNvSpPr/>
            <p:nvPr/>
          </p:nvSpPr>
          <p:spPr>
            <a:xfrm rot="2992304">
              <a:off x="1609358" y="2038073"/>
              <a:ext cx="579805" cy="579805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tx1">
                  <a:lumMod val="65000"/>
                  <a:lumOff val="35000"/>
                  <a:alpha val="68000"/>
                </a:schemeClr>
              </a:solidFill>
            </a:ln>
            <a:scene3d>
              <a:camera prst="perspectiveRelaxedModerately">
                <a:rot lat="18290628" lon="0" rev="3600000"/>
              </a:camera>
              <a:lightRig rig="sunset" dir="t"/>
            </a:scene3d>
            <a:sp3d prstMaterial="metal">
              <a:bevelT w="190500" h="1016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dirty="0">
                  <a:ln w="22225">
                    <a:gradFill flip="none" rotWithShape="1">
                      <a:gsLst>
                        <a:gs pos="0">
                          <a:schemeClr val="accent3">
                            <a:lumMod val="67000"/>
                          </a:schemeClr>
                        </a:gs>
                        <a:gs pos="48000">
                          <a:schemeClr val="accent3">
                            <a:lumMod val="97000"/>
                            <a:lumOff val="3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prstDash val="solid"/>
                  </a:ln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EE6B8-E3B4-4767-BED2-C318EBA3D71A}"/>
                </a:ext>
              </a:extLst>
            </p:cNvPr>
            <p:cNvSpPr txBox="1"/>
            <p:nvPr/>
          </p:nvSpPr>
          <p:spPr>
            <a:xfrm>
              <a:off x="2316290" y="2214273"/>
              <a:ext cx="820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 Rounded MT Bold" panose="020F0704030504030204" pitchFamily="34" charset="0"/>
                </a:rPr>
                <a:t>Stake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63A29F-11E8-41B8-B93F-97F06C664350}"/>
              </a:ext>
            </a:extLst>
          </p:cNvPr>
          <p:cNvSpPr/>
          <p:nvPr/>
        </p:nvSpPr>
        <p:spPr>
          <a:xfrm rot="2880301">
            <a:off x="1012225" y="4909306"/>
            <a:ext cx="1437933" cy="42209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Signed Tx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B3DE74-C7F6-48D0-8F99-01D8DFCC265C}"/>
              </a:ext>
            </a:extLst>
          </p:cNvPr>
          <p:cNvGrpSpPr/>
          <p:nvPr/>
        </p:nvGrpSpPr>
        <p:grpSpPr>
          <a:xfrm>
            <a:off x="3728143" y="4957330"/>
            <a:ext cx="1533918" cy="1003827"/>
            <a:chOff x="3728143" y="4957330"/>
            <a:chExt cx="1533918" cy="1003827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733E8CB9-7399-4BB0-B77E-0759E51A0133}"/>
                </a:ext>
              </a:extLst>
            </p:cNvPr>
            <p:cNvSpPr/>
            <p:nvPr/>
          </p:nvSpPr>
          <p:spPr>
            <a:xfrm rot="19056035">
              <a:off x="3728143" y="4957330"/>
              <a:ext cx="1533918" cy="392893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Rounded MT Bold" panose="020F0704030504030204" pitchFamily="34" charset="0"/>
                </a:rPr>
                <a:t>Relayed Tx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F9A841-168E-4158-B314-C6DCDD7179C7}"/>
                </a:ext>
              </a:extLst>
            </p:cNvPr>
            <p:cNvGrpSpPr/>
            <p:nvPr/>
          </p:nvGrpSpPr>
          <p:grpSpPr>
            <a:xfrm>
              <a:off x="4165957" y="5478472"/>
              <a:ext cx="923723" cy="482685"/>
              <a:chOff x="1621602" y="5784220"/>
              <a:chExt cx="923723" cy="48268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747D3A-652F-4288-B4BA-C0249D22B3A8}"/>
                  </a:ext>
                </a:extLst>
              </p:cNvPr>
              <p:cNvSpPr/>
              <p:nvPr/>
            </p:nvSpPr>
            <p:spPr>
              <a:xfrm rot="2992304">
                <a:off x="1740878" y="5976595"/>
                <a:ext cx="290310" cy="290310"/>
              </a:xfrm>
              <a:prstGeom prst="ellipse">
                <a:avLst/>
              </a:prstGeom>
              <a:solidFill>
                <a:srgbClr val="FFCC00"/>
              </a:solidFill>
              <a:ln>
                <a:solidFill>
                  <a:schemeClr val="tx1">
                    <a:lumMod val="65000"/>
                    <a:lumOff val="35000"/>
                    <a:alpha val="68000"/>
                  </a:schemeClr>
                </a:solidFill>
              </a:ln>
              <a:scene3d>
                <a:camera prst="perspectiveRelaxedModerately">
                  <a:rot lat="18290628" lon="0" rev="3600000"/>
                </a:camera>
                <a:lightRig rig="sunset" dir="t"/>
              </a:scene3d>
              <a:sp3d prstMaterial="metal">
                <a:bevelT w="190500" h="1016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ln w="22225">
                      <a:gradFill flip="none" rotWithShape="1">
                        <a:gsLst>
                          <a:gs pos="0">
                            <a:schemeClr val="accent3">
                              <a:lumMod val="67000"/>
                            </a:schemeClr>
                          </a:gs>
                          <a:gs pos="48000">
                            <a:schemeClr val="accent3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3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prstDash val="solid"/>
                    </a:ln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L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D205782-67AC-4A48-A8CD-D9BB56DB3DA7}"/>
                  </a:ext>
                </a:extLst>
              </p:cNvPr>
              <p:cNvSpPr/>
              <p:nvPr/>
            </p:nvSpPr>
            <p:spPr>
              <a:xfrm rot="2992304">
                <a:off x="1621602" y="5851260"/>
                <a:ext cx="290310" cy="290310"/>
              </a:xfrm>
              <a:prstGeom prst="ellipse">
                <a:avLst/>
              </a:prstGeom>
              <a:solidFill>
                <a:srgbClr val="FFCC00"/>
              </a:solidFill>
              <a:ln>
                <a:solidFill>
                  <a:schemeClr val="tx1">
                    <a:lumMod val="65000"/>
                    <a:lumOff val="35000"/>
                    <a:alpha val="68000"/>
                  </a:schemeClr>
                </a:solidFill>
              </a:ln>
              <a:scene3d>
                <a:camera prst="perspectiveRelaxedModerately">
                  <a:rot lat="18290628" lon="0" rev="3600000"/>
                </a:camera>
                <a:lightRig rig="sunset" dir="t"/>
              </a:scene3d>
              <a:sp3d prstMaterial="metal">
                <a:bevelT w="190500" h="1016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ln w="22225">
                      <a:gradFill flip="none" rotWithShape="1">
                        <a:gsLst>
                          <a:gs pos="0">
                            <a:schemeClr val="accent3">
                              <a:lumMod val="67000"/>
                            </a:schemeClr>
                          </a:gs>
                          <a:gs pos="48000">
                            <a:schemeClr val="accent3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3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prstDash val="solid"/>
                    </a:ln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L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77C2F5-6D1C-45F7-B88C-CEFD88A182FF}"/>
                  </a:ext>
                </a:extLst>
              </p:cNvPr>
              <p:cNvSpPr txBox="1"/>
              <p:nvPr/>
            </p:nvSpPr>
            <p:spPr>
              <a:xfrm>
                <a:off x="1829232" y="5784220"/>
                <a:ext cx="71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 Rounded MT Bold" panose="020F0704030504030204" pitchFamily="34" charset="0"/>
                  </a:rPr>
                  <a:t>Fees</a:t>
                </a: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2781AF0-B1BC-4788-97F2-D2620DA4D3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530015" y="588584"/>
            <a:ext cx="2439794" cy="1575223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C2EBF28E-80D4-425E-8E4D-3B3ED5E734C4}"/>
              </a:ext>
            </a:extLst>
          </p:cNvPr>
          <p:cNvSpPr/>
          <p:nvPr/>
        </p:nvSpPr>
        <p:spPr>
          <a:xfrm>
            <a:off x="6666861" y="1244699"/>
            <a:ext cx="783173" cy="318798"/>
          </a:xfrm>
          <a:prstGeom prst="rightArrow">
            <a:avLst/>
          </a:prstGeom>
          <a:gradFill>
            <a:gsLst>
              <a:gs pos="0">
                <a:srgbClr val="0324FF">
                  <a:lumMod val="71000"/>
                  <a:lumOff val="29000"/>
                </a:srgbClr>
              </a:gs>
              <a:gs pos="100000">
                <a:srgbClr val="02143E">
                  <a:lumMod val="99000"/>
                  <a:lumOff val="1000"/>
                </a:srgb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Rounded MT Bold" panose="020F0704030504030204" pitchFamily="34" charset="0"/>
              </a:rPr>
              <a:t>invest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367B5A56-E1AF-4ACC-A2E8-F1FF6D84FACE}"/>
              </a:ext>
            </a:extLst>
          </p:cNvPr>
          <p:cNvSpPr/>
          <p:nvPr/>
        </p:nvSpPr>
        <p:spPr>
          <a:xfrm>
            <a:off x="3854994" y="6013255"/>
            <a:ext cx="4921314" cy="303954"/>
          </a:xfrm>
          <a:prstGeom prst="leftArrow">
            <a:avLst/>
          </a:prstGeom>
          <a:gradFill>
            <a:gsLst>
              <a:gs pos="0">
                <a:srgbClr val="0324FF">
                  <a:lumMod val="71000"/>
                  <a:lumOff val="29000"/>
                </a:srgbClr>
              </a:gs>
              <a:gs pos="100000">
                <a:srgbClr val="02143E">
                  <a:lumMod val="99000"/>
                  <a:lumOff val="1000"/>
                </a:srgbClr>
              </a:gs>
            </a:gsLst>
          </a:gradFill>
          <a:sp3d prstMaterial="plastic">
            <a:bevelT w="0" h="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latin typeface="Arial Rounded MT Bold" panose="020F0704030504030204" pitchFamily="34" charset="0"/>
              </a:rPr>
              <a:t>yield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DB3A16D-9414-412D-82AC-461691F26E0A}"/>
              </a:ext>
            </a:extLst>
          </p:cNvPr>
          <p:cNvGrpSpPr/>
          <p:nvPr/>
        </p:nvGrpSpPr>
        <p:grpSpPr>
          <a:xfrm>
            <a:off x="1555673" y="3710589"/>
            <a:ext cx="2642106" cy="779354"/>
            <a:chOff x="1555673" y="3710589"/>
            <a:chExt cx="2642106" cy="779354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3AF346-331E-4F0D-BEA7-F6590BBDAEA2}"/>
                </a:ext>
              </a:extLst>
            </p:cNvPr>
            <p:cNvSpPr/>
            <p:nvPr/>
          </p:nvSpPr>
          <p:spPr>
            <a:xfrm>
              <a:off x="1555673" y="3710589"/>
              <a:ext cx="2642106" cy="460737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Arial Rounded MT Bold" panose="020F0704030504030204" pitchFamily="34" charset="0"/>
                </a:rPr>
                <a:t>Tx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9C2D95-01F2-4FDC-A7C8-939CF24E2FF4}"/>
                </a:ext>
              </a:extLst>
            </p:cNvPr>
            <p:cNvGrpSpPr/>
            <p:nvPr/>
          </p:nvGrpSpPr>
          <p:grpSpPr>
            <a:xfrm>
              <a:off x="1750565" y="4007258"/>
              <a:ext cx="923723" cy="482685"/>
              <a:chOff x="1621602" y="5784220"/>
              <a:chExt cx="923723" cy="482685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C966C54-6B80-40A1-B969-E363C8B7C9CA}"/>
                  </a:ext>
                </a:extLst>
              </p:cNvPr>
              <p:cNvSpPr/>
              <p:nvPr/>
            </p:nvSpPr>
            <p:spPr>
              <a:xfrm rot="2992304">
                <a:off x="1740878" y="5976595"/>
                <a:ext cx="290310" cy="290310"/>
              </a:xfrm>
              <a:prstGeom prst="ellipse">
                <a:avLst/>
              </a:prstGeom>
              <a:solidFill>
                <a:srgbClr val="FFCC00"/>
              </a:solidFill>
              <a:ln>
                <a:solidFill>
                  <a:schemeClr val="tx1">
                    <a:lumMod val="65000"/>
                    <a:lumOff val="35000"/>
                    <a:alpha val="68000"/>
                  </a:schemeClr>
                </a:solidFill>
              </a:ln>
              <a:scene3d>
                <a:camera prst="perspectiveRelaxedModerately">
                  <a:rot lat="18290628" lon="0" rev="3600000"/>
                </a:camera>
                <a:lightRig rig="sunset" dir="t"/>
              </a:scene3d>
              <a:sp3d prstMaterial="metal">
                <a:bevelT w="190500" h="1016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ln w="22225">
                      <a:gradFill flip="none" rotWithShape="1">
                        <a:gsLst>
                          <a:gs pos="0">
                            <a:schemeClr val="accent3">
                              <a:lumMod val="67000"/>
                            </a:schemeClr>
                          </a:gs>
                          <a:gs pos="48000">
                            <a:schemeClr val="accent3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3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prstDash val="solid"/>
                    </a:ln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L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04AE43B-022E-4CB2-B80D-34E18FD8CD43}"/>
                  </a:ext>
                </a:extLst>
              </p:cNvPr>
              <p:cNvSpPr/>
              <p:nvPr/>
            </p:nvSpPr>
            <p:spPr>
              <a:xfrm rot="2992304">
                <a:off x="1621602" y="5851260"/>
                <a:ext cx="290310" cy="290310"/>
              </a:xfrm>
              <a:prstGeom prst="ellipse">
                <a:avLst/>
              </a:prstGeom>
              <a:solidFill>
                <a:srgbClr val="FFCC00"/>
              </a:solidFill>
              <a:ln>
                <a:solidFill>
                  <a:schemeClr val="tx1">
                    <a:lumMod val="65000"/>
                    <a:lumOff val="35000"/>
                    <a:alpha val="68000"/>
                  </a:schemeClr>
                </a:solidFill>
              </a:ln>
              <a:scene3d>
                <a:camera prst="perspectiveRelaxedModerately">
                  <a:rot lat="18290628" lon="0" rev="3600000"/>
                </a:camera>
                <a:lightRig rig="sunset" dir="t"/>
              </a:scene3d>
              <a:sp3d prstMaterial="metal">
                <a:bevelT w="190500" h="1016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ln w="22225">
                      <a:gradFill flip="none" rotWithShape="1">
                        <a:gsLst>
                          <a:gs pos="0">
                            <a:schemeClr val="accent3">
                              <a:lumMod val="67000"/>
                            </a:schemeClr>
                          </a:gs>
                          <a:gs pos="48000">
                            <a:schemeClr val="accent3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3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  <a:prstDash val="solid"/>
                    </a:ln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L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838F63-3618-4C05-87A0-DB8AFAFB8E56}"/>
                  </a:ext>
                </a:extLst>
              </p:cNvPr>
              <p:cNvSpPr txBox="1"/>
              <p:nvPr/>
            </p:nvSpPr>
            <p:spPr>
              <a:xfrm>
                <a:off x="1829232" y="5784220"/>
                <a:ext cx="71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 Rounded MT Bold" panose="020F0704030504030204" pitchFamily="34" charset="0"/>
                  </a:rPr>
                  <a:t>Fees</a:t>
                </a:r>
              </a:p>
            </p:txBody>
          </p:sp>
        </p:grpSp>
      </p:grpSp>
      <p:sp>
        <p:nvSpPr>
          <p:cNvPr id="57" name="Arrow: Left 56">
            <a:extLst>
              <a:ext uri="{FF2B5EF4-FFF2-40B4-BE49-F238E27FC236}">
                <a16:creationId xmlns:a16="http://schemas.microsoft.com/office/drawing/2014/main" id="{48539797-11EE-4C02-B347-3C85DEECF02A}"/>
              </a:ext>
            </a:extLst>
          </p:cNvPr>
          <p:cNvSpPr/>
          <p:nvPr/>
        </p:nvSpPr>
        <p:spPr>
          <a:xfrm rot="16200000">
            <a:off x="6720967" y="4044679"/>
            <a:ext cx="4032653" cy="303954"/>
          </a:xfrm>
          <a:prstGeom prst="leftArrow">
            <a:avLst/>
          </a:prstGeom>
          <a:gradFill>
            <a:gsLst>
              <a:gs pos="0">
                <a:srgbClr val="0324FF">
                  <a:lumMod val="71000"/>
                  <a:lumOff val="29000"/>
                </a:srgbClr>
              </a:gs>
              <a:gs pos="100000">
                <a:srgbClr val="02143E">
                  <a:lumMod val="99000"/>
                  <a:lumOff val="1000"/>
                </a:srgbClr>
              </a:gs>
            </a:gsLst>
          </a:gradFill>
          <a:sp3d prstMaterial="plastic">
            <a:bevelT w="0" h="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Arial Rounded MT Bold" panose="020F070403050403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C84D95D-F387-41EF-AF62-9D0495BADC7B}"/>
              </a:ext>
            </a:extLst>
          </p:cNvPr>
          <p:cNvGrpSpPr/>
          <p:nvPr/>
        </p:nvGrpSpPr>
        <p:grpSpPr>
          <a:xfrm>
            <a:off x="4281113" y="2130081"/>
            <a:ext cx="1241108" cy="978408"/>
            <a:chOff x="4281113" y="2130081"/>
            <a:chExt cx="1241108" cy="978408"/>
          </a:xfrm>
        </p:grpSpPr>
        <p:sp>
          <p:nvSpPr>
            <p:cNvPr id="58" name="Arrow: Up 57">
              <a:extLst>
                <a:ext uri="{FF2B5EF4-FFF2-40B4-BE49-F238E27FC236}">
                  <a16:creationId xmlns:a16="http://schemas.microsoft.com/office/drawing/2014/main" id="{4CD3A6A2-9B21-4483-9CD3-EFC1CC2B0826}"/>
                </a:ext>
              </a:extLst>
            </p:cNvPr>
            <p:cNvSpPr/>
            <p:nvPr/>
          </p:nvSpPr>
          <p:spPr>
            <a:xfrm>
              <a:off x="5220981" y="2130081"/>
              <a:ext cx="301240" cy="978408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Rounded MT Bold" panose="020F070403050403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AA0BF9-55FE-4D0C-8C1F-5F93D7BDF3AC}"/>
                </a:ext>
              </a:extLst>
            </p:cNvPr>
            <p:cNvSpPr txBox="1"/>
            <p:nvPr/>
          </p:nvSpPr>
          <p:spPr>
            <a:xfrm>
              <a:off x="4281113" y="2447379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 Rounded MT Bold" panose="020F0704030504030204" pitchFamily="34" charset="0"/>
                </a:rPr>
                <a:t>Check?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95AF3AF-4D71-44DD-8B2E-CDF4FA634919}"/>
              </a:ext>
            </a:extLst>
          </p:cNvPr>
          <p:cNvGrpSpPr/>
          <p:nvPr/>
        </p:nvGrpSpPr>
        <p:grpSpPr>
          <a:xfrm>
            <a:off x="1403892" y="2650672"/>
            <a:ext cx="3266063" cy="1052647"/>
            <a:chOff x="1403892" y="2650672"/>
            <a:chExt cx="3266063" cy="1052647"/>
          </a:xfrm>
        </p:grpSpPr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A40BD63B-A9B2-45F3-9AFC-6B0DBA41B829}"/>
                </a:ext>
              </a:extLst>
            </p:cNvPr>
            <p:cNvSpPr/>
            <p:nvPr/>
          </p:nvSpPr>
          <p:spPr>
            <a:xfrm rot="9153208">
              <a:off x="1403892" y="2650672"/>
              <a:ext cx="3266063" cy="320064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A5DA53E-3A0D-4F7D-A693-43FA677AA433}"/>
                </a:ext>
              </a:extLst>
            </p:cNvPr>
            <p:cNvSpPr/>
            <p:nvPr/>
          </p:nvSpPr>
          <p:spPr>
            <a:xfrm rot="2992304">
              <a:off x="2845183" y="3123514"/>
              <a:ext cx="579805" cy="579805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tx1">
                  <a:lumMod val="65000"/>
                  <a:lumOff val="35000"/>
                  <a:alpha val="68000"/>
                </a:schemeClr>
              </a:solidFill>
            </a:ln>
            <a:scene3d>
              <a:camera prst="perspectiveRelaxedModerately">
                <a:rot lat="18290628" lon="0" rev="3600000"/>
              </a:camera>
              <a:lightRig rig="sunset" dir="t"/>
            </a:scene3d>
            <a:sp3d prstMaterial="metal">
              <a:bevelT w="190500" h="1016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dirty="0">
                  <a:ln w="22225">
                    <a:gradFill flip="none" rotWithShape="1">
                      <a:gsLst>
                        <a:gs pos="0">
                          <a:schemeClr val="accent3">
                            <a:lumMod val="67000"/>
                          </a:schemeClr>
                        </a:gs>
                        <a:gs pos="48000">
                          <a:schemeClr val="accent3">
                            <a:lumMod val="97000"/>
                            <a:lumOff val="3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prstDash val="solid"/>
                  </a:ln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L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07C59E-2FD8-4A7F-BE74-87D1AC75B5B6}"/>
                </a:ext>
              </a:extLst>
            </p:cNvPr>
            <p:cNvSpPr/>
            <p:nvPr/>
          </p:nvSpPr>
          <p:spPr>
            <a:xfrm rot="2992304">
              <a:off x="2670558" y="2907614"/>
              <a:ext cx="579805" cy="579805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tx1">
                  <a:lumMod val="65000"/>
                  <a:lumOff val="35000"/>
                  <a:alpha val="68000"/>
                </a:schemeClr>
              </a:solidFill>
            </a:ln>
            <a:scene3d>
              <a:camera prst="perspectiveRelaxedModerately">
                <a:rot lat="18290628" lon="0" rev="3600000"/>
              </a:camera>
              <a:lightRig rig="sunset" dir="t"/>
            </a:scene3d>
            <a:sp3d prstMaterial="metal">
              <a:bevelT w="190500" h="1016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dirty="0">
                  <a:ln w="22225">
                    <a:gradFill flip="none" rotWithShape="1">
                      <a:gsLst>
                        <a:gs pos="0">
                          <a:schemeClr val="accent3">
                            <a:lumMod val="67000"/>
                          </a:schemeClr>
                        </a:gs>
                        <a:gs pos="48000">
                          <a:schemeClr val="accent3">
                            <a:lumMod val="97000"/>
                            <a:lumOff val="3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  <a:prstDash val="solid"/>
                  </a:ln>
                  <a:solidFill>
                    <a:srgbClr val="FFC000"/>
                  </a:solidFill>
                  <a:latin typeface="Arial Rounded MT Bold" panose="020F0704030504030204" pitchFamily="34" charset="0"/>
                </a:rPr>
                <a:t>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B07E00-41D1-4117-AE3C-98C82FF67405}"/>
                </a:ext>
              </a:extLst>
            </p:cNvPr>
            <p:cNvSpPr txBox="1"/>
            <p:nvPr/>
          </p:nvSpPr>
          <p:spPr>
            <a:xfrm>
              <a:off x="3129451" y="2816419"/>
              <a:ext cx="1105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atin typeface="Arial Rounded MT Bold" panose="020F0704030504030204" pitchFamily="34" charset="0"/>
                </a:rPr>
                <a:t>Unstake</a:t>
              </a:r>
              <a:endParaRPr lang="en-GB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6604FB-8B34-4FC6-8472-47EF169FEDE0}"/>
              </a:ext>
            </a:extLst>
          </p:cNvPr>
          <p:cNvGrpSpPr/>
          <p:nvPr/>
        </p:nvGrpSpPr>
        <p:grpSpPr>
          <a:xfrm>
            <a:off x="5798558" y="2173422"/>
            <a:ext cx="958462" cy="978408"/>
            <a:chOff x="5798558" y="2173422"/>
            <a:chExt cx="958462" cy="978408"/>
          </a:xfrm>
        </p:grpSpPr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38892A74-33B2-40C6-A72E-FBE6D8FC26C9}"/>
                </a:ext>
              </a:extLst>
            </p:cNvPr>
            <p:cNvSpPr/>
            <p:nvPr/>
          </p:nvSpPr>
          <p:spPr>
            <a:xfrm rot="10800000">
              <a:off x="5798558" y="2173422"/>
              <a:ext cx="301240" cy="978408"/>
            </a:xfrm>
            <a:prstGeom prst="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Rounded MT Bold" panose="020F070403050403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3093DB-F8A2-4E2F-A3E6-24426ED09295}"/>
                </a:ext>
              </a:extLst>
            </p:cNvPr>
            <p:cNvSpPr txBox="1"/>
            <p:nvPr/>
          </p:nvSpPr>
          <p:spPr>
            <a:xfrm>
              <a:off x="6043363" y="2265426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 Rounded MT Bold" panose="020F0704030504030204" pitchFamily="34" charset="0"/>
                </a:rPr>
                <a:t>NOK</a:t>
              </a:r>
            </a:p>
          </p:txBody>
        </p:sp>
      </p:grp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1E95E8B4-7232-4953-B1C0-8129F704A209}"/>
              </a:ext>
            </a:extLst>
          </p:cNvPr>
          <p:cNvSpPr/>
          <p:nvPr/>
        </p:nvSpPr>
        <p:spPr>
          <a:xfrm rot="2527755">
            <a:off x="3796268" y="4477633"/>
            <a:ext cx="1600525" cy="1250395"/>
          </a:xfrm>
          <a:prstGeom prst="mathMultiply">
            <a:avLst>
              <a:gd name="adj1" fmla="val 676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Arial Rounded MT Bold" panose="020F070403050403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100553-C26D-4893-8F02-CF538EC5AB36}"/>
              </a:ext>
            </a:extLst>
          </p:cNvPr>
          <p:cNvGrpSpPr/>
          <p:nvPr/>
        </p:nvGrpSpPr>
        <p:grpSpPr>
          <a:xfrm>
            <a:off x="5613149" y="2180331"/>
            <a:ext cx="736576" cy="978408"/>
            <a:chOff x="5613149" y="2180331"/>
            <a:chExt cx="736576" cy="97840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7D2DD9-49F4-4EDD-82B8-E512D188A6EC}"/>
                </a:ext>
              </a:extLst>
            </p:cNvPr>
            <p:cNvSpPr txBox="1"/>
            <p:nvPr/>
          </p:nvSpPr>
          <p:spPr>
            <a:xfrm>
              <a:off x="5810795" y="244114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 Rounded MT Bold" panose="020F0704030504030204" pitchFamily="34" charset="0"/>
                </a:rPr>
                <a:t>OK</a:t>
              </a:r>
            </a:p>
          </p:txBody>
        </p:sp>
        <p:sp>
          <p:nvSpPr>
            <p:cNvPr id="72" name="Arrow: Up 71">
              <a:extLst>
                <a:ext uri="{FF2B5EF4-FFF2-40B4-BE49-F238E27FC236}">
                  <a16:creationId xmlns:a16="http://schemas.microsoft.com/office/drawing/2014/main" id="{3056EB42-DFD5-4DF6-BB71-CF900BF2E751}"/>
                </a:ext>
              </a:extLst>
            </p:cNvPr>
            <p:cNvSpPr/>
            <p:nvPr/>
          </p:nvSpPr>
          <p:spPr>
            <a:xfrm rot="10800000">
              <a:off x="5613149" y="2180331"/>
              <a:ext cx="301240" cy="97840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51" grpId="0" animBg="1"/>
      <p:bldP spid="57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B21153D-0ED7-4DCE-98B7-03C9C055A96F}"/>
              </a:ext>
            </a:extLst>
          </p:cNvPr>
          <p:cNvGrpSpPr/>
          <p:nvPr/>
        </p:nvGrpSpPr>
        <p:grpSpPr>
          <a:xfrm>
            <a:off x="1672631" y="1374709"/>
            <a:ext cx="7909498" cy="2029916"/>
            <a:chOff x="1672631" y="1374709"/>
            <a:chExt cx="7909498" cy="202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CD1669-2343-4AFB-9EC6-1B15F31CDA05}"/>
                </a:ext>
              </a:extLst>
            </p:cNvPr>
            <p:cNvSpPr/>
            <p:nvPr/>
          </p:nvSpPr>
          <p:spPr>
            <a:xfrm>
              <a:off x="1676400" y="1374709"/>
              <a:ext cx="7905729" cy="202991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88516B-B894-4F15-8C65-894FC5CDB784}"/>
                </a:ext>
              </a:extLst>
            </p:cNvPr>
            <p:cNvSpPr txBox="1"/>
            <p:nvPr/>
          </p:nvSpPr>
          <p:spPr>
            <a:xfrm>
              <a:off x="1672631" y="1441444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Blockchain X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62DC33C-DDCE-4F84-928C-F07E349C142B}"/>
              </a:ext>
            </a:extLst>
          </p:cNvPr>
          <p:cNvGrpSpPr/>
          <p:nvPr/>
        </p:nvGrpSpPr>
        <p:grpSpPr>
          <a:xfrm>
            <a:off x="1661043" y="3906583"/>
            <a:ext cx="7921085" cy="2258079"/>
            <a:chOff x="1661043" y="3906583"/>
            <a:chExt cx="7921085" cy="225807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E080B0-EFEB-435D-885A-73AF338B1DED}"/>
                </a:ext>
              </a:extLst>
            </p:cNvPr>
            <p:cNvSpPr/>
            <p:nvPr/>
          </p:nvSpPr>
          <p:spPr>
            <a:xfrm>
              <a:off x="1676399" y="3906583"/>
              <a:ext cx="7905729" cy="22580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CF1666-1B24-4DA5-A194-017CE5FDD69C}"/>
                </a:ext>
              </a:extLst>
            </p:cNvPr>
            <p:cNvSpPr txBox="1"/>
            <p:nvPr/>
          </p:nvSpPr>
          <p:spPr>
            <a:xfrm>
              <a:off x="1661043" y="4014024"/>
              <a:ext cx="2024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Blockchain Y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51E1262-B84A-4304-ADAD-5D06F060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6" y="180392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>
                <a:latin typeface="Anoxic SC Med" pitchFamily="2" charset="0"/>
              </a:rPr>
              <a:t>Pool </a:t>
            </a:r>
            <a:r>
              <a:rPr lang="en-US" dirty="0">
                <a:latin typeface="Arial Rounded MT Bold" panose="020F0704030504030204" pitchFamily="34" charset="0"/>
              </a:rPr>
              <a:t>2</a:t>
            </a:r>
            <a:r>
              <a:rPr lang="en-US" dirty="0">
                <a:latin typeface="Anoxic SC Med" pitchFamily="2" charset="0"/>
              </a:rPr>
              <a:t> Play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21B26F-FFD1-4714-9E27-DDF36A1D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CEB09E-C1BA-45A7-A630-951C2C73E054}"/>
              </a:ext>
            </a:extLst>
          </p:cNvPr>
          <p:cNvGrpSpPr/>
          <p:nvPr/>
        </p:nvGrpSpPr>
        <p:grpSpPr>
          <a:xfrm>
            <a:off x="3590063" y="4732390"/>
            <a:ext cx="1970315" cy="1113618"/>
            <a:chOff x="2921000" y="2625214"/>
            <a:chExt cx="2235200" cy="167976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6B53566-0EC7-4777-8CED-DE5ABBE62DF2}"/>
                </a:ext>
              </a:extLst>
            </p:cNvPr>
            <p:cNvSpPr/>
            <p:nvPr/>
          </p:nvSpPr>
          <p:spPr>
            <a:xfrm>
              <a:off x="2921000" y="2625214"/>
              <a:ext cx="2235200" cy="164198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 Rounded MT Bold" panose="020F070403050403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1AE82D-1D97-4341-B981-67A264C97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646517" y="2670004"/>
              <a:ext cx="899770" cy="1223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319324-AEB6-4EAB-BB08-947B27380249}"/>
                </a:ext>
              </a:extLst>
            </p:cNvPr>
            <p:cNvSpPr txBox="1"/>
            <p:nvPr/>
          </p:nvSpPr>
          <p:spPr>
            <a:xfrm>
              <a:off x="2950147" y="3747886"/>
              <a:ext cx="2143293" cy="557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 Rounded MT Bold" panose="020F0704030504030204" pitchFamily="34" charset="0"/>
                </a:rPr>
                <a:t>Game</a:t>
              </a:r>
              <a:r>
                <a:rPr lang="en-GB" dirty="0">
                  <a:latin typeface="Arial Rounded MT Bold" panose="020F0704030504030204" pitchFamily="34" charset="0"/>
                </a:rPr>
                <a:t> Contract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42A9EF-F5CD-4DD4-B4BA-0FFD8CD363A6}"/>
              </a:ext>
            </a:extLst>
          </p:cNvPr>
          <p:cNvGrpSpPr/>
          <p:nvPr/>
        </p:nvGrpSpPr>
        <p:grpSpPr>
          <a:xfrm>
            <a:off x="3590063" y="1969088"/>
            <a:ext cx="1970315" cy="1113618"/>
            <a:chOff x="2921000" y="2625214"/>
            <a:chExt cx="2235200" cy="167976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5C54BDF-811F-4AD8-AD85-98C066A7164F}"/>
                </a:ext>
              </a:extLst>
            </p:cNvPr>
            <p:cNvSpPr/>
            <p:nvPr/>
          </p:nvSpPr>
          <p:spPr>
            <a:xfrm>
              <a:off x="2921000" y="2625214"/>
              <a:ext cx="2235200" cy="164198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 Rounded MT Bold" panose="020F0704030504030204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925693-4C90-4A9E-B01F-EE7BB8ED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646517" y="2670004"/>
              <a:ext cx="899770" cy="12235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B84D5C-4831-4703-BCF4-B698A7909B43}"/>
                </a:ext>
              </a:extLst>
            </p:cNvPr>
            <p:cNvSpPr txBox="1"/>
            <p:nvPr/>
          </p:nvSpPr>
          <p:spPr>
            <a:xfrm>
              <a:off x="3049150" y="3747886"/>
              <a:ext cx="1978900" cy="557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 Rounded MT Bold" panose="020F0704030504030204" pitchFamily="34" charset="0"/>
                </a:rPr>
                <a:t>Pool</a:t>
              </a:r>
              <a:r>
                <a:rPr lang="en-GB" dirty="0">
                  <a:latin typeface="Arial Rounded MT Bold" panose="020F0704030504030204" pitchFamily="34" charset="0"/>
                </a:rPr>
                <a:t> Contract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5526498-45D5-482A-9862-3DF860354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85526" y="1624085"/>
            <a:ext cx="2439794" cy="1575223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B667E800-EE65-4947-A8EA-574F4964465B}"/>
              </a:ext>
            </a:extLst>
          </p:cNvPr>
          <p:cNvSpPr/>
          <p:nvPr/>
        </p:nvSpPr>
        <p:spPr>
          <a:xfrm>
            <a:off x="5722372" y="2250696"/>
            <a:ext cx="783173" cy="318798"/>
          </a:xfrm>
          <a:prstGeom prst="rightArrow">
            <a:avLst/>
          </a:prstGeom>
          <a:gradFill>
            <a:gsLst>
              <a:gs pos="0">
                <a:srgbClr val="0324FF">
                  <a:lumMod val="71000"/>
                  <a:lumOff val="29000"/>
                </a:srgbClr>
              </a:gs>
              <a:gs pos="100000">
                <a:srgbClr val="02143E">
                  <a:lumMod val="99000"/>
                  <a:lumOff val="1000"/>
                </a:srgb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 Rounded MT Bold" panose="020F0704030504030204" pitchFamily="34" charset="0"/>
              </a:rPr>
              <a:t>invest</a:t>
            </a:r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B8D61548-AA95-4F6C-8948-42C86355D00E}"/>
              </a:ext>
            </a:extLst>
          </p:cNvPr>
          <p:cNvSpPr/>
          <p:nvPr/>
        </p:nvSpPr>
        <p:spPr>
          <a:xfrm>
            <a:off x="4276492" y="3136078"/>
            <a:ext cx="301240" cy="1521014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Rounded MT Bold" panose="020F0704030504030204" pitchFamily="34" charset="0"/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37DCD2AE-8611-4DCD-B3FF-FF768297D35F}"/>
              </a:ext>
            </a:extLst>
          </p:cNvPr>
          <p:cNvSpPr/>
          <p:nvPr/>
        </p:nvSpPr>
        <p:spPr>
          <a:xfrm rot="10800000">
            <a:off x="4668660" y="3186328"/>
            <a:ext cx="301240" cy="152101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 Rounded MT Bold" panose="020F070403050403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6A3FFF-25D0-47D4-9C9B-6BA8FF5CF269}"/>
              </a:ext>
            </a:extLst>
          </p:cNvPr>
          <p:cNvGrpSpPr/>
          <p:nvPr/>
        </p:nvGrpSpPr>
        <p:grpSpPr>
          <a:xfrm>
            <a:off x="4078531" y="3065914"/>
            <a:ext cx="1620037" cy="1075601"/>
            <a:chOff x="4078531" y="3065914"/>
            <a:chExt cx="1620037" cy="107560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1B2B05-F9D1-4E82-AF06-61FC9520EC6F}"/>
                </a:ext>
              </a:extLst>
            </p:cNvPr>
            <p:cNvSpPr/>
            <p:nvPr/>
          </p:nvSpPr>
          <p:spPr>
            <a:xfrm>
              <a:off x="5125975" y="3065914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?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5F1E8F4-7A74-45D9-8161-C95186DC5649}"/>
                </a:ext>
              </a:extLst>
            </p:cNvPr>
            <p:cNvSpPr/>
            <p:nvPr/>
          </p:nvSpPr>
          <p:spPr>
            <a:xfrm>
              <a:off x="4078531" y="3313819"/>
              <a:ext cx="1180256" cy="8276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innerShdw blurRad="711200" dist="647700" dir="17040000">
                <a:schemeClr val="bg1">
                  <a:alpha val="32000"/>
                </a:schemeClr>
              </a:innerShdw>
            </a:effectLst>
            <a:scene3d>
              <a:camera prst="isometricTopUp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86C40-D627-4D66-BD7B-8DAB9EE1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181" y="188799"/>
            <a:ext cx="7669584" cy="1400530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latin typeface="Anoxic SC Med" pitchFamily="2" charset="0"/>
              </a:rPr>
              <a:t>Decentralized Oracle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8457A8-773D-4B7A-8123-31EF6618E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5177" y="341067"/>
            <a:ext cx="1501046" cy="11174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6FFE07E-F53C-4B76-879E-84D40B01A53B}"/>
              </a:ext>
            </a:extLst>
          </p:cNvPr>
          <p:cNvSpPr/>
          <p:nvPr/>
        </p:nvSpPr>
        <p:spPr>
          <a:xfrm>
            <a:off x="1676400" y="1374709"/>
            <a:ext cx="7905729" cy="20299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75A9B4-AC90-469C-8842-09579A48ADB0}"/>
              </a:ext>
            </a:extLst>
          </p:cNvPr>
          <p:cNvSpPr/>
          <p:nvPr/>
        </p:nvSpPr>
        <p:spPr>
          <a:xfrm>
            <a:off x="1676399" y="3906583"/>
            <a:ext cx="7905729" cy="22580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4E23F0-7CFE-466F-81A5-E276C7DDFFE6}"/>
              </a:ext>
            </a:extLst>
          </p:cNvPr>
          <p:cNvGrpSpPr/>
          <p:nvPr/>
        </p:nvGrpSpPr>
        <p:grpSpPr>
          <a:xfrm>
            <a:off x="3590063" y="4732390"/>
            <a:ext cx="1970315" cy="1113618"/>
            <a:chOff x="2921000" y="2625214"/>
            <a:chExt cx="2235200" cy="167976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AC428F6-7976-4B48-936A-5E25F07EFF64}"/>
                </a:ext>
              </a:extLst>
            </p:cNvPr>
            <p:cNvSpPr/>
            <p:nvPr/>
          </p:nvSpPr>
          <p:spPr>
            <a:xfrm>
              <a:off x="2921000" y="2625214"/>
              <a:ext cx="2235200" cy="164198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 Rounded MT Bold" panose="020F0704030504030204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A668867-F9A2-41D0-B535-3E4211C3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646517" y="2670004"/>
              <a:ext cx="899770" cy="1223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99C535-0F24-407C-814E-1B58EF1F1B05}"/>
                </a:ext>
              </a:extLst>
            </p:cNvPr>
            <p:cNvSpPr txBox="1"/>
            <p:nvPr/>
          </p:nvSpPr>
          <p:spPr>
            <a:xfrm>
              <a:off x="2950147" y="3747886"/>
              <a:ext cx="2143293" cy="557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 Rounded MT Bold" panose="020F0704030504030204" pitchFamily="34" charset="0"/>
                </a:rPr>
                <a:t>Game</a:t>
              </a:r>
              <a:r>
                <a:rPr lang="en-GB" dirty="0">
                  <a:latin typeface="Arial Rounded MT Bold" panose="020F0704030504030204" pitchFamily="34" charset="0"/>
                </a:rPr>
                <a:t> Contract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5A12A4-7C4A-495D-AA3F-AD9696FB681D}"/>
              </a:ext>
            </a:extLst>
          </p:cNvPr>
          <p:cNvGrpSpPr/>
          <p:nvPr/>
        </p:nvGrpSpPr>
        <p:grpSpPr>
          <a:xfrm>
            <a:off x="6570636" y="4762084"/>
            <a:ext cx="2001234" cy="1113618"/>
            <a:chOff x="6459255" y="4704216"/>
            <a:chExt cx="2001234" cy="11136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9682881-9D08-4E16-A079-26F89FF87E9B}"/>
                </a:ext>
              </a:extLst>
            </p:cNvPr>
            <p:cNvGrpSpPr/>
            <p:nvPr/>
          </p:nvGrpSpPr>
          <p:grpSpPr>
            <a:xfrm>
              <a:off x="6459255" y="4704216"/>
              <a:ext cx="2001234" cy="1113618"/>
              <a:chOff x="2921000" y="2625214"/>
              <a:chExt cx="2270276" cy="167976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21DE267-B991-4355-B57B-DC733E764232}"/>
                  </a:ext>
                </a:extLst>
              </p:cNvPr>
              <p:cNvSpPr/>
              <p:nvPr/>
            </p:nvSpPr>
            <p:spPr>
              <a:xfrm>
                <a:off x="2921000" y="2625214"/>
                <a:ext cx="2235200" cy="164198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2311B1-F2A8-48DF-856C-6BDC8D7E9B1A}"/>
                  </a:ext>
                </a:extLst>
              </p:cNvPr>
              <p:cNvSpPr txBox="1"/>
              <p:nvPr/>
            </p:nvSpPr>
            <p:spPr>
              <a:xfrm>
                <a:off x="2950147" y="3747886"/>
                <a:ext cx="2241129" cy="55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Oracle</a:t>
                </a:r>
                <a:r>
                  <a:rPr lang="en-GB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Contract</a:t>
                </a:r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41F096D-0336-4670-8520-CC1DBB06F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995728" y="4835572"/>
              <a:ext cx="897369" cy="668017"/>
            </a:xfrm>
            <a:prstGeom prst="rect">
              <a:avLst/>
            </a:prstGeom>
          </p:spPr>
        </p:pic>
      </p:grp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DBD7D33-EAA8-442C-9BDA-03E21E7A2DCD}"/>
              </a:ext>
            </a:extLst>
          </p:cNvPr>
          <p:cNvSpPr/>
          <p:nvPr/>
        </p:nvSpPr>
        <p:spPr>
          <a:xfrm>
            <a:off x="5686241" y="5154419"/>
            <a:ext cx="769834" cy="303900"/>
          </a:xfrm>
          <a:prstGeom prst="left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83E2B7-C8C1-420D-8FE7-76F83F1B3906}"/>
              </a:ext>
            </a:extLst>
          </p:cNvPr>
          <p:cNvGrpSpPr/>
          <p:nvPr/>
        </p:nvGrpSpPr>
        <p:grpSpPr>
          <a:xfrm>
            <a:off x="6301619" y="1789961"/>
            <a:ext cx="1992085" cy="1088570"/>
            <a:chOff x="2896303" y="2625214"/>
            <a:chExt cx="2259897" cy="16419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DF0BF89-D534-4D41-AF40-3ACB4527C7D7}"/>
                </a:ext>
              </a:extLst>
            </p:cNvPr>
            <p:cNvSpPr/>
            <p:nvPr/>
          </p:nvSpPr>
          <p:spPr>
            <a:xfrm>
              <a:off x="2921000" y="2625214"/>
              <a:ext cx="2235200" cy="164198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 Rounded MT Bold" panose="020F070403050403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BF28A1A-4FA4-4907-8D88-265A0144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646517" y="2670004"/>
              <a:ext cx="899770" cy="1223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50EE38-E61C-409C-9675-24A3BB3F1C1F}"/>
                </a:ext>
              </a:extLst>
            </p:cNvPr>
            <p:cNvSpPr txBox="1"/>
            <p:nvPr/>
          </p:nvSpPr>
          <p:spPr>
            <a:xfrm>
              <a:off x="2896303" y="3710104"/>
              <a:ext cx="2259897" cy="557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 Rounded MT Bold" panose="020F0704030504030204" pitchFamily="34" charset="0"/>
                </a:rPr>
                <a:t>ERC20</a:t>
              </a:r>
              <a:r>
                <a:rPr lang="en-GB" dirty="0">
                  <a:latin typeface="Arial Rounded MT Bold" panose="020F0704030504030204" pitchFamily="34" charset="0"/>
                </a:rPr>
                <a:t> Contract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8DFBE4-9D98-42D6-9C3B-E15736B80569}"/>
              </a:ext>
            </a:extLst>
          </p:cNvPr>
          <p:cNvGrpSpPr/>
          <p:nvPr/>
        </p:nvGrpSpPr>
        <p:grpSpPr>
          <a:xfrm>
            <a:off x="9779028" y="2782582"/>
            <a:ext cx="1614171" cy="1632080"/>
            <a:chOff x="9779028" y="2782582"/>
            <a:chExt cx="1614171" cy="1632080"/>
          </a:xfrm>
        </p:grpSpPr>
        <p:sp>
          <p:nvSpPr>
            <p:cNvPr id="9" name="Flowchart: Summing Junction 8">
              <a:extLst>
                <a:ext uri="{FF2B5EF4-FFF2-40B4-BE49-F238E27FC236}">
                  <a16:creationId xmlns:a16="http://schemas.microsoft.com/office/drawing/2014/main" id="{E491C42E-6628-457C-AB1D-74E7E8BF3E17}"/>
                </a:ext>
              </a:extLst>
            </p:cNvPr>
            <p:cNvSpPr/>
            <p:nvPr/>
          </p:nvSpPr>
          <p:spPr>
            <a:xfrm>
              <a:off x="9779028" y="2782582"/>
              <a:ext cx="1614171" cy="1632080"/>
            </a:xfrm>
            <a:prstGeom prst="flowChartSummingJunction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E619D8C-374C-4833-8CED-79699577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0050834" y="3073099"/>
              <a:ext cx="1188147" cy="88447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3F3F0-F73A-4017-8281-2FE604842CD3}"/>
                </a:ext>
              </a:extLst>
            </p:cNvPr>
            <p:cNvSpPr txBox="1"/>
            <p:nvPr/>
          </p:nvSpPr>
          <p:spPr>
            <a:xfrm>
              <a:off x="10216944" y="381126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Miner</a:t>
              </a:r>
              <a:endParaRPr lang="en-GB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4C91E20B-898C-46F8-8A48-5B88EE4F6699}"/>
              </a:ext>
            </a:extLst>
          </p:cNvPr>
          <p:cNvSpPr/>
          <p:nvPr/>
        </p:nvSpPr>
        <p:spPr>
          <a:xfrm rot="19316520">
            <a:off x="8464746" y="4512542"/>
            <a:ext cx="1597964" cy="303900"/>
          </a:xfrm>
          <a:prstGeom prst="left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submitValue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200" dirty="0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A9E6817F-ADDA-4EC3-BFFB-7BBAC994B21C}"/>
              </a:ext>
            </a:extLst>
          </p:cNvPr>
          <p:cNvSpPr/>
          <p:nvPr/>
        </p:nvSpPr>
        <p:spPr>
          <a:xfrm rot="1141239">
            <a:off x="8399935" y="2598046"/>
            <a:ext cx="1474223" cy="302400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balanceOf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728E95A-FE31-498C-9ECC-3D7F1B065E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613397" y="1321054"/>
            <a:ext cx="1970315" cy="8158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105CF17-DCF5-4BC4-AF68-1C753171B9E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223" y="3917464"/>
            <a:ext cx="1532458" cy="9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E3C63921-B74C-4DBB-AA25-70D375CD21D9}"/>
              </a:ext>
            </a:extLst>
          </p:cNvPr>
          <p:cNvSpPr/>
          <p:nvPr/>
        </p:nvSpPr>
        <p:spPr>
          <a:xfrm>
            <a:off x="3474288" y="151028"/>
            <a:ext cx="3965098" cy="60364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41AC205-54AA-4163-9C13-531AEB4D238A}"/>
              </a:ext>
            </a:extLst>
          </p:cNvPr>
          <p:cNvSpPr/>
          <p:nvPr/>
        </p:nvSpPr>
        <p:spPr>
          <a:xfrm>
            <a:off x="8888682" y="151028"/>
            <a:ext cx="2106725" cy="60498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F3D80AD-9A97-48EA-A42D-7733445DA89E}"/>
              </a:ext>
            </a:extLst>
          </p:cNvPr>
          <p:cNvSpPr/>
          <p:nvPr/>
        </p:nvSpPr>
        <p:spPr>
          <a:xfrm>
            <a:off x="974636" y="1926770"/>
            <a:ext cx="10020771" cy="4091587"/>
          </a:xfrm>
          <a:prstGeom prst="rect">
            <a:avLst/>
          </a:prstGeom>
          <a:solidFill>
            <a:schemeClr val="tx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9F41E-EB7B-49C3-ACE8-5EB22A685C9E}"/>
              </a:ext>
            </a:extLst>
          </p:cNvPr>
          <p:cNvCxnSpPr>
            <a:cxnSpLocks/>
          </p:cNvCxnSpPr>
          <p:nvPr/>
        </p:nvCxnSpPr>
        <p:spPr>
          <a:xfrm>
            <a:off x="1084614" y="2022357"/>
            <a:ext cx="0" cy="39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6BF0A-AA70-414C-AB4F-7A39BFEA2DBF}"/>
              </a:ext>
            </a:extLst>
          </p:cNvPr>
          <p:cNvCxnSpPr>
            <a:cxnSpLocks/>
          </p:cNvCxnSpPr>
          <p:nvPr/>
        </p:nvCxnSpPr>
        <p:spPr>
          <a:xfrm>
            <a:off x="2591372" y="2022357"/>
            <a:ext cx="0" cy="39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BC7375-1BAD-48FE-8773-1CE8B277FBB3}"/>
              </a:ext>
            </a:extLst>
          </p:cNvPr>
          <p:cNvCxnSpPr>
            <a:cxnSpLocks/>
          </p:cNvCxnSpPr>
          <p:nvPr/>
        </p:nvCxnSpPr>
        <p:spPr>
          <a:xfrm>
            <a:off x="4486880" y="2022357"/>
            <a:ext cx="0" cy="39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0E6CB7-94AF-4951-83A0-4FB14F487B2C}"/>
              </a:ext>
            </a:extLst>
          </p:cNvPr>
          <p:cNvCxnSpPr>
            <a:cxnSpLocks/>
          </p:cNvCxnSpPr>
          <p:nvPr/>
        </p:nvCxnSpPr>
        <p:spPr>
          <a:xfrm>
            <a:off x="6499008" y="2022357"/>
            <a:ext cx="0" cy="39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EE34FC-9AA5-4080-870C-A3A26283FB20}"/>
              </a:ext>
            </a:extLst>
          </p:cNvPr>
          <p:cNvCxnSpPr>
            <a:cxnSpLocks/>
          </p:cNvCxnSpPr>
          <p:nvPr/>
        </p:nvCxnSpPr>
        <p:spPr>
          <a:xfrm>
            <a:off x="8215633" y="2022357"/>
            <a:ext cx="0" cy="39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A7899A-5611-4373-B71E-D93CB12C9DEB}"/>
              </a:ext>
            </a:extLst>
          </p:cNvPr>
          <p:cNvCxnSpPr>
            <a:cxnSpLocks/>
          </p:cNvCxnSpPr>
          <p:nvPr/>
        </p:nvCxnSpPr>
        <p:spPr>
          <a:xfrm>
            <a:off x="10028589" y="2022357"/>
            <a:ext cx="0" cy="39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DD752B-6F2B-4F4A-AE0F-38E78EB802E5}"/>
              </a:ext>
            </a:extLst>
          </p:cNvPr>
          <p:cNvGrpSpPr/>
          <p:nvPr/>
        </p:nvGrpSpPr>
        <p:grpSpPr>
          <a:xfrm>
            <a:off x="9238890" y="1049473"/>
            <a:ext cx="1407600" cy="877297"/>
            <a:chOff x="2896303" y="2943896"/>
            <a:chExt cx="1596835" cy="13233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3BC7F56-CCEF-49D6-890D-AB176278A272}"/>
                </a:ext>
              </a:extLst>
            </p:cNvPr>
            <p:cNvSpPr/>
            <p:nvPr/>
          </p:nvSpPr>
          <p:spPr>
            <a:xfrm>
              <a:off x="2921001" y="2952290"/>
              <a:ext cx="1572137" cy="131491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Arial Rounded MT Bold" panose="020F0704030504030204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74E47D6-A724-441E-9DD3-A708DD1F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387495" y="2943896"/>
              <a:ext cx="639146" cy="86910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3700FD-CBBE-436F-8DA7-86269A002BEF}"/>
                </a:ext>
              </a:extLst>
            </p:cNvPr>
            <p:cNvSpPr txBox="1"/>
            <p:nvPr/>
          </p:nvSpPr>
          <p:spPr>
            <a:xfrm>
              <a:off x="2896303" y="3710104"/>
              <a:ext cx="1572137" cy="417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 Rounded MT Bold" panose="020F0704030504030204" pitchFamily="34" charset="0"/>
                </a:rPr>
                <a:t>ERC20 Contract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33E743-A76B-4B6B-B91B-04FB79FE9174}"/>
              </a:ext>
            </a:extLst>
          </p:cNvPr>
          <p:cNvGrpSpPr/>
          <p:nvPr/>
        </p:nvGrpSpPr>
        <p:grpSpPr>
          <a:xfrm>
            <a:off x="7724272" y="968533"/>
            <a:ext cx="964344" cy="975044"/>
            <a:chOff x="10022268" y="2999416"/>
            <a:chExt cx="964344" cy="975044"/>
          </a:xfrm>
        </p:grpSpPr>
        <p:sp>
          <p:nvSpPr>
            <p:cNvPr id="22" name="Flowchart: Summing Junction 21">
              <a:extLst>
                <a:ext uri="{FF2B5EF4-FFF2-40B4-BE49-F238E27FC236}">
                  <a16:creationId xmlns:a16="http://schemas.microsoft.com/office/drawing/2014/main" id="{467C9C1C-83EC-4176-8A4F-A60D85B9C0B6}"/>
                </a:ext>
              </a:extLst>
            </p:cNvPr>
            <p:cNvSpPr/>
            <p:nvPr/>
          </p:nvSpPr>
          <p:spPr>
            <a:xfrm>
              <a:off x="10022268" y="2999416"/>
              <a:ext cx="964344" cy="975044"/>
            </a:xfrm>
            <a:prstGeom prst="flowChartSummingJunction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2B14111-8A8C-4A07-9D80-2A1E1F1A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201284" y="3181915"/>
              <a:ext cx="637575" cy="47462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8BC017-3BB6-49C9-B74B-E8943FC60631}"/>
                </a:ext>
              </a:extLst>
            </p:cNvPr>
            <p:cNvSpPr txBox="1"/>
            <p:nvPr/>
          </p:nvSpPr>
          <p:spPr>
            <a:xfrm>
              <a:off x="10232603" y="3642976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Miner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3655D2-2686-4EE2-B9CE-4B468C01583B}"/>
              </a:ext>
            </a:extLst>
          </p:cNvPr>
          <p:cNvGrpSpPr/>
          <p:nvPr/>
        </p:nvGrpSpPr>
        <p:grpSpPr>
          <a:xfrm>
            <a:off x="5809087" y="1059561"/>
            <a:ext cx="1403010" cy="848536"/>
            <a:chOff x="6459256" y="4944249"/>
            <a:chExt cx="1403010" cy="84853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79B0FE-D79C-48D7-8148-61AAFCB70446}"/>
                </a:ext>
              </a:extLst>
            </p:cNvPr>
            <p:cNvGrpSpPr/>
            <p:nvPr/>
          </p:nvGrpSpPr>
          <p:grpSpPr>
            <a:xfrm>
              <a:off x="6459256" y="4944249"/>
              <a:ext cx="1403010" cy="848536"/>
              <a:chOff x="2921001" y="2987278"/>
              <a:chExt cx="1591628" cy="127992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346C6D2-5D8C-4E58-9B78-82619EA99A05}"/>
                  </a:ext>
                </a:extLst>
              </p:cNvPr>
              <p:cNvSpPr/>
              <p:nvPr/>
            </p:nvSpPr>
            <p:spPr>
              <a:xfrm>
                <a:off x="2921001" y="2987278"/>
                <a:ext cx="1532689" cy="127992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1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863F3B-EB5B-4E49-A851-07F0E01B11CB}"/>
                  </a:ext>
                </a:extLst>
              </p:cNvPr>
              <p:cNvSpPr txBox="1"/>
              <p:nvPr/>
            </p:nvSpPr>
            <p:spPr>
              <a:xfrm>
                <a:off x="2952349" y="3820712"/>
                <a:ext cx="1560280" cy="417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Oracle Contract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415B80-FEE8-4876-9461-5012918C4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6842957" y="5055394"/>
              <a:ext cx="600353" cy="44691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AEF9A7-B5FF-4A90-B32A-231B6167FB53}"/>
              </a:ext>
            </a:extLst>
          </p:cNvPr>
          <p:cNvGrpSpPr/>
          <p:nvPr/>
        </p:nvGrpSpPr>
        <p:grpSpPr>
          <a:xfrm>
            <a:off x="3836752" y="1055038"/>
            <a:ext cx="1351056" cy="848535"/>
            <a:chOff x="2931807" y="2987279"/>
            <a:chExt cx="1532689" cy="127992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34AAAD-8D76-4F8F-8D34-2AAB86B94122}"/>
                </a:ext>
              </a:extLst>
            </p:cNvPr>
            <p:cNvSpPr/>
            <p:nvPr/>
          </p:nvSpPr>
          <p:spPr>
            <a:xfrm>
              <a:off x="2931807" y="2987279"/>
              <a:ext cx="1532689" cy="127992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Arial Rounded MT Bold" panose="020F070403050403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D3B160-563A-415B-9E31-293F1636B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385432" y="2987280"/>
              <a:ext cx="632971" cy="86070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8FCE49-602A-4D4B-8140-6747098EF9CA}"/>
                </a:ext>
              </a:extLst>
            </p:cNvPr>
            <p:cNvSpPr txBox="1"/>
            <p:nvPr/>
          </p:nvSpPr>
          <p:spPr>
            <a:xfrm>
              <a:off x="2950147" y="3747886"/>
              <a:ext cx="1503542" cy="464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 Rounded MT Bold" panose="020F0704030504030204" pitchFamily="34" charset="0"/>
                </a:rPr>
                <a:t>Game</a:t>
              </a:r>
              <a:r>
                <a:rPr lang="en-GB" sz="1400" dirty="0">
                  <a:latin typeface="Arial Rounded MT Bold" panose="020F0704030504030204" pitchFamily="34" charset="0"/>
                </a:rPr>
                <a:t> </a:t>
              </a:r>
              <a:r>
                <a:rPr lang="en-GB" sz="1200" dirty="0">
                  <a:latin typeface="Arial Rounded MT Bold" panose="020F0704030504030204" pitchFamily="34" charset="0"/>
                </a:rPr>
                <a:t>Contract</a:t>
              </a:r>
              <a:endParaRPr lang="en-GB" sz="1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A11A62-17C2-4AB9-BCD9-AA8C3F1024A2}"/>
              </a:ext>
            </a:extLst>
          </p:cNvPr>
          <p:cNvGrpSpPr/>
          <p:nvPr/>
        </p:nvGrpSpPr>
        <p:grpSpPr>
          <a:xfrm>
            <a:off x="1963306" y="935963"/>
            <a:ext cx="1562760" cy="954377"/>
            <a:chOff x="951840" y="97763"/>
            <a:chExt cx="1562760" cy="9543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8B8C94-B671-43A8-B8DA-0A2474F9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204913" y="97763"/>
              <a:ext cx="775141" cy="77514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EE2A3D-CCB2-4268-AD4C-8432E66C4347}"/>
                </a:ext>
              </a:extLst>
            </p:cNvPr>
            <p:cNvSpPr txBox="1"/>
            <p:nvPr/>
          </p:nvSpPr>
          <p:spPr>
            <a:xfrm>
              <a:off x="951840" y="775141"/>
              <a:ext cx="1562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 Rounded MT Bold" panose="020F0704030504030204" pitchFamily="34" charset="0"/>
                </a:rPr>
                <a:t>DAPP Front-end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EFAE9D-33D5-4640-ABAC-FFDF4A4D08F2}"/>
              </a:ext>
            </a:extLst>
          </p:cNvPr>
          <p:cNvGrpSpPr/>
          <p:nvPr/>
        </p:nvGrpSpPr>
        <p:grpSpPr>
          <a:xfrm>
            <a:off x="801256" y="1102844"/>
            <a:ext cx="781710" cy="787496"/>
            <a:chOff x="485568" y="3109444"/>
            <a:chExt cx="1205762" cy="13681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19F6A3-AD7A-4F2A-B9C8-2183AE9D0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485568" y="3109444"/>
              <a:ext cx="952500" cy="952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59C6D1-D306-4703-B347-2DC3A678702B}"/>
                </a:ext>
              </a:extLst>
            </p:cNvPr>
            <p:cNvSpPr txBox="1"/>
            <p:nvPr/>
          </p:nvSpPr>
          <p:spPr>
            <a:xfrm>
              <a:off x="485568" y="3996325"/>
              <a:ext cx="1205762" cy="48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 Rounded MT Bold" panose="020F0704030504030204" pitchFamily="34" charset="0"/>
                </a:rPr>
                <a:t>Player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D58BA26-2166-41FA-8698-E3B91C58F649}"/>
              </a:ext>
            </a:extLst>
          </p:cNvPr>
          <p:cNvGrpSpPr/>
          <p:nvPr/>
        </p:nvGrpSpPr>
        <p:grpSpPr>
          <a:xfrm>
            <a:off x="4582265" y="2584861"/>
            <a:ext cx="1957689" cy="276999"/>
            <a:chOff x="3958149" y="1497741"/>
            <a:chExt cx="1957689" cy="27699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E840891-0590-411F-AACA-8F39E52A8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8149" y="1774724"/>
              <a:ext cx="1768545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7F0717-7F89-41B8-8DBC-2CA125EC93B2}"/>
                </a:ext>
              </a:extLst>
            </p:cNvPr>
            <p:cNvSpPr txBox="1"/>
            <p:nvPr/>
          </p:nvSpPr>
          <p:spPr>
            <a:xfrm>
              <a:off x="3963059" y="1497741"/>
              <a:ext cx="1952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</a:rPr>
                <a:t>No value or out-of-date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517431E-5ABD-48BB-AB5C-A7A22E185DB9}"/>
              </a:ext>
            </a:extLst>
          </p:cNvPr>
          <p:cNvGrpSpPr/>
          <p:nvPr/>
        </p:nvGrpSpPr>
        <p:grpSpPr>
          <a:xfrm>
            <a:off x="6499008" y="3648413"/>
            <a:ext cx="1633847" cy="276999"/>
            <a:chOff x="5874892" y="2561293"/>
            <a:chExt cx="1633847" cy="27699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C73DAAA-E13A-4B71-8BF3-3812CA41FCE9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34" y="2803424"/>
              <a:ext cx="1524205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2405EB-2514-4114-A9A1-297E6902C94C}"/>
                </a:ext>
              </a:extLst>
            </p:cNvPr>
            <p:cNvSpPr txBox="1"/>
            <p:nvPr/>
          </p:nvSpPr>
          <p:spPr>
            <a:xfrm>
              <a:off x="5874892" y="2561293"/>
              <a:ext cx="1475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</a:rPr>
                <a:t>@token, account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B04896-B964-4EE4-89F6-8213062D3E6F}"/>
              </a:ext>
            </a:extLst>
          </p:cNvPr>
          <p:cNvGrpSpPr/>
          <p:nvPr/>
        </p:nvGrpSpPr>
        <p:grpSpPr>
          <a:xfrm>
            <a:off x="8311964" y="3718659"/>
            <a:ext cx="1616210" cy="293806"/>
            <a:chOff x="7687848" y="2631539"/>
            <a:chExt cx="1616210" cy="293806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899F50C-28D2-4CBE-B193-AEC6851E9C9F}"/>
                </a:ext>
              </a:extLst>
            </p:cNvPr>
            <p:cNvCxnSpPr>
              <a:cxnSpLocks/>
            </p:cNvCxnSpPr>
            <p:nvPr/>
          </p:nvCxnSpPr>
          <p:spPr>
            <a:xfrm>
              <a:off x="7687848" y="2925345"/>
              <a:ext cx="161621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E24F25-17F7-4A5F-ACDE-7AFE36714A13}"/>
                </a:ext>
              </a:extLst>
            </p:cNvPr>
            <p:cNvSpPr txBox="1"/>
            <p:nvPr/>
          </p:nvSpPr>
          <p:spPr>
            <a:xfrm>
              <a:off x="7708334" y="2631539"/>
              <a:ext cx="1452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Connect </a:t>
              </a:r>
              <a:r>
                <a:rPr lang="en-GB" sz="1200" i="1" dirty="0">
                  <a:solidFill>
                    <a:schemeClr val="bg1"/>
                  </a:solidFill>
                </a:rPr>
                <a:t>@token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B00F014-61F8-4785-97C3-0B59958BA5FA}"/>
              </a:ext>
            </a:extLst>
          </p:cNvPr>
          <p:cNvGrpSpPr/>
          <p:nvPr/>
        </p:nvGrpSpPr>
        <p:grpSpPr>
          <a:xfrm>
            <a:off x="8262600" y="4377620"/>
            <a:ext cx="1665574" cy="276999"/>
            <a:chOff x="7638484" y="3290500"/>
            <a:chExt cx="1665574" cy="27699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B73A61F-F02B-44B5-80F2-2FAF83245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8484" y="3511449"/>
              <a:ext cx="1665574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25FB3F-25AE-44AC-A83F-ADC2C3A53CCF}"/>
                </a:ext>
              </a:extLst>
            </p:cNvPr>
            <p:cNvSpPr txBox="1"/>
            <p:nvPr/>
          </p:nvSpPr>
          <p:spPr>
            <a:xfrm>
              <a:off x="8059138" y="3290500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</a:rPr>
                <a:t>balance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15AA33-C5C1-46BA-B9D2-6878FEF0039A}"/>
              </a:ext>
            </a:extLst>
          </p:cNvPr>
          <p:cNvGrpSpPr/>
          <p:nvPr/>
        </p:nvGrpSpPr>
        <p:grpSpPr>
          <a:xfrm>
            <a:off x="2658656" y="4471643"/>
            <a:ext cx="3757576" cy="290183"/>
            <a:chOff x="2034540" y="3384523"/>
            <a:chExt cx="3757576" cy="290183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6753928-9C26-4D13-AA2D-239E1B55E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4540" y="3674706"/>
              <a:ext cx="3757576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68A57C0-CE8C-4A41-8B0F-86727DD176DC}"/>
                </a:ext>
              </a:extLst>
            </p:cNvPr>
            <p:cNvSpPr txBox="1"/>
            <p:nvPr/>
          </p:nvSpPr>
          <p:spPr>
            <a:xfrm>
              <a:off x="3941391" y="3384523"/>
              <a:ext cx="962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>
                  <a:solidFill>
                    <a:schemeClr val="bg1"/>
                  </a:solidFill>
                </a:rPr>
                <a:t>NewValue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8ED84D-9794-4691-9767-40030D5FCFD5}"/>
              </a:ext>
            </a:extLst>
          </p:cNvPr>
          <p:cNvGrpSpPr/>
          <p:nvPr/>
        </p:nvGrpSpPr>
        <p:grpSpPr>
          <a:xfrm>
            <a:off x="2656595" y="2712461"/>
            <a:ext cx="1782001" cy="276999"/>
            <a:chOff x="3949870" y="4131609"/>
            <a:chExt cx="1782001" cy="27699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0EB3417-7140-42CC-89F1-274948D8D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870" y="4397291"/>
              <a:ext cx="1768545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352C48-4B77-4F6E-851D-D485D303C06F}"/>
                </a:ext>
              </a:extLst>
            </p:cNvPr>
            <p:cNvSpPr txBox="1"/>
            <p:nvPr/>
          </p:nvSpPr>
          <p:spPr>
            <a:xfrm>
              <a:off x="4030764" y="4131609"/>
              <a:ext cx="1701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</a:rPr>
                <a:t>Registration Pending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C7A8FC9-EA50-4E71-A3D7-2131FC57BCAE}"/>
              </a:ext>
            </a:extLst>
          </p:cNvPr>
          <p:cNvGrpSpPr/>
          <p:nvPr/>
        </p:nvGrpSpPr>
        <p:grpSpPr>
          <a:xfrm>
            <a:off x="2656595" y="5389934"/>
            <a:ext cx="1768545" cy="276999"/>
            <a:chOff x="3949870" y="4131609"/>
            <a:chExt cx="1768545" cy="27699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B6109C9-7666-4A08-B056-ED3E68169D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870" y="4397291"/>
              <a:ext cx="1768545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CE61A8C-5DC7-473D-8E91-CE6020DAB051}"/>
                </a:ext>
              </a:extLst>
            </p:cNvPr>
            <p:cNvSpPr txBox="1"/>
            <p:nvPr/>
          </p:nvSpPr>
          <p:spPr>
            <a:xfrm>
              <a:off x="3973327" y="4131609"/>
              <a:ext cx="1710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</a:rPr>
                <a:t>Registration Granted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18654A-96A2-4DA2-BC8A-CD891B5DBF7C}"/>
              </a:ext>
            </a:extLst>
          </p:cNvPr>
          <p:cNvGrpSpPr/>
          <p:nvPr/>
        </p:nvGrpSpPr>
        <p:grpSpPr>
          <a:xfrm>
            <a:off x="1139338" y="5470950"/>
            <a:ext cx="1373109" cy="276999"/>
            <a:chOff x="3949871" y="4120292"/>
            <a:chExt cx="1373109" cy="276999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898B0B6-4E07-4280-8BCF-2EC46FDDE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871" y="4397291"/>
              <a:ext cx="1373109" cy="0"/>
            </a:xfrm>
            <a:prstGeom prst="straightConnector1">
              <a:avLst/>
            </a:prstGeom>
            <a:ln w="3810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2F81806-6DD7-4581-A689-A3A017A8B942}"/>
                </a:ext>
              </a:extLst>
            </p:cNvPr>
            <p:cNvSpPr txBox="1"/>
            <p:nvPr/>
          </p:nvSpPr>
          <p:spPr>
            <a:xfrm>
              <a:off x="4164260" y="4120292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</a:rPr>
                <a:t>Registered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0D41306-3A64-4B0C-80AD-78B813B3B5E9}"/>
              </a:ext>
            </a:extLst>
          </p:cNvPr>
          <p:cNvGrpSpPr/>
          <p:nvPr/>
        </p:nvGrpSpPr>
        <p:grpSpPr>
          <a:xfrm>
            <a:off x="1179204" y="2037190"/>
            <a:ext cx="1405443" cy="3801750"/>
            <a:chOff x="555088" y="950070"/>
            <a:chExt cx="1405443" cy="38017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DB32BF6-A625-4BE7-800D-CE00C09999BC}"/>
                </a:ext>
              </a:extLst>
            </p:cNvPr>
            <p:cNvGrpSpPr/>
            <p:nvPr/>
          </p:nvGrpSpPr>
          <p:grpSpPr>
            <a:xfrm>
              <a:off x="555088" y="950070"/>
              <a:ext cx="1368302" cy="288180"/>
              <a:chOff x="555088" y="950070"/>
              <a:chExt cx="1368302" cy="28818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C118AD3-3B9F-4987-8932-9DEB38EEB0AF}"/>
                  </a:ext>
                </a:extLst>
              </p:cNvPr>
              <p:cNvCxnSpPr/>
              <p:nvPr/>
            </p:nvCxnSpPr>
            <p:spPr>
              <a:xfrm>
                <a:off x="555088" y="1238250"/>
                <a:ext cx="1368302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B9FD63-3E32-4548-B32A-35AC972B6F1D}"/>
                  </a:ext>
                </a:extLst>
              </p:cNvPr>
              <p:cNvSpPr txBox="1"/>
              <p:nvPr/>
            </p:nvSpPr>
            <p:spPr>
              <a:xfrm>
                <a:off x="827900" y="950070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register</a:t>
                </a:r>
              </a:p>
            </p:txBody>
          </p:sp>
        </p:grp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1173739-D208-4CEF-8DAB-0D6C06A4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954433" y="1227069"/>
              <a:ext cx="6098" cy="352475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DCBD39-CBFC-4B10-9846-B09D0C700654}"/>
              </a:ext>
            </a:extLst>
          </p:cNvPr>
          <p:cNvGrpSpPr/>
          <p:nvPr/>
        </p:nvGrpSpPr>
        <p:grpSpPr>
          <a:xfrm>
            <a:off x="2719286" y="2213370"/>
            <a:ext cx="1770821" cy="1225174"/>
            <a:chOff x="2095170" y="1126250"/>
            <a:chExt cx="1770821" cy="122517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51DD65F-AC7E-47D1-8980-A64154CA7BA6}"/>
                </a:ext>
              </a:extLst>
            </p:cNvPr>
            <p:cNvGrpSpPr/>
            <p:nvPr/>
          </p:nvGrpSpPr>
          <p:grpSpPr>
            <a:xfrm>
              <a:off x="2095170" y="1126250"/>
              <a:ext cx="1695780" cy="276999"/>
              <a:chOff x="2095170" y="1126250"/>
              <a:chExt cx="1695780" cy="27699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685423-BF1F-45E8-BCC9-7BB879EA7364}"/>
                  </a:ext>
                </a:extLst>
              </p:cNvPr>
              <p:cNvSpPr txBox="1"/>
              <p:nvPr/>
            </p:nvSpPr>
            <p:spPr>
              <a:xfrm>
                <a:off x="2536603" y="1126250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register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3DD5500-5E3C-406F-BD31-8884B4FBA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5170" y="1403249"/>
                <a:ext cx="1695780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C1457E9-C814-4EB7-A12D-1FA93B477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263" y="1328494"/>
              <a:ext cx="2728" cy="102293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746597-53B6-46AB-92EB-8C46E3153621}"/>
              </a:ext>
            </a:extLst>
          </p:cNvPr>
          <p:cNvGrpSpPr/>
          <p:nvPr/>
        </p:nvGrpSpPr>
        <p:grpSpPr>
          <a:xfrm>
            <a:off x="2709002" y="4835936"/>
            <a:ext cx="1773182" cy="773513"/>
            <a:chOff x="2084886" y="3748816"/>
            <a:chExt cx="1773182" cy="77351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627BD26-12D3-4B3D-B623-F49A4BBCF124}"/>
                </a:ext>
              </a:extLst>
            </p:cNvPr>
            <p:cNvGrpSpPr/>
            <p:nvPr/>
          </p:nvGrpSpPr>
          <p:grpSpPr>
            <a:xfrm>
              <a:off x="2084886" y="3748816"/>
              <a:ext cx="1695780" cy="276999"/>
              <a:chOff x="2084886" y="3748816"/>
              <a:chExt cx="1695780" cy="27699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C2F443-F94D-4491-BB11-CFEF03B182A8}"/>
                  </a:ext>
                </a:extLst>
              </p:cNvPr>
              <p:cNvSpPr txBox="1"/>
              <p:nvPr/>
            </p:nvSpPr>
            <p:spPr>
              <a:xfrm>
                <a:off x="2526319" y="3748816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register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A60E4CE9-4FA9-4B34-B054-19E06FB95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886" y="4025815"/>
                <a:ext cx="1695780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7892C96-6F9D-4327-A1E2-64931686EA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340" y="3971965"/>
              <a:ext cx="2728" cy="5503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52C68F-D4DF-4E71-89E3-5CBCD6EE1FDF}"/>
              </a:ext>
            </a:extLst>
          </p:cNvPr>
          <p:cNvGrpSpPr/>
          <p:nvPr/>
        </p:nvGrpSpPr>
        <p:grpSpPr>
          <a:xfrm>
            <a:off x="4287894" y="5378617"/>
            <a:ext cx="2119731" cy="598823"/>
            <a:chOff x="3663778" y="4291497"/>
            <a:chExt cx="2119731" cy="59882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CDDD5C5-445E-430F-B962-C4FCFE70799F}"/>
                </a:ext>
              </a:extLst>
            </p:cNvPr>
            <p:cNvGrpSpPr/>
            <p:nvPr/>
          </p:nvGrpSpPr>
          <p:grpSpPr>
            <a:xfrm>
              <a:off x="4104307" y="4291497"/>
              <a:ext cx="1679202" cy="288316"/>
              <a:chOff x="3949871" y="4126744"/>
              <a:chExt cx="1679202" cy="288316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7ED94A0-E433-4B3A-96C0-3E12E192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9871" y="4397291"/>
                <a:ext cx="1679202" cy="17769"/>
              </a:xfrm>
              <a:prstGeom prst="straightConnector1">
                <a:avLst/>
              </a:prstGeom>
              <a:ln w="3810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27D1282-4F73-4479-8448-DCD0811BC98C}"/>
                  </a:ext>
                </a:extLst>
              </p:cNvPr>
              <p:cNvSpPr txBox="1"/>
              <p:nvPr/>
            </p:nvSpPr>
            <p:spPr>
              <a:xfrm>
                <a:off x="4127515" y="4126744"/>
                <a:ext cx="1455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i="1" dirty="0">
                    <a:solidFill>
                      <a:schemeClr val="bg1"/>
                    </a:solidFill>
                  </a:rPr>
                  <a:t>up-to-date value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1D9C51-04A1-4F1A-9CBD-C94D501A16AA}"/>
                </a:ext>
              </a:extLst>
            </p:cNvPr>
            <p:cNvGrpSpPr/>
            <p:nvPr/>
          </p:nvGrpSpPr>
          <p:grpSpPr>
            <a:xfrm>
              <a:off x="3663778" y="4372244"/>
              <a:ext cx="821663" cy="518076"/>
              <a:chOff x="3663778" y="4372244"/>
              <a:chExt cx="821663" cy="518076"/>
            </a:xfrm>
          </p:grpSpPr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97336507-3589-42A7-8041-3B250C23AB42}"/>
                  </a:ext>
                </a:extLst>
              </p:cNvPr>
              <p:cNvSpPr/>
              <p:nvPr/>
            </p:nvSpPr>
            <p:spPr>
              <a:xfrm>
                <a:off x="3663778" y="4372244"/>
                <a:ext cx="409983" cy="392235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?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F395C68-EDB3-4B0D-9F3A-FCFC45166867}"/>
                  </a:ext>
                </a:extLst>
              </p:cNvPr>
              <p:cNvSpPr txBox="1"/>
              <p:nvPr/>
            </p:nvSpPr>
            <p:spPr>
              <a:xfrm>
                <a:off x="3831095" y="461332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check</a:t>
                </a: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7490AEA-F6F4-4261-9320-85D1B6415902}"/>
              </a:ext>
            </a:extLst>
          </p:cNvPr>
          <p:cNvGrpSpPr/>
          <p:nvPr/>
        </p:nvGrpSpPr>
        <p:grpSpPr>
          <a:xfrm>
            <a:off x="4573986" y="4899682"/>
            <a:ext cx="1923925" cy="823085"/>
            <a:chOff x="3949870" y="3812562"/>
            <a:chExt cx="1923925" cy="82308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D6AABCD-1626-4441-A2D1-769D53B7D56F}"/>
                </a:ext>
              </a:extLst>
            </p:cNvPr>
            <p:cNvGrpSpPr/>
            <p:nvPr/>
          </p:nvGrpSpPr>
          <p:grpSpPr>
            <a:xfrm>
              <a:off x="3949870" y="3812562"/>
              <a:ext cx="1848375" cy="318029"/>
              <a:chOff x="3949870" y="3812562"/>
              <a:chExt cx="1848375" cy="318029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9F72A21-41B0-4616-878D-A531FDD0A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870" y="4130591"/>
                <a:ext cx="1848375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CFDB761-C26B-462A-A5D6-B486BE6C9A0B}"/>
                  </a:ext>
                </a:extLst>
              </p:cNvPr>
              <p:cNvSpPr txBox="1"/>
              <p:nvPr/>
            </p:nvSpPr>
            <p:spPr>
              <a:xfrm>
                <a:off x="4173225" y="3812562"/>
                <a:ext cx="1435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>
                    <a:solidFill>
                      <a:schemeClr val="bg1"/>
                    </a:solidFill>
                  </a:rPr>
                  <a:t>getCurrentValue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D81902-BF6E-4E9C-9819-6B85C9744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1067" y="4085283"/>
              <a:ext cx="2728" cy="5503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7197AFC-EBE3-467C-ADBB-99C20336A054}"/>
              </a:ext>
            </a:extLst>
          </p:cNvPr>
          <p:cNvGrpSpPr/>
          <p:nvPr/>
        </p:nvGrpSpPr>
        <p:grpSpPr>
          <a:xfrm>
            <a:off x="6498941" y="4407296"/>
            <a:ext cx="1588760" cy="452713"/>
            <a:chOff x="5874825" y="3320176"/>
            <a:chExt cx="1588760" cy="45271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1BDF489-4527-4AE3-8C4C-78C6A8132910}"/>
                </a:ext>
              </a:extLst>
            </p:cNvPr>
            <p:cNvGrpSpPr/>
            <p:nvPr/>
          </p:nvGrpSpPr>
          <p:grpSpPr>
            <a:xfrm>
              <a:off x="5975240" y="3320176"/>
              <a:ext cx="1488345" cy="276999"/>
              <a:chOff x="5975240" y="3320176"/>
              <a:chExt cx="1488345" cy="276999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909254B-68A5-4276-9441-D3E10B204D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75240" y="3597175"/>
                <a:ext cx="1488345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93DE5F-C1A1-4599-B201-AF786E79654B}"/>
                  </a:ext>
                </a:extLst>
              </p:cNvPr>
              <p:cNvSpPr txBox="1"/>
              <p:nvPr/>
            </p:nvSpPr>
            <p:spPr>
              <a:xfrm>
                <a:off x="6236489" y="3320176"/>
                <a:ext cx="1104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>
                    <a:solidFill>
                      <a:schemeClr val="bg1"/>
                    </a:solidFill>
                  </a:rPr>
                  <a:t>submitValue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C867387-92B2-4EB5-88DD-B7AD2006A1E6}"/>
                </a:ext>
              </a:extLst>
            </p:cNvPr>
            <p:cNvCxnSpPr>
              <a:cxnSpLocks/>
            </p:cNvCxnSpPr>
            <p:nvPr/>
          </p:nvCxnSpPr>
          <p:spPr>
            <a:xfrm>
              <a:off x="5874825" y="3567499"/>
              <a:ext cx="3626" cy="20539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E43FD68-F4BF-4AD1-8F8B-0BECDA40AD0A}"/>
              </a:ext>
            </a:extLst>
          </p:cNvPr>
          <p:cNvGrpSpPr/>
          <p:nvPr/>
        </p:nvGrpSpPr>
        <p:grpSpPr>
          <a:xfrm>
            <a:off x="8262600" y="4038896"/>
            <a:ext cx="1806905" cy="583044"/>
            <a:chOff x="7638484" y="2951776"/>
            <a:chExt cx="1806905" cy="58304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9FF07D9-8A70-4E19-8E0D-E269D682DAE8}"/>
                </a:ext>
              </a:extLst>
            </p:cNvPr>
            <p:cNvGrpSpPr/>
            <p:nvPr/>
          </p:nvGrpSpPr>
          <p:grpSpPr>
            <a:xfrm>
              <a:off x="7638484" y="2951776"/>
              <a:ext cx="1806905" cy="276999"/>
              <a:chOff x="7638484" y="2951776"/>
              <a:chExt cx="1806905" cy="276999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65F5A7E-2CB1-4EF9-BA74-3DF092108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9284" y="3222525"/>
                <a:ext cx="1616210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CE6A3E-5CF1-43CA-8572-7718A93A0E2D}"/>
                  </a:ext>
                </a:extLst>
              </p:cNvPr>
              <p:cNvSpPr txBox="1"/>
              <p:nvPr/>
            </p:nvSpPr>
            <p:spPr>
              <a:xfrm>
                <a:off x="7638484" y="2951776"/>
                <a:ext cx="18069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>
                    <a:solidFill>
                      <a:schemeClr val="bg1"/>
                    </a:solidFill>
                  </a:rPr>
                  <a:t>balanceOf</a:t>
                </a:r>
                <a:r>
                  <a:rPr lang="en-GB" sz="1200" dirty="0">
                    <a:solidFill>
                      <a:schemeClr val="bg1"/>
                    </a:solidFill>
                  </a:rPr>
                  <a:t> (</a:t>
                </a:r>
                <a:r>
                  <a:rPr lang="en-GB" sz="1200" i="1" dirty="0">
                    <a:solidFill>
                      <a:schemeClr val="bg1"/>
                    </a:solidFill>
                  </a:rPr>
                  <a:t>account</a:t>
                </a:r>
                <a:r>
                  <a:rPr lang="en-GB" sz="12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D18FC60-E40D-4B5C-A1BA-AFEB2C12FF38}"/>
                </a:ext>
              </a:extLst>
            </p:cNvPr>
            <p:cNvCxnSpPr>
              <a:cxnSpLocks/>
            </p:cNvCxnSpPr>
            <p:nvPr/>
          </p:nvCxnSpPr>
          <p:spPr>
            <a:xfrm>
              <a:off x="9403037" y="3222525"/>
              <a:ext cx="1436" cy="312295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752F93C-D861-4020-BEF1-6D0DA2DB45E5}"/>
              </a:ext>
            </a:extLst>
          </p:cNvPr>
          <p:cNvGrpSpPr/>
          <p:nvPr/>
        </p:nvGrpSpPr>
        <p:grpSpPr>
          <a:xfrm>
            <a:off x="6616154" y="3005858"/>
            <a:ext cx="1603198" cy="1678437"/>
            <a:chOff x="5992038" y="1918738"/>
            <a:chExt cx="1603198" cy="16784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C9D448-B07B-4648-B57E-F9DB1BBF7F32}"/>
                </a:ext>
              </a:extLst>
            </p:cNvPr>
            <p:cNvGrpSpPr/>
            <p:nvPr/>
          </p:nvGrpSpPr>
          <p:grpSpPr>
            <a:xfrm>
              <a:off x="5992038" y="1918738"/>
              <a:ext cx="1516701" cy="290327"/>
              <a:chOff x="5992038" y="1918738"/>
              <a:chExt cx="1516701" cy="290327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B4D355E-316A-4CCC-AE9C-BE932B9475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2038" y="2195737"/>
                <a:ext cx="1516701" cy="13328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55114B-65E3-49D4-A4FF-D4306203B0D6}"/>
                  </a:ext>
                </a:extLst>
              </p:cNvPr>
              <p:cNvSpPr txBox="1"/>
              <p:nvPr/>
            </p:nvSpPr>
            <p:spPr>
              <a:xfrm>
                <a:off x="6244878" y="1918738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>
                    <a:solidFill>
                      <a:schemeClr val="bg1"/>
                    </a:solidFill>
                  </a:rPr>
                  <a:t>TipAdded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EBCAAF-F5E3-41F7-8E1D-C5307C9917F6}"/>
                </a:ext>
              </a:extLst>
            </p:cNvPr>
            <p:cNvCxnSpPr>
              <a:cxnSpLocks/>
            </p:cNvCxnSpPr>
            <p:nvPr/>
          </p:nvCxnSpPr>
          <p:spPr>
            <a:xfrm>
              <a:off x="7586928" y="2152265"/>
              <a:ext cx="8308" cy="144491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D1F9EF-4B69-4EE2-854C-3E5C50AB2231}"/>
              </a:ext>
            </a:extLst>
          </p:cNvPr>
          <p:cNvGrpSpPr/>
          <p:nvPr/>
        </p:nvGrpSpPr>
        <p:grpSpPr>
          <a:xfrm>
            <a:off x="6503088" y="3346846"/>
            <a:ext cx="1735080" cy="544482"/>
            <a:chOff x="5878972" y="2259726"/>
            <a:chExt cx="1735080" cy="54448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83C5E-05CA-4E64-9ED3-3291467F19A8}"/>
                </a:ext>
              </a:extLst>
            </p:cNvPr>
            <p:cNvGrpSpPr/>
            <p:nvPr/>
          </p:nvGrpSpPr>
          <p:grpSpPr>
            <a:xfrm>
              <a:off x="5953254" y="2259726"/>
              <a:ext cx="1660798" cy="276999"/>
              <a:chOff x="5953254" y="2259726"/>
              <a:chExt cx="1660798" cy="276999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6F5211F-CB32-415C-8493-1127A2777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3254" y="2536725"/>
                <a:ext cx="1488345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744F76-2216-4976-B98B-8E37074AFB84}"/>
                  </a:ext>
                </a:extLst>
              </p:cNvPr>
              <p:cNvSpPr txBox="1"/>
              <p:nvPr/>
            </p:nvSpPr>
            <p:spPr>
              <a:xfrm>
                <a:off x="6018743" y="2259726"/>
                <a:ext cx="1595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>
                    <a:solidFill>
                      <a:schemeClr val="bg1"/>
                    </a:solidFill>
                  </a:rPr>
                  <a:t>getRequestParams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A4506B8-04F5-4796-99D9-E21C41571743}"/>
                </a:ext>
              </a:extLst>
            </p:cNvPr>
            <p:cNvCxnSpPr>
              <a:cxnSpLocks/>
            </p:cNvCxnSpPr>
            <p:nvPr/>
          </p:nvCxnSpPr>
          <p:spPr>
            <a:xfrm>
              <a:off x="5878972" y="2491913"/>
              <a:ext cx="1436" cy="312295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885A1B-2045-47DD-B6D0-E87E08DDDC79}"/>
              </a:ext>
            </a:extLst>
          </p:cNvPr>
          <p:cNvGrpSpPr/>
          <p:nvPr/>
        </p:nvGrpSpPr>
        <p:grpSpPr>
          <a:xfrm>
            <a:off x="4582265" y="2277115"/>
            <a:ext cx="1907905" cy="597978"/>
            <a:chOff x="3958149" y="1189995"/>
            <a:chExt cx="1907905" cy="59797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6B236A6-9143-41E0-88F5-92E1B37AEDEB}"/>
                </a:ext>
              </a:extLst>
            </p:cNvPr>
            <p:cNvGrpSpPr/>
            <p:nvPr/>
          </p:nvGrpSpPr>
          <p:grpSpPr>
            <a:xfrm>
              <a:off x="3958149" y="1189995"/>
              <a:ext cx="1848375" cy="318029"/>
              <a:chOff x="3958149" y="1189995"/>
              <a:chExt cx="1848375" cy="318029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27C9346-60F8-4160-BBEB-212351018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149" y="1508024"/>
                <a:ext cx="1848375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15B550-5578-4B78-AB97-2FC9EB45D25F}"/>
                  </a:ext>
                </a:extLst>
              </p:cNvPr>
              <p:cNvSpPr txBox="1"/>
              <p:nvPr/>
            </p:nvSpPr>
            <p:spPr>
              <a:xfrm>
                <a:off x="4181504" y="1189995"/>
                <a:ext cx="1435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>
                    <a:solidFill>
                      <a:schemeClr val="bg1"/>
                    </a:solidFill>
                  </a:rPr>
                  <a:t>getCurrentValue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D0BB5B5-FBDE-4437-AE8F-D316D0FAF726}"/>
                </a:ext>
              </a:extLst>
            </p:cNvPr>
            <p:cNvCxnSpPr>
              <a:cxnSpLocks/>
            </p:cNvCxnSpPr>
            <p:nvPr/>
          </p:nvCxnSpPr>
          <p:spPr>
            <a:xfrm>
              <a:off x="5864618" y="1475678"/>
              <a:ext cx="1436" cy="312295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7BF96E2-CD8A-4578-B62E-97483B0B6E38}"/>
              </a:ext>
            </a:extLst>
          </p:cNvPr>
          <p:cNvGrpSpPr/>
          <p:nvPr/>
        </p:nvGrpSpPr>
        <p:grpSpPr>
          <a:xfrm>
            <a:off x="4567856" y="2952518"/>
            <a:ext cx="1934378" cy="428825"/>
            <a:chOff x="3943740" y="1865398"/>
            <a:chExt cx="1934378" cy="42882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4B6992E-C3AB-40C8-820B-E15901C843A5}"/>
                </a:ext>
              </a:extLst>
            </p:cNvPr>
            <p:cNvGrpSpPr/>
            <p:nvPr/>
          </p:nvGrpSpPr>
          <p:grpSpPr>
            <a:xfrm>
              <a:off x="3943740" y="1865398"/>
              <a:ext cx="1848375" cy="290326"/>
              <a:chOff x="3943740" y="1865398"/>
              <a:chExt cx="1848375" cy="29032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301C2E0-16E4-4FB6-98CD-B31A1E06E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740" y="2155724"/>
                <a:ext cx="1848375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3F0877-F0D9-4F1E-A4D7-F1F4D58C7D9F}"/>
                  </a:ext>
                </a:extLst>
              </p:cNvPr>
              <p:cNvSpPr txBox="1"/>
              <p:nvPr/>
            </p:nvSpPr>
            <p:spPr>
              <a:xfrm>
                <a:off x="4432998" y="1865398"/>
                <a:ext cx="702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>
                    <a:solidFill>
                      <a:schemeClr val="bg1"/>
                    </a:solidFill>
                  </a:rPr>
                  <a:t>addTip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8459EB7-A654-487D-ADB7-BF6C8C2C5FCF}"/>
                </a:ext>
              </a:extLst>
            </p:cNvPr>
            <p:cNvCxnSpPr>
              <a:cxnSpLocks/>
            </p:cNvCxnSpPr>
            <p:nvPr/>
          </p:nvCxnSpPr>
          <p:spPr>
            <a:xfrm>
              <a:off x="5874492" y="2088833"/>
              <a:ext cx="3626" cy="20539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AA99DEB-C231-4FEF-9939-4E3E7F0B36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89581" y="189551"/>
            <a:ext cx="1970315" cy="815834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2F38A32-FF4E-4663-89DF-021C827287E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077"/>
          <a:stretch/>
        </p:blipFill>
        <p:spPr>
          <a:xfrm>
            <a:off x="4797335" y="276917"/>
            <a:ext cx="1532458" cy="506377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915D26B9-9CE8-4EE1-85A4-C5B9D9321DB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094" r="31827" b="51935"/>
          <a:stretch/>
        </p:blipFill>
        <p:spPr>
          <a:xfrm>
            <a:off x="4390777" y="235887"/>
            <a:ext cx="552898" cy="4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22326"/>
          </a:xfrm>
        </p:spPr>
        <p:txBody>
          <a:bodyPr>
            <a:normAutofit/>
          </a:bodyPr>
          <a:lstStyle/>
          <a:p>
            <a:r>
              <a:rPr lang="en-US" dirty="0">
                <a:latin typeface="Anoxic SC Med" pitchFamily="2" charset="0"/>
              </a:rPr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4618" y="4016916"/>
            <a:ext cx="7613194" cy="2841084"/>
          </a:xfrm>
        </p:spPr>
        <p:txBody>
          <a:bodyPr>
            <a:normAutofit/>
          </a:bodyPr>
          <a:lstStyle/>
          <a:p>
            <a:r>
              <a:rPr lang="fr-FR" sz="2400" cap="small" dirty="0"/>
              <a:t>	The </a:t>
            </a:r>
            <a:r>
              <a:rPr lang="fr-FR" sz="2400" cap="small" dirty="0" err="1"/>
              <a:t>BuiDLer</a:t>
            </a:r>
            <a:r>
              <a:rPr lang="fr-FR" sz="2400" cap="small" dirty="0"/>
              <a:t>: Ludovic LEVALLEUX</a:t>
            </a:r>
            <a:br>
              <a:rPr lang="fr-FR" sz="2400" cap="small" dirty="0"/>
            </a:br>
            <a:endParaRPr lang="fr-FR" sz="2400" cap="small" dirty="0"/>
          </a:p>
          <a:p>
            <a:r>
              <a:rPr lang="fr-FR" sz="2400" i="1" u="sng" cap="none" dirty="0"/>
              <a:t>https://www.linkedin.com/in/ludovic-levalleux</a:t>
            </a:r>
          </a:p>
          <a:p>
            <a:endParaRPr lang="ru-RU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5D6B1-565E-449E-A900-93E24A7911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7" t="19470" r="32463" b="23948"/>
          <a:stretch/>
        </p:blipFill>
        <p:spPr>
          <a:xfrm>
            <a:off x="1347992" y="3924838"/>
            <a:ext cx="1299818" cy="1349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90E26-1FDC-46D4-960B-DDFC79C602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50000"/>
          <a:stretch/>
        </p:blipFill>
        <p:spPr>
          <a:xfrm>
            <a:off x="2845395" y="3877520"/>
            <a:ext cx="403792" cy="7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C54328-0E3E-40FC-9B9C-E60E585EE03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712</Words>
  <Application>Microsoft Office PowerPoint</Application>
  <PresentationFormat>Widescreen</PresentationFormat>
  <Paragraphs>112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Aharoni</vt:lpstr>
      <vt:lpstr>Anoxic SC Med</vt:lpstr>
      <vt:lpstr>Arial</vt:lpstr>
      <vt:lpstr>Arial Rounded MT Bold</vt:lpstr>
      <vt:lpstr>Calibri</vt:lpstr>
      <vt:lpstr>Century Gothic</vt:lpstr>
      <vt:lpstr>Courier New</vt:lpstr>
      <vt:lpstr>Wingdings 3</vt:lpstr>
      <vt:lpstr>Ion</vt:lpstr>
      <vt:lpstr>Pool 2 Play</vt:lpstr>
      <vt:lpstr>Pool 2 Play</vt:lpstr>
      <vt:lpstr>Pool 2 Play</vt:lpstr>
      <vt:lpstr> Decentralized Oracle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2021-02-03T11:24:24Z</dcterms:created>
  <dcterms:modified xsi:type="dcterms:W3CDTF">2021-02-03T20:48:31Z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