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4655-DF3A-4248-933F-3C24B3A4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84C13-9DFD-4730-9A84-BB308838C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1C80-43F6-476F-859C-32DE515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D67C-00E4-459D-978C-D7EB8B41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D4A3-2711-4913-8050-FF45965C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0F16-FE58-4447-9370-6A90FBE2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87D3-2EE8-4511-AC49-FC859921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EC97-84F0-4BED-87B2-234EB481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5C14-B5EA-4275-A1D9-5A46589B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E239-3477-454B-9F0D-6E5F273E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B91A6-F8B5-4271-BE76-1551F250E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B2C4A-78E9-4582-9402-A6C28DC59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F3D5-D227-4255-895A-E4CAEF47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133F-17C1-4889-A7EF-2F0152E3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A39E-A6D2-47C7-8091-445D68A7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5A68-6B29-4727-BA56-9A5989D1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F956-2216-4D6A-A1AA-639EC826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5DEE-322D-42DD-A0B5-780B67DA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59D-D56A-4244-83BA-A7991735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39E3-C108-4D0D-99E7-D48F3CF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AB-B7BA-4DA1-B152-DC81FA66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B46BD-56CF-4E8D-8998-8E257679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1A92-4EBD-4F28-B46A-735E4A5A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1C53-CBEE-4C3F-838F-F923E872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FE3B-CA0E-46C5-8E75-AC39CB55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5324-681E-4150-B23E-97BCF4B4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CBAA-7B4B-41C9-8D2D-8989EE6BC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C3D31-69FB-41D9-B590-83478585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70DFF-93C7-442B-AFB4-EEA08BE3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CB2B7-72A0-4CB1-9DC2-E5E302EF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1D17A-03DC-4946-AF4C-067AFDA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7781-DBEF-4DE3-A3B0-8EDFE466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7263-47AD-4F72-BCF9-353E7326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EECB1-B7E6-432D-9FA7-3B765A65A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AB5E7-57C7-468A-9A2D-2485E8A01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E6C0F-13FF-4926-A60F-9710D5AD7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F6572-58C9-40BD-95EA-98A6E09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9F540-E907-4AC0-AD8D-933F3A15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9E73B-C34F-49A5-8FBA-3E1B27FE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828B-97A9-442D-9E9B-56B0B362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7594-409E-46ED-88B4-41CD7B44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0BFB5-F6C5-4DFC-ADF6-937D47B8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4E160-BDF3-49E0-A2A7-B5E428BA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A98C2-B809-4E15-A36C-2CA51743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27805-0F16-4BC0-869C-4EF29D74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439F3-E0FD-4F38-A781-E2267AE1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C621-7525-4D86-8D4C-1C4F8AB5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B83E-16FE-4754-83B5-227266B7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0B6C-EE93-48DD-9EA4-73BD35378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3655-E258-437E-8F65-A303D737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3C0B-1364-4098-B63B-E9AF0F57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503E-936D-4CC6-BF74-30B760D0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C131-87EF-47C2-81CC-86AE3C93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9E43E-EB36-4184-AE01-82863A63F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AB841-CC3B-4842-9006-A3F78F6A3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75E7-D28C-4A7F-AB81-1DFDFF55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AA0B1-7D72-4239-A115-844DE10C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AB92A-A97F-4F7D-9F48-B92B3E4D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4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9D257-11DE-4412-9D08-8C4FA406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4374-4D8B-43BF-94F2-3889FEDF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754E-02E6-4AB8-BD8B-30F671EBD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F897-DAD9-4DBD-A339-B1EC364B9DF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EEED-574D-440B-9E67-193EE54AB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07E7-7967-4095-903A-6DA169FA7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E270-B509-426F-A723-3F3D8873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7612C-1058-4270-9125-EF93F534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83" y="2545617"/>
            <a:ext cx="10515600" cy="1325563"/>
          </a:xfrm>
        </p:spPr>
        <p:txBody>
          <a:bodyPr/>
          <a:lstStyle/>
          <a:p>
            <a:r>
              <a:rPr lang="en-US" dirty="0"/>
              <a:t>2. Multi-armed Bandits</a:t>
            </a:r>
          </a:p>
        </p:txBody>
      </p:sp>
    </p:spTree>
    <p:extLst>
      <p:ext uri="{BB962C8B-B14F-4D97-AF65-F5344CB8AC3E}">
        <p14:creationId xmlns:p14="http://schemas.microsoft.com/office/powerpoint/2010/main" val="288940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2FD6E-FFFF-48B3-B300-B631432DB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92" y="218049"/>
                <a:ext cx="11564815" cy="64219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Problem description:</a:t>
                </a:r>
              </a:p>
              <a:p>
                <a:r>
                  <a:rPr lang="en-US" sz="2000" dirty="0"/>
                  <a:t>Borrow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$, with interest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Give this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$ as loans to others with interest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/>
                  <a:t>Unknown number of application received,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000" dirty="0"/>
                  <a:t>, so, </a:t>
                </a:r>
                <a:r>
                  <a:rPr lang="en-US" sz="2000" b="1" dirty="0"/>
                  <a:t>unknown average amount asked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/>
                  <a:t>Unknown default probability of an application,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We have to decide repeatedly to approve or to reject an application on a loan:</a:t>
                </a:r>
              </a:p>
              <a:p>
                <a:pPr marL="0" indent="0">
                  <a:buNone/>
                </a:pPr>
                <a:r>
                  <a:rPr lang="en-US" sz="2000" dirty="0"/>
                  <a:t>	reject: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approve: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2FD6E-FFFF-48B3-B300-B631432DB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92" y="218049"/>
                <a:ext cx="11564815" cy="6421902"/>
              </a:xfrm>
              <a:blipFill>
                <a:blip r:embed="rId2"/>
                <a:stretch>
                  <a:fillRect l="-527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6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F0740-0908-454D-BF37-09080D34078C}"/>
                  </a:ext>
                </a:extLst>
              </p:cNvPr>
              <p:cNvSpPr/>
              <p:nvPr/>
            </p:nvSpPr>
            <p:spPr>
              <a:xfrm>
                <a:off x="239152" y="393895"/>
                <a:ext cx="11591778" cy="61616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/>
                  <a:t>Reward formulation: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every rejected application, we have to pay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$ on average. So, the expected reward for rejection can be naturally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every approved application, we might lose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$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or gain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$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average. So, the expected reward for approval can be naturally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Note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term determines how much we  should expect to gain by lending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$ with interest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determines the amount we have to pay for borrowing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$.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so, the </a:t>
                </a:r>
                <a:r>
                  <a:rPr lang="en-US" b="1" dirty="0"/>
                  <a:t>true action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1" dirty="0"/>
                  <a:t> is unknown</a:t>
                </a:r>
                <a:r>
                  <a:rPr lang="en-US" dirty="0"/>
                  <a:t> and we need to estimate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every time step, some random applicant with probability of default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arrives and asks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Assumption: asked amount,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is a Gaussian variable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and some constant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Reward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0F0740-0908-454D-BF37-09080D340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2" y="393895"/>
                <a:ext cx="11591778" cy="6161650"/>
              </a:xfrm>
              <a:prstGeom prst="rect">
                <a:avLst/>
              </a:prstGeom>
              <a:blipFill>
                <a:blip r:embed="rId2"/>
                <a:stretch>
                  <a:fillRect l="-368" t="-494" r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65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D15BDA-9A8B-4E55-B874-D502CE998C97}"/>
                  </a:ext>
                </a:extLst>
              </p:cNvPr>
              <p:cNvSpPr/>
              <p:nvPr/>
            </p:nvSpPr>
            <p:spPr>
              <a:xfrm>
                <a:off x="328246" y="425547"/>
                <a:ext cx="11535507" cy="60069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, requested $ amount of a loan at each 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=1,2,3,…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Interest rate;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, default probability of a random application (captures payment capability of population)</a:t>
                </a:r>
                <a:endParaRPr lang="en-US" dirty="0">
                  <a:effectLst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to decide repeatedly weather to approve or reject an application:</a:t>
                </a:r>
              </a:p>
              <a:p>
                <a:r>
                  <a:rPr lang="en-US" dirty="0"/>
                  <a:t>	reject: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approve: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Assumptions: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, dimensionless mean might captures demand on a loan in population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𝑐𝑜𝑛𝑡𝑠</m:t>
                    </m:r>
                  </m:oMath>
                </a14:m>
                <a:r>
                  <a:rPr lang="en-US" dirty="0"/>
                  <a:t>, and 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D15BDA-9A8B-4E55-B874-D502CE998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6" y="425547"/>
                <a:ext cx="11535507" cy="6006905"/>
              </a:xfrm>
              <a:prstGeom prst="rect">
                <a:avLst/>
              </a:prstGeom>
              <a:blipFill>
                <a:blip r:embed="rId2"/>
                <a:stretch>
                  <a:fillRect l="-422" t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87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A0133-1E1A-46BC-AB58-3504966FC942}"/>
              </a:ext>
            </a:extLst>
          </p:cNvPr>
          <p:cNvSpPr txBox="1"/>
          <p:nvPr/>
        </p:nvSpPr>
        <p:spPr>
          <a:xfrm>
            <a:off x="590843" y="365760"/>
            <a:ext cx="699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62C3AAE-D815-416A-B763-C7DC01AA1286}"/>
                  </a:ext>
                </a:extLst>
              </p:cNvPr>
              <p:cNvSpPr/>
              <p:nvPr/>
            </p:nvSpPr>
            <p:spPr>
              <a:xfrm>
                <a:off x="590843" y="1016281"/>
                <a:ext cx="1063517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every rejected application, we have to pay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is the interest rate we have to pay to our depositors. So, the reward and action value for rejection can be naturally defined as: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62C3AAE-D815-416A-B763-C7DC01AA1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3" y="1016281"/>
                <a:ext cx="10635175" cy="646331"/>
              </a:xfrm>
              <a:prstGeom prst="rect">
                <a:avLst/>
              </a:prstGeom>
              <a:blipFill>
                <a:blip r:embed="rId2"/>
                <a:stretch>
                  <a:fillRect l="-401" t="-5660" r="-5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2B7232-E140-459E-BD9D-CC593597D7C4}"/>
                  </a:ext>
                </a:extLst>
              </p:cNvPr>
              <p:cNvSpPr/>
              <p:nvPr/>
            </p:nvSpPr>
            <p:spPr>
              <a:xfrm>
                <a:off x="595533" y="2603728"/>
                <a:ext cx="1100093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every approved application, we might lose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or gain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So, the reward and action value for approval can be naturally defined as: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2B7232-E140-459E-BD9D-CC593597D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33" y="2603728"/>
                <a:ext cx="11000934" cy="646331"/>
              </a:xfrm>
              <a:prstGeom prst="rect">
                <a:avLst/>
              </a:prstGeom>
              <a:blipFill>
                <a:blip r:embed="rId3"/>
                <a:stretch>
                  <a:fillRect l="-38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E7E4A0-7CBA-48A8-ADE4-F9E151A6BD84}"/>
                  </a:ext>
                </a:extLst>
              </p:cNvPr>
              <p:cNvSpPr/>
              <p:nvPr/>
            </p:nvSpPr>
            <p:spPr>
              <a:xfrm>
                <a:off x="4892085" y="1710454"/>
                <a:ext cx="1368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E7E4A0-7CBA-48A8-ADE4-F9E151A6B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85" y="1710454"/>
                <a:ext cx="1368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7BD488-3217-47CE-B3E3-C335F6778990}"/>
                  </a:ext>
                </a:extLst>
              </p:cNvPr>
              <p:cNvSpPr/>
              <p:nvPr/>
            </p:nvSpPr>
            <p:spPr>
              <a:xfrm>
                <a:off x="3548506" y="3390712"/>
                <a:ext cx="41857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7BD488-3217-47CE-B3E3-C335F677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06" y="3390712"/>
                <a:ext cx="4185761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784C75-6006-4036-84DF-F46EE3F26EA2}"/>
                  </a:ext>
                </a:extLst>
              </p:cNvPr>
              <p:cNvSpPr/>
              <p:nvPr/>
            </p:nvSpPr>
            <p:spPr>
              <a:xfrm>
                <a:off x="4213506" y="2093743"/>
                <a:ext cx="3415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784C75-6006-4036-84DF-F46EE3F26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06" y="2093743"/>
                <a:ext cx="341587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AE29C5-490B-4733-892E-ED7654E273B6}"/>
                  </a:ext>
                </a:extLst>
              </p:cNvPr>
              <p:cNvSpPr txBox="1"/>
              <p:nvPr/>
            </p:nvSpPr>
            <p:spPr>
              <a:xfrm>
                <a:off x="2593315" y="3900697"/>
                <a:ext cx="849700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𝑐𝑜𝑛𝑠𝑡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AE29C5-490B-4733-892E-ED7654E2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315" y="3900697"/>
                <a:ext cx="8497006" cy="7194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7C2EC-7CB7-47C7-8170-F7D6E0AF31EF}"/>
                  </a:ext>
                </a:extLst>
              </p:cNvPr>
              <p:cNvSpPr txBox="1"/>
              <p:nvPr/>
            </p:nvSpPr>
            <p:spPr>
              <a:xfrm>
                <a:off x="464233" y="4620125"/>
                <a:ext cx="8862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Note: </a:t>
                </a:r>
                <a:r>
                  <a:rPr lang="en-US" dirty="0"/>
                  <a:t>Minimum interest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, can be determined from the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1" dirty="0"/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7C2EC-7CB7-47C7-8170-F7D6E0AF3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3" y="4620125"/>
                <a:ext cx="8862647" cy="369332"/>
              </a:xfrm>
              <a:prstGeom prst="rect">
                <a:avLst/>
              </a:prstGeom>
              <a:blipFill>
                <a:blip r:embed="rId8"/>
                <a:stretch>
                  <a:fillRect l="-5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85458-2153-468C-BAAB-9714EB0AD1D7}"/>
                  </a:ext>
                </a:extLst>
              </p:cNvPr>
              <p:cNvSpPr txBox="1"/>
              <p:nvPr/>
            </p:nvSpPr>
            <p:spPr>
              <a:xfrm>
                <a:off x="4086664" y="5037299"/>
                <a:ext cx="4101957" cy="1361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𝑐𝑜𝑛𝑠𝑡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85458-2153-468C-BAAB-9714EB0A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64" y="5037299"/>
                <a:ext cx="4101957" cy="13610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18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1A082D-B684-4A05-9F04-95BEE1C319D5}"/>
              </a:ext>
            </a:extLst>
          </p:cNvPr>
          <p:cNvSpPr/>
          <p:nvPr/>
        </p:nvSpPr>
        <p:spPr>
          <a:xfrm>
            <a:off x="733931" y="407963"/>
            <a:ext cx="4207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Risk Adjusted Action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A08DC9-F7D8-4670-96FC-911234D45F84}"/>
                  </a:ext>
                </a:extLst>
              </p:cNvPr>
              <p:cNvSpPr txBox="1"/>
              <p:nvPr/>
            </p:nvSpPr>
            <p:spPr>
              <a:xfrm>
                <a:off x="794658" y="910560"/>
                <a:ext cx="6710289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A08DC9-F7D8-4670-96FC-911234D4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8" y="910560"/>
                <a:ext cx="6710289" cy="374783"/>
              </a:xfrm>
              <a:prstGeom prst="rect">
                <a:avLst/>
              </a:prstGeom>
              <a:blipFill>
                <a:blip r:embed="rId2"/>
                <a:stretch>
                  <a:fillRect l="-545" t="-1613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F09401-A3CA-4BCA-9380-CAAEA9C25255}"/>
                  </a:ext>
                </a:extLst>
              </p:cNvPr>
              <p:cNvSpPr/>
              <p:nvPr/>
            </p:nvSpPr>
            <p:spPr>
              <a:xfrm>
                <a:off x="794657" y="2084545"/>
                <a:ext cx="353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F09401-A3CA-4BCA-9380-CAAEA9C25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7" y="2084545"/>
                <a:ext cx="3533981" cy="369332"/>
              </a:xfrm>
              <a:prstGeom prst="rect">
                <a:avLst/>
              </a:prstGeom>
              <a:blipFill>
                <a:blip r:embed="rId3"/>
                <a:stretch>
                  <a:fillRect l="-1034" t="-4918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52902E-737B-448D-99EC-F4F692E615F6}"/>
                  </a:ext>
                </a:extLst>
              </p:cNvPr>
              <p:cNvSpPr/>
              <p:nvPr/>
            </p:nvSpPr>
            <p:spPr>
              <a:xfrm>
                <a:off x="794657" y="2735316"/>
                <a:ext cx="7817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risk aversion parameter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52902E-737B-448D-99EC-F4F692E61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7" y="2735316"/>
                <a:ext cx="7817396" cy="369332"/>
              </a:xfrm>
              <a:prstGeom prst="rect">
                <a:avLst/>
              </a:prstGeom>
              <a:blipFill>
                <a:blip r:embed="rId4"/>
                <a:stretch>
                  <a:fillRect l="-46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6390D-D904-437C-9629-D78DEF7990FE}"/>
                  </a:ext>
                </a:extLst>
              </p:cNvPr>
              <p:cNvSpPr txBox="1"/>
              <p:nvPr/>
            </p:nvSpPr>
            <p:spPr>
              <a:xfrm>
                <a:off x="1495686" y="4695462"/>
                <a:ext cx="490666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6390D-D904-437C-9629-D78DEF799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686" y="4695462"/>
                <a:ext cx="4906664" cy="312650"/>
              </a:xfrm>
              <a:prstGeom prst="rect">
                <a:avLst/>
              </a:prstGeom>
              <a:blipFill>
                <a:blip r:embed="rId5"/>
                <a:stretch>
                  <a:fillRect l="-62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F021DE-26D0-4B6B-B0E9-8F485C8B1E4A}"/>
                  </a:ext>
                </a:extLst>
              </p:cNvPr>
              <p:cNvSpPr txBox="1"/>
              <p:nvPr/>
            </p:nvSpPr>
            <p:spPr>
              <a:xfrm>
                <a:off x="1079283" y="3375543"/>
                <a:ext cx="1758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F021DE-26D0-4B6B-B0E9-8F485C8B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83" y="3375543"/>
                <a:ext cx="1758461" cy="369332"/>
              </a:xfrm>
              <a:prstGeom prst="rect">
                <a:avLst/>
              </a:prstGeom>
              <a:blipFill>
                <a:blip r:embed="rId6"/>
                <a:stretch>
                  <a:fillRect l="-276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6C98C8-03F7-488F-920B-1C4D1829A151}"/>
                  </a:ext>
                </a:extLst>
              </p:cNvPr>
              <p:cNvSpPr/>
              <p:nvPr/>
            </p:nvSpPr>
            <p:spPr>
              <a:xfrm>
                <a:off x="1341204" y="3819651"/>
                <a:ext cx="7382855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6C98C8-03F7-488F-920B-1C4D1829A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04" y="3819651"/>
                <a:ext cx="7382855" cy="374783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9EC22C-8B90-4D68-BE07-10F924695404}"/>
                  </a:ext>
                </a:extLst>
              </p:cNvPr>
              <p:cNvSpPr txBox="1"/>
              <p:nvPr/>
            </p:nvSpPr>
            <p:spPr>
              <a:xfrm>
                <a:off x="1079283" y="4283155"/>
                <a:ext cx="130256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9EC22C-8B90-4D68-BE07-10F924695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83" y="4283155"/>
                <a:ext cx="1302565" cy="390748"/>
              </a:xfrm>
              <a:prstGeom prst="rect">
                <a:avLst/>
              </a:prstGeom>
              <a:blipFill>
                <a:blip r:embed="rId8"/>
                <a:stretch>
                  <a:fillRect l="-3738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41F74D-D56B-47D0-AB09-FFBF77AAE787}"/>
                  </a:ext>
                </a:extLst>
              </p:cNvPr>
              <p:cNvSpPr txBox="1"/>
              <p:nvPr/>
            </p:nvSpPr>
            <p:spPr>
              <a:xfrm>
                <a:off x="3133622" y="5380756"/>
                <a:ext cx="7183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41F74D-D56B-47D0-AB09-FFBF77AA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22" y="5380756"/>
                <a:ext cx="7183441" cy="276999"/>
              </a:xfrm>
              <a:prstGeom prst="rect">
                <a:avLst/>
              </a:prstGeom>
              <a:blipFill>
                <a:blip r:embed="rId9"/>
                <a:stretch>
                  <a:fillRect t="-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7E790E-D1B3-4DC1-8E08-9B24373FC947}"/>
                  </a:ext>
                </a:extLst>
              </p:cNvPr>
              <p:cNvSpPr txBox="1"/>
              <p:nvPr/>
            </p:nvSpPr>
            <p:spPr>
              <a:xfrm>
                <a:off x="3133622" y="6065512"/>
                <a:ext cx="8613320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7E790E-D1B3-4DC1-8E08-9B24373FC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22" y="6065512"/>
                <a:ext cx="8613320" cy="282450"/>
              </a:xfrm>
              <a:prstGeom prst="rect">
                <a:avLst/>
              </a:prstGeom>
              <a:blipFill>
                <a:blip r:embed="rId10"/>
                <a:stretch>
                  <a:fillRect t="-217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9AFA56-3C32-4F6E-872D-0B34FC898482}"/>
                  </a:ext>
                </a:extLst>
              </p:cNvPr>
              <p:cNvSpPr/>
              <p:nvPr/>
            </p:nvSpPr>
            <p:spPr>
              <a:xfrm>
                <a:off x="794657" y="1417388"/>
                <a:ext cx="8475951" cy="39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𝑐𝑜𝑛𝑡𝑠</m:t>
                    </m:r>
                  </m:oMath>
                </a14:m>
                <a:r>
                  <a:rPr lang="en-US" dirty="0"/>
                  <a:t>, and 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9AFA56-3C32-4F6E-872D-0B34FC898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7" y="1417388"/>
                <a:ext cx="8475951" cy="396262"/>
              </a:xfrm>
              <a:prstGeom prst="rect">
                <a:avLst/>
              </a:prstGeom>
              <a:blipFill>
                <a:blip r:embed="rId11"/>
                <a:stretch>
                  <a:fillRect l="-431"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2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A11162-D336-4474-B4A2-C509BA594B55}"/>
              </a:ext>
            </a:extLst>
          </p:cNvPr>
          <p:cNvSpPr/>
          <p:nvPr/>
        </p:nvSpPr>
        <p:spPr>
          <a:xfrm>
            <a:off x="733932" y="407963"/>
            <a:ext cx="4063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Risk Adjusted Action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FA2FAB-AA58-4A51-A095-E130C0370C0C}"/>
                  </a:ext>
                </a:extLst>
              </p:cNvPr>
              <p:cNvSpPr txBox="1"/>
              <p:nvPr/>
            </p:nvSpPr>
            <p:spPr>
              <a:xfrm>
                <a:off x="1108284" y="1364506"/>
                <a:ext cx="946336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FA2FAB-AA58-4A51-A095-E130C0370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4" y="1364506"/>
                <a:ext cx="9463360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6D65B3-B718-4B85-B63E-F136323E903E}"/>
                  </a:ext>
                </a:extLst>
              </p:cNvPr>
              <p:cNvSpPr/>
              <p:nvPr/>
            </p:nvSpPr>
            <p:spPr>
              <a:xfrm>
                <a:off x="1108284" y="2476732"/>
                <a:ext cx="5049652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6D65B3-B718-4B85-B63E-F136323E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4" y="2476732"/>
                <a:ext cx="5049652" cy="400687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0DD101E-E6D0-484B-9F11-3F86B6E402CD}"/>
                  </a:ext>
                </a:extLst>
              </p:cNvPr>
              <p:cNvSpPr/>
              <p:nvPr/>
            </p:nvSpPr>
            <p:spPr>
              <a:xfrm>
                <a:off x="1252650" y="3228656"/>
                <a:ext cx="3778414" cy="400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0DD101E-E6D0-484B-9F11-3F86B6E40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50" y="3228656"/>
                <a:ext cx="3778414" cy="400687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8EC0E-D910-4BE6-B445-EE18922659E7}"/>
                  </a:ext>
                </a:extLst>
              </p:cNvPr>
              <p:cNvSpPr txBox="1"/>
              <p:nvPr/>
            </p:nvSpPr>
            <p:spPr>
              <a:xfrm>
                <a:off x="1252650" y="3980580"/>
                <a:ext cx="238046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8EC0E-D910-4BE6-B445-EE189226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50" y="3980580"/>
                <a:ext cx="2380460" cy="298415"/>
              </a:xfrm>
              <a:prstGeom prst="rect">
                <a:avLst/>
              </a:prstGeom>
              <a:blipFill>
                <a:blip r:embed="rId5"/>
                <a:stretch>
                  <a:fillRect l="-1790" r="-51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54418D-0B4B-47DB-AF09-A593341DE6A7}"/>
                  </a:ext>
                </a:extLst>
              </p:cNvPr>
              <p:cNvSpPr txBox="1"/>
              <p:nvPr/>
            </p:nvSpPr>
            <p:spPr>
              <a:xfrm>
                <a:off x="1087831" y="4630232"/>
                <a:ext cx="7418506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54418D-0B4B-47DB-AF09-A593341DE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31" y="4630232"/>
                <a:ext cx="7418506" cy="318164"/>
              </a:xfrm>
              <a:prstGeom prst="rect">
                <a:avLst/>
              </a:prstGeom>
              <a:blipFill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398DC-AD72-409C-AC54-CE64C7798E4B}"/>
                  </a:ext>
                </a:extLst>
              </p:cNvPr>
              <p:cNvSpPr txBox="1"/>
              <p:nvPr/>
            </p:nvSpPr>
            <p:spPr>
              <a:xfrm>
                <a:off x="1252650" y="5339317"/>
                <a:ext cx="5684313" cy="308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398DC-AD72-409C-AC54-CE64C779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50" y="5339317"/>
                <a:ext cx="5684313" cy="308354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03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55EAFD-C493-4BD9-8D8B-CE26AF88B598}"/>
                  </a:ext>
                </a:extLst>
              </p:cNvPr>
              <p:cNvSpPr txBox="1"/>
              <p:nvPr/>
            </p:nvSpPr>
            <p:spPr>
              <a:xfrm>
                <a:off x="998804" y="801858"/>
                <a:ext cx="5707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55EAFD-C493-4BD9-8D8B-CE26AF88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" y="801858"/>
                <a:ext cx="5707268" cy="276999"/>
              </a:xfrm>
              <a:prstGeom prst="rect">
                <a:avLst/>
              </a:prstGeom>
              <a:blipFill>
                <a:blip r:embed="rId2"/>
                <a:stretch>
                  <a:fillRect l="-53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909C1-513F-463D-A267-55CCDD3E4249}"/>
                  </a:ext>
                </a:extLst>
              </p:cNvPr>
              <p:cNvSpPr txBox="1"/>
              <p:nvPr/>
            </p:nvSpPr>
            <p:spPr>
              <a:xfrm>
                <a:off x="998804" y="1533379"/>
                <a:ext cx="6025111" cy="417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909C1-513F-463D-A267-55CCDD3E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" y="1533379"/>
                <a:ext cx="6025111" cy="417037"/>
              </a:xfrm>
              <a:prstGeom prst="rect">
                <a:avLst/>
              </a:prstGeom>
              <a:blipFill>
                <a:blip r:embed="rId3"/>
                <a:stretch>
                  <a:fillRect l="-101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A7C3AC-D930-4E01-9CA6-D2F971148319}"/>
                  </a:ext>
                </a:extLst>
              </p:cNvPr>
              <p:cNvSpPr txBox="1"/>
              <p:nvPr/>
            </p:nvSpPr>
            <p:spPr>
              <a:xfrm>
                <a:off x="998804" y="2153491"/>
                <a:ext cx="9038436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A7C3AC-D930-4E01-9CA6-D2F971148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" y="2153491"/>
                <a:ext cx="9038436" cy="318164"/>
              </a:xfrm>
              <a:prstGeom prst="rect">
                <a:avLst/>
              </a:prstGeom>
              <a:blipFill>
                <a:blip r:embed="rId4"/>
                <a:stretch>
                  <a:fillRect l="-20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B64A5A-E5C2-446B-9C4E-D406C98EF123}"/>
                  </a:ext>
                </a:extLst>
              </p:cNvPr>
              <p:cNvSpPr txBox="1"/>
              <p:nvPr/>
            </p:nvSpPr>
            <p:spPr>
              <a:xfrm>
                <a:off x="998804" y="2718908"/>
                <a:ext cx="8530284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B64A5A-E5C2-446B-9C4E-D406C98EF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" y="2718908"/>
                <a:ext cx="8530284" cy="318164"/>
              </a:xfrm>
              <a:prstGeom prst="rect">
                <a:avLst/>
              </a:prstGeom>
              <a:blipFill>
                <a:blip r:embed="rId5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7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39AE2-E815-4EFC-A3E8-E6373CD2E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86" y="211014"/>
                <a:ext cx="11619914" cy="61897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2.1 A k-armed Bandit Problem</a:t>
                </a:r>
              </a:p>
              <a:p>
                <a:r>
                  <a:rPr lang="en-US" sz="2000" dirty="0"/>
                  <a:t>You are faced repeatedly with a choice among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different options, or actions: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  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is the unknown probability distribution over the actions.</a:t>
                </a:r>
              </a:p>
              <a:p>
                <a:r>
                  <a:rPr lang="en-US" sz="2000" dirty="0"/>
                  <a:t>After each choice you receive a </a:t>
                </a:r>
                <a:r>
                  <a:rPr lang="en-US" sz="2000" b="1" dirty="0"/>
                  <a:t>numerical reward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dirty="0"/>
                  <a:t>chosen from a unknown </a:t>
                </a:r>
                <a:r>
                  <a:rPr lang="en-US" sz="2000" b="1" dirty="0"/>
                  <a:t>stationary</a:t>
                </a:r>
                <a:r>
                  <a:rPr lang="en-US" sz="2000" dirty="0"/>
                  <a:t> probability distribution that depends on the selected action: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Note</a:t>
                </a:r>
                <a:r>
                  <a:rPr lang="en-US" sz="2000" dirty="0"/>
                  <a:t>: At each time 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sz="2000" dirty="0"/>
                  <a:t>, we have two random variables (R.V.-s),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b="0" dirty="0"/>
                  <a:t>, with joint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/>
                  <a:t>Objective: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</a:t>
                </a:r>
                <a:r>
                  <a:rPr lang="en-US" sz="2400" dirty="0"/>
                  <a:t>To maximize the expected total reward over some time period: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39AE2-E815-4EFC-A3E8-E6373CD2E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6" y="211014"/>
                <a:ext cx="11619914" cy="6189785"/>
              </a:xfrm>
              <a:blipFill>
                <a:blip r:embed="rId2"/>
                <a:stretch>
                  <a:fillRect l="-1102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88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42AE2-793D-40FC-8830-BF797D9FF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4063"/>
                <a:ext cx="10515600" cy="540199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Since each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actions has an expected reward, we introduce the notion of </a:t>
                </a:r>
                <a:r>
                  <a:rPr lang="en-US" sz="2000" b="1" dirty="0"/>
                  <a:t>action value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as quantitative measure of the selected action,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Note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/>
                  <a:t>stationary</a:t>
                </a:r>
                <a:r>
                  <a:rPr lang="en-US" sz="2000" dirty="0"/>
                  <a:t> function of actions and if you new it, than it would be trivial to       	solve k-armed bandit problem: at each time step, you would select the action with highest 	value. But,</a:t>
                </a:r>
                <a:r>
                  <a:rPr lang="en-US" sz="2000" b="1" dirty="0"/>
                  <a:t> you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!!!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But,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written in the form of expectation of something, we can estimate it: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estimated value of action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at time step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We would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 to be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42AE2-793D-40FC-8830-BF797D9FF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4063"/>
                <a:ext cx="10515600" cy="5401992"/>
              </a:xfrm>
              <a:blipFill>
                <a:blip r:embed="rId2"/>
                <a:stretch>
                  <a:fillRect l="-638" t="-112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8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10F7E-5E62-404B-A88F-AFE8BCC973B6}"/>
              </a:ext>
            </a:extLst>
          </p:cNvPr>
          <p:cNvSpPr txBox="1"/>
          <p:nvPr/>
        </p:nvSpPr>
        <p:spPr>
          <a:xfrm>
            <a:off x="359898" y="243470"/>
            <a:ext cx="1117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2.2 Stochastic Approximations of Action-value function for a given action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9860B0-E0AE-4F41-A20D-C1AA236CCA22}"/>
                  </a:ext>
                </a:extLst>
              </p:cNvPr>
              <p:cNvSpPr/>
              <p:nvPr/>
            </p:nvSpPr>
            <p:spPr>
              <a:xfrm>
                <a:off x="359899" y="959318"/>
                <a:ext cx="11175609" cy="565521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/>
                  <a:t>Sample method</a:t>
                </a:r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𝕝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𝕝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𝕝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		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(2.1)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Large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Incremental Implementation</a:t>
                </a:r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Assume that action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 was selected several times (how to select an action we consider in the next section);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denotes the reward received after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 err="1"/>
                  <a:t>-th</a:t>
                </a:r>
                <a:r>
                  <a:rPr lang="en-US" sz="1600" dirty="0"/>
                  <a:t> selection of the action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denotes the estimate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after action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 has been selected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en-US" sz="1600" dirty="0"/>
                  <a:t>times;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dirty="0"/>
                  <a:t>Typical</a:t>
                </a:r>
                <a:r>
                  <a:rPr lang="en-US" sz="1600" dirty="0"/>
                  <a:t> form of </a:t>
                </a:r>
                <a:r>
                  <a:rPr lang="en-US" sz="1600" b="0" dirty="0"/>
                  <a:t>incremental updates:</a:t>
                </a:r>
              </a:p>
              <a:p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			</a:t>
                </a:r>
                <a:r>
                  <a:rPr lang="en-US" dirty="0">
                    <a:latin typeface="Cambria Math" panose="02040503050406030204" pitchFamily="18" charset="0"/>
                  </a:rPr>
                  <a:t>(2.2)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𝑁𝑒𝑤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𝑂𝑙𝑑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𝑆𝑡𝑒𝑝𝑆𝑖𝑧𝑒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𝑇𝑎𝑟𝑔𝑒𝑡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𝑂𝑙𝑑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(2.3)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</a:t>
                </a:r>
              </a:p>
              <a:p>
                <a:r>
                  <a:rPr lang="en-US" dirty="0"/>
                  <a:t>       Derivation:</a:t>
                </a:r>
                <a:r>
                  <a:rPr lang="en-US" b="0" i="1" dirty="0">
                    <a:latin typeface="Cambria Math" panose="02040503050406030204" pitchFamily="18" charset="0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9860B0-E0AE-4F41-A20D-C1AA236CC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9" y="959318"/>
                <a:ext cx="11175609" cy="5655212"/>
              </a:xfrm>
              <a:prstGeom prst="rect">
                <a:avLst/>
              </a:prstGeom>
              <a:blipFill>
                <a:blip r:embed="rId2"/>
                <a:stretch>
                  <a:fillRect l="-381" t="-4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8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61E03D-70BF-4B67-B9EF-A2E6F6315925}"/>
                  </a:ext>
                </a:extLst>
              </p:cNvPr>
              <p:cNvSpPr/>
              <p:nvPr/>
            </p:nvSpPr>
            <p:spPr>
              <a:xfrm>
                <a:off x="508195" y="703386"/>
                <a:ext cx="11175609" cy="591114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2000" b="1" dirty="0"/>
                  <a:t>Nonstationary problems: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 far we assumed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stationary: reward probabilities don’t change over time, and derived incremental update rule for estimate of action value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choose the constant step size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∈(0,1]</m:t>
                    </m:r>
                  </m:oMath>
                </a14:m>
                <a:r>
                  <a:rPr lang="en-US" dirty="0"/>
                  <a:t> to give more weight to recent rewards than to long-past rewards: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(2.4)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(2.4) </m:t>
                    </m:r>
                  </m:oMath>
                </a14:m>
                <a:r>
                  <a:rPr lang="en-US" dirty="0"/>
                  <a:t>interpreted as a weighted sum of initial estimate of action value    function and all rewards obtained up to 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/>
                  <a:t>is called exponential-recency-average.</a:t>
                </a:r>
              </a:p>
              <a:p>
                <a:r>
                  <a:rPr lang="en-US" b="1" dirty="0"/>
                  <a:t>	</a:t>
                </a:r>
              </a:p>
              <a:p>
                <a:r>
                  <a:rPr lang="en-US" b="1" dirty="0"/>
                  <a:t>Note:	</a:t>
                </a:r>
                <a:r>
                  <a:rPr lang="en-US" dirty="0"/>
                  <a:t>The weight,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given to the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depends on how many steps ago it was observed.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61E03D-70BF-4B67-B9EF-A2E6F6315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95" y="703386"/>
                <a:ext cx="11175609" cy="5911144"/>
              </a:xfrm>
              <a:prstGeom prst="rect">
                <a:avLst/>
              </a:prstGeom>
              <a:blipFill>
                <a:blip r:embed="rId2"/>
                <a:stretch>
                  <a:fillRect l="-490" t="-41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5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151E7-57E0-4EED-8DD9-EEB76DF99D38}"/>
              </a:ext>
            </a:extLst>
          </p:cNvPr>
          <p:cNvSpPr txBox="1"/>
          <p:nvPr/>
        </p:nvSpPr>
        <p:spPr>
          <a:xfrm>
            <a:off x="359898" y="243470"/>
            <a:ext cx="1117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2.3 Action Selection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B6C46A-543B-4588-8E67-C17F21224B53}"/>
                  </a:ext>
                </a:extLst>
              </p:cNvPr>
              <p:cNvSpPr/>
              <p:nvPr/>
            </p:nvSpPr>
            <p:spPr>
              <a:xfrm>
                <a:off x="454855" y="1107029"/>
                <a:ext cx="11282289" cy="55075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/>
                  <a:t>Greedy action selection</a:t>
                </a:r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Always select action with highest estimated action value</a:t>
                </a:r>
              </a:p>
              <a:p>
                <a:r>
                  <a:rPr lang="en-US" b="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(2.5)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B6C46A-543B-4588-8E67-C17F21224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5" y="1107029"/>
                <a:ext cx="11282289" cy="5507501"/>
              </a:xfrm>
              <a:prstGeom prst="rect">
                <a:avLst/>
              </a:prstGeom>
              <a:blipFill>
                <a:blip r:embed="rId2"/>
                <a:stretch>
                  <a:fillRect l="-432" t="-5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13761B-CCFC-4207-8E24-90BB12FC1616}"/>
                  </a:ext>
                </a:extLst>
              </p:cNvPr>
              <p:cNvSpPr/>
              <p:nvPr/>
            </p:nvSpPr>
            <p:spPr>
              <a:xfrm>
                <a:off x="1716256" y="2840871"/>
                <a:ext cx="6203853" cy="27150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/>
                  <a:t>Pseudocode</a:t>
                </a:r>
                <a:r>
                  <a:rPr lang="en-US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Initialize: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Loop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𝑏𝑎𝑛𝑑𝑖𝑡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13761B-CCFC-4207-8E24-90BB12FC1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56" y="2840871"/>
                <a:ext cx="6203853" cy="2715064"/>
              </a:xfrm>
              <a:prstGeom prst="rect">
                <a:avLst/>
              </a:prstGeom>
              <a:blipFill>
                <a:blip r:embed="rId3"/>
                <a:stretch>
                  <a:fillRect l="-785" t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50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C807FA-6D59-4648-A96C-17522F728D5C}"/>
                  </a:ext>
                </a:extLst>
              </p:cNvPr>
              <p:cNvSpPr/>
              <p:nvPr/>
            </p:nvSpPr>
            <p:spPr>
              <a:xfrm>
                <a:off x="508195" y="365760"/>
                <a:ext cx="11175609" cy="624877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b="1" dirty="0"/>
                  <a:t>-Greedy action selection: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Behave greedily most of the time, but every once in a time, say with small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instead select randomly among all the actions with equal probability, independently of action value estimate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(2.6)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C807FA-6D59-4648-A96C-17522F728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95" y="365760"/>
                <a:ext cx="11175609" cy="6248770"/>
              </a:xfrm>
              <a:prstGeom prst="rect">
                <a:avLst/>
              </a:prstGeom>
              <a:blipFill>
                <a:blip r:embed="rId2"/>
                <a:stretch>
                  <a:fillRect l="-272" t="-3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A54778-1292-48C5-AF9B-D691CE710F93}"/>
                  </a:ext>
                </a:extLst>
              </p:cNvPr>
              <p:cNvSpPr/>
              <p:nvPr/>
            </p:nvSpPr>
            <p:spPr>
              <a:xfrm>
                <a:off x="1716258" y="2681253"/>
                <a:ext cx="7666893" cy="30724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/>
                  <a:t>Pseudocode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Initialize: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Loop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𝑏𝑎𝑛𝑑𝑖𝑡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A54778-1292-48C5-AF9B-D691CE710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58" y="2681253"/>
                <a:ext cx="7666893" cy="3072433"/>
              </a:xfrm>
              <a:prstGeom prst="rect">
                <a:avLst/>
              </a:prstGeom>
              <a:blipFill>
                <a:blip r:embed="rId3"/>
                <a:stretch>
                  <a:fillRect l="-635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7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6849F5-0BAA-4BA3-83A1-7C23418539C4}"/>
              </a:ext>
            </a:extLst>
          </p:cNvPr>
          <p:cNvSpPr/>
          <p:nvPr/>
        </p:nvSpPr>
        <p:spPr>
          <a:xfrm>
            <a:off x="712763" y="2559512"/>
            <a:ext cx="848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Downsides of greedy method: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exploits current knowledge to maximize immediate reward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Spends no time at all in sampling other actions to see if they might be really better.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0C542F-A0AB-495C-A239-D74CA09703A6}"/>
                  </a:ext>
                </a:extLst>
              </p:cNvPr>
              <p:cNvSpPr/>
              <p:nvPr/>
            </p:nvSpPr>
            <p:spPr>
              <a:xfrm>
                <a:off x="712763" y="4519135"/>
                <a:ext cx="1059766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Advantages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b="1" dirty="0"/>
                  <a:t>-greedy methods: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the number of steps increases, every action will be sampled a sufficiently large number of times ensuring that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converge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Probability of selecting optimal action converges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0C542F-A0AB-495C-A239-D74CA097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3" y="4519135"/>
                <a:ext cx="10597662" cy="1200329"/>
              </a:xfrm>
              <a:prstGeom prst="rect">
                <a:avLst/>
              </a:prstGeom>
              <a:blipFill>
                <a:blip r:embed="rId2"/>
                <a:stretch>
                  <a:fillRect l="-51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0A3204-F777-47A4-8BF8-0D2B4ABFD908}"/>
                  </a:ext>
                </a:extLst>
              </p:cNvPr>
              <p:cNvSpPr txBox="1"/>
              <p:nvPr/>
            </p:nvSpPr>
            <p:spPr>
              <a:xfrm>
                <a:off x="712763" y="876888"/>
                <a:ext cx="95285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Note: </a:t>
                </a:r>
              </a:p>
              <a:p>
                <a:r>
                  <a:rPr lang="en-US" b="1" dirty="0"/>
                  <a:t>	</a:t>
                </a: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𝑏𝑎𝑛𝑑𝑖𝑡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assumed to take an action and return a corresponding reward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0A3204-F777-47A4-8BF8-0D2B4ABF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3" y="876888"/>
                <a:ext cx="9528518" cy="646331"/>
              </a:xfrm>
              <a:prstGeom prst="rect">
                <a:avLst/>
              </a:prstGeom>
              <a:blipFill>
                <a:blip r:embed="rId3"/>
                <a:stretch>
                  <a:fillRect l="-57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11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46B8B4-2810-428E-9EF3-18E3DCE6FD61}"/>
              </a:ext>
            </a:extLst>
          </p:cNvPr>
          <p:cNvSpPr/>
          <p:nvPr/>
        </p:nvSpPr>
        <p:spPr>
          <a:xfrm>
            <a:off x="323557" y="393895"/>
            <a:ext cx="11591778" cy="62741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Gradient bandit algorithm:</a:t>
            </a:r>
          </a:p>
        </p:txBody>
      </p:sp>
    </p:spTree>
    <p:extLst>
      <p:ext uri="{BB962C8B-B14F-4D97-AF65-F5344CB8AC3E}">
        <p14:creationId xmlns:p14="http://schemas.microsoft.com/office/powerpoint/2010/main" val="1382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1832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2. Multi-armed Bandits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Multi-armed Bandits</dc:title>
  <dc:creator>user</dc:creator>
  <cp:lastModifiedBy>user</cp:lastModifiedBy>
  <cp:revision>25</cp:revision>
  <dcterms:created xsi:type="dcterms:W3CDTF">2024-07-07T05:06:20Z</dcterms:created>
  <dcterms:modified xsi:type="dcterms:W3CDTF">2024-08-05T16:53:05Z</dcterms:modified>
</cp:coreProperties>
</file>