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0"/>
  </p:notesMasterIdLst>
  <p:sldIdLst>
    <p:sldId id="262" r:id="rId5"/>
    <p:sldId id="269" r:id="rId6"/>
    <p:sldId id="258" r:id="rId7"/>
    <p:sldId id="267" r:id="rId8"/>
    <p:sldId id="271" r:id="rId9"/>
    <p:sldId id="270" r:id="rId10"/>
    <p:sldId id="305" r:id="rId11"/>
    <p:sldId id="276" r:id="rId12"/>
    <p:sldId id="306" r:id="rId13"/>
    <p:sldId id="295" r:id="rId14"/>
    <p:sldId id="307" r:id="rId15"/>
    <p:sldId id="274" r:id="rId16"/>
    <p:sldId id="308" r:id="rId17"/>
    <p:sldId id="309" r:id="rId18"/>
    <p:sldId id="310" r:id="rId19"/>
    <p:sldId id="275" r:id="rId20"/>
    <p:sldId id="284" r:id="rId21"/>
    <p:sldId id="282" r:id="rId22"/>
    <p:sldId id="314" r:id="rId23"/>
    <p:sldId id="304" r:id="rId24"/>
    <p:sldId id="283" r:id="rId25"/>
    <p:sldId id="313" r:id="rId26"/>
    <p:sldId id="312" r:id="rId27"/>
    <p:sldId id="320" r:id="rId28"/>
    <p:sldId id="281" r:id="rId29"/>
    <p:sldId id="293" r:id="rId30"/>
    <p:sldId id="319" r:id="rId31"/>
    <p:sldId id="316" r:id="rId32"/>
    <p:sldId id="318" r:id="rId33"/>
    <p:sldId id="315" r:id="rId34"/>
    <p:sldId id="287" r:id="rId35"/>
    <p:sldId id="286" r:id="rId36"/>
    <p:sldId id="289" r:id="rId37"/>
    <p:sldId id="294" r:id="rId38"/>
    <p:sldId id="265"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0504"/>
    <a:srgbClr val="CFD5A9"/>
    <a:srgbClr val="221C23"/>
    <a:srgbClr val="302523"/>
    <a:srgbClr val="E77360"/>
    <a:srgbClr val="0399D7"/>
    <a:srgbClr val="9C8558"/>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1E6F03-D112-4001-9033-392CF64E5A05}" v="369" dt="2022-01-20T00:09:44.167"/>
    <p1510:client id="{33CD3857-9D04-B694-7428-07D5D03ACA0A}" v="146" dt="2022-01-19T15:39:39.804"/>
    <p1510:client id="{ACF3D2F2-7E6E-4482-B6F7-A346D9A94938}" v="10" dt="2022-01-19T18:32:21.973"/>
    <p1510:client id="{B4514D39-59E9-8F7B-6FEF-451D00FFBC50}" v="1213" dt="2022-01-20T00:39:12.033"/>
    <p1510:client id="{B60C4D4B-9EA3-B2BA-456F-51C9B38D2634}" v="33" dt="2022-01-19T18:34:25.670"/>
    <p1510:client id="{C888874C-95D5-1B4A-1F00-56CB514EBC71}" v="16" dt="2022-01-19T15:31:46.732"/>
    <p1510:client id="{DE83C1FC-BF51-5113-0F4A-76E3C7AF250E}" v="67" dt="2022-01-19T17:30:11.401"/>
    <p1510:client id="{F1A8A88D-5228-2B74-60BA-E4DBDDF90DA4}" v="1" dt="2022-01-19T18:08:06.8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13F_B4398212.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_13C_67C3CEAD.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_13E_B73FB2E5.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vi-V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err="1"/>
              <a:t>Mức</a:t>
            </a:r>
            <a:r>
              <a:rPr lang="en-US" baseline="0"/>
              <a:t> </a:t>
            </a:r>
            <a:r>
              <a:rPr lang="en-US" baseline="0" err="1"/>
              <a:t>dễ</a:t>
            </a:r>
            <a:endParaRPr lang="en-US"/>
          </a:p>
        </c:rich>
      </c:tx>
      <c:layout>
        <c:manualLayout>
          <c:xMode val="edge"/>
          <c:yMode val="edge"/>
          <c:x val="0.42858686142493058"/>
          <c:y val="2.6993865030674847E-2"/>
        </c:manualLayout>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vi-VN"/>
        </a:p>
      </c:txPr>
    </c:title>
    <c:autoTitleDeleted val="0"/>
    <c:plotArea>
      <c:layout/>
      <c:barChart>
        <c:barDir val="col"/>
        <c:grouping val="clustered"/>
        <c:varyColors val="0"/>
        <c:ser>
          <c:idx val="0"/>
          <c:order val="0"/>
          <c:tx>
            <c:strRef>
              <c:f>Sheet1!$B$1</c:f>
              <c:strCache>
                <c:ptCount val="1"/>
                <c:pt idx="0">
                  <c:v>MI-Y</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vi-V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Sheet1!$A$2:$A$9</c:f>
              <c:strCache>
                <c:ptCount val="8"/>
                <c:pt idx="0">
                  <c:v>TB số node ở nước đi 1</c:v>
                </c:pt>
                <c:pt idx="1">
                  <c:v>TB số node ở nước đi 2</c:v>
                </c:pt>
                <c:pt idx="2">
                  <c:v>TB số node ở nước đi 3</c:v>
                </c:pt>
                <c:pt idx="3">
                  <c:v>TB số node ở nước đi 4</c:v>
                </c:pt>
                <c:pt idx="4">
                  <c:v>TB số node ở nước đi 5</c:v>
                </c:pt>
                <c:pt idx="5">
                  <c:v>TB số node ở nước đi 6</c:v>
                </c:pt>
                <c:pt idx="6">
                  <c:v>TB số node ở nước đi 7</c:v>
                </c:pt>
                <c:pt idx="7">
                  <c:v>TB số node ở nước đi 8</c:v>
                </c:pt>
              </c:strCache>
            </c:strRef>
          </c:cat>
          <c:val>
            <c:numRef>
              <c:f>Sheet1!$B$2:$B$9</c:f>
              <c:numCache>
                <c:formatCode>General</c:formatCode>
                <c:ptCount val="8"/>
                <c:pt idx="0">
                  <c:v>568</c:v>
                </c:pt>
                <c:pt idx="1">
                  <c:v>487</c:v>
                </c:pt>
                <c:pt idx="2">
                  <c:v>317</c:v>
                </c:pt>
                <c:pt idx="3">
                  <c:v>356</c:v>
                </c:pt>
                <c:pt idx="4">
                  <c:v>235</c:v>
                </c:pt>
                <c:pt idx="5">
                  <c:v>137</c:v>
                </c:pt>
                <c:pt idx="6">
                  <c:v>126</c:v>
                </c:pt>
                <c:pt idx="7">
                  <c:v>80</c:v>
                </c:pt>
              </c:numCache>
            </c:numRef>
          </c:val>
          <c:extLst>
            <c:ext xmlns:c16="http://schemas.microsoft.com/office/drawing/2014/chart" uri="{C3380CC4-5D6E-409C-BE32-E72D297353CC}">
              <c16:uniqueId val="{00000000-EB52-4F6E-B048-5CC183F225F1}"/>
            </c:ext>
          </c:extLst>
        </c:ser>
        <c:ser>
          <c:idx val="1"/>
          <c:order val="1"/>
          <c:tx>
            <c:strRef>
              <c:f>Sheet1!$C$1</c:f>
              <c:strCache>
                <c:ptCount val="1"/>
                <c:pt idx="0">
                  <c:v>AL-Y</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vi-V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Sheet1!$A$2:$A$9</c:f>
              <c:strCache>
                <c:ptCount val="8"/>
                <c:pt idx="0">
                  <c:v>TB số node ở nước đi 1</c:v>
                </c:pt>
                <c:pt idx="1">
                  <c:v>TB số node ở nước đi 2</c:v>
                </c:pt>
                <c:pt idx="2">
                  <c:v>TB số node ở nước đi 3</c:v>
                </c:pt>
                <c:pt idx="3">
                  <c:v>TB số node ở nước đi 4</c:v>
                </c:pt>
                <c:pt idx="4">
                  <c:v>TB số node ở nước đi 5</c:v>
                </c:pt>
                <c:pt idx="5">
                  <c:v>TB số node ở nước đi 6</c:v>
                </c:pt>
                <c:pt idx="6">
                  <c:v>TB số node ở nước đi 7</c:v>
                </c:pt>
                <c:pt idx="7">
                  <c:v>TB số node ở nước đi 8</c:v>
                </c:pt>
              </c:strCache>
            </c:strRef>
          </c:cat>
          <c:val>
            <c:numRef>
              <c:f>Sheet1!$C$2:$C$9</c:f>
              <c:numCache>
                <c:formatCode>0</c:formatCode>
                <c:ptCount val="8"/>
                <c:pt idx="0">
                  <c:v>351.42857142857144</c:v>
                </c:pt>
                <c:pt idx="1">
                  <c:v>239.14285714285714</c:v>
                </c:pt>
                <c:pt idx="2">
                  <c:v>161.14285714285714</c:v>
                </c:pt>
                <c:pt idx="3">
                  <c:v>126.85714285714286</c:v>
                </c:pt>
                <c:pt idx="4">
                  <c:v>108.33333333333333</c:v>
                </c:pt>
                <c:pt idx="5">
                  <c:v>80.333333333333329</c:v>
                </c:pt>
                <c:pt idx="6">
                  <c:v>39</c:v>
                </c:pt>
                <c:pt idx="7">
                  <c:v>18.8</c:v>
                </c:pt>
              </c:numCache>
            </c:numRef>
          </c:val>
          <c:extLst>
            <c:ext xmlns:c16="http://schemas.microsoft.com/office/drawing/2014/chart" uri="{C3380CC4-5D6E-409C-BE32-E72D297353CC}">
              <c16:uniqueId val="{00000001-EB52-4F6E-B048-5CC183F225F1}"/>
            </c:ext>
          </c:extLst>
        </c:ser>
        <c:ser>
          <c:idx val="2"/>
          <c:order val="2"/>
          <c:tx>
            <c:strRef>
              <c:f>Sheet1!$D$1</c:f>
              <c:strCache>
                <c:ptCount val="1"/>
                <c:pt idx="0">
                  <c:v>MI-N</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vi-V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Sheet1!$A$2:$A$9</c:f>
              <c:strCache>
                <c:ptCount val="8"/>
                <c:pt idx="0">
                  <c:v>TB số node ở nước đi 1</c:v>
                </c:pt>
                <c:pt idx="1">
                  <c:v>TB số node ở nước đi 2</c:v>
                </c:pt>
                <c:pt idx="2">
                  <c:v>TB số node ở nước đi 3</c:v>
                </c:pt>
                <c:pt idx="3">
                  <c:v>TB số node ở nước đi 4</c:v>
                </c:pt>
                <c:pt idx="4">
                  <c:v>TB số node ở nước đi 5</c:v>
                </c:pt>
                <c:pt idx="5">
                  <c:v>TB số node ở nước đi 6</c:v>
                </c:pt>
                <c:pt idx="6">
                  <c:v>TB số node ở nước đi 7</c:v>
                </c:pt>
                <c:pt idx="7">
                  <c:v>TB số node ở nước đi 8</c:v>
                </c:pt>
              </c:strCache>
            </c:strRef>
          </c:cat>
          <c:val>
            <c:numRef>
              <c:f>Sheet1!$D$2:$D$9</c:f>
              <c:numCache>
                <c:formatCode>General</c:formatCode>
                <c:ptCount val="8"/>
                <c:pt idx="0">
                  <c:v>551</c:v>
                </c:pt>
                <c:pt idx="1">
                  <c:v>438</c:v>
                </c:pt>
                <c:pt idx="2">
                  <c:v>322</c:v>
                </c:pt>
                <c:pt idx="3">
                  <c:v>327</c:v>
                </c:pt>
                <c:pt idx="4">
                  <c:v>240</c:v>
                </c:pt>
                <c:pt idx="5">
                  <c:v>153</c:v>
                </c:pt>
                <c:pt idx="6">
                  <c:v>114</c:v>
                </c:pt>
                <c:pt idx="7">
                  <c:v>60</c:v>
                </c:pt>
              </c:numCache>
            </c:numRef>
          </c:val>
          <c:extLst>
            <c:ext xmlns:c16="http://schemas.microsoft.com/office/drawing/2014/chart" uri="{C3380CC4-5D6E-409C-BE32-E72D297353CC}">
              <c16:uniqueId val="{00000002-EB52-4F6E-B048-5CC183F225F1}"/>
            </c:ext>
          </c:extLst>
        </c:ser>
        <c:ser>
          <c:idx val="3"/>
          <c:order val="3"/>
          <c:tx>
            <c:strRef>
              <c:f>Sheet1!$E$1</c:f>
              <c:strCache>
                <c:ptCount val="1"/>
                <c:pt idx="0">
                  <c:v>AL-N</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vi-V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Sheet1!$A$2:$A$9</c:f>
              <c:strCache>
                <c:ptCount val="8"/>
                <c:pt idx="0">
                  <c:v>TB số node ở nước đi 1</c:v>
                </c:pt>
                <c:pt idx="1">
                  <c:v>TB số node ở nước đi 2</c:v>
                </c:pt>
                <c:pt idx="2">
                  <c:v>TB số node ở nước đi 3</c:v>
                </c:pt>
                <c:pt idx="3">
                  <c:v>TB số node ở nước đi 4</c:v>
                </c:pt>
                <c:pt idx="4">
                  <c:v>TB số node ở nước đi 5</c:v>
                </c:pt>
                <c:pt idx="5">
                  <c:v>TB số node ở nước đi 6</c:v>
                </c:pt>
                <c:pt idx="6">
                  <c:v>TB số node ở nước đi 7</c:v>
                </c:pt>
                <c:pt idx="7">
                  <c:v>TB số node ở nước đi 8</c:v>
                </c:pt>
              </c:strCache>
            </c:strRef>
          </c:cat>
          <c:val>
            <c:numRef>
              <c:f>Sheet1!$E$2:$E$9</c:f>
              <c:numCache>
                <c:formatCode>0</c:formatCode>
                <c:ptCount val="8"/>
                <c:pt idx="0">
                  <c:v>472</c:v>
                </c:pt>
                <c:pt idx="1">
                  <c:v>292</c:v>
                </c:pt>
                <c:pt idx="2">
                  <c:v>251.42857142857142</c:v>
                </c:pt>
                <c:pt idx="3">
                  <c:v>169.14285714285714</c:v>
                </c:pt>
                <c:pt idx="4">
                  <c:v>143.33333333333334</c:v>
                </c:pt>
                <c:pt idx="5">
                  <c:v>114</c:v>
                </c:pt>
                <c:pt idx="6">
                  <c:v>92</c:v>
                </c:pt>
                <c:pt idx="7">
                  <c:v>50</c:v>
                </c:pt>
              </c:numCache>
            </c:numRef>
          </c:val>
          <c:extLst>
            <c:ext xmlns:c16="http://schemas.microsoft.com/office/drawing/2014/chart" uri="{C3380CC4-5D6E-409C-BE32-E72D297353CC}">
              <c16:uniqueId val="{00000004-EB52-4F6E-B048-5CC183F225F1}"/>
            </c:ext>
          </c:extLst>
        </c:ser>
        <c:dLbls>
          <c:dLblPos val="outEnd"/>
          <c:showLegendKey val="0"/>
          <c:showVal val="1"/>
          <c:showCatName val="0"/>
          <c:showSerName val="0"/>
          <c:showPercent val="0"/>
          <c:showBubbleSize val="0"/>
        </c:dLbls>
        <c:gapWidth val="444"/>
        <c:overlap val="-90"/>
        <c:axId val="855412431"/>
        <c:axId val="855413679"/>
      </c:barChart>
      <c:catAx>
        <c:axId val="85541243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vi-VN"/>
          </a:p>
        </c:txPr>
        <c:crossAx val="855413679"/>
        <c:crosses val="autoZero"/>
        <c:auto val="1"/>
        <c:lblAlgn val="ctr"/>
        <c:lblOffset val="100"/>
        <c:noMultiLvlLbl val="0"/>
      </c:catAx>
      <c:valAx>
        <c:axId val="855413679"/>
        <c:scaling>
          <c:orientation val="minMax"/>
        </c:scaling>
        <c:delete val="1"/>
        <c:axPos val="l"/>
        <c:numFmt formatCode="General" sourceLinked="1"/>
        <c:majorTickMark val="none"/>
        <c:minorTickMark val="none"/>
        <c:tickLblPos val="nextTo"/>
        <c:crossAx val="855412431"/>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vi-V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err="1"/>
              <a:t>Mức</a:t>
            </a:r>
            <a:r>
              <a:rPr lang="en-US"/>
              <a:t> </a:t>
            </a:r>
            <a:r>
              <a:rPr lang="en-US" err="1"/>
              <a:t>Trung</a:t>
            </a:r>
            <a:r>
              <a:rPr lang="en-US"/>
              <a:t> </a:t>
            </a:r>
            <a:r>
              <a:rPr lang="en-US" err="1"/>
              <a:t>bình</a:t>
            </a:r>
            <a:endParaRPr lang="en-US"/>
          </a:p>
        </c:rich>
      </c:tx>
      <c:layout>
        <c:manualLayout>
          <c:xMode val="edge"/>
          <c:yMode val="edge"/>
          <c:x val="0.3480715635183283"/>
          <c:y val="2.6993865030674847E-2"/>
        </c:manualLayout>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vi-VN"/>
        </a:p>
      </c:txPr>
    </c:title>
    <c:autoTitleDeleted val="0"/>
    <c:plotArea>
      <c:layout/>
      <c:barChart>
        <c:barDir val="col"/>
        <c:grouping val="clustered"/>
        <c:varyColors val="0"/>
        <c:ser>
          <c:idx val="0"/>
          <c:order val="0"/>
          <c:tx>
            <c:strRef>
              <c:f>Sheet1!$B$1</c:f>
              <c:strCache>
                <c:ptCount val="1"/>
                <c:pt idx="0">
                  <c:v>MI-Y</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vi-V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Sheet1!$A$2:$A$9</c:f>
              <c:strCache>
                <c:ptCount val="8"/>
                <c:pt idx="0">
                  <c:v>TB số node ở nước đi 1</c:v>
                </c:pt>
                <c:pt idx="1">
                  <c:v>TB số node ở nước đi 2</c:v>
                </c:pt>
                <c:pt idx="2">
                  <c:v>TB số node ở nước đi 3</c:v>
                </c:pt>
                <c:pt idx="3">
                  <c:v>TB số node ở nước đi 4</c:v>
                </c:pt>
                <c:pt idx="4">
                  <c:v>TB số node ở nước đi 5</c:v>
                </c:pt>
                <c:pt idx="5">
                  <c:v>TB số node ở nước đi 6</c:v>
                </c:pt>
                <c:pt idx="6">
                  <c:v>TB số node ở nước đi 7</c:v>
                </c:pt>
                <c:pt idx="7">
                  <c:v>TB số node ở nước đi 8</c:v>
                </c:pt>
              </c:strCache>
            </c:strRef>
          </c:cat>
          <c:val>
            <c:numRef>
              <c:f>Sheet1!$B$2:$B$9</c:f>
              <c:numCache>
                <c:formatCode>General</c:formatCode>
                <c:ptCount val="8"/>
                <c:pt idx="0">
                  <c:v>26414</c:v>
                </c:pt>
                <c:pt idx="1">
                  <c:v>32917</c:v>
                </c:pt>
                <c:pt idx="2">
                  <c:v>16680</c:v>
                </c:pt>
                <c:pt idx="3">
                  <c:v>10602</c:v>
                </c:pt>
                <c:pt idx="4">
                  <c:v>9892</c:v>
                </c:pt>
                <c:pt idx="5">
                  <c:v>6612</c:v>
                </c:pt>
                <c:pt idx="6">
                  <c:v>5206</c:v>
                </c:pt>
                <c:pt idx="7">
                  <c:v>1640</c:v>
                </c:pt>
              </c:numCache>
            </c:numRef>
          </c:val>
          <c:extLst>
            <c:ext xmlns:c16="http://schemas.microsoft.com/office/drawing/2014/chart" uri="{C3380CC4-5D6E-409C-BE32-E72D297353CC}">
              <c16:uniqueId val="{00000000-EB52-4F6E-B048-5CC183F225F1}"/>
            </c:ext>
          </c:extLst>
        </c:ser>
        <c:ser>
          <c:idx val="1"/>
          <c:order val="1"/>
          <c:tx>
            <c:strRef>
              <c:f>Sheet1!$C$1</c:f>
              <c:strCache>
                <c:ptCount val="1"/>
                <c:pt idx="0">
                  <c:v>AL-Y</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vi-V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Sheet1!$A$2:$A$9</c:f>
              <c:strCache>
                <c:ptCount val="8"/>
                <c:pt idx="0">
                  <c:v>TB số node ở nước đi 1</c:v>
                </c:pt>
                <c:pt idx="1">
                  <c:v>TB số node ở nước đi 2</c:v>
                </c:pt>
                <c:pt idx="2">
                  <c:v>TB số node ở nước đi 3</c:v>
                </c:pt>
                <c:pt idx="3">
                  <c:v>TB số node ở nước đi 4</c:v>
                </c:pt>
                <c:pt idx="4">
                  <c:v>TB số node ở nước đi 5</c:v>
                </c:pt>
                <c:pt idx="5">
                  <c:v>TB số node ở nước đi 6</c:v>
                </c:pt>
                <c:pt idx="6">
                  <c:v>TB số node ở nước đi 7</c:v>
                </c:pt>
                <c:pt idx="7">
                  <c:v>TB số node ở nước đi 8</c:v>
                </c:pt>
              </c:strCache>
            </c:strRef>
          </c:cat>
          <c:val>
            <c:numRef>
              <c:f>Sheet1!$C$2:$C$9</c:f>
              <c:numCache>
                <c:formatCode>General</c:formatCode>
                <c:ptCount val="8"/>
                <c:pt idx="0">
                  <c:v>6159</c:v>
                </c:pt>
                <c:pt idx="1">
                  <c:v>6130</c:v>
                </c:pt>
                <c:pt idx="2">
                  <c:v>3150</c:v>
                </c:pt>
                <c:pt idx="3">
                  <c:v>2478</c:v>
                </c:pt>
                <c:pt idx="4">
                  <c:v>1726</c:v>
                </c:pt>
                <c:pt idx="5">
                  <c:v>1372</c:v>
                </c:pt>
                <c:pt idx="6">
                  <c:v>685</c:v>
                </c:pt>
                <c:pt idx="7">
                  <c:v>485</c:v>
                </c:pt>
              </c:numCache>
            </c:numRef>
          </c:val>
          <c:extLst>
            <c:ext xmlns:c16="http://schemas.microsoft.com/office/drawing/2014/chart" uri="{C3380CC4-5D6E-409C-BE32-E72D297353CC}">
              <c16:uniqueId val="{00000001-EB52-4F6E-B048-5CC183F225F1}"/>
            </c:ext>
          </c:extLst>
        </c:ser>
        <c:ser>
          <c:idx val="2"/>
          <c:order val="2"/>
          <c:tx>
            <c:strRef>
              <c:f>Sheet1!$D$1</c:f>
              <c:strCache>
                <c:ptCount val="1"/>
                <c:pt idx="0">
                  <c:v>MI-N</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vi-V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Sheet1!$A$2:$A$9</c:f>
              <c:strCache>
                <c:ptCount val="8"/>
                <c:pt idx="0">
                  <c:v>TB số node ở nước đi 1</c:v>
                </c:pt>
                <c:pt idx="1">
                  <c:v>TB số node ở nước đi 2</c:v>
                </c:pt>
                <c:pt idx="2">
                  <c:v>TB số node ở nước đi 3</c:v>
                </c:pt>
                <c:pt idx="3">
                  <c:v>TB số node ở nước đi 4</c:v>
                </c:pt>
                <c:pt idx="4">
                  <c:v>TB số node ở nước đi 5</c:v>
                </c:pt>
                <c:pt idx="5">
                  <c:v>TB số node ở nước đi 6</c:v>
                </c:pt>
                <c:pt idx="6">
                  <c:v>TB số node ở nước đi 7</c:v>
                </c:pt>
                <c:pt idx="7">
                  <c:v>TB số node ở nước đi 8</c:v>
                </c:pt>
              </c:strCache>
            </c:strRef>
          </c:cat>
          <c:val>
            <c:numRef>
              <c:f>Sheet1!$D$2:$D$9</c:f>
              <c:numCache>
                <c:formatCode>General</c:formatCode>
                <c:ptCount val="8"/>
                <c:pt idx="0">
                  <c:v>43350</c:v>
                </c:pt>
                <c:pt idx="1">
                  <c:v>27213</c:v>
                </c:pt>
                <c:pt idx="2">
                  <c:v>17688</c:v>
                </c:pt>
                <c:pt idx="3">
                  <c:v>11297</c:v>
                </c:pt>
                <c:pt idx="4">
                  <c:v>6718</c:v>
                </c:pt>
                <c:pt idx="5">
                  <c:v>5262</c:v>
                </c:pt>
                <c:pt idx="6">
                  <c:v>3534</c:v>
                </c:pt>
                <c:pt idx="7">
                  <c:v>3693</c:v>
                </c:pt>
              </c:numCache>
            </c:numRef>
          </c:val>
          <c:extLst>
            <c:ext xmlns:c16="http://schemas.microsoft.com/office/drawing/2014/chart" uri="{C3380CC4-5D6E-409C-BE32-E72D297353CC}">
              <c16:uniqueId val="{00000002-EB52-4F6E-B048-5CC183F225F1}"/>
            </c:ext>
          </c:extLst>
        </c:ser>
        <c:ser>
          <c:idx val="3"/>
          <c:order val="3"/>
          <c:tx>
            <c:strRef>
              <c:f>Sheet1!$E$1</c:f>
              <c:strCache>
                <c:ptCount val="1"/>
                <c:pt idx="0">
                  <c:v>AL-N</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vi-V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Sheet1!$A$2:$A$9</c:f>
              <c:strCache>
                <c:ptCount val="8"/>
                <c:pt idx="0">
                  <c:v>TB số node ở nước đi 1</c:v>
                </c:pt>
                <c:pt idx="1">
                  <c:v>TB số node ở nước đi 2</c:v>
                </c:pt>
                <c:pt idx="2">
                  <c:v>TB số node ở nước đi 3</c:v>
                </c:pt>
                <c:pt idx="3">
                  <c:v>TB số node ở nước đi 4</c:v>
                </c:pt>
                <c:pt idx="4">
                  <c:v>TB số node ở nước đi 5</c:v>
                </c:pt>
                <c:pt idx="5">
                  <c:v>TB số node ở nước đi 6</c:v>
                </c:pt>
                <c:pt idx="6">
                  <c:v>TB số node ở nước đi 7</c:v>
                </c:pt>
                <c:pt idx="7">
                  <c:v>TB số node ở nước đi 8</c:v>
                </c:pt>
              </c:strCache>
            </c:strRef>
          </c:cat>
          <c:val>
            <c:numRef>
              <c:f>Sheet1!$E$2:$E$9</c:f>
              <c:numCache>
                <c:formatCode>General</c:formatCode>
                <c:ptCount val="8"/>
                <c:pt idx="0">
                  <c:v>8934</c:v>
                </c:pt>
                <c:pt idx="1">
                  <c:v>3763</c:v>
                </c:pt>
                <c:pt idx="2">
                  <c:v>2476</c:v>
                </c:pt>
                <c:pt idx="3">
                  <c:v>2057</c:v>
                </c:pt>
                <c:pt idx="4">
                  <c:v>1529</c:v>
                </c:pt>
                <c:pt idx="5">
                  <c:v>689</c:v>
                </c:pt>
                <c:pt idx="6">
                  <c:v>867</c:v>
                </c:pt>
                <c:pt idx="7">
                  <c:v>770</c:v>
                </c:pt>
              </c:numCache>
            </c:numRef>
          </c:val>
          <c:extLst>
            <c:ext xmlns:c16="http://schemas.microsoft.com/office/drawing/2014/chart" uri="{C3380CC4-5D6E-409C-BE32-E72D297353CC}">
              <c16:uniqueId val="{00000004-EB52-4F6E-B048-5CC183F225F1}"/>
            </c:ext>
          </c:extLst>
        </c:ser>
        <c:dLbls>
          <c:dLblPos val="outEnd"/>
          <c:showLegendKey val="0"/>
          <c:showVal val="1"/>
          <c:showCatName val="0"/>
          <c:showSerName val="0"/>
          <c:showPercent val="0"/>
          <c:showBubbleSize val="0"/>
        </c:dLbls>
        <c:gapWidth val="444"/>
        <c:overlap val="-90"/>
        <c:axId val="855412431"/>
        <c:axId val="855413679"/>
      </c:barChart>
      <c:catAx>
        <c:axId val="85541243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vi-VN"/>
          </a:p>
        </c:txPr>
        <c:crossAx val="855413679"/>
        <c:crosses val="autoZero"/>
        <c:auto val="1"/>
        <c:lblAlgn val="ctr"/>
        <c:lblOffset val="100"/>
        <c:noMultiLvlLbl val="0"/>
      </c:catAx>
      <c:valAx>
        <c:axId val="855413679"/>
        <c:scaling>
          <c:orientation val="minMax"/>
        </c:scaling>
        <c:delete val="1"/>
        <c:axPos val="l"/>
        <c:numFmt formatCode="General" sourceLinked="1"/>
        <c:majorTickMark val="none"/>
        <c:minorTickMark val="none"/>
        <c:tickLblPos val="nextTo"/>
        <c:crossAx val="855412431"/>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vi-V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a:t>Mức Khó</a:t>
            </a:r>
          </a:p>
        </c:rich>
      </c:tx>
      <c:layout>
        <c:manualLayout>
          <c:xMode val="edge"/>
          <c:yMode val="edge"/>
          <c:x val="0.41409410780174216"/>
          <c:y val="3.1901840490797549E-2"/>
        </c:manualLayout>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vi-VN"/>
        </a:p>
      </c:txPr>
    </c:title>
    <c:autoTitleDeleted val="0"/>
    <c:plotArea>
      <c:layout>
        <c:manualLayout>
          <c:layoutTarget val="inner"/>
          <c:xMode val="edge"/>
          <c:yMode val="edge"/>
          <c:x val="9.9933432234014227E-2"/>
          <c:y val="0.18312641901357421"/>
          <c:w val="0.88557381414279734"/>
          <c:h val="0.71474672721124588"/>
        </c:manualLayout>
      </c:layout>
      <c:barChart>
        <c:barDir val="col"/>
        <c:grouping val="clustered"/>
        <c:varyColors val="0"/>
        <c:ser>
          <c:idx val="0"/>
          <c:order val="0"/>
          <c:tx>
            <c:strRef>
              <c:f>Sheet1!$B$1</c:f>
              <c:strCache>
                <c:ptCount val="1"/>
                <c:pt idx="0">
                  <c:v>MI-Y</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vi-V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Sheet1!$A$2:$A$9</c:f>
              <c:strCache>
                <c:ptCount val="8"/>
                <c:pt idx="0">
                  <c:v>TB số node ở nước đi 1</c:v>
                </c:pt>
                <c:pt idx="1">
                  <c:v>TB số node ở nước đi 2</c:v>
                </c:pt>
                <c:pt idx="2">
                  <c:v>TB số node ở nước đi 3</c:v>
                </c:pt>
                <c:pt idx="3">
                  <c:v>TB số node ở nước đi 4</c:v>
                </c:pt>
                <c:pt idx="4">
                  <c:v>TB số node ở nước đi 5</c:v>
                </c:pt>
                <c:pt idx="5">
                  <c:v>TB số node ở nước đi 6</c:v>
                </c:pt>
                <c:pt idx="6">
                  <c:v>TB số node ở nước đi 7</c:v>
                </c:pt>
                <c:pt idx="7">
                  <c:v>TB số node ở nước đi 8</c:v>
                </c:pt>
              </c:strCache>
            </c:strRef>
          </c:cat>
          <c:val>
            <c:numRef>
              <c:f>Sheet1!$B$2:$B$9</c:f>
              <c:numCache>
                <c:formatCode>General</c:formatCode>
                <c:ptCount val="8"/>
                <c:pt idx="0">
                  <c:v>1392033</c:v>
                </c:pt>
                <c:pt idx="1">
                  <c:v>1069739</c:v>
                </c:pt>
                <c:pt idx="2">
                  <c:v>620298</c:v>
                </c:pt>
                <c:pt idx="3">
                  <c:v>474794</c:v>
                </c:pt>
                <c:pt idx="4">
                  <c:v>152439</c:v>
                </c:pt>
                <c:pt idx="5">
                  <c:v>107521</c:v>
                </c:pt>
                <c:pt idx="6">
                  <c:v>89585</c:v>
                </c:pt>
                <c:pt idx="7">
                  <c:v>36564</c:v>
                </c:pt>
              </c:numCache>
            </c:numRef>
          </c:val>
          <c:extLst>
            <c:ext xmlns:c16="http://schemas.microsoft.com/office/drawing/2014/chart" uri="{C3380CC4-5D6E-409C-BE32-E72D297353CC}">
              <c16:uniqueId val="{00000000-EB52-4F6E-B048-5CC183F225F1}"/>
            </c:ext>
          </c:extLst>
        </c:ser>
        <c:ser>
          <c:idx val="1"/>
          <c:order val="1"/>
          <c:tx>
            <c:strRef>
              <c:f>Sheet1!$C$1</c:f>
              <c:strCache>
                <c:ptCount val="1"/>
                <c:pt idx="0">
                  <c:v>AL-Y</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vi-V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Sheet1!$A$2:$A$9</c:f>
              <c:strCache>
                <c:ptCount val="8"/>
                <c:pt idx="0">
                  <c:v>TB số node ở nước đi 1</c:v>
                </c:pt>
                <c:pt idx="1">
                  <c:v>TB số node ở nước đi 2</c:v>
                </c:pt>
                <c:pt idx="2">
                  <c:v>TB số node ở nước đi 3</c:v>
                </c:pt>
                <c:pt idx="3">
                  <c:v>TB số node ở nước đi 4</c:v>
                </c:pt>
                <c:pt idx="4">
                  <c:v>TB số node ở nước đi 5</c:v>
                </c:pt>
                <c:pt idx="5">
                  <c:v>TB số node ở nước đi 6</c:v>
                </c:pt>
                <c:pt idx="6">
                  <c:v>TB số node ở nước đi 7</c:v>
                </c:pt>
                <c:pt idx="7">
                  <c:v>TB số node ở nước đi 8</c:v>
                </c:pt>
              </c:strCache>
            </c:strRef>
          </c:cat>
          <c:val>
            <c:numRef>
              <c:f>Sheet1!$C$2:$C$9</c:f>
              <c:numCache>
                <c:formatCode>General</c:formatCode>
                <c:ptCount val="8"/>
                <c:pt idx="0">
                  <c:v>84634</c:v>
                </c:pt>
                <c:pt idx="1">
                  <c:v>73773</c:v>
                </c:pt>
                <c:pt idx="2">
                  <c:v>54252</c:v>
                </c:pt>
                <c:pt idx="3">
                  <c:v>32960</c:v>
                </c:pt>
                <c:pt idx="4">
                  <c:v>13127</c:v>
                </c:pt>
                <c:pt idx="5">
                  <c:v>10205</c:v>
                </c:pt>
                <c:pt idx="6">
                  <c:v>10580</c:v>
                </c:pt>
                <c:pt idx="7">
                  <c:v>1456</c:v>
                </c:pt>
              </c:numCache>
            </c:numRef>
          </c:val>
          <c:extLst>
            <c:ext xmlns:c16="http://schemas.microsoft.com/office/drawing/2014/chart" uri="{C3380CC4-5D6E-409C-BE32-E72D297353CC}">
              <c16:uniqueId val="{00000001-EB52-4F6E-B048-5CC183F225F1}"/>
            </c:ext>
          </c:extLst>
        </c:ser>
        <c:ser>
          <c:idx val="2"/>
          <c:order val="2"/>
          <c:tx>
            <c:strRef>
              <c:f>Sheet1!$D$1</c:f>
              <c:strCache>
                <c:ptCount val="1"/>
                <c:pt idx="0">
                  <c:v>AL-N</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vi-V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Sheet1!$A$2:$A$9</c:f>
              <c:strCache>
                <c:ptCount val="8"/>
                <c:pt idx="0">
                  <c:v>TB số node ở nước đi 1</c:v>
                </c:pt>
                <c:pt idx="1">
                  <c:v>TB số node ở nước đi 2</c:v>
                </c:pt>
                <c:pt idx="2">
                  <c:v>TB số node ở nước đi 3</c:v>
                </c:pt>
                <c:pt idx="3">
                  <c:v>TB số node ở nước đi 4</c:v>
                </c:pt>
                <c:pt idx="4">
                  <c:v>TB số node ở nước đi 5</c:v>
                </c:pt>
                <c:pt idx="5">
                  <c:v>TB số node ở nước đi 6</c:v>
                </c:pt>
                <c:pt idx="6">
                  <c:v>TB số node ở nước đi 7</c:v>
                </c:pt>
                <c:pt idx="7">
                  <c:v>TB số node ở nước đi 8</c:v>
                </c:pt>
              </c:strCache>
            </c:strRef>
          </c:cat>
          <c:val>
            <c:numRef>
              <c:f>Sheet1!$D$2:$D$9</c:f>
              <c:numCache>
                <c:formatCode>General</c:formatCode>
                <c:ptCount val="8"/>
                <c:pt idx="0">
                  <c:v>108020</c:v>
                </c:pt>
                <c:pt idx="1">
                  <c:v>66840</c:v>
                </c:pt>
                <c:pt idx="2">
                  <c:v>30972</c:v>
                </c:pt>
                <c:pt idx="3">
                  <c:v>24705</c:v>
                </c:pt>
                <c:pt idx="4">
                  <c:v>16948</c:v>
                </c:pt>
                <c:pt idx="5">
                  <c:v>10074</c:v>
                </c:pt>
                <c:pt idx="6">
                  <c:v>4512</c:v>
                </c:pt>
                <c:pt idx="7">
                  <c:v>662</c:v>
                </c:pt>
              </c:numCache>
            </c:numRef>
          </c:val>
          <c:extLst>
            <c:ext xmlns:c16="http://schemas.microsoft.com/office/drawing/2014/chart" uri="{C3380CC4-5D6E-409C-BE32-E72D297353CC}">
              <c16:uniqueId val="{00000002-EB52-4F6E-B048-5CC183F225F1}"/>
            </c:ext>
          </c:extLst>
        </c:ser>
        <c:dLbls>
          <c:dLblPos val="outEnd"/>
          <c:showLegendKey val="0"/>
          <c:showVal val="1"/>
          <c:showCatName val="0"/>
          <c:showSerName val="0"/>
          <c:showPercent val="0"/>
          <c:showBubbleSize val="0"/>
        </c:dLbls>
        <c:gapWidth val="444"/>
        <c:overlap val="-90"/>
        <c:axId val="855412431"/>
        <c:axId val="855413679"/>
      </c:barChart>
      <c:catAx>
        <c:axId val="85541243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vi-VN"/>
          </a:p>
        </c:txPr>
        <c:crossAx val="855413679"/>
        <c:crosses val="autoZero"/>
        <c:auto val="1"/>
        <c:lblAlgn val="ctr"/>
        <c:lblOffset val="100"/>
        <c:noMultiLvlLbl val="0"/>
      </c:catAx>
      <c:valAx>
        <c:axId val="855413679"/>
        <c:scaling>
          <c:orientation val="minMax"/>
        </c:scaling>
        <c:delete val="1"/>
        <c:axPos val="l"/>
        <c:numFmt formatCode="General" sourceLinked="1"/>
        <c:majorTickMark val="none"/>
        <c:minorTickMark val="none"/>
        <c:tickLblPos val="nextTo"/>
        <c:crossAx val="855412431"/>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25114 3868 16383 0 0,'9'-4'0'0'0,"3"-11"0"0"0,0-8 0 0 0,2-8 0 0 0,3-4 0 0 0,3 5 0 0 0,-2 2 0 0 0,-3 1 0 0 0,-1 2 0 0 0,-2-5 0 0 0,2-2 0 0 0,-3 1 0 0 0,3 0 0 0 0,2 2 0 0 0,-1 1 0 0 0,2 0 0 0 0,-3 1 0 0 0,2 0 0 0 0,-3 1 0 0 0,-3 13 0 0 0,-3 14 0 0 0,-4 20 0 0 0,-1 15 0 0 0,-1 16 0 0 0,-2 12 0 0 0,1-1 0 0 0,-1-5 0 0 0,0-9 0 0 0,1-8 0 0 0,0-7 0 0 0,-1-4 0 0 0,1-3 0 0 0,0-1 0 0 0,0-2 0 0 0,0 6 0 0 0,0 1 0 0 0,0 0 0 0 0,-4 0 0 0 0,-2-1 0 0 0,0-7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23654 3970 16383 0 0,'0'-5'0'0'0,"5"-10"0"0"0,5-3 0 0 0,7 2 0 0 0,3 4 0 0 0,9 3 0 0 0,3 4 0 0 0,1 2 0 0 0,4 3 0 0 0,0 4 0 0 0,-6 7 0 0 0,-9 6 0 0 0,-7 10 0 0 0,-7 3 0 0 0,-9 3 0 0 0,-9-1 0 0 0,-7 3 0 0 0,-1 1 0 0 0,-2-6 0 0 0,-2-8 0 0 0,3-4 0 0 0,4 1 0 0 0,1-4 0 0 0,-2 0 0 0 0,-3 3 0 0 0,-3 2 0 0 0,-6 2 0 0 0,-4-2 0 0 0,5 0 0 0 0,-8-4 0 0 0,3 0 0 0 0,2-2 0 0 0,11-4 0 0 0,13-4 0 0 0,16-3 0 0 0,12-1 0 0 0,6-2 0 0 0,7 0 0 0 0,7-1 0 0 0,6 0 0 0 0,3 1 0 0 0,11-1 0 0 0,4 1 0 0 0,-4 0 0 0 0,-14 0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FFC743-2AB3-4C7C-BE59-DA9616E03490}" type="datetimeFigureOut">
              <a:rPr lang="en-US" smtClean="0"/>
              <a:t>1/19/2022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F3FB69-2A85-4C9D-8E2B-14F5B2E036F5}" type="slidenum">
              <a:rPr lang="en-US" smtClean="0"/>
              <a:t>‹#›</a:t>
            </a:fld>
            <a:endParaRPr lang="en-US"/>
          </a:p>
        </p:txBody>
      </p:sp>
    </p:spTree>
    <p:extLst>
      <p:ext uri="{BB962C8B-B14F-4D97-AF65-F5344CB8AC3E}">
        <p14:creationId xmlns:p14="http://schemas.microsoft.com/office/powerpoint/2010/main" val="3197305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vi.wikipedia.org/wiki/V%E1%BA%ADt_li%E1%BB%87u" TargetMode="External"/><Relationship Id="rId3" Type="http://schemas.openxmlformats.org/officeDocument/2006/relationships/hyperlink" Target="https://vi.wikipedia.org/wiki/Tr%C3%B2_ch%C6%A1i" TargetMode="External"/><Relationship Id="rId7" Type="http://schemas.openxmlformats.org/officeDocument/2006/relationships/hyperlink" Target="https://vi.wikipedia.org/wiki/Chi%E1%BA%BFn_thu%E1%BA%ADt"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vi.wikipedia.org/wiki/Vi%E1%BB%87t_Nam" TargetMode="External"/><Relationship Id="rId11" Type="http://schemas.openxmlformats.org/officeDocument/2006/relationships/hyperlink" Target="https://vi.wikipedia.org/wiki/%C4%90%E1%BB%91i_x%E1%BB%A9ng" TargetMode="External"/><Relationship Id="rId5" Type="http://schemas.openxmlformats.org/officeDocument/2006/relationships/hyperlink" Target="https://vi.wikipedia.org/wiki/Tr%E1%BA%BB_em" TargetMode="External"/><Relationship Id="rId10" Type="http://schemas.openxmlformats.org/officeDocument/2006/relationships/hyperlink" Target="https://vi.wikipedia.org/wiki/Vu%C3%B4ng" TargetMode="External"/><Relationship Id="rId4" Type="http://schemas.openxmlformats.org/officeDocument/2006/relationships/hyperlink" Target="https://vi.wikipedia.org/wiki/V%C4%83n_h%C3%B3a_d%C3%A2n_gian" TargetMode="External"/><Relationship Id="rId9" Type="http://schemas.openxmlformats.org/officeDocument/2006/relationships/hyperlink" Target="https://vi.wikipedia.org/wiki/Ch%E1%BB%AF_nh%E1%BA%ADt"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vi.wikipedia.org/wiki/%C4%90%E1%BB%93ng_h%E1%BB%93"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Tìm kiếm luôn là thao tác nền móng cho rất nhiều tác vụ tính toán. Các bài toán tìm kiếm bao gồm việc tìm cách tốt nhất để thu được thông tin cần cho một quyết định. Mỗi bài toán bất kỳ đều chứa trong đó một bài toán con tìm kiếm theo một chiều hướng nào đó, các tình huống tồn tại ở đó việc tìm kiếm cần phải xử lý là: kiểm tra các tài khoản, thanh tra và điều khiển chất lượng… </a:t>
            </a:r>
          </a:p>
          <a:p>
            <a:r>
              <a:rPr lang="vi-VN"/>
              <a:t>Một cách tổng quát, tìm kiếm có thể hiểu là tìm một hoặc một số đối tượng thỏa mãn những đòi hỏi nào đó trong tập hợp rộng lớn các đối tượng.</a:t>
            </a:r>
          </a:p>
          <a:p>
            <a:endParaRPr lang="vi-VN"/>
          </a:p>
          <a:p>
            <a:r>
              <a:rPr lang="vi-VN"/>
              <a:t>Chúng ta có thể kể ra rất nhiều vấn đề mà việc giải quyết nó được quy về vấn đề tìm kiếm. Trong cờ Ô ăn quan cũng vậy, vấn đề tìm kiếm được thể hiện ở chỗ, trong số rất nhiều nước đi có thể thực hiện, người chơi phải tìm ra nước đi có ưu thế thắng</a:t>
            </a:r>
          </a:p>
          <a:p>
            <a:r>
              <a:rPr lang="vi-VN"/>
              <a:t>Khi muốn giải quyết một vấn đề nào đó bằng tìm kiếm, trước hết ta phải xác định không gian tìm kiếm. Không gian tìm kiếm bao gồm tất cả các đối tượng mà ta cần quan tâm để tìm ra trong đó đối tượng yêu cầu. </a:t>
            </a:r>
            <a:endParaRPr lang="en-US"/>
          </a:p>
        </p:txBody>
      </p:sp>
      <p:sp>
        <p:nvSpPr>
          <p:cNvPr id="4" name="Slide Number Placeholder 3"/>
          <p:cNvSpPr>
            <a:spLocks noGrp="1"/>
          </p:cNvSpPr>
          <p:nvPr>
            <p:ph type="sldNum" sz="quarter" idx="5"/>
          </p:nvPr>
        </p:nvSpPr>
        <p:spPr/>
        <p:txBody>
          <a:bodyPr/>
          <a:lstStyle/>
          <a:p>
            <a:fld id="{D5F3FB69-2A85-4C9D-8E2B-14F5B2E036F5}" type="slidenum">
              <a:rPr lang="en-US" smtClean="0"/>
              <a:t>2</a:t>
            </a:fld>
            <a:endParaRPr lang="en-US"/>
          </a:p>
        </p:txBody>
      </p:sp>
    </p:spTree>
    <p:extLst>
      <p:ext uri="{BB962C8B-B14F-4D97-AF65-F5344CB8AC3E}">
        <p14:creationId xmlns:p14="http://schemas.microsoft.com/office/powerpoint/2010/main" val="3771071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zh-CN"/>
              <a:t>Là một thuật toán đệ quy lựa chọn bước đi kế tiếp trong một trò chơi có hai người bằng cách định giá trị cho các Node trên cây trò chơi sau đó tìm Node có giá trị phù hợp để đi bước tiếp theo.</a:t>
            </a:r>
          </a:p>
          <a:p>
            <a:r>
              <a:rPr lang="vi-VN" altLang="zh-CN"/>
              <a:t>Chiến lược này được xác định bằng cách xét giá trị Minimax đối với mỗi nút trong cây biểu diễn trò chơi.</a:t>
            </a:r>
          </a:p>
          <a:p>
            <a:r>
              <a:rPr lang="vi-VN" altLang="zh-CN"/>
              <a:t>MAX chọn nước đi ứng với giá trị cực đại. Đại diện cho người chơi luôn muốn chiến thắng.</a:t>
            </a:r>
          </a:p>
          <a:p>
            <a:r>
              <a:rPr lang="vi-VN" altLang="zh-CN"/>
              <a:t>MIN chọn nước đi ứng với giá trị cực tiểu. Đại diện cho người chơi cố gắng cho người MAX giành số điểm càng thấp càng tốt.</a:t>
            </a:r>
            <a:endParaRPr lang="zh-CN" altLang="en-US"/>
          </a:p>
          <a:p>
            <a:endParaRPr lang="en-US"/>
          </a:p>
        </p:txBody>
      </p:sp>
      <p:sp>
        <p:nvSpPr>
          <p:cNvPr id="4" name="Slide Number Placeholder 3"/>
          <p:cNvSpPr>
            <a:spLocks noGrp="1"/>
          </p:cNvSpPr>
          <p:nvPr>
            <p:ph type="sldNum" sz="quarter" idx="5"/>
          </p:nvPr>
        </p:nvSpPr>
        <p:spPr/>
        <p:txBody>
          <a:bodyPr/>
          <a:lstStyle/>
          <a:p>
            <a:fld id="{D5F3FB69-2A85-4C9D-8E2B-14F5B2E036F5}" type="slidenum">
              <a:rPr lang="en-US" smtClean="0"/>
              <a:t>16</a:t>
            </a:fld>
            <a:endParaRPr lang="en-US"/>
          </a:p>
        </p:txBody>
      </p:sp>
    </p:spTree>
    <p:extLst>
      <p:ext uri="{BB962C8B-B14F-4D97-AF65-F5344CB8AC3E}">
        <p14:creationId xmlns:p14="http://schemas.microsoft.com/office/powerpoint/2010/main" val="2488260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zh-CN"/>
              <a:t>Là một thuật toán đệ quy lựa chọn bước đi kế tiếp trong một trò chơi có hai người bằng cách định giá trị cho các Node trên cây trò chơi sau đó tìm Node có giá trị phù hợp để đi bước tiếp theo.</a:t>
            </a:r>
          </a:p>
          <a:p>
            <a:r>
              <a:rPr lang="vi-VN" altLang="zh-CN"/>
              <a:t>Chiến lược này được xác định bằng cách xét giá trị Minimax đối với mỗi nút trong cây biểu diễn trò chơi.</a:t>
            </a:r>
          </a:p>
          <a:p>
            <a:r>
              <a:rPr lang="vi-VN" altLang="zh-CN"/>
              <a:t>MAX chọn nước đi ứng với giá trị cực đại. Đại diện cho người chơi luôn muốn chiến thắng.</a:t>
            </a:r>
          </a:p>
          <a:p>
            <a:r>
              <a:rPr lang="vi-VN" altLang="zh-CN"/>
              <a:t>MIN chọn nước đi ứng với giá trị cực tiểu. Đại diện cho người chơi cố gắng cho người MAX giành số điểm càng thấp càng tốt.</a:t>
            </a:r>
            <a:endParaRPr lang="zh-CN" altLang="en-US"/>
          </a:p>
          <a:p>
            <a:endParaRPr lang="en-US"/>
          </a:p>
        </p:txBody>
      </p:sp>
      <p:sp>
        <p:nvSpPr>
          <p:cNvPr id="4" name="Slide Number Placeholder 3"/>
          <p:cNvSpPr>
            <a:spLocks noGrp="1"/>
          </p:cNvSpPr>
          <p:nvPr>
            <p:ph type="sldNum" sz="quarter" idx="5"/>
          </p:nvPr>
        </p:nvSpPr>
        <p:spPr/>
        <p:txBody>
          <a:bodyPr/>
          <a:lstStyle/>
          <a:p>
            <a:fld id="{D5F3FB69-2A85-4C9D-8E2B-14F5B2E036F5}" type="slidenum">
              <a:rPr lang="en-US" smtClean="0"/>
              <a:t>17</a:t>
            </a:fld>
            <a:endParaRPr lang="en-US"/>
          </a:p>
        </p:txBody>
      </p:sp>
    </p:spTree>
    <p:extLst>
      <p:ext uri="{BB962C8B-B14F-4D97-AF65-F5344CB8AC3E}">
        <p14:creationId xmlns:p14="http://schemas.microsoft.com/office/powerpoint/2010/main" val="4194684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a:p>
            <a:r>
              <a:rPr lang="vi-VN"/>
              <a:t>&lt;&lt;&lt;ảnh trong mess&gt;&gt;&gt;</a:t>
            </a:r>
            <a:endParaRPr lang="en-US"/>
          </a:p>
        </p:txBody>
      </p:sp>
      <p:sp>
        <p:nvSpPr>
          <p:cNvPr id="4" name="Slide Number Placeholder 3"/>
          <p:cNvSpPr>
            <a:spLocks noGrp="1"/>
          </p:cNvSpPr>
          <p:nvPr>
            <p:ph type="sldNum" sz="quarter" idx="5"/>
          </p:nvPr>
        </p:nvSpPr>
        <p:spPr/>
        <p:txBody>
          <a:bodyPr/>
          <a:lstStyle/>
          <a:p>
            <a:fld id="{D5F3FB69-2A85-4C9D-8E2B-14F5B2E036F5}" type="slidenum">
              <a:rPr lang="en-US" smtClean="0"/>
              <a:t>18</a:t>
            </a:fld>
            <a:endParaRPr lang="en-US"/>
          </a:p>
        </p:txBody>
      </p:sp>
    </p:spTree>
    <p:extLst>
      <p:ext uri="{BB962C8B-B14F-4D97-AF65-F5344CB8AC3E}">
        <p14:creationId xmlns:p14="http://schemas.microsoft.com/office/powerpoint/2010/main" val="1430826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&lt;&lt; đọc ảnh mess&gt;&gt;</a:t>
            </a:r>
            <a:endParaRPr lang="en-US"/>
          </a:p>
        </p:txBody>
      </p:sp>
      <p:sp>
        <p:nvSpPr>
          <p:cNvPr id="4" name="Slide Number Placeholder 3"/>
          <p:cNvSpPr>
            <a:spLocks noGrp="1"/>
          </p:cNvSpPr>
          <p:nvPr>
            <p:ph type="sldNum" sz="quarter" idx="5"/>
          </p:nvPr>
        </p:nvSpPr>
        <p:spPr/>
        <p:txBody>
          <a:bodyPr/>
          <a:lstStyle/>
          <a:p>
            <a:fld id="{D5F3FB69-2A85-4C9D-8E2B-14F5B2E036F5}" type="slidenum">
              <a:rPr lang="en-US" smtClean="0"/>
              <a:t>6</a:t>
            </a:fld>
            <a:endParaRPr lang="en-US"/>
          </a:p>
        </p:txBody>
      </p:sp>
    </p:spTree>
    <p:extLst>
      <p:ext uri="{BB962C8B-B14F-4D97-AF65-F5344CB8AC3E}">
        <p14:creationId xmlns:p14="http://schemas.microsoft.com/office/powerpoint/2010/main" val="1965145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&lt;&lt; cái này trong báo cáo ảo ma quá nên thôi t cho next đoạn dưới &gt;&gt;</a:t>
            </a:r>
            <a:endParaRPr lang="en-US"/>
          </a:p>
        </p:txBody>
      </p:sp>
      <p:sp>
        <p:nvSpPr>
          <p:cNvPr id="4" name="Slide Number Placeholder 3"/>
          <p:cNvSpPr>
            <a:spLocks noGrp="1"/>
          </p:cNvSpPr>
          <p:nvPr>
            <p:ph type="sldNum" sz="quarter" idx="5"/>
          </p:nvPr>
        </p:nvSpPr>
        <p:spPr/>
        <p:txBody>
          <a:bodyPr/>
          <a:lstStyle/>
          <a:p>
            <a:fld id="{D5F3FB69-2A85-4C9D-8E2B-14F5B2E036F5}" type="slidenum">
              <a:rPr lang="en-US" smtClean="0"/>
              <a:t>21</a:t>
            </a:fld>
            <a:endParaRPr lang="en-US"/>
          </a:p>
        </p:txBody>
      </p:sp>
    </p:spTree>
    <p:extLst>
      <p:ext uri="{BB962C8B-B14F-4D97-AF65-F5344CB8AC3E}">
        <p14:creationId xmlns:p14="http://schemas.microsoft.com/office/powerpoint/2010/main" val="26401022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&lt;&lt; đọc ảnh mess&gt;&gt;</a:t>
            </a:r>
            <a:endParaRPr lang="en-US"/>
          </a:p>
        </p:txBody>
      </p:sp>
      <p:sp>
        <p:nvSpPr>
          <p:cNvPr id="4" name="Slide Number Placeholder 3"/>
          <p:cNvSpPr>
            <a:spLocks noGrp="1"/>
          </p:cNvSpPr>
          <p:nvPr>
            <p:ph type="sldNum" sz="quarter" idx="5"/>
          </p:nvPr>
        </p:nvSpPr>
        <p:spPr/>
        <p:txBody>
          <a:bodyPr/>
          <a:lstStyle/>
          <a:p>
            <a:fld id="{D5F3FB69-2A85-4C9D-8E2B-14F5B2E036F5}" type="slidenum">
              <a:rPr lang="en-US" smtClean="0"/>
              <a:t>22</a:t>
            </a:fld>
            <a:endParaRPr lang="en-US"/>
          </a:p>
        </p:txBody>
      </p:sp>
    </p:spTree>
    <p:extLst>
      <p:ext uri="{BB962C8B-B14F-4D97-AF65-F5344CB8AC3E}">
        <p14:creationId xmlns:p14="http://schemas.microsoft.com/office/powerpoint/2010/main" val="40875428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&lt;&lt; đọc ảnh mess&gt;&gt;</a:t>
            </a:r>
            <a:endParaRPr lang="en-US"/>
          </a:p>
        </p:txBody>
      </p:sp>
      <p:sp>
        <p:nvSpPr>
          <p:cNvPr id="4" name="Slide Number Placeholder 3"/>
          <p:cNvSpPr>
            <a:spLocks noGrp="1"/>
          </p:cNvSpPr>
          <p:nvPr>
            <p:ph type="sldNum" sz="quarter" idx="5"/>
          </p:nvPr>
        </p:nvSpPr>
        <p:spPr/>
        <p:txBody>
          <a:bodyPr/>
          <a:lstStyle/>
          <a:p>
            <a:fld id="{D5F3FB69-2A85-4C9D-8E2B-14F5B2E036F5}" type="slidenum">
              <a:rPr lang="en-US" smtClean="0"/>
              <a:t>23</a:t>
            </a:fld>
            <a:endParaRPr lang="en-US"/>
          </a:p>
        </p:txBody>
      </p:sp>
    </p:spTree>
    <p:extLst>
      <p:ext uri="{BB962C8B-B14F-4D97-AF65-F5344CB8AC3E}">
        <p14:creationId xmlns:p14="http://schemas.microsoft.com/office/powerpoint/2010/main" val="826363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&lt;&lt; cái này trong báo cáo ảo ma quá nên thôi t cho next đoạn dưới &gt;&gt;</a:t>
            </a:r>
            <a:endParaRPr lang="en-US"/>
          </a:p>
        </p:txBody>
      </p:sp>
      <p:sp>
        <p:nvSpPr>
          <p:cNvPr id="4" name="Slide Number Placeholder 3"/>
          <p:cNvSpPr>
            <a:spLocks noGrp="1"/>
          </p:cNvSpPr>
          <p:nvPr>
            <p:ph type="sldNum" sz="quarter" idx="5"/>
          </p:nvPr>
        </p:nvSpPr>
        <p:spPr/>
        <p:txBody>
          <a:bodyPr/>
          <a:lstStyle/>
          <a:p>
            <a:fld id="{D5F3FB69-2A85-4C9D-8E2B-14F5B2E036F5}" type="slidenum">
              <a:rPr lang="en-US" smtClean="0"/>
              <a:t>22</a:t>
            </a:fld>
            <a:endParaRPr lang="en-US"/>
          </a:p>
        </p:txBody>
      </p:sp>
    </p:spTree>
    <p:extLst>
      <p:ext uri="{BB962C8B-B14F-4D97-AF65-F5344CB8AC3E}">
        <p14:creationId xmlns:p14="http://schemas.microsoft.com/office/powerpoint/2010/main" val="29993859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Canva để thiết kế ảnh, background, ...</a:t>
            </a:r>
            <a:endParaRPr lang="en-US"/>
          </a:p>
        </p:txBody>
      </p:sp>
      <p:sp>
        <p:nvSpPr>
          <p:cNvPr id="4" name="Slide Number Placeholder 3"/>
          <p:cNvSpPr>
            <a:spLocks noGrp="1"/>
          </p:cNvSpPr>
          <p:nvPr>
            <p:ph type="sldNum" sz="quarter" idx="5"/>
          </p:nvPr>
        </p:nvSpPr>
        <p:spPr/>
        <p:txBody>
          <a:bodyPr/>
          <a:lstStyle/>
          <a:p>
            <a:fld id="{D5F3FB69-2A85-4C9D-8E2B-14F5B2E036F5}" type="slidenum">
              <a:rPr lang="en-US" smtClean="0"/>
              <a:t>32</a:t>
            </a:fld>
            <a:endParaRPr lang="en-US"/>
          </a:p>
        </p:txBody>
      </p:sp>
    </p:spTree>
    <p:extLst>
      <p:ext uri="{BB962C8B-B14F-4D97-AF65-F5344CB8AC3E}">
        <p14:creationId xmlns:p14="http://schemas.microsoft.com/office/powerpoint/2010/main" val="17752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Tx/>
              <a:buChar char="-"/>
            </a:pPr>
            <a:r>
              <a:rPr lang="vi-VN" b="1" i="0">
                <a:solidFill>
                  <a:srgbClr val="202122"/>
                </a:solidFill>
                <a:effectLst/>
                <a:latin typeface="Arial" panose="020B0604020202020204" pitchFamily="34" charset="0"/>
              </a:rPr>
              <a:t>Ô ăn quan</a:t>
            </a:r>
            <a:r>
              <a:rPr lang="vi-VN" b="0" i="0">
                <a:solidFill>
                  <a:srgbClr val="202122"/>
                </a:solidFill>
                <a:effectLst/>
                <a:latin typeface="Arial" panose="020B0604020202020204" pitchFamily="34" charset="0"/>
              </a:rPr>
              <a:t>, hay còn gọi tắt là </a:t>
            </a:r>
            <a:r>
              <a:rPr lang="vi-VN" b="1" i="0">
                <a:solidFill>
                  <a:srgbClr val="202122"/>
                </a:solidFill>
                <a:effectLst/>
                <a:latin typeface="Arial" panose="020B0604020202020204" pitchFamily="34" charset="0"/>
              </a:rPr>
              <a:t>ăn quan</a:t>
            </a:r>
            <a:r>
              <a:rPr lang="vi-VN" b="0" i="0">
                <a:solidFill>
                  <a:srgbClr val="202122"/>
                </a:solidFill>
                <a:effectLst/>
                <a:latin typeface="Arial" panose="020B0604020202020204" pitchFamily="34" charset="0"/>
              </a:rPr>
              <a:t> hoặc </a:t>
            </a:r>
            <a:r>
              <a:rPr lang="vi-VN" b="1" i="0">
                <a:solidFill>
                  <a:srgbClr val="202122"/>
                </a:solidFill>
                <a:effectLst/>
                <a:latin typeface="Arial" panose="020B0604020202020204" pitchFamily="34" charset="0"/>
              </a:rPr>
              <a:t>ô quan</a:t>
            </a:r>
            <a:r>
              <a:rPr lang="vi-VN" b="0" i="0">
                <a:solidFill>
                  <a:srgbClr val="202122"/>
                </a:solidFill>
                <a:effectLst/>
                <a:latin typeface="Arial" panose="020B0604020202020204" pitchFamily="34" charset="0"/>
              </a:rPr>
              <a:t> là một </a:t>
            </a:r>
            <a:r>
              <a:rPr lang="vi-VN" b="0" i="0" u="none" strike="noStrike">
                <a:solidFill>
                  <a:srgbClr val="0645AD"/>
                </a:solidFill>
                <a:effectLst/>
                <a:latin typeface="Arial" panose="020B0604020202020204" pitchFamily="34" charset="0"/>
                <a:hlinkClick r:id="rId3" tooltip="Trò chơi"/>
              </a:rPr>
              <a:t>trò chơi</a:t>
            </a:r>
            <a:r>
              <a:rPr lang="vi-VN" b="0" i="0">
                <a:solidFill>
                  <a:srgbClr val="202122"/>
                </a:solidFill>
                <a:effectLst/>
                <a:latin typeface="Arial" panose="020B0604020202020204" pitchFamily="34" charset="0"/>
              </a:rPr>
              <a:t> </a:t>
            </a:r>
            <a:r>
              <a:rPr lang="vi-VN" b="0" i="0" u="none" strike="noStrike">
                <a:solidFill>
                  <a:srgbClr val="0645AD"/>
                </a:solidFill>
                <a:effectLst/>
                <a:latin typeface="Arial" panose="020B0604020202020204" pitchFamily="34" charset="0"/>
                <a:hlinkClick r:id="rId4" tooltip="Văn hóa dân gian"/>
              </a:rPr>
              <a:t>dân gian</a:t>
            </a:r>
            <a:r>
              <a:rPr lang="vi-VN" b="0" i="0">
                <a:solidFill>
                  <a:srgbClr val="202122"/>
                </a:solidFill>
                <a:effectLst/>
                <a:latin typeface="Arial" panose="020B0604020202020204" pitchFamily="34" charset="0"/>
              </a:rPr>
              <a:t> của </a:t>
            </a:r>
            <a:r>
              <a:rPr lang="vi-VN" b="0" i="0" u="none" strike="noStrike">
                <a:solidFill>
                  <a:srgbClr val="0645AD"/>
                </a:solidFill>
                <a:effectLst/>
                <a:latin typeface="Arial" panose="020B0604020202020204" pitchFamily="34" charset="0"/>
                <a:hlinkClick r:id="rId5" tooltip="Trẻ em"/>
              </a:rPr>
              <a:t>trẻ em</a:t>
            </a:r>
            <a:r>
              <a:rPr lang="vi-VN" b="0" i="0">
                <a:solidFill>
                  <a:srgbClr val="202122"/>
                </a:solidFill>
                <a:effectLst/>
                <a:latin typeface="Arial" panose="020B0604020202020204" pitchFamily="34" charset="0"/>
              </a:rPr>
              <a:t> </a:t>
            </a:r>
            <a:r>
              <a:rPr lang="vi-VN" b="0" i="0" u="none" strike="noStrike">
                <a:solidFill>
                  <a:srgbClr val="0645AD"/>
                </a:solidFill>
                <a:effectLst/>
                <a:latin typeface="Arial" panose="020B0604020202020204" pitchFamily="34" charset="0"/>
                <a:hlinkClick r:id="rId6" tooltip="Việt Nam"/>
              </a:rPr>
              <a:t>Việt Nam</a:t>
            </a:r>
            <a:r>
              <a:rPr lang="vi-VN" b="0" i="0">
                <a:solidFill>
                  <a:srgbClr val="202122"/>
                </a:solidFill>
                <a:effectLst/>
                <a:latin typeface="Arial" panose="020B0604020202020204" pitchFamily="34" charset="0"/>
              </a:rPr>
              <a:t>. Đây là trò chơi có tính chất </a:t>
            </a:r>
            <a:r>
              <a:rPr lang="vi-VN" b="0" i="0" u="none" strike="noStrike">
                <a:solidFill>
                  <a:srgbClr val="0645AD"/>
                </a:solidFill>
                <a:effectLst/>
                <a:latin typeface="Arial" panose="020B0604020202020204" pitchFamily="34" charset="0"/>
                <a:hlinkClick r:id="rId7" tooltip="Chiến thuật"/>
              </a:rPr>
              <a:t>chiến thuật</a:t>
            </a:r>
            <a:r>
              <a:rPr lang="vi-VN" b="0" i="0">
                <a:solidFill>
                  <a:srgbClr val="202122"/>
                </a:solidFill>
                <a:effectLst/>
                <a:latin typeface="Arial" panose="020B0604020202020204" pitchFamily="34" charset="0"/>
              </a:rPr>
              <a:t> thường dành cho hai người chơi trở lên thường là từ 2 đến 3 người và có thể sử dụng các </a:t>
            </a:r>
            <a:r>
              <a:rPr lang="vi-VN" b="0" i="0" u="none" strike="noStrike">
                <a:solidFill>
                  <a:srgbClr val="0645AD"/>
                </a:solidFill>
                <a:effectLst/>
                <a:latin typeface="Arial" panose="020B0604020202020204" pitchFamily="34" charset="0"/>
                <a:hlinkClick r:id="rId8" tooltip="Vật liệu"/>
              </a:rPr>
              <a:t>vật liệu</a:t>
            </a:r>
            <a:r>
              <a:rPr lang="vi-VN" b="0" i="0">
                <a:solidFill>
                  <a:srgbClr val="202122"/>
                </a:solidFill>
                <a:effectLst/>
                <a:latin typeface="Arial" panose="020B0604020202020204" pitchFamily="34" charset="0"/>
              </a:rPr>
              <a:t> đa dạng, dễ kiếm để chuẩn bị cho trò chơi.</a:t>
            </a:r>
          </a:p>
          <a:p>
            <a:pPr marL="171450" indent="-171450" algn="l">
              <a:buFontTx/>
              <a:buChar char="-"/>
            </a:pPr>
            <a:endParaRPr lang="vi-VN" b="0" i="0">
              <a:solidFill>
                <a:srgbClr val="202122"/>
              </a:solidFill>
              <a:effectLst/>
              <a:latin typeface="Arial" panose="020B0604020202020204" pitchFamily="34" charset="0"/>
            </a:endParaRPr>
          </a:p>
          <a:p>
            <a:pPr marL="171450" indent="-171450" algn="l">
              <a:buFontTx/>
              <a:buChar char="-"/>
            </a:pPr>
            <a:r>
              <a:rPr lang="vi-VN" b="0" i="0">
                <a:solidFill>
                  <a:srgbClr val="202122"/>
                </a:solidFill>
                <a:effectLst/>
                <a:latin typeface="Arial" panose="020B0604020202020204" pitchFamily="34" charset="0"/>
              </a:rPr>
              <a:t>Bàn chơi Ô ăn quan kẻ trên một mặt bằng tương đối phẳng có kích thước linh hoạt miễn là có thể chia ra đủ số ô cần thiết để chứa quân đồng thời không quá lớn để thuận tiện cho việc di chuyển quân, vì thế có thể được tạo ra trên nền đất, vỉa hè, trên miếng gỗ phẳng.... Bàn chơi được kẻ thành một hình </a:t>
            </a:r>
            <a:r>
              <a:rPr lang="vi-VN" b="0" i="0" u="none" strike="noStrike">
                <a:solidFill>
                  <a:srgbClr val="0645AD"/>
                </a:solidFill>
                <a:effectLst/>
                <a:latin typeface="Arial" panose="020B0604020202020204" pitchFamily="34" charset="0"/>
                <a:hlinkClick r:id="rId9" tooltip="Chữ nhật"/>
              </a:rPr>
              <a:t>chữ nhật</a:t>
            </a:r>
            <a:r>
              <a:rPr lang="vi-VN" b="0" i="0">
                <a:solidFill>
                  <a:srgbClr val="202122"/>
                </a:solidFill>
                <a:effectLst/>
                <a:latin typeface="Arial" panose="020B0604020202020204" pitchFamily="34" charset="0"/>
              </a:rPr>
              <a:t> rồi chia hình chữ nhật đó thành mười ô </a:t>
            </a:r>
            <a:r>
              <a:rPr lang="vi-VN" b="0" i="0" u="none" strike="noStrike">
                <a:solidFill>
                  <a:srgbClr val="0645AD"/>
                </a:solidFill>
                <a:effectLst/>
                <a:latin typeface="Arial" panose="020B0604020202020204" pitchFamily="34" charset="0"/>
                <a:hlinkClick r:id="rId10" tooltip="Vuông"/>
              </a:rPr>
              <a:t>vuông</a:t>
            </a:r>
            <a:r>
              <a:rPr lang="vi-VN" b="0" i="0">
                <a:solidFill>
                  <a:srgbClr val="202122"/>
                </a:solidFill>
                <a:effectLst/>
                <a:latin typeface="Arial" panose="020B0604020202020204" pitchFamily="34" charset="0"/>
              </a:rPr>
              <a:t>, mỗi bên có năm ô </a:t>
            </a:r>
            <a:r>
              <a:rPr lang="vi-VN" b="0" i="0" u="none" strike="noStrike">
                <a:solidFill>
                  <a:srgbClr val="0645AD"/>
                </a:solidFill>
                <a:effectLst/>
                <a:latin typeface="Arial" panose="020B0604020202020204" pitchFamily="34" charset="0"/>
                <a:hlinkClick r:id="rId11" tooltip="Đối xứng"/>
              </a:rPr>
              <a:t>đối xứng</a:t>
            </a:r>
            <a:r>
              <a:rPr lang="vi-VN" b="0" i="0">
                <a:solidFill>
                  <a:srgbClr val="202122"/>
                </a:solidFill>
                <a:effectLst/>
                <a:latin typeface="Arial" panose="020B0604020202020204" pitchFamily="34" charset="0"/>
              </a:rPr>
              <a:t> nhau. Ở hai cạnh ngắn hơn của hình chữ nhật, kẻ hai ô hình bán nguyệt hoặc hình vòng cung hướng ra phía ngoài. Các ô hình vuông gọi là </a:t>
            </a:r>
            <a:r>
              <a:rPr lang="vi-VN" b="0" i="1">
                <a:solidFill>
                  <a:srgbClr val="202122"/>
                </a:solidFill>
                <a:effectLst/>
                <a:latin typeface="Arial" panose="020B0604020202020204" pitchFamily="34" charset="0"/>
              </a:rPr>
              <a:t>ô dân</a:t>
            </a:r>
            <a:r>
              <a:rPr lang="vi-VN" b="0" i="0">
                <a:solidFill>
                  <a:srgbClr val="202122"/>
                </a:solidFill>
                <a:effectLst/>
                <a:latin typeface="Arial" panose="020B0604020202020204" pitchFamily="34" charset="0"/>
              </a:rPr>
              <a:t> còn hai ô hình bán nguyệt hoặc vòng cung gọi là </a:t>
            </a:r>
            <a:r>
              <a:rPr lang="vi-VN" b="0" i="1">
                <a:solidFill>
                  <a:srgbClr val="202122"/>
                </a:solidFill>
                <a:effectLst/>
                <a:latin typeface="Arial" panose="020B0604020202020204" pitchFamily="34" charset="0"/>
              </a:rPr>
              <a:t>ô quan</a:t>
            </a:r>
            <a:r>
              <a:rPr lang="vi-VN" b="0" i="0">
                <a:solidFill>
                  <a:srgbClr val="202122"/>
                </a:solidFill>
                <a:effectLst/>
                <a:latin typeface="Arial" panose="020B0604020202020204" pitchFamily="34" charset="0"/>
              </a:rPr>
              <a:t>.</a:t>
            </a:r>
          </a:p>
          <a:p>
            <a:pPr marL="171450" indent="-171450" algn="l">
              <a:buFontTx/>
              <a:buChar char="-"/>
            </a:pPr>
            <a:endParaRPr lang="vi-VN" b="0" i="0">
              <a:solidFill>
                <a:srgbClr val="202122"/>
              </a:solidFill>
              <a:effectLst/>
              <a:latin typeface="Arial" panose="020B0604020202020204" pitchFamily="34" charset="0"/>
            </a:endParaRPr>
          </a:p>
          <a:p>
            <a:pPr algn="l"/>
            <a:r>
              <a:rPr lang="vi-VN" b="0" i="0">
                <a:solidFill>
                  <a:srgbClr val="202122"/>
                </a:solidFill>
                <a:effectLst/>
                <a:latin typeface="Arial" panose="020B0604020202020204" pitchFamily="34" charset="0"/>
              </a:rPr>
              <a:t>-  Quân chơi gồm hai loại </a:t>
            </a:r>
            <a:r>
              <a:rPr lang="vi-VN" b="0" i="1">
                <a:solidFill>
                  <a:srgbClr val="202122"/>
                </a:solidFill>
                <a:effectLst/>
                <a:latin typeface="Arial" panose="020B0604020202020204" pitchFamily="34" charset="0"/>
              </a:rPr>
              <a:t>quan</a:t>
            </a:r>
            <a:r>
              <a:rPr lang="vi-VN" b="0" i="0">
                <a:solidFill>
                  <a:srgbClr val="202122"/>
                </a:solidFill>
                <a:effectLst/>
                <a:latin typeface="Arial" panose="020B0604020202020204" pitchFamily="34" charset="0"/>
              </a:rPr>
              <a:t> và </a:t>
            </a:r>
            <a:r>
              <a:rPr lang="vi-VN" b="0" i="1">
                <a:solidFill>
                  <a:srgbClr val="202122"/>
                </a:solidFill>
                <a:effectLst/>
                <a:latin typeface="Arial" panose="020B0604020202020204" pitchFamily="34" charset="0"/>
              </a:rPr>
              <a:t>dân</a:t>
            </a:r>
            <a:r>
              <a:rPr lang="vi-VN" b="0" i="0">
                <a:solidFill>
                  <a:srgbClr val="202122"/>
                </a:solidFill>
                <a:effectLst/>
                <a:latin typeface="Arial" panose="020B0604020202020204" pitchFamily="34" charset="0"/>
              </a:rPr>
              <a:t>, được làm hoặc thu thập từ nhiều chất liệu có hình thể ổn định, kích thước vừa phải để người chơi có thể cầm, nắm nhiều quân bằng một bàn tay khi chơi. </a:t>
            </a:r>
            <a:r>
              <a:rPr lang="vi-VN" b="0" i="1">
                <a:solidFill>
                  <a:srgbClr val="202122"/>
                </a:solidFill>
                <a:effectLst/>
                <a:latin typeface="Arial" panose="020B0604020202020204" pitchFamily="34" charset="0"/>
              </a:rPr>
              <a:t>Quan</a:t>
            </a:r>
            <a:r>
              <a:rPr lang="vi-VN" b="0" i="0">
                <a:solidFill>
                  <a:srgbClr val="202122"/>
                </a:solidFill>
                <a:effectLst/>
                <a:latin typeface="Arial" panose="020B0604020202020204" pitchFamily="34" charset="0"/>
              </a:rPr>
              <a:t> có kích thước lớn hơn </a:t>
            </a:r>
            <a:r>
              <a:rPr lang="vi-VN" b="0" i="1">
                <a:solidFill>
                  <a:srgbClr val="202122"/>
                </a:solidFill>
                <a:effectLst/>
                <a:latin typeface="Arial" panose="020B0604020202020204" pitchFamily="34" charset="0"/>
              </a:rPr>
              <a:t>dân</a:t>
            </a:r>
            <a:r>
              <a:rPr lang="vi-VN" b="0" i="0">
                <a:solidFill>
                  <a:srgbClr val="202122"/>
                </a:solidFill>
                <a:effectLst/>
                <a:latin typeface="Arial" panose="020B0604020202020204" pitchFamily="34" charset="0"/>
              </a:rPr>
              <a:t> đáng kể cho dễ phân biệt với nhau. Quân chơi có thể là những viên sỏi, gạch, đá, hạt của một số loại quả... hoặc được sản xuất công nghiệp từ vật liệu cứng mà phổ biến là nhựa. Số lượng </a:t>
            </a:r>
            <a:r>
              <a:rPr lang="vi-VN" b="0" i="1">
                <a:solidFill>
                  <a:srgbClr val="202122"/>
                </a:solidFill>
                <a:effectLst/>
                <a:latin typeface="Arial" panose="020B0604020202020204" pitchFamily="34" charset="0"/>
              </a:rPr>
              <a:t>quan</a:t>
            </a:r>
            <a:r>
              <a:rPr lang="vi-VN" b="0" i="0">
                <a:solidFill>
                  <a:srgbClr val="202122"/>
                </a:solidFill>
                <a:effectLst/>
                <a:latin typeface="Arial" panose="020B0604020202020204" pitchFamily="34" charset="0"/>
              </a:rPr>
              <a:t> luôn là 2 còn </a:t>
            </a:r>
            <a:r>
              <a:rPr lang="vi-VN" b="0" i="1">
                <a:solidFill>
                  <a:srgbClr val="202122"/>
                </a:solidFill>
                <a:effectLst/>
                <a:latin typeface="Arial" panose="020B0604020202020204" pitchFamily="34" charset="0"/>
              </a:rPr>
              <a:t>dân</a:t>
            </a:r>
            <a:r>
              <a:rPr lang="vi-VN" b="0" i="0">
                <a:solidFill>
                  <a:srgbClr val="202122"/>
                </a:solidFill>
                <a:effectLst/>
                <a:latin typeface="Arial" panose="020B0604020202020204" pitchFamily="34" charset="0"/>
              </a:rPr>
              <a:t> có số lượng tùy theo luật chơi nhưng phổ biến nhất là 50.</a:t>
            </a:r>
          </a:p>
          <a:p>
            <a:pPr algn="l"/>
            <a:endParaRPr lang="vi-VN" b="0" i="1">
              <a:solidFill>
                <a:srgbClr val="202122"/>
              </a:solidFill>
              <a:effectLst/>
              <a:latin typeface="Arial" panose="020B0604020202020204" pitchFamily="34" charset="0"/>
            </a:endParaRPr>
          </a:p>
          <a:p>
            <a:pPr algn="l"/>
            <a:r>
              <a:rPr lang="vi-VN" b="0" i="1">
                <a:solidFill>
                  <a:srgbClr val="202122"/>
                </a:solidFill>
                <a:effectLst/>
                <a:latin typeface="Arial" panose="020B0604020202020204" pitchFamily="34" charset="0"/>
              </a:rPr>
              <a:t>- Quan</a:t>
            </a:r>
            <a:r>
              <a:rPr lang="vi-VN" b="0" i="0">
                <a:solidFill>
                  <a:srgbClr val="202122"/>
                </a:solidFill>
                <a:effectLst/>
                <a:latin typeface="Arial" panose="020B0604020202020204" pitchFamily="34" charset="0"/>
              </a:rPr>
              <a:t> được đặt trong hai ô hình bán nguyệt hoặc cánh cung, mỗi ô một quân, </a:t>
            </a:r>
            <a:r>
              <a:rPr lang="vi-VN" b="0" i="1">
                <a:solidFill>
                  <a:srgbClr val="202122"/>
                </a:solidFill>
                <a:effectLst/>
                <a:latin typeface="Arial" panose="020B0604020202020204" pitchFamily="34" charset="0"/>
              </a:rPr>
              <a:t>dân</a:t>
            </a:r>
            <a:r>
              <a:rPr lang="vi-VN" b="0" i="0">
                <a:solidFill>
                  <a:srgbClr val="202122"/>
                </a:solidFill>
                <a:effectLst/>
                <a:latin typeface="Arial" panose="020B0604020202020204" pitchFamily="34" charset="0"/>
              </a:rPr>
              <a:t> được bố trí vào các ô vuông với số quân đều nhau, mỗi ô 5 </a:t>
            </a:r>
            <a:r>
              <a:rPr lang="vi-VN" b="0" i="1">
                <a:solidFill>
                  <a:srgbClr val="202122"/>
                </a:solidFill>
                <a:effectLst/>
                <a:latin typeface="Arial" panose="020B0604020202020204" pitchFamily="34" charset="0"/>
              </a:rPr>
              <a:t>dân</a:t>
            </a:r>
            <a:r>
              <a:rPr lang="vi-VN" b="0" i="0">
                <a:solidFill>
                  <a:srgbClr val="202122"/>
                </a:solidFill>
                <a:effectLst/>
                <a:latin typeface="Arial" panose="020B0604020202020204" pitchFamily="34" charset="0"/>
              </a:rPr>
              <a:t>. Trường hợp không muốn hoặc không thể tìm kiếm được </a:t>
            </a:r>
            <a:r>
              <a:rPr lang="vi-VN" b="0" i="1">
                <a:solidFill>
                  <a:srgbClr val="202122"/>
                </a:solidFill>
                <a:effectLst/>
                <a:latin typeface="Arial" panose="020B0604020202020204" pitchFamily="34" charset="0"/>
              </a:rPr>
              <a:t>quan</a:t>
            </a:r>
            <a:r>
              <a:rPr lang="vi-VN" b="0" i="0">
                <a:solidFill>
                  <a:srgbClr val="202122"/>
                </a:solidFill>
                <a:effectLst/>
                <a:latin typeface="Arial" panose="020B0604020202020204" pitchFamily="34" charset="0"/>
              </a:rPr>
              <a:t> phù hợp thì có thể thay </a:t>
            </a:r>
            <a:r>
              <a:rPr lang="vi-VN" b="0" i="1">
                <a:solidFill>
                  <a:srgbClr val="202122"/>
                </a:solidFill>
                <a:effectLst/>
                <a:latin typeface="Arial" panose="020B0604020202020204" pitchFamily="34" charset="0"/>
              </a:rPr>
              <a:t>quan</a:t>
            </a:r>
            <a:r>
              <a:rPr lang="vi-VN" b="0" i="0">
                <a:solidFill>
                  <a:srgbClr val="202122"/>
                </a:solidFill>
                <a:effectLst/>
                <a:latin typeface="Arial" panose="020B0604020202020204" pitchFamily="34" charset="0"/>
              </a:rPr>
              <a:t> bằng cách đặt số lượng </a:t>
            </a:r>
            <a:r>
              <a:rPr lang="vi-VN" b="0" i="1">
                <a:solidFill>
                  <a:srgbClr val="202122"/>
                </a:solidFill>
                <a:effectLst/>
                <a:latin typeface="Arial" panose="020B0604020202020204" pitchFamily="34" charset="0"/>
              </a:rPr>
              <a:t>dân</a:t>
            </a:r>
            <a:r>
              <a:rPr lang="vi-VN" b="0" i="0">
                <a:solidFill>
                  <a:srgbClr val="202122"/>
                </a:solidFill>
                <a:effectLst/>
                <a:latin typeface="Arial" panose="020B0604020202020204" pitchFamily="34" charset="0"/>
              </a:rPr>
              <a:t> quy đổi vào </a:t>
            </a:r>
            <a:r>
              <a:rPr lang="vi-VN" b="0" i="1">
                <a:solidFill>
                  <a:srgbClr val="202122"/>
                </a:solidFill>
                <a:effectLst/>
                <a:latin typeface="Arial" panose="020B0604020202020204" pitchFamily="34" charset="0"/>
              </a:rPr>
              <a:t>ô quan</a:t>
            </a:r>
            <a:r>
              <a:rPr lang="vi-VN" b="0" i="0">
                <a:solidFill>
                  <a:srgbClr val="202122"/>
                </a:solidFill>
                <a:effectLst/>
                <a:latin typeface="Arial" panose="020B0604020202020204" pitchFamily="34" charset="0"/>
              </a:rPr>
              <a:t>.</a:t>
            </a:r>
          </a:p>
          <a:p>
            <a:pPr algn="l"/>
            <a:endParaRPr lang="vi-VN" b="0" i="0">
              <a:solidFill>
                <a:srgbClr val="202122"/>
              </a:solidFill>
              <a:effectLst/>
              <a:latin typeface="Arial" panose="020B0604020202020204" pitchFamily="34" charset="0"/>
            </a:endParaRPr>
          </a:p>
          <a:p>
            <a:pPr algn="l"/>
            <a:r>
              <a:rPr lang="vi-VN" b="0" i="0">
                <a:solidFill>
                  <a:srgbClr val="202122"/>
                </a:solidFill>
                <a:effectLst/>
                <a:latin typeface="Arial" panose="020B0604020202020204" pitchFamily="34" charset="0"/>
              </a:rPr>
              <a:t>- Trò chơi thường gồm hai người chơi, mỗi người ngồi ở phía ngoài cạnh dài hơn của hình chữ nhật và những ô vuông bên nào thuộc quyền kiểm soát của người chơi ngồi bên đó.</a:t>
            </a:r>
          </a:p>
          <a:p>
            <a:endParaRPr lang="en-US"/>
          </a:p>
        </p:txBody>
      </p:sp>
      <p:sp>
        <p:nvSpPr>
          <p:cNvPr id="4" name="Slide Number Placeholder 3"/>
          <p:cNvSpPr>
            <a:spLocks noGrp="1"/>
          </p:cNvSpPr>
          <p:nvPr>
            <p:ph type="sldNum" sz="quarter" idx="5"/>
          </p:nvPr>
        </p:nvSpPr>
        <p:spPr/>
        <p:txBody>
          <a:bodyPr/>
          <a:lstStyle/>
          <a:p>
            <a:fld id="{D5F3FB69-2A85-4C9D-8E2B-14F5B2E036F5}" type="slidenum">
              <a:rPr lang="en-US" smtClean="0"/>
              <a:t>3</a:t>
            </a:fld>
            <a:endParaRPr lang="en-US"/>
          </a:p>
        </p:txBody>
      </p:sp>
    </p:spTree>
    <p:extLst>
      <p:ext uri="{BB962C8B-B14F-4D97-AF65-F5344CB8AC3E}">
        <p14:creationId xmlns:p14="http://schemas.microsoft.com/office/powerpoint/2010/main" val="912193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a:solidFill>
                  <a:srgbClr val="202122"/>
                </a:solidFill>
                <a:effectLst/>
                <a:latin typeface="Arial" panose="020B0604020202020204" pitchFamily="34" charset="0"/>
              </a:rPr>
              <a:t>Mục tiêu cần đạt được để giành chiến thắng: người thắng cuộc trong trò chơi này là người mà khi cuộc chơi kết thúc có tổng số </a:t>
            </a:r>
            <a:r>
              <a:rPr lang="vi-VN" b="0" i="1">
                <a:solidFill>
                  <a:srgbClr val="202122"/>
                </a:solidFill>
                <a:effectLst/>
                <a:latin typeface="Arial" panose="020B0604020202020204" pitchFamily="34" charset="0"/>
              </a:rPr>
              <a:t>dân</a:t>
            </a:r>
            <a:r>
              <a:rPr lang="vi-VN" b="0" i="0">
                <a:solidFill>
                  <a:srgbClr val="202122"/>
                </a:solidFill>
                <a:effectLst/>
                <a:latin typeface="Arial" panose="020B0604020202020204" pitchFamily="34" charset="0"/>
              </a:rPr>
              <a:t> quy đổi nhiều hơn. Tùy theo luật chơi từng địa phương hoặc thỏa thuận giữa hai người chơi nhưng phổ biến là 1 </a:t>
            </a:r>
            <a:r>
              <a:rPr lang="vi-VN" b="0" i="1">
                <a:solidFill>
                  <a:srgbClr val="202122"/>
                </a:solidFill>
                <a:effectLst/>
                <a:latin typeface="Arial" panose="020B0604020202020204" pitchFamily="34" charset="0"/>
              </a:rPr>
              <a:t>quan</a:t>
            </a:r>
            <a:r>
              <a:rPr lang="vi-VN" b="0" i="0">
                <a:solidFill>
                  <a:srgbClr val="202122"/>
                </a:solidFill>
                <a:effectLst/>
                <a:latin typeface="Arial" panose="020B0604020202020204" pitchFamily="34" charset="0"/>
              </a:rPr>
              <a:t> được quy đổi bằng 10 </a:t>
            </a:r>
            <a:r>
              <a:rPr lang="vi-VN" b="0" i="1">
                <a:solidFill>
                  <a:srgbClr val="202122"/>
                </a:solidFill>
                <a:effectLst/>
                <a:latin typeface="Arial" panose="020B0604020202020204" pitchFamily="34" charset="0"/>
              </a:rPr>
              <a:t>dân</a:t>
            </a:r>
            <a:r>
              <a:rPr lang="vi-VN" b="0" i="0">
                <a:solidFill>
                  <a:srgbClr val="202122"/>
                </a:solidFill>
                <a:effectLst/>
                <a:latin typeface="Arial" panose="020B0604020202020204" pitchFamily="34" charset="0"/>
              </a:rPr>
              <a:t> hoặc 5 </a:t>
            </a:r>
            <a:r>
              <a:rPr lang="vi-VN" b="0" i="1">
                <a:solidFill>
                  <a:srgbClr val="202122"/>
                </a:solidFill>
                <a:effectLst/>
                <a:latin typeface="Arial" panose="020B0604020202020204" pitchFamily="34" charset="0"/>
              </a:rPr>
              <a:t>dân (cờ).</a:t>
            </a:r>
            <a:endParaRPr lang="vi-VN" b="0" i="0">
              <a:solidFill>
                <a:srgbClr val="202122"/>
              </a:solidFill>
              <a:effectLst/>
              <a:latin typeface="Arial" panose="020B0604020202020204" pitchFamily="34" charset="0"/>
            </a:endParaRPr>
          </a:p>
          <a:p>
            <a:pPr algn="l"/>
            <a:r>
              <a:rPr lang="vi-VN" b="0" i="0">
                <a:solidFill>
                  <a:srgbClr val="202122"/>
                </a:solidFill>
                <a:effectLst/>
                <a:latin typeface="Arial" panose="020B0604020202020204" pitchFamily="34" charset="0"/>
              </a:rPr>
              <a:t>Di chuyển quân: từng người chơi khi đến lượt của mình sẽ di chuyển </a:t>
            </a:r>
            <a:r>
              <a:rPr lang="vi-VN" b="0" i="1">
                <a:solidFill>
                  <a:srgbClr val="202122"/>
                </a:solidFill>
                <a:effectLst/>
                <a:latin typeface="Arial" panose="020B0604020202020204" pitchFamily="34" charset="0"/>
              </a:rPr>
              <a:t>dân</a:t>
            </a:r>
            <a:r>
              <a:rPr lang="vi-VN" b="0" i="0">
                <a:solidFill>
                  <a:srgbClr val="202122"/>
                </a:solidFill>
                <a:effectLst/>
                <a:latin typeface="Arial" panose="020B0604020202020204" pitchFamily="34" charset="0"/>
              </a:rPr>
              <a:t> theo phương án để có thể </a:t>
            </a:r>
            <a:r>
              <a:rPr lang="vi-VN" b="0" i="1">
                <a:solidFill>
                  <a:srgbClr val="202122"/>
                </a:solidFill>
                <a:effectLst/>
                <a:latin typeface="Arial" panose="020B0604020202020204" pitchFamily="34" charset="0"/>
              </a:rPr>
              <a:t>ăn</a:t>
            </a:r>
            <a:r>
              <a:rPr lang="vi-VN" b="0" i="0">
                <a:solidFill>
                  <a:srgbClr val="202122"/>
                </a:solidFill>
                <a:effectLst/>
                <a:latin typeface="Arial" panose="020B0604020202020204" pitchFamily="34" charset="0"/>
              </a:rPr>
              <a:t> được càng nhiều </a:t>
            </a:r>
            <a:r>
              <a:rPr lang="vi-VN" b="0" i="1">
                <a:solidFill>
                  <a:srgbClr val="202122"/>
                </a:solidFill>
                <a:effectLst/>
                <a:latin typeface="Arial" panose="020B0604020202020204" pitchFamily="34" charset="0"/>
              </a:rPr>
              <a:t>dân</a:t>
            </a:r>
            <a:r>
              <a:rPr lang="vi-VN" b="0" i="0">
                <a:solidFill>
                  <a:srgbClr val="202122"/>
                </a:solidFill>
                <a:effectLst/>
                <a:latin typeface="Arial" panose="020B0604020202020204" pitchFamily="34" charset="0"/>
              </a:rPr>
              <a:t> và </a:t>
            </a:r>
            <a:r>
              <a:rPr lang="vi-VN" b="0" i="1">
                <a:solidFill>
                  <a:srgbClr val="202122"/>
                </a:solidFill>
                <a:effectLst/>
                <a:latin typeface="Arial" panose="020B0604020202020204" pitchFamily="34" charset="0"/>
              </a:rPr>
              <a:t>quan</a:t>
            </a:r>
            <a:r>
              <a:rPr lang="vi-VN" b="0" i="0">
                <a:solidFill>
                  <a:srgbClr val="202122"/>
                </a:solidFill>
                <a:effectLst/>
                <a:latin typeface="Arial" panose="020B0604020202020204" pitchFamily="34" charset="0"/>
              </a:rPr>
              <a:t> hơn đối phương càng tốt. Người thực hiện lượt đi đầu tiên thường được xác định bằng cách </a:t>
            </a:r>
            <a:r>
              <a:rPr lang="vi-VN" b="0" i="1">
                <a:solidFill>
                  <a:srgbClr val="202122"/>
                </a:solidFill>
                <a:effectLst/>
                <a:latin typeface="Arial" panose="020B0604020202020204" pitchFamily="34" charset="0"/>
              </a:rPr>
              <a:t>oẳn tù tì</a:t>
            </a:r>
            <a:r>
              <a:rPr lang="vi-VN" b="0" i="0">
                <a:solidFill>
                  <a:srgbClr val="202122"/>
                </a:solidFill>
                <a:effectLst/>
                <a:latin typeface="Arial" panose="020B0604020202020204" pitchFamily="34" charset="0"/>
              </a:rPr>
              <a:t> hay thỏa thuận. </a:t>
            </a:r>
          </a:p>
          <a:p>
            <a:endParaRPr lang="en-US"/>
          </a:p>
        </p:txBody>
      </p:sp>
      <p:sp>
        <p:nvSpPr>
          <p:cNvPr id="4" name="Slide Number Placeholder 3"/>
          <p:cNvSpPr>
            <a:spLocks noGrp="1"/>
          </p:cNvSpPr>
          <p:nvPr>
            <p:ph type="sldNum" sz="quarter" idx="5"/>
          </p:nvPr>
        </p:nvSpPr>
        <p:spPr/>
        <p:txBody>
          <a:bodyPr/>
          <a:lstStyle/>
          <a:p>
            <a:fld id="{D5F3FB69-2A85-4C9D-8E2B-14F5B2E036F5}" type="slidenum">
              <a:rPr lang="en-US" smtClean="0"/>
              <a:t>4</a:t>
            </a:fld>
            <a:endParaRPr lang="en-US"/>
          </a:p>
        </p:txBody>
      </p:sp>
    </p:spTree>
    <p:extLst>
      <p:ext uri="{BB962C8B-B14F-4D97-AF65-F5344CB8AC3E}">
        <p14:creationId xmlns:p14="http://schemas.microsoft.com/office/powerpoint/2010/main" val="2890696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a:solidFill>
                  <a:srgbClr val="202122"/>
                </a:solidFill>
                <a:effectLst/>
                <a:latin typeface="Arial" panose="020B0604020202020204" pitchFamily="34" charset="0"/>
              </a:rPr>
              <a:t>Khi đến lượt, người chơi sẽ dùng tất cả số quân trong một ô có quân bất kỳ do người đó chọn trong số 5 ô vuông thuộc quyền kiểm soát của mình để lần lượt rải vào các ô, mỗi ô 1 quân, bắt đầu từ ô gần nhất và có thể rải ngược chiều xuôi chiều kim </a:t>
            </a:r>
            <a:r>
              <a:rPr lang="vi-VN" b="0" i="0" u="none" strike="noStrike">
                <a:solidFill>
                  <a:srgbClr val="0645AD"/>
                </a:solidFill>
                <a:effectLst/>
                <a:latin typeface="Arial" panose="020B0604020202020204" pitchFamily="34" charset="0"/>
                <a:hlinkClick r:id="rId3" tooltip="Đồng hồ"/>
              </a:rPr>
              <a:t>đồng hồ</a:t>
            </a:r>
            <a:r>
              <a:rPr lang="vi-VN" b="0" i="0">
                <a:solidFill>
                  <a:srgbClr val="202122"/>
                </a:solidFill>
                <a:effectLst/>
                <a:latin typeface="Arial" panose="020B0604020202020204" pitchFamily="34" charset="0"/>
              </a:rPr>
              <a:t> tùy ý. Khi rải hết quân cuối cùng, tùy tình huống mà người chơi sẽ phải xử lý tiếp như sau:</a:t>
            </a:r>
          </a:p>
          <a:p>
            <a:pPr algn="l">
              <a:buFont typeface="Arial" panose="020B0604020202020204" pitchFamily="34" charset="0"/>
              <a:buChar char="•"/>
            </a:pPr>
            <a:r>
              <a:rPr lang="vi-VN" b="0" i="0">
                <a:solidFill>
                  <a:srgbClr val="202122"/>
                </a:solidFill>
                <a:effectLst/>
                <a:latin typeface="Arial" panose="020B0604020202020204" pitchFamily="34" charset="0"/>
              </a:rPr>
              <a:t>Nếu liền sau đó là một ô vuông có chứa quân thì tiếp tục dùng tất cả số quân đó để rải tiếp,theo chiều đã chọn.</a:t>
            </a:r>
          </a:p>
          <a:p>
            <a:pPr algn="l">
              <a:buFont typeface="Arial" panose="020B0604020202020204" pitchFamily="34" charset="0"/>
              <a:buChar char="•"/>
            </a:pPr>
            <a:r>
              <a:rPr lang="vi-VN" b="0" i="0">
                <a:solidFill>
                  <a:srgbClr val="202122"/>
                </a:solidFill>
                <a:effectLst/>
                <a:latin typeface="Arial" panose="020B0604020202020204" pitchFamily="34" charset="0"/>
              </a:rPr>
              <a:t>Nếu liền sau đó là một ô trống (không phân biệt </a:t>
            </a:r>
            <a:r>
              <a:rPr lang="vi-VN" b="0" i="1">
                <a:solidFill>
                  <a:srgbClr val="202122"/>
                </a:solidFill>
                <a:effectLst/>
                <a:latin typeface="Arial" panose="020B0604020202020204" pitchFamily="34" charset="0"/>
              </a:rPr>
              <a:t>ô quan</a:t>
            </a:r>
            <a:r>
              <a:rPr lang="vi-VN" b="0" i="0">
                <a:solidFill>
                  <a:srgbClr val="202122"/>
                </a:solidFill>
                <a:effectLst/>
                <a:latin typeface="Arial" panose="020B0604020202020204" pitchFamily="34" charset="0"/>
              </a:rPr>
              <a:t> hay </a:t>
            </a:r>
            <a:r>
              <a:rPr lang="vi-VN" b="0" i="1">
                <a:solidFill>
                  <a:srgbClr val="202122"/>
                </a:solidFill>
                <a:effectLst/>
                <a:latin typeface="Arial" panose="020B0604020202020204" pitchFamily="34" charset="0"/>
              </a:rPr>
              <a:t>ô dân</a:t>
            </a:r>
            <a:r>
              <a:rPr lang="vi-VN" b="0" i="0">
                <a:solidFill>
                  <a:srgbClr val="202122"/>
                </a:solidFill>
                <a:effectLst/>
                <a:latin typeface="Arial" panose="020B0604020202020204" pitchFamily="34" charset="0"/>
              </a:rPr>
              <a:t>) rồi đến một ô có chứa quân thì người chơi sẽ bị mất lượt số quân trong ô đó. Số quân bị </a:t>
            </a:r>
            <a:r>
              <a:rPr lang="vi-VN" b="0" i="1">
                <a:solidFill>
                  <a:srgbClr val="202122"/>
                </a:solidFill>
                <a:effectLst/>
                <a:latin typeface="Arial" panose="020B0604020202020204" pitchFamily="34" charset="0"/>
              </a:rPr>
              <a:t>ăn</a:t>
            </a:r>
            <a:r>
              <a:rPr lang="vi-VN" b="0" i="0">
                <a:solidFill>
                  <a:srgbClr val="202122"/>
                </a:solidFill>
                <a:effectLst/>
                <a:latin typeface="Arial" panose="020B0604020202020204" pitchFamily="34" charset="0"/>
              </a:rPr>
              <a:t> sẽ được loại ra khỏi bàn chơi để người chơi tính điểm khi kết thúc. Nếu liền sau ô có quân đã bị </a:t>
            </a:r>
            <a:r>
              <a:rPr lang="vi-VN" b="0" i="1">
                <a:solidFill>
                  <a:srgbClr val="202122"/>
                </a:solidFill>
                <a:effectLst/>
                <a:latin typeface="Arial" panose="020B0604020202020204" pitchFamily="34" charset="0"/>
              </a:rPr>
              <a:t>ăn</a:t>
            </a:r>
            <a:r>
              <a:rPr lang="vi-VN" b="0" i="0">
                <a:solidFill>
                  <a:srgbClr val="202122"/>
                </a:solidFill>
                <a:effectLst/>
                <a:latin typeface="Arial" panose="020B0604020202020204" pitchFamily="34" charset="0"/>
              </a:rPr>
              <a:t> lại là một ô trống rồi đến một ô có quân nữa thì người chơi có quyền </a:t>
            </a:r>
            <a:r>
              <a:rPr lang="vi-VN" b="0" i="1">
                <a:solidFill>
                  <a:srgbClr val="202122"/>
                </a:solidFill>
                <a:effectLst/>
                <a:latin typeface="Arial" panose="020B0604020202020204" pitchFamily="34" charset="0"/>
              </a:rPr>
              <a:t>ăn</a:t>
            </a:r>
            <a:r>
              <a:rPr lang="vi-VN" b="0" i="0">
                <a:solidFill>
                  <a:srgbClr val="202122"/>
                </a:solidFill>
                <a:effectLst/>
                <a:latin typeface="Arial" panose="020B0604020202020204" pitchFamily="34" charset="0"/>
              </a:rPr>
              <a:t> tiếp cả quân ở ô này... Do đó trong cuộc chơi có thể có phương án rải quân làm cho người chơi ăn hết toàn bộ số quân trên bàn chơi chỉ trong một lượt đi của mình. Một ô có nhiều </a:t>
            </a:r>
            <a:r>
              <a:rPr lang="vi-VN" b="0" i="1">
                <a:solidFill>
                  <a:srgbClr val="202122"/>
                </a:solidFill>
                <a:effectLst/>
                <a:latin typeface="Arial" panose="020B0604020202020204" pitchFamily="34" charset="0"/>
              </a:rPr>
              <a:t>dân</a:t>
            </a:r>
            <a:r>
              <a:rPr lang="vi-VN" b="0" i="0">
                <a:solidFill>
                  <a:srgbClr val="202122"/>
                </a:solidFill>
                <a:effectLst/>
                <a:latin typeface="Arial" panose="020B0604020202020204" pitchFamily="34" charset="0"/>
              </a:rPr>
              <a:t> thường được trẻ em gọi là ô </a:t>
            </a:r>
            <a:r>
              <a:rPr lang="vi-VN" b="0" i="1">
                <a:solidFill>
                  <a:srgbClr val="202122"/>
                </a:solidFill>
                <a:effectLst/>
                <a:latin typeface="Arial" panose="020B0604020202020204" pitchFamily="34" charset="0"/>
              </a:rPr>
              <a:t>nhà giàu</a:t>
            </a:r>
            <a:r>
              <a:rPr lang="vi-VN" b="0" i="0">
                <a:solidFill>
                  <a:srgbClr val="202122"/>
                </a:solidFill>
                <a:effectLst/>
                <a:latin typeface="Arial" panose="020B0604020202020204" pitchFamily="34" charset="0"/>
              </a:rPr>
              <a:t>, rất nhiều </a:t>
            </a:r>
            <a:r>
              <a:rPr lang="vi-VN" b="0" i="1">
                <a:solidFill>
                  <a:srgbClr val="202122"/>
                </a:solidFill>
                <a:effectLst/>
                <a:latin typeface="Arial" panose="020B0604020202020204" pitchFamily="34" charset="0"/>
              </a:rPr>
              <a:t>dân</a:t>
            </a:r>
            <a:r>
              <a:rPr lang="vi-VN" b="0" i="0">
                <a:solidFill>
                  <a:srgbClr val="202122"/>
                </a:solidFill>
                <a:effectLst/>
                <a:latin typeface="Arial" panose="020B0604020202020204" pitchFamily="34" charset="0"/>
              </a:rPr>
              <a:t> thì gọi là </a:t>
            </a:r>
            <a:r>
              <a:rPr lang="vi-VN" b="0" i="1">
                <a:solidFill>
                  <a:srgbClr val="202122"/>
                </a:solidFill>
                <a:effectLst/>
                <a:latin typeface="Arial" panose="020B0604020202020204" pitchFamily="34" charset="0"/>
              </a:rPr>
              <a:t>giàu sụ</a:t>
            </a:r>
            <a:r>
              <a:rPr lang="vi-VN" b="0" i="0">
                <a:solidFill>
                  <a:srgbClr val="202122"/>
                </a:solidFill>
                <a:effectLst/>
                <a:latin typeface="Arial" panose="020B0604020202020204" pitchFamily="34" charset="0"/>
              </a:rPr>
              <a:t>. Người chơi có thể bằng kinh nghiệm hoặc tính toán phương án nhằm </a:t>
            </a:r>
            <a:r>
              <a:rPr lang="vi-VN" b="0" i="1">
                <a:solidFill>
                  <a:srgbClr val="202122"/>
                </a:solidFill>
                <a:effectLst/>
                <a:latin typeface="Arial" panose="020B0604020202020204" pitchFamily="34" charset="0"/>
              </a:rPr>
              <a:t>nuôi</a:t>
            </a:r>
            <a:r>
              <a:rPr lang="vi-VN" b="0" i="0">
                <a:solidFill>
                  <a:srgbClr val="202122"/>
                </a:solidFill>
                <a:effectLst/>
                <a:latin typeface="Arial" panose="020B0604020202020204" pitchFamily="34" charset="0"/>
              </a:rPr>
              <a:t> ô </a:t>
            </a:r>
            <a:r>
              <a:rPr lang="vi-VN" b="0" i="1">
                <a:solidFill>
                  <a:srgbClr val="202122"/>
                </a:solidFill>
                <a:effectLst/>
                <a:latin typeface="Arial" panose="020B0604020202020204" pitchFamily="34" charset="0"/>
              </a:rPr>
              <a:t>nhà giàu</a:t>
            </a:r>
            <a:r>
              <a:rPr lang="vi-VN" b="0" i="0">
                <a:solidFill>
                  <a:srgbClr val="202122"/>
                </a:solidFill>
                <a:effectLst/>
                <a:latin typeface="Arial" panose="020B0604020202020204" pitchFamily="34" charset="0"/>
              </a:rPr>
              <a:t> rồi mới </a:t>
            </a:r>
            <a:r>
              <a:rPr lang="vi-VN" b="0" i="1">
                <a:solidFill>
                  <a:srgbClr val="202122"/>
                </a:solidFill>
                <a:effectLst/>
                <a:latin typeface="Arial" panose="020B0604020202020204" pitchFamily="34" charset="0"/>
              </a:rPr>
              <a:t>ăn</a:t>
            </a:r>
            <a:r>
              <a:rPr lang="vi-VN" b="0" i="0">
                <a:solidFill>
                  <a:srgbClr val="202122"/>
                </a:solidFill>
                <a:effectLst/>
                <a:latin typeface="Arial" panose="020B0604020202020204" pitchFamily="34" charset="0"/>
              </a:rPr>
              <a:t> để được nhiều điểm.</a:t>
            </a:r>
          </a:p>
          <a:p>
            <a:endParaRPr lang="en-US"/>
          </a:p>
        </p:txBody>
      </p:sp>
      <p:sp>
        <p:nvSpPr>
          <p:cNvPr id="4" name="Slide Number Placeholder 3"/>
          <p:cNvSpPr>
            <a:spLocks noGrp="1"/>
          </p:cNvSpPr>
          <p:nvPr>
            <p:ph type="sldNum" sz="quarter" idx="5"/>
          </p:nvPr>
        </p:nvSpPr>
        <p:spPr/>
        <p:txBody>
          <a:bodyPr/>
          <a:lstStyle/>
          <a:p>
            <a:fld id="{D5F3FB69-2A85-4C9D-8E2B-14F5B2E036F5}" type="slidenum">
              <a:rPr lang="en-US" smtClean="0"/>
              <a:t>5</a:t>
            </a:fld>
            <a:endParaRPr lang="en-US"/>
          </a:p>
        </p:txBody>
      </p:sp>
    </p:spTree>
    <p:extLst>
      <p:ext uri="{BB962C8B-B14F-4D97-AF65-F5344CB8AC3E}">
        <p14:creationId xmlns:p14="http://schemas.microsoft.com/office/powerpoint/2010/main" val="2450971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Tìm kiếm luôn là thao tác nền móng cho rất nhiều tác vụ tính toán. Các bài toán tìm kiếm bao gồm việc tìm cách tốt nhất để thu được thông tin cần cho một quyết định. Mỗi bài toán bất kỳ đều chứa trong đó một bài toán con tìm kiếm theo một chiều hướng nào đó, các tình huống tồn tại ở đó việc tìm kiếm cần phải xử lý là: kiểm tra các tài khoản, thanh tra và điều khiển chất lượng… </a:t>
            </a:r>
          </a:p>
          <a:p>
            <a:r>
              <a:rPr lang="vi-VN"/>
              <a:t>Một cách tổng quát, tìm kiếm có thể hiểu là tìm một hoặc một số đối tượng thỏa mãn những đòi hỏi nào đó trong tập hợp rộng lớn các đối tượng.</a:t>
            </a:r>
          </a:p>
          <a:p>
            <a:endParaRPr lang="vi-VN"/>
          </a:p>
          <a:p>
            <a:r>
              <a:rPr lang="vi-VN"/>
              <a:t>Chúng ta có thể kể ra rất nhiều vấn đề mà việc giải quyết nó được quy về vấn đề tìm kiếm. Trong cờ Ô ăn quan cũng vậy, vấn đề tìm kiếm được thể hiện ở chỗ, trong số rất nhiều nước đi có thể thực hiện, người chơi phải tìm ra nước đi có ưu thế thắng</a:t>
            </a:r>
          </a:p>
          <a:p>
            <a:r>
              <a:rPr lang="vi-VN"/>
              <a:t>Khi muốn giải quyết một vấn đề nào đó bằng tìm kiếm, trước hết ta phải xác định không gian tìm kiếm. Không gian tìm kiếm bao gồm tất cả các đối tượng mà ta cần quan tâm để tìm ra trong đó đối tượng yêu cầu. </a:t>
            </a:r>
            <a:endParaRPr lang="en-US"/>
          </a:p>
        </p:txBody>
      </p:sp>
      <p:sp>
        <p:nvSpPr>
          <p:cNvPr id="4" name="Slide Number Placeholder 3"/>
          <p:cNvSpPr>
            <a:spLocks noGrp="1"/>
          </p:cNvSpPr>
          <p:nvPr>
            <p:ph type="sldNum" sz="quarter" idx="5"/>
          </p:nvPr>
        </p:nvSpPr>
        <p:spPr/>
        <p:txBody>
          <a:bodyPr/>
          <a:lstStyle/>
          <a:p>
            <a:fld id="{D5F3FB69-2A85-4C9D-8E2B-14F5B2E036F5}" type="slidenum">
              <a:rPr lang="en-US" smtClean="0"/>
              <a:t>9</a:t>
            </a:fld>
            <a:endParaRPr lang="en-US"/>
          </a:p>
        </p:txBody>
      </p:sp>
    </p:spTree>
    <p:extLst>
      <p:ext uri="{BB962C8B-B14F-4D97-AF65-F5344CB8AC3E}">
        <p14:creationId xmlns:p14="http://schemas.microsoft.com/office/powerpoint/2010/main" val="3213736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zh-CN"/>
              <a:t>Là một thuật toán đệ quy lựa chọn bước đi kế tiếp trong một trò chơi có hai người bằng cách định giá trị cho các Node trên cây trò chơi sau đó tìm Node có giá trị phù hợp để đi bước tiếp theo.</a:t>
            </a:r>
          </a:p>
          <a:p>
            <a:r>
              <a:rPr lang="vi-VN" altLang="zh-CN"/>
              <a:t>Chiến lược này được xác định bằng cách xét giá trị Minimax đối với mỗi nút trong cây biểu diễn trò chơi.</a:t>
            </a:r>
          </a:p>
          <a:p>
            <a:r>
              <a:rPr lang="vi-VN" altLang="zh-CN"/>
              <a:t>MAX chọn nước đi ứng với giá trị cực đại. Đại diện cho người chơi luôn muốn chiến thắng.</a:t>
            </a:r>
          </a:p>
          <a:p>
            <a:r>
              <a:rPr lang="vi-VN" altLang="zh-CN"/>
              <a:t>MIN chọn nước đi ứng với giá trị cực tiểu. Đại diện cho người chơi cố gắng cho người MAX giành số điểm càng thấp càng tốt.</a:t>
            </a:r>
            <a:endParaRPr lang="zh-CN" altLang="en-US"/>
          </a:p>
          <a:p>
            <a:endParaRPr lang="en-US"/>
          </a:p>
        </p:txBody>
      </p:sp>
      <p:sp>
        <p:nvSpPr>
          <p:cNvPr id="4" name="Slide Number Placeholder 3"/>
          <p:cNvSpPr>
            <a:spLocks noGrp="1"/>
          </p:cNvSpPr>
          <p:nvPr>
            <p:ph type="sldNum" sz="quarter" idx="5"/>
          </p:nvPr>
        </p:nvSpPr>
        <p:spPr/>
        <p:txBody>
          <a:bodyPr/>
          <a:lstStyle/>
          <a:p>
            <a:fld id="{D5F3FB69-2A85-4C9D-8E2B-14F5B2E036F5}" type="slidenum">
              <a:rPr lang="en-US" smtClean="0"/>
              <a:t>12</a:t>
            </a:fld>
            <a:endParaRPr lang="en-US"/>
          </a:p>
        </p:txBody>
      </p:sp>
    </p:spTree>
    <p:extLst>
      <p:ext uri="{BB962C8B-B14F-4D97-AF65-F5344CB8AC3E}">
        <p14:creationId xmlns:p14="http://schemas.microsoft.com/office/powerpoint/2010/main" val="1295122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zh-CN"/>
              <a:t>Là một thuật toán đệ quy lựa chọn bước đi kế tiếp trong một trò chơi có hai người bằng cách định giá trị cho các Node trên cây trò chơi sau đó tìm Node có giá trị phù hợp để đi bước tiếp theo.</a:t>
            </a:r>
          </a:p>
          <a:p>
            <a:r>
              <a:rPr lang="vi-VN" altLang="zh-CN"/>
              <a:t>Chiến lược này được xác định bằng cách xét giá trị Minimax đối với mỗi nút trong cây biểu diễn trò chơi.</a:t>
            </a:r>
          </a:p>
          <a:p>
            <a:r>
              <a:rPr lang="vi-VN" altLang="zh-CN"/>
              <a:t>MAX chọn nước đi ứng với giá trị cực đại. Đại diện cho người chơi luôn muốn chiến thắng.</a:t>
            </a:r>
          </a:p>
          <a:p>
            <a:r>
              <a:rPr lang="vi-VN" altLang="zh-CN"/>
              <a:t>MIN chọn nước đi ứng với giá trị cực tiểu. Đại diện cho người chơi cố gắng cho người MAX giành số điểm càng thấp càng tốt.</a:t>
            </a:r>
            <a:endParaRPr lang="zh-CN" altLang="en-US"/>
          </a:p>
          <a:p>
            <a:endParaRPr lang="en-US"/>
          </a:p>
        </p:txBody>
      </p:sp>
      <p:sp>
        <p:nvSpPr>
          <p:cNvPr id="4" name="Slide Number Placeholder 3"/>
          <p:cNvSpPr>
            <a:spLocks noGrp="1"/>
          </p:cNvSpPr>
          <p:nvPr>
            <p:ph type="sldNum" sz="quarter" idx="5"/>
          </p:nvPr>
        </p:nvSpPr>
        <p:spPr/>
        <p:txBody>
          <a:bodyPr/>
          <a:lstStyle/>
          <a:p>
            <a:fld id="{D5F3FB69-2A85-4C9D-8E2B-14F5B2E036F5}" type="slidenum">
              <a:rPr lang="en-US" smtClean="0"/>
              <a:t>13</a:t>
            </a:fld>
            <a:endParaRPr lang="en-US"/>
          </a:p>
        </p:txBody>
      </p:sp>
    </p:spTree>
    <p:extLst>
      <p:ext uri="{BB962C8B-B14F-4D97-AF65-F5344CB8AC3E}">
        <p14:creationId xmlns:p14="http://schemas.microsoft.com/office/powerpoint/2010/main" val="2548344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zh-CN"/>
              <a:t>Giải thuật này thường sử dụng chung với thuật toán tìm kiếm Minimax nhằm hỗ trợ giảm bớt các không gian trạng thái trong cây trò chơi, giúp thuật toán Minimax có thể tìm kiếm sâu và nhanh hơn.</a:t>
            </a:r>
          </a:p>
          <a:p>
            <a:r>
              <a:rPr lang="vi-VN" altLang="zh-CN"/>
              <a:t>Ý tưởng cắt tỉa: Nếu một nhánh tìm kiếm nào đó không thể cải thiện đối với giá trị (hàm tiện ích) mà chúng đã có, thì không cần xét đến tìm kiếm đó nữa. Việc cắt tỉa các nhánh tìm kiếm “tồi” không ảnh hưởng đến kết quả cuối cùng.</a:t>
            </a:r>
          </a:p>
          <a:p>
            <a:endParaRPr lang="en-US"/>
          </a:p>
        </p:txBody>
      </p:sp>
      <p:sp>
        <p:nvSpPr>
          <p:cNvPr id="4" name="Slide Number Placeholder 3"/>
          <p:cNvSpPr>
            <a:spLocks noGrp="1"/>
          </p:cNvSpPr>
          <p:nvPr>
            <p:ph type="sldNum" sz="quarter" idx="5"/>
          </p:nvPr>
        </p:nvSpPr>
        <p:spPr/>
        <p:txBody>
          <a:bodyPr/>
          <a:lstStyle/>
          <a:p>
            <a:fld id="{D5F3FB69-2A85-4C9D-8E2B-14F5B2E036F5}" type="slidenum">
              <a:rPr lang="en-US" smtClean="0"/>
              <a:t>14</a:t>
            </a:fld>
            <a:endParaRPr lang="en-US"/>
          </a:p>
        </p:txBody>
      </p:sp>
    </p:spTree>
    <p:extLst>
      <p:ext uri="{BB962C8B-B14F-4D97-AF65-F5344CB8AC3E}">
        <p14:creationId xmlns:p14="http://schemas.microsoft.com/office/powerpoint/2010/main" val="3148173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zh-CN"/>
              <a:t>Giải thuật này thường sử dụng chung với thuật toán tìm kiếm Minimax nhằm hỗ trợ giảm bớt các không gian trạng thái trong cây trò chơi, giúp thuật toán Minimax có thể tìm kiếm sâu và nhanh hơn.</a:t>
            </a:r>
          </a:p>
          <a:p>
            <a:r>
              <a:rPr lang="vi-VN" altLang="zh-CN"/>
              <a:t>Ý tưởng cắt tỉa: Nếu một nhánh tìm kiếm nào đó không thể cải thiện đối với giá trị (hàm tiện ích) mà chúng đã có, thì không cần xét đến tìm kiếm đó nữa. Việc cắt tỉa các nhánh tìm kiếm “tồi” không ảnh hưởng đến kết quả cuối cùng.</a:t>
            </a:r>
          </a:p>
          <a:p>
            <a:endParaRPr lang="en-US"/>
          </a:p>
        </p:txBody>
      </p:sp>
      <p:sp>
        <p:nvSpPr>
          <p:cNvPr id="4" name="Slide Number Placeholder 3"/>
          <p:cNvSpPr>
            <a:spLocks noGrp="1"/>
          </p:cNvSpPr>
          <p:nvPr>
            <p:ph type="sldNum" sz="quarter" idx="5"/>
          </p:nvPr>
        </p:nvSpPr>
        <p:spPr/>
        <p:txBody>
          <a:bodyPr/>
          <a:lstStyle/>
          <a:p>
            <a:fld id="{D5F3FB69-2A85-4C9D-8E2B-14F5B2E036F5}" type="slidenum">
              <a:rPr lang="en-US" smtClean="0"/>
              <a:t>15</a:t>
            </a:fld>
            <a:endParaRPr lang="en-US"/>
          </a:p>
        </p:txBody>
      </p:sp>
    </p:spTree>
    <p:extLst>
      <p:ext uri="{BB962C8B-B14F-4D97-AF65-F5344CB8AC3E}">
        <p14:creationId xmlns:p14="http://schemas.microsoft.com/office/powerpoint/2010/main" val="3189194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ltLang="zh-CN"/>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a:p>
        </p:txBody>
      </p:sp>
      <p:sp>
        <p:nvSpPr>
          <p:cNvPr id="4" name="Date Placeholder 3"/>
          <p:cNvSpPr>
            <a:spLocks noGrp="1"/>
          </p:cNvSpPr>
          <p:nvPr>
            <p:ph type="dt" sz="half" idx="10"/>
          </p:nvPr>
        </p:nvSpPr>
        <p:spPr/>
        <p:txBody>
          <a:bodyPr/>
          <a:lstStyle/>
          <a:p>
            <a:fld id="{BC4DE56B-534B-4BF7-9147-27BB58B409BD}" type="datetime1">
              <a:rPr lang="zh-CN" altLang="en-US" smtClean="0"/>
              <a:t>2022/1/19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4071749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E0F0B114-7E74-4F07-9AF8-6591104816DA}" type="datetime1">
              <a:rPr lang="zh-CN" altLang="en-US" smtClean="0"/>
              <a:t>2022/1/19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713874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0907DFDE-638B-4017-9749-CDFD4C700037}" type="datetime1">
              <a:rPr lang="zh-CN" altLang="en-US" smtClean="0"/>
              <a:t>2022/1/19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2683546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7936D867-65FC-4AD6-B98D-D56C80042ECF}" type="datetime1">
              <a:rPr lang="zh-CN" altLang="en-US" smtClean="0"/>
              <a:t>2022/1/19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2386601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ltLang="zh-CN"/>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5341521A-8ACF-495A-8991-5E811131C494}" type="datetime1">
              <a:rPr lang="zh-CN" altLang="en-US" smtClean="0"/>
              <a:t>2022/1/19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523757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0F4505F8-2D0D-4AA3-8A75-C77CEDB7BF4E}" type="datetime1">
              <a:rPr lang="zh-CN" altLang="en-US" smtClean="0"/>
              <a:t>2022/1/19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743755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43924D2B-0AF0-4307-8D6A-27A248A9793B}" type="datetime1">
              <a:rPr lang="zh-CN" altLang="en-US" smtClean="0"/>
              <a:t>2022/1/19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4107549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B454BEE1-29D2-4CC9-BBE3-9926D2751091}" type="datetime1">
              <a:rPr lang="zh-CN" altLang="en-US" smtClean="0"/>
              <a:t>2022/1/19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59854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C7B799-E742-4581-869F-DD334058113A}" type="datetime1">
              <a:rPr lang="zh-CN" altLang="en-US" smtClean="0"/>
              <a:t>2022/1/19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828364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D44D09E2-7580-411A-9310-0588E75417E0}" type="datetime1">
              <a:rPr lang="zh-CN" altLang="en-US" smtClean="0"/>
              <a:t>2022/1/19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262923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D68F9D44-CD7E-452E-8F1A-B5619187FABE}" type="datetime1">
              <a:rPr lang="zh-CN" altLang="en-US" smtClean="0"/>
              <a:t>2022/1/19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1453787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876B75-F8D1-4FB3-AC83-4DCA22F2E50B}" type="datetime1">
              <a:rPr lang="zh-CN" altLang="en-US" smtClean="0"/>
              <a:t>2022/1/19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17153411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jpeg"/><Relationship Id="rId7" Type="http://schemas.openxmlformats.org/officeDocument/2006/relationships/customXml" Target="../ink/ink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D28F74-C3F4-40F2-86CC-D1DEF9C44300}"/>
              </a:ext>
            </a:extLst>
          </p:cNvPr>
          <p:cNvSpPr>
            <a:spLocks noGrp="1"/>
          </p:cNvSpPr>
          <p:nvPr>
            <p:ph idx="1"/>
          </p:nvPr>
        </p:nvSpPr>
        <p:spPr>
          <a:xfrm>
            <a:off x="628650" y="1534886"/>
            <a:ext cx="7886700" cy="4691743"/>
          </a:xfrm>
        </p:spPr>
        <p:txBody>
          <a:bodyPr vert="horz" lIns="91440" tIns="45720" rIns="91440" bIns="45720" rtlCol="0" anchor="t">
            <a:normAutofit fontScale="85000" lnSpcReduction="20000"/>
          </a:bodyPr>
          <a:lstStyle/>
          <a:p>
            <a:pPr marL="0" indent="0" algn="ctr">
              <a:buNone/>
            </a:pPr>
            <a:r>
              <a:rPr lang="vi-VN" altLang="zh-CN" sz="6000" b="1">
                <a:solidFill>
                  <a:schemeClr val="bg1"/>
                </a:solidFill>
                <a:latin typeface="Linh AvantGarde" panose="02000603030000020004" pitchFamily="2" charset="0"/>
                <a:ea typeface="等线"/>
              </a:rPr>
              <a:t>NHẬP MÔN </a:t>
            </a:r>
            <a:endParaRPr lang="en-US" altLang="zh-CN" sz="6000" b="1">
              <a:solidFill>
                <a:schemeClr val="bg1"/>
              </a:solidFill>
              <a:latin typeface="Linh AvantGarde" panose="02000603030000020004" pitchFamily="2" charset="0"/>
            </a:endParaRPr>
          </a:p>
          <a:p>
            <a:pPr marL="0" indent="0" algn="ctr">
              <a:buNone/>
            </a:pPr>
            <a:r>
              <a:rPr lang="vi-VN" altLang="zh-CN" sz="6000" b="1">
                <a:solidFill>
                  <a:schemeClr val="bg1"/>
                </a:solidFill>
                <a:latin typeface="Linh AvantGarde" panose="02000603030000020004" pitchFamily="2" charset="0"/>
                <a:ea typeface="等线"/>
              </a:rPr>
              <a:t>TRÍ TUỆ NHÂN</a:t>
            </a:r>
            <a:r>
              <a:rPr lang="en-US" altLang="zh-CN" sz="6000" b="1">
                <a:solidFill>
                  <a:schemeClr val="bg1"/>
                </a:solidFill>
                <a:latin typeface="Linh AvantGarde"/>
                <a:ea typeface="等线"/>
              </a:rPr>
              <a:t> </a:t>
            </a:r>
            <a:r>
              <a:rPr lang="vi-VN" altLang="zh-CN" sz="6000" b="1">
                <a:solidFill>
                  <a:schemeClr val="bg1"/>
                </a:solidFill>
                <a:latin typeface="Linh AvantGarde" panose="02000603030000020004" pitchFamily="2" charset="0"/>
                <a:ea typeface="等线"/>
              </a:rPr>
              <a:t>TẠO</a:t>
            </a:r>
          </a:p>
          <a:p>
            <a:pPr marL="0" indent="0" algn="ctr">
              <a:buNone/>
            </a:pPr>
            <a:r>
              <a:rPr lang="vi-VN" altLang="zh-CN" sz="3600" b="1" err="1">
                <a:solidFill>
                  <a:schemeClr val="bg1"/>
                </a:solidFill>
                <a:latin typeface="Linh AvantGarde" panose="02000603030000020004" pitchFamily="2" charset="0"/>
                <a:ea typeface="等线"/>
              </a:rPr>
              <a:t>Đề</a:t>
            </a:r>
            <a:r>
              <a:rPr lang="vi-VN" altLang="zh-CN" sz="3600" b="1">
                <a:solidFill>
                  <a:schemeClr val="bg1"/>
                </a:solidFill>
                <a:latin typeface="Linh AvantGarde" panose="02000603030000020004" pitchFamily="2" charset="0"/>
                <a:ea typeface="等线"/>
              </a:rPr>
              <a:t> </a:t>
            </a:r>
            <a:r>
              <a:rPr lang="vi-VN" altLang="zh-CN" sz="3600" b="1" err="1">
                <a:solidFill>
                  <a:schemeClr val="bg1"/>
                </a:solidFill>
                <a:latin typeface="Linh AvantGarde" panose="02000603030000020004" pitchFamily="2" charset="0"/>
                <a:ea typeface="等线"/>
              </a:rPr>
              <a:t>tài</a:t>
            </a:r>
            <a:r>
              <a:rPr lang="vi-VN" altLang="zh-CN" sz="3600" b="1">
                <a:solidFill>
                  <a:schemeClr val="bg1"/>
                </a:solidFill>
                <a:latin typeface="Linh AvantGarde" panose="02000603030000020004" pitchFamily="2" charset="0"/>
                <a:ea typeface="等线"/>
              </a:rPr>
              <a:t>: TRÒ CHƠI Ô ĂN QUAN</a:t>
            </a:r>
            <a:endParaRPr lang="en-US" altLang="zh-CN" sz="3600" b="1">
              <a:solidFill>
                <a:schemeClr val="bg1"/>
              </a:solidFill>
              <a:latin typeface="Linh AvantGarde"/>
              <a:ea typeface="等线"/>
            </a:endParaRPr>
          </a:p>
          <a:p>
            <a:pPr marL="0" indent="0" algn="ctr">
              <a:buNone/>
            </a:pPr>
            <a:endParaRPr lang="vi-VN" altLang="zh-CN" sz="3600" b="1">
              <a:solidFill>
                <a:schemeClr val="bg1"/>
              </a:solidFill>
              <a:ea typeface="等线"/>
              <a:cs typeface="+mn-lt"/>
            </a:endParaRPr>
          </a:p>
          <a:p>
            <a:pPr marL="0" indent="0">
              <a:buNone/>
            </a:pPr>
            <a:r>
              <a:rPr lang="vi-VN" sz="2900" err="1">
                <a:solidFill>
                  <a:schemeClr val="bg1"/>
                </a:solidFill>
                <a:latin typeface="Arial"/>
                <a:ea typeface="+mn-lt"/>
                <a:cs typeface="Arial"/>
              </a:rPr>
              <a:t>Nhóm</a:t>
            </a:r>
            <a:r>
              <a:rPr lang="vi-VN" sz="2900">
                <a:solidFill>
                  <a:schemeClr val="bg1"/>
                </a:solidFill>
                <a:latin typeface="Arial"/>
                <a:ea typeface="+mn-lt"/>
                <a:cs typeface="Arial"/>
              </a:rPr>
              <a:t> 4</a:t>
            </a:r>
            <a:r>
              <a:rPr lang="en-US" sz="2900">
                <a:solidFill>
                  <a:schemeClr val="bg1"/>
                </a:solidFill>
                <a:ea typeface="+mn-lt"/>
                <a:cs typeface="+mn-lt"/>
              </a:rPr>
              <a:t>: </a:t>
            </a:r>
            <a:endParaRPr lang="en-US">
              <a:solidFill>
                <a:schemeClr val="bg1"/>
              </a:solidFill>
              <a:cs typeface="Calibri" panose="020F0502020204030204"/>
            </a:endParaRPr>
          </a:p>
          <a:p>
            <a:pPr marL="0" indent="0">
              <a:buNone/>
            </a:pPr>
            <a:r>
              <a:rPr lang="en-US" altLang="zh-CN" sz="2900">
                <a:solidFill>
                  <a:schemeClr val="bg1"/>
                </a:solidFill>
                <a:latin typeface="Linh AvantGarde"/>
                <a:ea typeface="等线"/>
              </a:rPr>
              <a:t>Nguyễn Văn Thịnh – 20194178</a:t>
            </a:r>
            <a:endParaRPr lang="vi-VN" altLang="zh-CN" sz="3600" b="1">
              <a:solidFill>
                <a:schemeClr val="bg1"/>
              </a:solidFill>
              <a:latin typeface="Linh AvantGarde"/>
              <a:ea typeface="等线" panose="02010600030101010101" pitchFamily="2" charset="-122"/>
            </a:endParaRPr>
          </a:p>
          <a:p>
            <a:pPr marL="0" indent="0">
              <a:buNone/>
            </a:pPr>
            <a:r>
              <a:rPr lang="en-US" altLang="zh-CN" sz="2900">
                <a:solidFill>
                  <a:schemeClr val="bg1"/>
                </a:solidFill>
                <a:latin typeface="Linh AvantGarde"/>
                <a:ea typeface="等线"/>
              </a:rPr>
              <a:t>Nguyễn Lê Tài – 20194162</a:t>
            </a:r>
          </a:p>
          <a:p>
            <a:pPr marL="0" indent="0">
              <a:buNone/>
            </a:pPr>
            <a:r>
              <a:rPr lang="en-US" altLang="zh-CN" sz="2900">
                <a:solidFill>
                  <a:schemeClr val="bg1"/>
                </a:solidFill>
                <a:latin typeface="Linh AvantGarde"/>
                <a:ea typeface="等线"/>
              </a:rPr>
              <a:t>Lê Văn Do – 20194017</a:t>
            </a:r>
            <a:endParaRPr lang="en-US">
              <a:solidFill>
                <a:schemeClr val="bg1"/>
              </a:solidFill>
              <a:cs typeface="Calibri" panose="020F0502020204030204"/>
            </a:endParaRPr>
          </a:p>
          <a:p>
            <a:pPr marL="0" indent="0">
              <a:buNone/>
            </a:pPr>
            <a:r>
              <a:rPr lang="en-US" altLang="zh-CN" sz="2900">
                <a:solidFill>
                  <a:schemeClr val="bg1"/>
                </a:solidFill>
                <a:latin typeface="Linh AvantGarde"/>
                <a:ea typeface="等线"/>
              </a:rPr>
              <a:t>Nguyễn Văn Dũng – 20194029</a:t>
            </a:r>
          </a:p>
          <a:p>
            <a:pPr marL="0" indent="0">
              <a:buNone/>
            </a:pPr>
            <a:r>
              <a:rPr lang="en-US" altLang="zh-CN" sz="2900">
                <a:solidFill>
                  <a:schemeClr val="bg1"/>
                </a:solidFill>
                <a:latin typeface="Linh AvantGarde"/>
                <a:ea typeface="等线"/>
              </a:rPr>
              <a:t>Nguyễn Linh Trang</a:t>
            </a:r>
            <a:r>
              <a:rPr lang="en-US" altLang="zh-CN" sz="2900">
                <a:solidFill>
                  <a:schemeClr val="bg1"/>
                </a:solidFill>
                <a:latin typeface="Linh AvantGarde"/>
                <a:ea typeface="等线"/>
                <a:cs typeface="+mn-lt"/>
              </a:rPr>
              <a:t> </a:t>
            </a:r>
            <a:r>
              <a:rPr lang="en-US" sz="2900">
                <a:solidFill>
                  <a:schemeClr val="bg1"/>
                </a:solidFill>
                <a:ea typeface="+mn-lt"/>
                <a:cs typeface="+mn-lt"/>
              </a:rPr>
              <a:t>–</a:t>
            </a:r>
            <a:r>
              <a:rPr lang="en-US" sz="2900">
                <a:solidFill>
                  <a:schemeClr val="bg1"/>
                </a:solidFill>
                <a:latin typeface="Calibri"/>
                <a:ea typeface="等线"/>
                <a:cs typeface="Calibri"/>
              </a:rPr>
              <a:t> </a:t>
            </a:r>
            <a:r>
              <a:rPr lang="en-US" altLang="zh-CN" sz="2900">
                <a:solidFill>
                  <a:schemeClr val="bg1"/>
                </a:solidFill>
                <a:latin typeface="Linh AvantGarde"/>
                <a:ea typeface="等线"/>
              </a:rPr>
              <a:t>20194189</a:t>
            </a:r>
            <a:endParaRPr lang="en-US" sz="2900">
              <a:solidFill>
                <a:schemeClr val="bg1"/>
              </a:solidFill>
              <a:latin typeface="Calibri"/>
              <a:ea typeface="+mn-lt"/>
              <a:cs typeface="Calibri"/>
            </a:endParaRPr>
          </a:p>
        </p:txBody>
      </p:sp>
      <p:sp>
        <p:nvSpPr>
          <p:cNvPr id="2" name="Slide Number Placeholder 1">
            <a:extLst>
              <a:ext uri="{FF2B5EF4-FFF2-40B4-BE49-F238E27FC236}">
                <a16:creationId xmlns:a16="http://schemas.microsoft.com/office/drawing/2014/main" id="{BBE00B1F-B584-4659-BD95-F4F3EB4EFF65}"/>
              </a:ext>
            </a:extLst>
          </p:cNvPr>
          <p:cNvSpPr>
            <a:spLocks noGrp="1"/>
          </p:cNvSpPr>
          <p:nvPr>
            <p:ph type="sldNum" sz="quarter" idx="12"/>
          </p:nvPr>
        </p:nvSpPr>
        <p:spPr/>
        <p:txBody>
          <a:bodyPr/>
          <a:lstStyle/>
          <a:p>
            <a:fld id="{11F88B7E-86B8-4862-842E-2DB840C1EC76}" type="slidenum">
              <a:rPr lang="zh-CN" altLang="en-US" smtClean="0"/>
              <a:t>1</a:t>
            </a:fld>
            <a:endParaRPr lang="zh-CN" altLang="en-US"/>
          </a:p>
        </p:txBody>
      </p:sp>
    </p:spTree>
    <p:extLst>
      <p:ext uri="{BB962C8B-B14F-4D97-AF65-F5344CB8AC3E}">
        <p14:creationId xmlns:p14="http://schemas.microsoft.com/office/powerpoint/2010/main" val="22302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114606"/>
            <a:ext cx="7886700" cy="737960"/>
          </a:xfrm>
        </p:spPr>
        <p:txBody>
          <a:bodyPr>
            <a:normAutofit/>
          </a:bodyPr>
          <a:lstStyle/>
          <a:p>
            <a:r>
              <a:rPr lang="vi-VN" altLang="zh-CN" sz="3200" b="1">
                <a:latin typeface="Linh AvantGarde" panose="02000603030000020004" pitchFamily="2" charset="0"/>
              </a:rPr>
              <a:t>G</a:t>
            </a:r>
            <a:r>
              <a:rPr lang="en-US" altLang="zh-CN" sz="3200" b="1">
                <a:latin typeface="Linh AvantGarde" panose="02000603030000020004" pitchFamily="2" charset="0"/>
              </a:rPr>
              <a:t>IÁ TRỊ </a:t>
            </a:r>
            <a:r>
              <a:rPr lang="vi-VN" altLang="zh-CN" sz="3200" b="1">
                <a:latin typeface="Linh AvantGarde" panose="02000603030000020004" pitchFamily="2" charset="0"/>
              </a:rPr>
              <a:t>MINIMAX</a:t>
            </a:r>
            <a:endParaRPr lang="zh-CN" altLang="en-US" sz="3200" b="1">
              <a:latin typeface="Linh AvantGarde" panose="02000603030000020004" pitchFamily="2" charset="0"/>
            </a:endParaRPr>
          </a:p>
        </p:txBody>
      </p:sp>
      <p:pic>
        <p:nvPicPr>
          <p:cNvPr id="4" name="Picture 3" descr="Diagram&#10;&#10;Description automatically generated">
            <a:extLst>
              <a:ext uri="{FF2B5EF4-FFF2-40B4-BE49-F238E27FC236}">
                <a16:creationId xmlns:a16="http://schemas.microsoft.com/office/drawing/2014/main" id="{4818A426-2B1E-4D03-99FD-C2CD32783295}"/>
              </a:ext>
            </a:extLst>
          </p:cNvPr>
          <p:cNvPicPr>
            <a:picLocks noChangeAspect="1"/>
          </p:cNvPicPr>
          <p:nvPr/>
        </p:nvPicPr>
        <p:blipFill rotWithShape="1">
          <a:blip r:embed="rId4">
            <a:extLst>
              <a:ext uri="{28A0092B-C50C-407E-A947-70E740481C1C}">
                <a14:useLocalDpi xmlns:a14="http://schemas.microsoft.com/office/drawing/2010/main" val="0"/>
              </a:ext>
            </a:extLst>
          </a:blip>
          <a:srcRect l="22172" r="18500"/>
          <a:stretch/>
        </p:blipFill>
        <p:spPr>
          <a:xfrm rot="5400000">
            <a:off x="2232660" y="389976"/>
            <a:ext cx="4678678" cy="6367611"/>
          </a:xfrm>
          <a:prstGeom prst="rect">
            <a:avLst/>
          </a:prstGeom>
        </p:spPr>
      </p:pic>
      <p:sp>
        <p:nvSpPr>
          <p:cNvPr id="5" name="TextBox 4">
            <a:extLst>
              <a:ext uri="{FF2B5EF4-FFF2-40B4-BE49-F238E27FC236}">
                <a16:creationId xmlns:a16="http://schemas.microsoft.com/office/drawing/2014/main" id="{0BE0C05D-DFF7-4840-B55E-C13660823C4B}"/>
              </a:ext>
            </a:extLst>
          </p:cNvPr>
          <p:cNvSpPr txBox="1"/>
          <p:nvPr/>
        </p:nvSpPr>
        <p:spPr>
          <a:xfrm>
            <a:off x="99317" y="1671094"/>
            <a:ext cx="1417320" cy="584775"/>
          </a:xfrm>
          <a:prstGeom prst="rect">
            <a:avLst/>
          </a:prstGeom>
          <a:noFill/>
        </p:spPr>
        <p:txBody>
          <a:bodyPr wrap="square" rtlCol="0">
            <a:spAutoFit/>
          </a:bodyPr>
          <a:lstStyle/>
          <a:p>
            <a:r>
              <a:rPr lang="vi-VN" sz="3200"/>
              <a:t>MAX</a:t>
            </a:r>
            <a:endParaRPr lang="en-US" sz="3200"/>
          </a:p>
        </p:txBody>
      </p:sp>
      <p:sp>
        <p:nvSpPr>
          <p:cNvPr id="39" name="TextBox 38">
            <a:extLst>
              <a:ext uri="{FF2B5EF4-FFF2-40B4-BE49-F238E27FC236}">
                <a16:creationId xmlns:a16="http://schemas.microsoft.com/office/drawing/2014/main" id="{BAE57A74-C558-4151-8846-9A3226A77941}"/>
              </a:ext>
            </a:extLst>
          </p:cNvPr>
          <p:cNvSpPr txBox="1"/>
          <p:nvPr/>
        </p:nvSpPr>
        <p:spPr>
          <a:xfrm>
            <a:off x="99317" y="3429919"/>
            <a:ext cx="1083410" cy="584775"/>
          </a:xfrm>
          <a:prstGeom prst="rect">
            <a:avLst/>
          </a:prstGeom>
          <a:noFill/>
        </p:spPr>
        <p:txBody>
          <a:bodyPr wrap="square" rtlCol="0">
            <a:spAutoFit/>
          </a:bodyPr>
          <a:lstStyle/>
          <a:p>
            <a:r>
              <a:rPr lang="vi-VN" sz="3200"/>
              <a:t>MIN</a:t>
            </a:r>
            <a:endParaRPr lang="en-US" sz="3200"/>
          </a:p>
        </p:txBody>
      </p:sp>
      <p:sp>
        <p:nvSpPr>
          <p:cNvPr id="3" name="Slide Number Placeholder 2">
            <a:extLst>
              <a:ext uri="{FF2B5EF4-FFF2-40B4-BE49-F238E27FC236}">
                <a16:creationId xmlns:a16="http://schemas.microsoft.com/office/drawing/2014/main" id="{7D21623D-61E1-442B-A0C7-0C60248B9392}"/>
              </a:ext>
            </a:extLst>
          </p:cNvPr>
          <p:cNvSpPr>
            <a:spLocks noGrp="1"/>
          </p:cNvSpPr>
          <p:nvPr>
            <p:ph type="sldNum" sz="quarter" idx="12"/>
          </p:nvPr>
        </p:nvSpPr>
        <p:spPr/>
        <p:txBody>
          <a:bodyPr/>
          <a:lstStyle/>
          <a:p>
            <a:fld id="{11F88B7E-86B8-4862-842E-2DB840C1EC76}" type="slidenum">
              <a:rPr lang="zh-CN" altLang="en-US" smtClean="0"/>
              <a:t>10</a:t>
            </a:fld>
            <a:endParaRPr lang="zh-CN" altLang="en-US"/>
          </a:p>
        </p:txBody>
      </p:sp>
    </p:spTree>
    <p:extLst>
      <p:ext uri="{BB962C8B-B14F-4D97-AF65-F5344CB8AC3E}">
        <p14:creationId xmlns:p14="http://schemas.microsoft.com/office/powerpoint/2010/main" val="3685308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114606"/>
            <a:ext cx="7886700" cy="737960"/>
          </a:xfrm>
        </p:spPr>
        <p:txBody>
          <a:bodyPr>
            <a:normAutofit/>
          </a:bodyPr>
          <a:lstStyle/>
          <a:p>
            <a:r>
              <a:rPr lang="vi-VN" altLang="zh-CN" sz="3200" b="1">
                <a:latin typeface="Linh AvantGarde" panose="02000603030000020004" pitchFamily="2" charset="0"/>
              </a:rPr>
              <a:t>G</a:t>
            </a:r>
            <a:r>
              <a:rPr lang="en-US" altLang="zh-CN" sz="3200" b="1">
                <a:latin typeface="Linh AvantGarde" panose="02000603030000020004" pitchFamily="2" charset="0"/>
              </a:rPr>
              <a:t>IẢI THUẬT </a:t>
            </a:r>
            <a:r>
              <a:rPr lang="vi-VN" altLang="zh-CN" sz="3200" b="1">
                <a:latin typeface="Linh AvantGarde" panose="02000603030000020004" pitchFamily="2" charset="0"/>
              </a:rPr>
              <a:t>MINIMAX</a:t>
            </a:r>
            <a:endParaRPr lang="zh-CN" altLang="en-US" sz="3200" b="1">
              <a:latin typeface="Linh AvantGarde" panose="02000603030000020004" pitchFamily="2" charset="0"/>
            </a:endParaRPr>
          </a:p>
        </p:txBody>
      </p:sp>
      <p:pic>
        <p:nvPicPr>
          <p:cNvPr id="6" name="Content Placeholder 3">
            <a:extLst>
              <a:ext uri="{FF2B5EF4-FFF2-40B4-BE49-F238E27FC236}">
                <a16:creationId xmlns:a16="http://schemas.microsoft.com/office/drawing/2014/main" id="{037ACB5D-CD9B-4A74-B8B9-AA96853F2FFB}"/>
              </a:ext>
            </a:extLst>
          </p:cNvPr>
          <p:cNvPicPr>
            <a:picLocks noGrp="1" noChangeAspect="1"/>
          </p:cNvPicPr>
          <p:nvPr>
            <p:ph idx="1"/>
          </p:nvPr>
        </p:nvPicPr>
        <p:blipFill>
          <a:blip r:embed="rId4"/>
          <a:stretch>
            <a:fillRect/>
          </a:stretch>
        </p:blipFill>
        <p:spPr>
          <a:xfrm>
            <a:off x="1450388" y="1253331"/>
            <a:ext cx="6243224" cy="4351338"/>
          </a:xfrm>
          <a:prstGeom prst="rect">
            <a:avLst/>
          </a:prstGeom>
        </p:spPr>
      </p:pic>
      <p:sp>
        <p:nvSpPr>
          <p:cNvPr id="3" name="Slide Number Placeholder 2">
            <a:extLst>
              <a:ext uri="{FF2B5EF4-FFF2-40B4-BE49-F238E27FC236}">
                <a16:creationId xmlns:a16="http://schemas.microsoft.com/office/drawing/2014/main" id="{DDD776A7-84EA-41E5-B682-B23A25124D94}"/>
              </a:ext>
            </a:extLst>
          </p:cNvPr>
          <p:cNvSpPr>
            <a:spLocks noGrp="1"/>
          </p:cNvSpPr>
          <p:nvPr>
            <p:ph type="sldNum" sz="quarter" idx="12"/>
          </p:nvPr>
        </p:nvSpPr>
        <p:spPr/>
        <p:txBody>
          <a:bodyPr/>
          <a:lstStyle/>
          <a:p>
            <a:fld id="{11F88B7E-86B8-4862-842E-2DB840C1EC76}" type="slidenum">
              <a:rPr lang="zh-CN" altLang="en-US" smtClean="0"/>
              <a:t>11</a:t>
            </a:fld>
            <a:endParaRPr lang="zh-CN" altLang="en-US"/>
          </a:p>
        </p:txBody>
      </p:sp>
    </p:spTree>
    <p:extLst>
      <p:ext uri="{BB962C8B-B14F-4D97-AF65-F5344CB8AC3E}">
        <p14:creationId xmlns:p14="http://schemas.microsoft.com/office/powerpoint/2010/main" val="1433433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114605"/>
            <a:ext cx="7886700" cy="933307"/>
          </a:xfrm>
        </p:spPr>
        <p:txBody>
          <a:bodyPr>
            <a:normAutofit/>
          </a:bodyPr>
          <a:lstStyle/>
          <a:p>
            <a:r>
              <a:rPr lang="vi-VN" altLang="zh-CN" sz="2500" b="1">
                <a:latin typeface="Linh AvantGarde"/>
                <a:ea typeface="等线 Light"/>
              </a:rPr>
              <a:t>Phương </a:t>
            </a:r>
            <a:r>
              <a:rPr lang="vi-VN" altLang="zh-CN" sz="2500" b="1" err="1">
                <a:latin typeface="Linh AvantGarde"/>
                <a:ea typeface="等线 Light"/>
              </a:rPr>
              <a:t>pháp</a:t>
            </a:r>
            <a:r>
              <a:rPr lang="vi-VN" altLang="zh-CN" sz="2500" b="1">
                <a:latin typeface="Linh AvantGarde"/>
                <a:ea typeface="等线 Light"/>
              </a:rPr>
              <a:t> </a:t>
            </a:r>
            <a:r>
              <a:rPr lang="vi-VN" altLang="zh-CN" sz="2500" b="1" err="1">
                <a:latin typeface="Linh AvantGarde"/>
                <a:ea typeface="等线 Light"/>
              </a:rPr>
              <a:t>cắt</a:t>
            </a:r>
            <a:r>
              <a:rPr lang="vi-VN" altLang="zh-CN" sz="2500" b="1">
                <a:latin typeface="Linh AvantGarde"/>
                <a:ea typeface="等线 Light"/>
              </a:rPr>
              <a:t> </a:t>
            </a:r>
            <a:r>
              <a:rPr lang="vi-VN" altLang="zh-CN" sz="2500" b="1" err="1">
                <a:latin typeface="Linh AvantGarde"/>
                <a:ea typeface="等线 Light"/>
              </a:rPr>
              <a:t>tỉa</a:t>
            </a:r>
            <a:r>
              <a:rPr lang="vi-VN" altLang="zh-CN" sz="2500" b="1">
                <a:latin typeface="Linh AvantGarde"/>
                <a:ea typeface="等线 Light"/>
              </a:rPr>
              <a:t> </a:t>
            </a:r>
            <a:r>
              <a:rPr lang="el-GR" altLang="zh-CN" sz="2500" b="1">
                <a:latin typeface="Linh AvantGarde"/>
                <a:ea typeface="等线 Light"/>
              </a:rPr>
              <a:t>α – β (</a:t>
            </a:r>
            <a:r>
              <a:rPr lang="vi-VN" altLang="zh-CN" sz="2500" b="1" err="1">
                <a:latin typeface="Linh AvantGarde"/>
                <a:ea typeface="等线 Light"/>
              </a:rPr>
              <a:t>Alpha-beta</a:t>
            </a:r>
            <a:r>
              <a:rPr lang="vi-VN" altLang="zh-CN" sz="2500" b="1">
                <a:latin typeface="Linh AvantGarde"/>
                <a:ea typeface="等线 Light"/>
              </a:rPr>
              <a:t> </a:t>
            </a:r>
            <a:r>
              <a:rPr lang="vi-VN" altLang="zh-CN" sz="2500" b="1" err="1">
                <a:latin typeface="Linh AvantGarde"/>
                <a:ea typeface="等线 Light"/>
              </a:rPr>
              <a:t>prunning</a:t>
            </a:r>
            <a:r>
              <a:rPr lang="vi-VN" altLang="zh-CN" sz="2500" b="1">
                <a:latin typeface="Linh AvantGarde"/>
                <a:ea typeface="等线 Light"/>
              </a:rPr>
              <a:t>) </a:t>
            </a:r>
            <a:endParaRPr lang="zh-CN" altLang="en-US" sz="3200" b="1">
              <a:latin typeface="Linh AvantGarde" panose="02000603030000020004" pitchFamily="2" charset="0"/>
            </a:endParaRPr>
          </a:p>
        </p:txBody>
      </p:sp>
      <p:sp>
        <p:nvSpPr>
          <p:cNvPr id="3" name="Content Placeholder 2">
            <a:extLst>
              <a:ext uri="{FF2B5EF4-FFF2-40B4-BE49-F238E27FC236}">
                <a16:creationId xmlns:a16="http://schemas.microsoft.com/office/drawing/2014/main" id="{E9FE7B60-7884-41D8-AE04-F49F33E8A26D}"/>
              </a:ext>
            </a:extLst>
          </p:cNvPr>
          <p:cNvSpPr>
            <a:spLocks noGrp="1"/>
          </p:cNvSpPr>
          <p:nvPr>
            <p:ph idx="1"/>
          </p:nvPr>
        </p:nvSpPr>
        <p:spPr>
          <a:xfrm>
            <a:off x="628650" y="852566"/>
            <a:ext cx="7886700" cy="5174881"/>
          </a:xfrm>
        </p:spPr>
        <p:txBody>
          <a:bodyPr/>
          <a:lstStyle/>
          <a:p>
            <a:pPr marL="0" indent="0">
              <a:buNone/>
            </a:pPr>
            <a:endParaRPr lang="zh-CN" altLang="en-US"/>
          </a:p>
          <a:p>
            <a:pPr marL="0" indent="0">
              <a:buNone/>
            </a:pPr>
            <a:endParaRPr lang="zh-CN" altLang="en-US"/>
          </a:p>
        </p:txBody>
      </p:sp>
      <p:sp>
        <p:nvSpPr>
          <p:cNvPr id="7" name="Content Placeholder 2">
            <a:extLst>
              <a:ext uri="{FF2B5EF4-FFF2-40B4-BE49-F238E27FC236}">
                <a16:creationId xmlns:a16="http://schemas.microsoft.com/office/drawing/2014/main" id="{A4CB1E0F-7E66-4467-8CE9-DDB2B29D0804}"/>
              </a:ext>
            </a:extLst>
          </p:cNvPr>
          <p:cNvSpPr txBox="1">
            <a:spLocks/>
          </p:cNvSpPr>
          <p:nvPr/>
        </p:nvSpPr>
        <p:spPr>
          <a:xfrm>
            <a:off x="628650" y="1125543"/>
            <a:ext cx="7886700" cy="5223948"/>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err="1">
                <a:latin typeface="Arial"/>
                <a:cs typeface="Arial"/>
              </a:rPr>
              <a:t>Cải</a:t>
            </a:r>
            <a:r>
              <a:rPr lang="vi-VN">
                <a:latin typeface="Arial"/>
                <a:cs typeface="Arial"/>
              </a:rPr>
              <a:t> </a:t>
            </a:r>
            <a:r>
              <a:rPr lang="vi-VN" err="1">
                <a:latin typeface="Arial"/>
                <a:cs typeface="Arial"/>
              </a:rPr>
              <a:t>tiến</a:t>
            </a:r>
            <a:r>
              <a:rPr lang="vi-VN">
                <a:latin typeface="Arial"/>
                <a:cs typeface="Arial"/>
              </a:rPr>
              <a:t> </a:t>
            </a:r>
            <a:r>
              <a:rPr lang="vi-VN" err="1">
                <a:latin typeface="Arial"/>
                <a:cs typeface="Arial"/>
              </a:rPr>
              <a:t>giả</a:t>
            </a:r>
            <a:r>
              <a:rPr lang="vi-VN">
                <a:latin typeface="Arial"/>
                <a:cs typeface="Arial"/>
              </a:rPr>
              <a:t> </a:t>
            </a:r>
            <a:r>
              <a:rPr lang="vi-VN" err="1">
                <a:latin typeface="Arial"/>
                <a:cs typeface="Arial"/>
              </a:rPr>
              <a:t>thuật</a:t>
            </a:r>
            <a:r>
              <a:rPr lang="vi-VN">
                <a:latin typeface="Arial"/>
                <a:cs typeface="Arial"/>
              </a:rPr>
              <a:t> </a:t>
            </a:r>
            <a:r>
              <a:rPr lang="vi-VN" err="1">
                <a:latin typeface="Arial"/>
                <a:cs typeface="Arial"/>
              </a:rPr>
              <a:t>Minimax</a:t>
            </a:r>
            <a:r>
              <a:rPr lang="vi-VN">
                <a:latin typeface="Arial"/>
                <a:cs typeface="Arial"/>
              </a:rPr>
              <a:t> </a:t>
            </a:r>
            <a:r>
              <a:rPr lang="vi-VN" err="1">
                <a:latin typeface="Arial"/>
                <a:cs typeface="Arial"/>
              </a:rPr>
              <a:t>bằng</a:t>
            </a:r>
            <a:r>
              <a:rPr lang="vi-VN">
                <a:latin typeface="Arial"/>
                <a:cs typeface="Arial"/>
              </a:rPr>
              <a:t> </a:t>
            </a:r>
            <a:r>
              <a:rPr lang="vi-VN" err="1">
                <a:latin typeface="Arial"/>
                <a:cs typeface="Arial"/>
              </a:rPr>
              <a:t>giải</a:t>
            </a:r>
            <a:r>
              <a:rPr lang="vi-VN">
                <a:latin typeface="Arial"/>
                <a:cs typeface="Arial"/>
              </a:rPr>
              <a:t> </a:t>
            </a:r>
            <a:r>
              <a:rPr lang="vi-VN" err="1">
                <a:latin typeface="Arial"/>
                <a:cs typeface="Arial"/>
              </a:rPr>
              <a:t>thuật</a:t>
            </a:r>
            <a:r>
              <a:rPr lang="vi-VN">
                <a:latin typeface="Arial"/>
                <a:cs typeface="Arial"/>
              </a:rPr>
              <a:t> </a:t>
            </a:r>
            <a:r>
              <a:rPr lang="vi-VN" err="1">
                <a:latin typeface="Arial"/>
                <a:cs typeface="Arial"/>
              </a:rPr>
              <a:t>Alpha-beta</a:t>
            </a:r>
            <a:r>
              <a:rPr lang="vi-VN">
                <a:latin typeface="Arial"/>
                <a:cs typeface="Arial"/>
              </a:rPr>
              <a:t> </a:t>
            </a:r>
            <a:r>
              <a:rPr lang="vi-VN" err="1">
                <a:latin typeface="Arial"/>
                <a:cs typeface="Arial"/>
              </a:rPr>
              <a:t>cắt</a:t>
            </a:r>
            <a:r>
              <a:rPr lang="vi-VN">
                <a:latin typeface="Arial"/>
                <a:cs typeface="Arial"/>
              </a:rPr>
              <a:t> </a:t>
            </a:r>
            <a:r>
              <a:rPr lang="vi-VN" err="1">
                <a:latin typeface="Arial"/>
                <a:cs typeface="Arial"/>
              </a:rPr>
              <a:t>tỉa</a:t>
            </a:r>
            <a:endParaRPr lang="vi-VN">
              <a:latin typeface="Arial"/>
              <a:cs typeface="Arial"/>
            </a:endParaRPr>
          </a:p>
          <a:p>
            <a:r>
              <a:rPr lang="vi-VN">
                <a:latin typeface="Arial"/>
                <a:cs typeface="Arial"/>
              </a:rPr>
              <a:t>Ý </a:t>
            </a:r>
            <a:r>
              <a:rPr lang="vi-VN" err="1">
                <a:latin typeface="Arial"/>
                <a:cs typeface="Arial"/>
              </a:rPr>
              <a:t>tưởng</a:t>
            </a:r>
            <a:r>
              <a:rPr lang="vi-VN">
                <a:latin typeface="Arial"/>
                <a:cs typeface="Arial"/>
              </a:rPr>
              <a:t>: </a:t>
            </a:r>
            <a:r>
              <a:rPr lang="vi-VN" err="1">
                <a:latin typeface="Arial"/>
                <a:cs typeface="Arial"/>
              </a:rPr>
              <a:t>Nếu</a:t>
            </a:r>
            <a:r>
              <a:rPr lang="vi-VN">
                <a:latin typeface="Arial"/>
                <a:cs typeface="Arial"/>
              </a:rPr>
              <a:t> </a:t>
            </a:r>
            <a:r>
              <a:rPr lang="vi-VN" err="1">
                <a:latin typeface="Arial"/>
                <a:cs typeface="Arial"/>
              </a:rPr>
              <a:t>một</a:t>
            </a:r>
            <a:r>
              <a:rPr lang="vi-VN">
                <a:latin typeface="Arial"/>
                <a:cs typeface="Arial"/>
              </a:rPr>
              <a:t> </a:t>
            </a:r>
            <a:r>
              <a:rPr lang="vi-VN" err="1">
                <a:latin typeface="Arial"/>
                <a:cs typeface="Arial"/>
              </a:rPr>
              <a:t>nhánh</a:t>
            </a:r>
            <a:r>
              <a:rPr lang="vi-VN">
                <a:latin typeface="Arial"/>
                <a:cs typeface="Arial"/>
              </a:rPr>
              <a:t> </a:t>
            </a:r>
            <a:r>
              <a:rPr lang="vi-VN" err="1">
                <a:latin typeface="Arial"/>
                <a:cs typeface="Arial"/>
              </a:rPr>
              <a:t>tìm</a:t>
            </a:r>
            <a:r>
              <a:rPr lang="vi-VN">
                <a:latin typeface="Arial"/>
                <a:cs typeface="Arial"/>
              </a:rPr>
              <a:t> </a:t>
            </a:r>
            <a:r>
              <a:rPr lang="vi-VN" err="1">
                <a:latin typeface="Arial"/>
                <a:cs typeface="Arial"/>
              </a:rPr>
              <a:t>kiếm</a:t>
            </a:r>
            <a:r>
              <a:rPr lang="vi-VN">
                <a:latin typeface="Arial"/>
                <a:cs typeface="Arial"/>
              </a:rPr>
              <a:t> </a:t>
            </a:r>
            <a:r>
              <a:rPr lang="vi-VN" err="1">
                <a:latin typeface="Arial"/>
                <a:cs typeface="Arial"/>
              </a:rPr>
              <a:t>nào</a:t>
            </a:r>
            <a:r>
              <a:rPr lang="vi-VN">
                <a:latin typeface="Arial"/>
                <a:cs typeface="Arial"/>
              </a:rPr>
              <a:t> </a:t>
            </a:r>
            <a:r>
              <a:rPr lang="vi-VN" err="1">
                <a:latin typeface="Arial"/>
                <a:cs typeface="Arial"/>
              </a:rPr>
              <a:t>đó</a:t>
            </a:r>
            <a:r>
              <a:rPr lang="vi-VN">
                <a:latin typeface="Arial"/>
                <a:cs typeface="Arial"/>
              </a:rPr>
              <a:t> không </a:t>
            </a:r>
            <a:r>
              <a:rPr lang="vi-VN" err="1">
                <a:latin typeface="Arial"/>
                <a:cs typeface="Arial"/>
              </a:rPr>
              <a:t>thể</a:t>
            </a:r>
            <a:r>
              <a:rPr lang="vi-VN">
                <a:latin typeface="Arial"/>
                <a:cs typeface="Arial"/>
              </a:rPr>
              <a:t> </a:t>
            </a:r>
            <a:r>
              <a:rPr lang="vi-VN" err="1">
                <a:latin typeface="Arial"/>
                <a:cs typeface="Arial"/>
              </a:rPr>
              <a:t>cải</a:t>
            </a:r>
            <a:r>
              <a:rPr lang="vi-VN">
                <a:latin typeface="Arial"/>
                <a:cs typeface="Arial"/>
              </a:rPr>
              <a:t> </a:t>
            </a:r>
            <a:r>
              <a:rPr lang="vi-VN" err="1">
                <a:latin typeface="Arial"/>
                <a:cs typeface="Arial"/>
              </a:rPr>
              <a:t>thiện</a:t>
            </a:r>
            <a:r>
              <a:rPr lang="vi-VN">
                <a:latin typeface="Arial"/>
                <a:cs typeface="Arial"/>
              </a:rPr>
              <a:t> </a:t>
            </a:r>
            <a:r>
              <a:rPr lang="vi-VN" err="1">
                <a:latin typeface="Arial"/>
                <a:cs typeface="Arial"/>
              </a:rPr>
              <a:t>đối</a:t>
            </a:r>
            <a:r>
              <a:rPr lang="vi-VN">
                <a:latin typeface="Arial"/>
                <a:cs typeface="Arial"/>
              </a:rPr>
              <a:t> </a:t>
            </a:r>
            <a:r>
              <a:rPr lang="vi-VN" err="1">
                <a:latin typeface="Arial"/>
                <a:cs typeface="Arial"/>
              </a:rPr>
              <a:t>với</a:t>
            </a:r>
            <a:r>
              <a:rPr lang="vi-VN">
                <a:latin typeface="Arial"/>
                <a:cs typeface="Arial"/>
              </a:rPr>
              <a:t> </a:t>
            </a:r>
            <a:r>
              <a:rPr lang="vi-VN" err="1">
                <a:latin typeface="Arial"/>
                <a:cs typeface="Arial"/>
              </a:rPr>
              <a:t>giá</a:t>
            </a:r>
            <a:r>
              <a:rPr lang="vi-VN">
                <a:latin typeface="Arial"/>
                <a:cs typeface="Arial"/>
              </a:rPr>
              <a:t> </a:t>
            </a:r>
            <a:r>
              <a:rPr lang="vi-VN" err="1">
                <a:latin typeface="Arial"/>
                <a:cs typeface="Arial"/>
              </a:rPr>
              <a:t>trị</a:t>
            </a:r>
            <a:r>
              <a:rPr lang="vi-VN">
                <a:latin typeface="Arial"/>
                <a:cs typeface="Arial"/>
              </a:rPr>
              <a:t> (</a:t>
            </a:r>
            <a:r>
              <a:rPr lang="vi-VN" err="1">
                <a:latin typeface="Arial"/>
                <a:cs typeface="Arial"/>
              </a:rPr>
              <a:t>hàm</a:t>
            </a:r>
            <a:r>
              <a:rPr lang="vi-VN">
                <a:latin typeface="Arial"/>
                <a:cs typeface="Arial"/>
              </a:rPr>
              <a:t> </a:t>
            </a:r>
            <a:r>
              <a:rPr lang="vi-VN" err="1">
                <a:latin typeface="Arial"/>
                <a:cs typeface="Arial"/>
              </a:rPr>
              <a:t>tiện</a:t>
            </a:r>
            <a:r>
              <a:rPr lang="vi-VN">
                <a:latin typeface="Arial"/>
                <a:cs typeface="Arial"/>
              </a:rPr>
              <a:t> </a:t>
            </a:r>
            <a:r>
              <a:rPr lang="vi-VN" err="1">
                <a:latin typeface="Arial"/>
                <a:cs typeface="Arial"/>
              </a:rPr>
              <a:t>ích</a:t>
            </a:r>
            <a:r>
              <a:rPr lang="vi-VN">
                <a:latin typeface="Arial"/>
                <a:cs typeface="Arial"/>
              </a:rPr>
              <a:t>) </a:t>
            </a:r>
            <a:r>
              <a:rPr lang="vi-VN" err="1">
                <a:latin typeface="Arial"/>
                <a:cs typeface="Arial"/>
              </a:rPr>
              <a:t>mà</a:t>
            </a:r>
            <a:r>
              <a:rPr lang="vi-VN">
                <a:latin typeface="Arial"/>
                <a:cs typeface="Arial"/>
              </a:rPr>
              <a:t> </a:t>
            </a:r>
            <a:r>
              <a:rPr lang="vi-VN" err="1">
                <a:latin typeface="Arial"/>
                <a:cs typeface="Arial"/>
              </a:rPr>
              <a:t>chúng</a:t>
            </a:r>
            <a:r>
              <a:rPr lang="vi-VN">
                <a:latin typeface="Arial"/>
                <a:cs typeface="Arial"/>
              </a:rPr>
              <a:t> ta </a:t>
            </a:r>
            <a:r>
              <a:rPr lang="vi-VN" err="1">
                <a:latin typeface="Arial"/>
                <a:cs typeface="Arial"/>
              </a:rPr>
              <a:t>đã</a:t>
            </a:r>
            <a:r>
              <a:rPr lang="vi-VN">
                <a:latin typeface="Arial"/>
                <a:cs typeface="Arial"/>
              </a:rPr>
              <a:t> </a:t>
            </a:r>
            <a:r>
              <a:rPr lang="vi-VN" err="1">
                <a:latin typeface="Arial"/>
                <a:cs typeface="Arial"/>
              </a:rPr>
              <a:t>có</a:t>
            </a:r>
            <a:r>
              <a:rPr lang="vi-VN">
                <a:latin typeface="Arial"/>
                <a:cs typeface="Arial"/>
              </a:rPr>
              <a:t>, </a:t>
            </a:r>
            <a:r>
              <a:rPr lang="vi-VN" err="1">
                <a:latin typeface="Arial"/>
                <a:cs typeface="Arial"/>
              </a:rPr>
              <a:t>thì</a:t>
            </a:r>
            <a:r>
              <a:rPr lang="vi-VN">
                <a:latin typeface="Arial"/>
                <a:cs typeface="Arial"/>
              </a:rPr>
              <a:t> không </a:t>
            </a:r>
            <a:r>
              <a:rPr lang="vi-VN" err="1">
                <a:latin typeface="Arial"/>
                <a:cs typeface="Arial"/>
              </a:rPr>
              <a:t>cần</a:t>
            </a:r>
            <a:r>
              <a:rPr lang="vi-VN">
                <a:latin typeface="Arial"/>
                <a:cs typeface="Arial"/>
              </a:rPr>
              <a:t> </a:t>
            </a:r>
            <a:r>
              <a:rPr lang="vi-VN" err="1">
                <a:latin typeface="Arial"/>
                <a:cs typeface="Arial"/>
              </a:rPr>
              <a:t>xét</a:t>
            </a:r>
            <a:r>
              <a:rPr lang="vi-VN">
                <a:latin typeface="Arial"/>
                <a:cs typeface="Arial"/>
              </a:rPr>
              <a:t> </a:t>
            </a:r>
            <a:r>
              <a:rPr lang="vi-VN" err="1">
                <a:latin typeface="Arial"/>
                <a:cs typeface="Arial"/>
              </a:rPr>
              <a:t>đến</a:t>
            </a:r>
            <a:r>
              <a:rPr lang="vi-VN">
                <a:latin typeface="Arial"/>
                <a:cs typeface="Arial"/>
              </a:rPr>
              <a:t> </a:t>
            </a:r>
            <a:r>
              <a:rPr lang="vi-VN" err="1">
                <a:latin typeface="Arial"/>
                <a:cs typeface="Arial"/>
              </a:rPr>
              <a:t>nhánh</a:t>
            </a:r>
            <a:r>
              <a:rPr lang="vi-VN">
                <a:latin typeface="Arial"/>
                <a:cs typeface="Arial"/>
              </a:rPr>
              <a:t> </a:t>
            </a:r>
            <a:r>
              <a:rPr lang="vi-VN" err="1">
                <a:latin typeface="Arial"/>
                <a:cs typeface="Arial"/>
              </a:rPr>
              <a:t>tìm</a:t>
            </a:r>
            <a:r>
              <a:rPr lang="vi-VN">
                <a:latin typeface="Arial"/>
                <a:cs typeface="Arial"/>
              </a:rPr>
              <a:t> </a:t>
            </a:r>
            <a:r>
              <a:rPr lang="vi-VN" err="1">
                <a:latin typeface="Arial"/>
                <a:cs typeface="Arial"/>
              </a:rPr>
              <a:t>kiếm</a:t>
            </a:r>
            <a:r>
              <a:rPr lang="vi-VN">
                <a:latin typeface="Arial"/>
                <a:cs typeface="Arial"/>
              </a:rPr>
              <a:t> </a:t>
            </a:r>
            <a:r>
              <a:rPr lang="vi-VN" err="1">
                <a:latin typeface="Arial"/>
                <a:cs typeface="Arial"/>
              </a:rPr>
              <a:t>đó</a:t>
            </a:r>
            <a:r>
              <a:rPr lang="vi-VN">
                <a:latin typeface="Arial"/>
                <a:cs typeface="Arial"/>
              </a:rPr>
              <a:t> </a:t>
            </a:r>
            <a:r>
              <a:rPr lang="vi-VN" err="1">
                <a:latin typeface="Arial"/>
                <a:cs typeface="Arial"/>
              </a:rPr>
              <a:t>nữa</a:t>
            </a:r>
            <a:r>
              <a:rPr lang="vi-VN">
                <a:latin typeface="Arial"/>
                <a:cs typeface="Arial"/>
              </a:rPr>
              <a:t>.</a:t>
            </a:r>
            <a:endParaRPr lang="vi-VN"/>
          </a:p>
          <a:p>
            <a:pPr marL="0" indent="0">
              <a:buFont typeface="Arial" panose="020B0604020202020204" pitchFamily="34" charset="0"/>
              <a:buNone/>
            </a:pPr>
            <a:r>
              <a:rPr lang="vi-VN">
                <a:latin typeface="Arial"/>
                <a:cs typeface="Arial"/>
              </a:rPr>
              <a:t>• </a:t>
            </a:r>
            <a:r>
              <a:rPr lang="vi-VN" err="1">
                <a:latin typeface="Arial"/>
                <a:cs typeface="Arial"/>
              </a:rPr>
              <a:t>Việc</a:t>
            </a:r>
            <a:r>
              <a:rPr lang="vi-VN">
                <a:latin typeface="Arial"/>
                <a:cs typeface="Arial"/>
              </a:rPr>
              <a:t> </a:t>
            </a:r>
            <a:r>
              <a:rPr lang="vi-VN" err="1">
                <a:latin typeface="Arial"/>
                <a:cs typeface="Arial"/>
              </a:rPr>
              <a:t>cắt</a:t>
            </a:r>
            <a:r>
              <a:rPr lang="vi-VN">
                <a:latin typeface="Arial"/>
                <a:cs typeface="Arial"/>
              </a:rPr>
              <a:t> </a:t>
            </a:r>
            <a:r>
              <a:rPr lang="vi-VN" err="1">
                <a:latin typeface="Arial"/>
                <a:cs typeface="Arial"/>
              </a:rPr>
              <a:t>tỉa</a:t>
            </a:r>
            <a:r>
              <a:rPr lang="vi-VN">
                <a:latin typeface="Arial"/>
                <a:cs typeface="Arial"/>
              </a:rPr>
              <a:t> </a:t>
            </a:r>
            <a:r>
              <a:rPr lang="vi-VN" err="1">
                <a:latin typeface="Arial"/>
                <a:cs typeface="Arial"/>
              </a:rPr>
              <a:t>các</a:t>
            </a:r>
            <a:r>
              <a:rPr lang="vi-VN">
                <a:latin typeface="Arial"/>
                <a:cs typeface="Arial"/>
              </a:rPr>
              <a:t> </a:t>
            </a:r>
            <a:r>
              <a:rPr lang="vi-VN" err="1">
                <a:latin typeface="Arial"/>
                <a:cs typeface="Arial"/>
              </a:rPr>
              <a:t>nhánh</a:t>
            </a:r>
            <a:r>
              <a:rPr lang="vi-VN">
                <a:latin typeface="Arial"/>
                <a:cs typeface="Arial"/>
              </a:rPr>
              <a:t> </a:t>
            </a:r>
            <a:r>
              <a:rPr lang="vi-VN" err="1">
                <a:latin typeface="Arial"/>
                <a:cs typeface="Arial"/>
              </a:rPr>
              <a:t>tìm</a:t>
            </a:r>
            <a:r>
              <a:rPr lang="vi-VN">
                <a:latin typeface="Arial"/>
                <a:cs typeface="Arial"/>
              </a:rPr>
              <a:t> </a:t>
            </a:r>
            <a:r>
              <a:rPr lang="vi-VN" err="1">
                <a:latin typeface="Arial"/>
                <a:cs typeface="Arial"/>
              </a:rPr>
              <a:t>kiếm</a:t>
            </a:r>
            <a:r>
              <a:rPr lang="vi-VN">
                <a:latin typeface="Arial"/>
                <a:cs typeface="Arial"/>
              </a:rPr>
              <a:t> (“</a:t>
            </a:r>
            <a:r>
              <a:rPr lang="vi-VN" err="1">
                <a:latin typeface="Arial"/>
                <a:cs typeface="Arial"/>
              </a:rPr>
              <a:t>tồi</a:t>
            </a:r>
            <a:r>
              <a:rPr lang="vi-VN">
                <a:latin typeface="Arial"/>
                <a:cs typeface="Arial"/>
              </a:rPr>
              <a:t>”) không </a:t>
            </a:r>
            <a:r>
              <a:rPr lang="vi-VN" err="1">
                <a:latin typeface="Arial"/>
                <a:cs typeface="Arial"/>
              </a:rPr>
              <a:t>ảnh</a:t>
            </a:r>
            <a:r>
              <a:rPr lang="vi-VN">
                <a:latin typeface="Arial"/>
                <a:cs typeface="Arial"/>
              </a:rPr>
              <a:t> </a:t>
            </a:r>
            <a:r>
              <a:rPr lang="vi-VN" err="1">
                <a:latin typeface="Arial"/>
                <a:cs typeface="Arial"/>
              </a:rPr>
              <a:t>hưởng</a:t>
            </a:r>
            <a:r>
              <a:rPr lang="vi-VN">
                <a:latin typeface="Arial"/>
                <a:cs typeface="Arial"/>
              </a:rPr>
              <a:t> </a:t>
            </a:r>
            <a:r>
              <a:rPr lang="vi-VN" err="1">
                <a:latin typeface="Arial"/>
                <a:cs typeface="Arial"/>
              </a:rPr>
              <a:t>đến</a:t>
            </a:r>
            <a:r>
              <a:rPr lang="vi-VN">
                <a:latin typeface="Arial"/>
                <a:cs typeface="Arial"/>
              </a:rPr>
              <a:t> </a:t>
            </a:r>
            <a:r>
              <a:rPr lang="vi-VN" err="1">
                <a:latin typeface="Arial"/>
                <a:cs typeface="Arial"/>
              </a:rPr>
              <a:t>kết</a:t>
            </a:r>
            <a:r>
              <a:rPr lang="vi-VN">
                <a:latin typeface="Arial"/>
                <a:cs typeface="Arial"/>
              </a:rPr>
              <a:t> </a:t>
            </a:r>
            <a:r>
              <a:rPr lang="vi-VN" err="1">
                <a:latin typeface="Arial"/>
                <a:cs typeface="Arial"/>
              </a:rPr>
              <a:t>quả</a:t>
            </a:r>
            <a:r>
              <a:rPr lang="vi-VN">
                <a:latin typeface="Arial"/>
                <a:cs typeface="Arial"/>
              </a:rPr>
              <a:t> </a:t>
            </a:r>
            <a:r>
              <a:rPr lang="vi-VN" err="1">
                <a:latin typeface="Arial"/>
                <a:cs typeface="Arial"/>
              </a:rPr>
              <a:t>cuối</a:t>
            </a:r>
            <a:r>
              <a:rPr lang="vi-VN">
                <a:latin typeface="Arial"/>
                <a:cs typeface="Arial"/>
              </a:rPr>
              <a:t> </a:t>
            </a:r>
            <a:r>
              <a:rPr lang="vi-VN" err="1">
                <a:latin typeface="Arial"/>
                <a:cs typeface="Arial"/>
              </a:rPr>
              <a:t>cùng</a:t>
            </a:r>
            <a:endParaRPr lang="vi-VN">
              <a:latin typeface="Arial"/>
              <a:cs typeface="Arial"/>
            </a:endParaRPr>
          </a:p>
          <a:p>
            <a:pPr>
              <a:buFont typeface="Arial"/>
              <a:buChar char="•"/>
            </a:pPr>
            <a:r>
              <a:rPr lang="vi-VN">
                <a:latin typeface="Arial"/>
                <a:ea typeface="+mn-lt"/>
                <a:cs typeface="Arial"/>
              </a:rPr>
              <a:t>α </a:t>
            </a:r>
            <a:r>
              <a:rPr lang="vi-VN" err="1">
                <a:latin typeface="Arial"/>
                <a:ea typeface="+mn-lt"/>
                <a:cs typeface="Arial"/>
              </a:rPr>
              <a:t>là</a:t>
            </a:r>
            <a:r>
              <a:rPr lang="vi-VN">
                <a:latin typeface="Arial"/>
                <a:ea typeface="+mn-lt"/>
                <a:cs typeface="Arial"/>
              </a:rPr>
              <a:t> </a:t>
            </a:r>
            <a:r>
              <a:rPr lang="vi-VN" err="1">
                <a:latin typeface="Arial"/>
                <a:ea typeface="+mn-lt"/>
                <a:cs typeface="Arial"/>
              </a:rPr>
              <a:t>giá</a:t>
            </a:r>
            <a:r>
              <a:rPr lang="vi-VN">
                <a:latin typeface="Arial"/>
                <a:ea typeface="+mn-lt"/>
                <a:cs typeface="Arial"/>
              </a:rPr>
              <a:t> </a:t>
            </a:r>
            <a:r>
              <a:rPr lang="vi-VN" err="1">
                <a:latin typeface="Arial"/>
                <a:ea typeface="+mn-lt"/>
                <a:cs typeface="Arial"/>
              </a:rPr>
              <a:t>trị</a:t>
            </a:r>
            <a:r>
              <a:rPr lang="vi-VN">
                <a:latin typeface="Arial"/>
                <a:ea typeface="+mn-lt"/>
                <a:cs typeface="Arial"/>
              </a:rPr>
              <a:t> </a:t>
            </a:r>
            <a:r>
              <a:rPr lang="vi-VN" err="1">
                <a:latin typeface="Arial"/>
                <a:ea typeface="+mn-lt"/>
                <a:cs typeface="Arial"/>
              </a:rPr>
              <a:t>của</a:t>
            </a:r>
            <a:r>
              <a:rPr lang="vi-VN">
                <a:latin typeface="Arial"/>
                <a:ea typeface="+mn-lt"/>
                <a:cs typeface="Arial"/>
              </a:rPr>
              <a:t> </a:t>
            </a:r>
            <a:r>
              <a:rPr lang="vi-VN" err="1">
                <a:latin typeface="Arial"/>
                <a:ea typeface="+mn-lt"/>
                <a:cs typeface="Arial"/>
              </a:rPr>
              <a:t>nước</a:t>
            </a:r>
            <a:r>
              <a:rPr lang="vi-VN">
                <a:latin typeface="Arial"/>
                <a:ea typeface="+mn-lt"/>
                <a:cs typeface="Arial"/>
              </a:rPr>
              <a:t> đi </a:t>
            </a:r>
            <a:r>
              <a:rPr lang="vi-VN" err="1">
                <a:latin typeface="Arial"/>
                <a:ea typeface="+mn-lt"/>
                <a:cs typeface="Arial"/>
              </a:rPr>
              <a:t>tốt</a:t>
            </a:r>
            <a:r>
              <a:rPr lang="vi-VN">
                <a:latin typeface="Arial"/>
                <a:ea typeface="+mn-lt"/>
                <a:cs typeface="Arial"/>
              </a:rPr>
              <a:t> </a:t>
            </a:r>
            <a:r>
              <a:rPr lang="vi-VN" err="1">
                <a:latin typeface="Arial"/>
                <a:ea typeface="+mn-lt"/>
                <a:cs typeface="Arial"/>
              </a:rPr>
              <a:t>nhất</a:t>
            </a:r>
            <a:r>
              <a:rPr lang="vi-VN">
                <a:latin typeface="Arial"/>
                <a:ea typeface="+mn-lt"/>
                <a:cs typeface="Arial"/>
              </a:rPr>
              <a:t> </a:t>
            </a:r>
            <a:r>
              <a:rPr lang="vi-VN" err="1">
                <a:latin typeface="Arial"/>
                <a:ea typeface="+mn-lt"/>
                <a:cs typeface="Arial"/>
              </a:rPr>
              <a:t>đối</a:t>
            </a:r>
            <a:r>
              <a:rPr lang="vi-VN">
                <a:latin typeface="Arial"/>
                <a:ea typeface="+mn-lt"/>
                <a:cs typeface="Arial"/>
              </a:rPr>
              <a:t> </a:t>
            </a:r>
            <a:r>
              <a:rPr lang="vi-VN" err="1">
                <a:latin typeface="Arial"/>
                <a:ea typeface="+mn-lt"/>
                <a:cs typeface="Arial"/>
              </a:rPr>
              <a:t>với</a:t>
            </a:r>
            <a:r>
              <a:rPr lang="vi-VN">
                <a:latin typeface="Arial"/>
                <a:ea typeface="+mn-lt"/>
                <a:cs typeface="Arial"/>
              </a:rPr>
              <a:t> MAX (</a:t>
            </a:r>
            <a:r>
              <a:rPr lang="vi-VN" err="1">
                <a:latin typeface="Arial"/>
                <a:ea typeface="+mn-lt"/>
                <a:cs typeface="Arial"/>
              </a:rPr>
              <a:t>giá</a:t>
            </a:r>
            <a:r>
              <a:rPr lang="vi-VN">
                <a:latin typeface="Arial"/>
                <a:ea typeface="+mn-lt"/>
                <a:cs typeface="Arial"/>
              </a:rPr>
              <a:t> </a:t>
            </a:r>
            <a:r>
              <a:rPr lang="vi-VN" err="1">
                <a:latin typeface="Arial"/>
                <a:ea typeface="+mn-lt"/>
                <a:cs typeface="Arial"/>
              </a:rPr>
              <a:t>trị</a:t>
            </a:r>
            <a:r>
              <a:rPr lang="vi-VN">
                <a:latin typeface="Arial"/>
                <a:ea typeface="+mn-lt"/>
                <a:cs typeface="Arial"/>
              </a:rPr>
              <a:t> </a:t>
            </a:r>
            <a:r>
              <a:rPr lang="vi-VN" err="1">
                <a:latin typeface="Arial"/>
                <a:ea typeface="+mn-lt"/>
                <a:cs typeface="Arial"/>
              </a:rPr>
              <a:t>tối</a:t>
            </a:r>
            <a:r>
              <a:rPr lang="vi-VN">
                <a:latin typeface="Arial"/>
                <a:ea typeface="+mn-lt"/>
                <a:cs typeface="Arial"/>
              </a:rPr>
              <a:t> đa) </a:t>
            </a:r>
            <a:r>
              <a:rPr lang="vi-VN" err="1">
                <a:latin typeface="Arial"/>
                <a:ea typeface="+mn-lt"/>
                <a:cs typeface="Arial"/>
              </a:rPr>
              <a:t>tính</a:t>
            </a:r>
            <a:r>
              <a:rPr lang="vi-VN">
                <a:latin typeface="Arial"/>
                <a:ea typeface="+mn-lt"/>
                <a:cs typeface="Arial"/>
              </a:rPr>
              <a:t> </a:t>
            </a:r>
            <a:r>
              <a:rPr lang="vi-VN" err="1">
                <a:latin typeface="Arial"/>
                <a:ea typeface="+mn-lt"/>
                <a:cs typeface="Arial"/>
              </a:rPr>
              <a:t>đến</a:t>
            </a:r>
            <a:r>
              <a:rPr lang="vi-VN">
                <a:latin typeface="Arial"/>
                <a:ea typeface="+mn-lt"/>
                <a:cs typeface="Arial"/>
              </a:rPr>
              <a:t> </a:t>
            </a:r>
            <a:r>
              <a:rPr lang="vi-VN" err="1">
                <a:latin typeface="Arial"/>
                <a:ea typeface="+mn-lt"/>
                <a:cs typeface="Arial"/>
              </a:rPr>
              <a:t>hiện</a:t>
            </a:r>
            <a:r>
              <a:rPr lang="vi-VN">
                <a:latin typeface="Arial"/>
                <a:ea typeface="+mn-lt"/>
                <a:cs typeface="Arial"/>
              </a:rPr>
              <a:t> </a:t>
            </a:r>
            <a:r>
              <a:rPr lang="vi-VN" err="1">
                <a:latin typeface="Arial"/>
                <a:ea typeface="+mn-lt"/>
                <a:cs typeface="Arial"/>
              </a:rPr>
              <a:t>tại</a:t>
            </a:r>
            <a:r>
              <a:rPr lang="vi-VN">
                <a:latin typeface="Arial"/>
                <a:ea typeface="+mn-lt"/>
                <a:cs typeface="Arial"/>
              </a:rPr>
              <a:t> </a:t>
            </a:r>
            <a:r>
              <a:rPr lang="vi-VN" err="1">
                <a:latin typeface="Arial"/>
                <a:ea typeface="+mn-lt"/>
                <a:cs typeface="Arial"/>
              </a:rPr>
              <a:t>đối</a:t>
            </a:r>
            <a:r>
              <a:rPr lang="vi-VN">
                <a:latin typeface="Arial"/>
                <a:ea typeface="+mn-lt"/>
                <a:cs typeface="Arial"/>
              </a:rPr>
              <a:t> </a:t>
            </a:r>
            <a:r>
              <a:rPr lang="vi-VN" err="1">
                <a:latin typeface="Arial"/>
                <a:ea typeface="+mn-lt"/>
                <a:cs typeface="Arial"/>
              </a:rPr>
              <a:t>với</a:t>
            </a:r>
            <a:r>
              <a:rPr lang="vi-VN">
                <a:latin typeface="Arial"/>
                <a:ea typeface="+mn-lt"/>
                <a:cs typeface="Arial"/>
              </a:rPr>
              <a:t> </a:t>
            </a:r>
            <a:r>
              <a:rPr lang="vi-VN" err="1">
                <a:latin typeface="Arial"/>
                <a:ea typeface="+mn-lt"/>
                <a:cs typeface="Arial"/>
              </a:rPr>
              <a:t>nhánh</a:t>
            </a:r>
            <a:r>
              <a:rPr lang="vi-VN">
                <a:latin typeface="Arial"/>
                <a:ea typeface="+mn-lt"/>
                <a:cs typeface="Arial"/>
              </a:rPr>
              <a:t> </a:t>
            </a:r>
            <a:r>
              <a:rPr lang="vi-VN" err="1">
                <a:latin typeface="Arial"/>
                <a:ea typeface="+mn-lt"/>
                <a:cs typeface="Arial"/>
              </a:rPr>
              <a:t>tìm</a:t>
            </a:r>
            <a:r>
              <a:rPr lang="vi-VN">
                <a:latin typeface="Arial"/>
                <a:ea typeface="+mn-lt"/>
                <a:cs typeface="Arial"/>
              </a:rPr>
              <a:t> </a:t>
            </a:r>
            <a:r>
              <a:rPr lang="vi-VN" err="1">
                <a:latin typeface="Arial"/>
                <a:ea typeface="+mn-lt"/>
                <a:cs typeface="Arial"/>
              </a:rPr>
              <a:t>kiếm</a:t>
            </a:r>
            <a:endParaRPr lang="vi-VN" err="1">
              <a:latin typeface="Arial"/>
              <a:cs typeface="Arial"/>
            </a:endParaRPr>
          </a:p>
          <a:p>
            <a:pPr>
              <a:buFont typeface="Arial"/>
              <a:buChar char="•"/>
            </a:pPr>
            <a:r>
              <a:rPr lang="vi-VN" err="1">
                <a:latin typeface="Arial"/>
                <a:ea typeface="+mn-lt"/>
                <a:cs typeface="Arial"/>
              </a:rPr>
              <a:t>Nếu</a:t>
            </a:r>
            <a:r>
              <a:rPr lang="vi-VN">
                <a:latin typeface="Arial"/>
                <a:ea typeface="+mn-lt"/>
                <a:cs typeface="Arial"/>
              </a:rPr>
              <a:t> v </a:t>
            </a:r>
            <a:r>
              <a:rPr lang="vi-VN" err="1">
                <a:latin typeface="Arial"/>
                <a:ea typeface="+mn-lt"/>
                <a:cs typeface="Arial"/>
              </a:rPr>
              <a:t>là</a:t>
            </a:r>
            <a:r>
              <a:rPr lang="vi-VN">
                <a:latin typeface="Arial"/>
                <a:ea typeface="+mn-lt"/>
                <a:cs typeface="Arial"/>
              </a:rPr>
              <a:t> </a:t>
            </a:r>
            <a:r>
              <a:rPr lang="vi-VN" err="1">
                <a:latin typeface="Arial"/>
                <a:ea typeface="+mn-lt"/>
                <a:cs typeface="Arial"/>
              </a:rPr>
              <a:t>giá</a:t>
            </a:r>
            <a:r>
              <a:rPr lang="vi-VN">
                <a:latin typeface="Arial"/>
                <a:ea typeface="+mn-lt"/>
                <a:cs typeface="Arial"/>
              </a:rPr>
              <a:t> </a:t>
            </a:r>
            <a:r>
              <a:rPr lang="vi-VN" err="1">
                <a:latin typeface="Arial"/>
                <a:ea typeface="+mn-lt"/>
                <a:cs typeface="Arial"/>
              </a:rPr>
              <a:t>trị</a:t>
            </a:r>
            <a:r>
              <a:rPr lang="vi-VN">
                <a:latin typeface="Arial"/>
                <a:ea typeface="+mn-lt"/>
                <a:cs typeface="Arial"/>
              </a:rPr>
              <a:t> </a:t>
            </a:r>
            <a:r>
              <a:rPr lang="vi-VN" err="1">
                <a:latin typeface="Arial"/>
                <a:ea typeface="+mn-lt"/>
                <a:cs typeface="Arial"/>
              </a:rPr>
              <a:t>tồi</a:t>
            </a:r>
            <a:r>
              <a:rPr lang="vi-VN">
                <a:latin typeface="Arial"/>
                <a:ea typeface="+mn-lt"/>
                <a:cs typeface="Arial"/>
              </a:rPr>
              <a:t> hơn α, MAX </a:t>
            </a:r>
            <a:r>
              <a:rPr lang="vi-VN" err="1">
                <a:latin typeface="Arial"/>
                <a:ea typeface="+mn-lt"/>
                <a:cs typeface="Arial"/>
              </a:rPr>
              <a:t>sẽ</a:t>
            </a:r>
            <a:r>
              <a:rPr lang="vi-VN">
                <a:latin typeface="Arial"/>
                <a:ea typeface="+mn-lt"/>
                <a:cs typeface="Arial"/>
              </a:rPr>
              <a:t> </a:t>
            </a:r>
            <a:r>
              <a:rPr lang="vi-VN" err="1">
                <a:latin typeface="Arial"/>
                <a:ea typeface="+mn-lt"/>
                <a:cs typeface="Arial"/>
              </a:rPr>
              <a:t>bỏ</a:t>
            </a:r>
            <a:r>
              <a:rPr lang="vi-VN">
                <a:latin typeface="Arial"/>
                <a:ea typeface="+mn-lt"/>
                <a:cs typeface="Arial"/>
              </a:rPr>
              <a:t> qua </a:t>
            </a:r>
            <a:r>
              <a:rPr lang="vi-VN" err="1">
                <a:latin typeface="Arial"/>
                <a:ea typeface="+mn-lt"/>
                <a:cs typeface="Arial"/>
              </a:rPr>
              <a:t>nước</a:t>
            </a:r>
            <a:r>
              <a:rPr lang="vi-VN">
                <a:latin typeface="Arial"/>
                <a:ea typeface="+mn-lt"/>
                <a:cs typeface="Arial"/>
              </a:rPr>
              <a:t> đi </a:t>
            </a:r>
            <a:r>
              <a:rPr lang="vi-VN" err="1">
                <a:latin typeface="Arial"/>
                <a:ea typeface="+mn-lt"/>
                <a:cs typeface="Arial"/>
              </a:rPr>
              <a:t>ứng</a:t>
            </a:r>
            <a:r>
              <a:rPr lang="vi-VN">
                <a:latin typeface="Arial"/>
                <a:ea typeface="+mn-lt"/>
                <a:cs typeface="Arial"/>
              </a:rPr>
              <a:t> </a:t>
            </a:r>
            <a:r>
              <a:rPr lang="vi-VN" err="1">
                <a:latin typeface="Arial"/>
                <a:ea typeface="+mn-lt"/>
                <a:cs typeface="Arial"/>
              </a:rPr>
              <a:t>với</a:t>
            </a:r>
            <a:r>
              <a:rPr lang="vi-VN">
                <a:latin typeface="Arial"/>
                <a:ea typeface="+mn-lt"/>
                <a:cs typeface="Arial"/>
              </a:rPr>
              <a:t> v (</a:t>
            </a:r>
            <a:r>
              <a:rPr lang="vi-VN" err="1">
                <a:latin typeface="Arial"/>
                <a:ea typeface="+mn-lt"/>
                <a:cs typeface="Arial"/>
              </a:rPr>
              <a:t>Cắt</a:t>
            </a:r>
            <a:r>
              <a:rPr lang="vi-VN">
                <a:latin typeface="Arial"/>
                <a:ea typeface="+mn-lt"/>
                <a:cs typeface="Arial"/>
              </a:rPr>
              <a:t> </a:t>
            </a:r>
            <a:r>
              <a:rPr lang="vi-VN" err="1">
                <a:latin typeface="Arial"/>
                <a:ea typeface="+mn-lt"/>
                <a:cs typeface="Arial"/>
              </a:rPr>
              <a:t>tỉa</a:t>
            </a:r>
            <a:r>
              <a:rPr lang="vi-VN">
                <a:latin typeface="Arial"/>
                <a:ea typeface="+mn-lt"/>
                <a:cs typeface="Arial"/>
              </a:rPr>
              <a:t> </a:t>
            </a:r>
            <a:r>
              <a:rPr lang="vi-VN" err="1">
                <a:latin typeface="Arial"/>
                <a:ea typeface="+mn-lt"/>
                <a:cs typeface="Arial"/>
              </a:rPr>
              <a:t>nhánh</a:t>
            </a:r>
            <a:r>
              <a:rPr lang="vi-VN">
                <a:latin typeface="Arial"/>
                <a:ea typeface="+mn-lt"/>
                <a:cs typeface="Arial"/>
              </a:rPr>
              <a:t> </a:t>
            </a:r>
            <a:r>
              <a:rPr lang="vi-VN" err="1">
                <a:latin typeface="Arial"/>
                <a:ea typeface="+mn-lt"/>
                <a:cs typeface="Arial"/>
              </a:rPr>
              <a:t>ứng</a:t>
            </a:r>
            <a:r>
              <a:rPr lang="vi-VN">
                <a:latin typeface="Arial"/>
                <a:ea typeface="+mn-lt"/>
                <a:cs typeface="Arial"/>
              </a:rPr>
              <a:t> </a:t>
            </a:r>
            <a:r>
              <a:rPr lang="vi-VN" err="1">
                <a:latin typeface="Arial"/>
                <a:ea typeface="+mn-lt"/>
                <a:cs typeface="Arial"/>
              </a:rPr>
              <a:t>với</a:t>
            </a:r>
            <a:r>
              <a:rPr lang="vi-VN">
                <a:latin typeface="Arial"/>
                <a:ea typeface="+mn-lt"/>
                <a:cs typeface="Arial"/>
              </a:rPr>
              <a:t> v)</a:t>
            </a:r>
            <a:endParaRPr lang="vi-VN">
              <a:latin typeface="Arial"/>
              <a:cs typeface="Arial"/>
            </a:endParaRPr>
          </a:p>
          <a:p>
            <a:pPr>
              <a:buFont typeface="Arial"/>
              <a:buChar char="•"/>
            </a:pPr>
            <a:r>
              <a:rPr lang="vi-VN">
                <a:latin typeface="Arial"/>
                <a:ea typeface="+mn-lt"/>
                <a:cs typeface="Arial"/>
              </a:rPr>
              <a:t>β </a:t>
            </a:r>
            <a:r>
              <a:rPr lang="vi-VN" err="1">
                <a:latin typeface="Arial"/>
                <a:ea typeface="+mn-lt"/>
                <a:cs typeface="Arial"/>
              </a:rPr>
              <a:t>được</a:t>
            </a:r>
            <a:r>
              <a:rPr lang="vi-VN">
                <a:latin typeface="Arial"/>
                <a:ea typeface="+mn-lt"/>
                <a:cs typeface="Arial"/>
              </a:rPr>
              <a:t> </a:t>
            </a:r>
            <a:r>
              <a:rPr lang="vi-VN" err="1">
                <a:latin typeface="Arial"/>
                <a:ea typeface="+mn-lt"/>
                <a:cs typeface="Arial"/>
              </a:rPr>
              <a:t>định</a:t>
            </a:r>
            <a:r>
              <a:rPr lang="vi-VN">
                <a:latin typeface="Arial"/>
                <a:ea typeface="+mn-lt"/>
                <a:cs typeface="Arial"/>
              </a:rPr>
              <a:t> </a:t>
            </a:r>
            <a:r>
              <a:rPr lang="vi-VN" err="1">
                <a:latin typeface="Arial"/>
                <a:ea typeface="+mn-lt"/>
                <a:cs typeface="Arial"/>
              </a:rPr>
              <a:t>nghĩa</a:t>
            </a:r>
            <a:r>
              <a:rPr lang="vi-VN">
                <a:latin typeface="Arial"/>
                <a:ea typeface="+mn-lt"/>
                <a:cs typeface="Arial"/>
              </a:rPr>
              <a:t> tương </a:t>
            </a:r>
            <a:r>
              <a:rPr lang="vi-VN" err="1">
                <a:latin typeface="Arial"/>
                <a:ea typeface="+mn-lt"/>
                <a:cs typeface="Arial"/>
              </a:rPr>
              <a:t>tự</a:t>
            </a:r>
            <a:r>
              <a:rPr lang="vi-VN">
                <a:latin typeface="Arial"/>
                <a:ea typeface="+mn-lt"/>
                <a:cs typeface="Arial"/>
              </a:rPr>
              <a:t> </a:t>
            </a:r>
            <a:r>
              <a:rPr lang="vi-VN" err="1">
                <a:latin typeface="Arial"/>
                <a:ea typeface="+mn-lt"/>
                <a:cs typeface="Arial"/>
              </a:rPr>
              <a:t>đối</a:t>
            </a:r>
            <a:r>
              <a:rPr lang="vi-VN">
                <a:latin typeface="Arial"/>
                <a:ea typeface="+mn-lt"/>
                <a:cs typeface="Arial"/>
              </a:rPr>
              <a:t> </a:t>
            </a:r>
            <a:r>
              <a:rPr lang="vi-VN" err="1">
                <a:latin typeface="Arial"/>
                <a:ea typeface="+mn-lt"/>
                <a:cs typeface="Arial"/>
              </a:rPr>
              <a:t>với</a:t>
            </a:r>
            <a:r>
              <a:rPr lang="vi-VN">
                <a:latin typeface="Arial"/>
                <a:ea typeface="+mn-lt"/>
                <a:cs typeface="Arial"/>
              </a:rPr>
              <a:t> MIN</a:t>
            </a:r>
            <a:endParaRPr lang="vi-VN">
              <a:latin typeface="Arial"/>
              <a:cs typeface="Arial"/>
            </a:endParaRPr>
          </a:p>
        </p:txBody>
      </p:sp>
      <p:sp>
        <p:nvSpPr>
          <p:cNvPr id="8" name="Slide Number Placeholder 7">
            <a:extLst>
              <a:ext uri="{FF2B5EF4-FFF2-40B4-BE49-F238E27FC236}">
                <a16:creationId xmlns:a16="http://schemas.microsoft.com/office/drawing/2014/main" id="{8E9CE6FC-0CBA-4A3C-A100-D093AB607AC0}"/>
              </a:ext>
            </a:extLst>
          </p:cNvPr>
          <p:cNvSpPr>
            <a:spLocks noGrp="1"/>
          </p:cNvSpPr>
          <p:nvPr>
            <p:ph type="sldNum" sz="quarter" idx="12"/>
          </p:nvPr>
        </p:nvSpPr>
        <p:spPr/>
        <p:txBody>
          <a:bodyPr/>
          <a:lstStyle/>
          <a:p>
            <a:fld id="{11F88B7E-86B8-4862-842E-2DB840C1EC76}" type="slidenum">
              <a:rPr lang="zh-CN" altLang="en-US" smtClean="0"/>
              <a:t>12</a:t>
            </a:fld>
            <a:endParaRPr lang="zh-CN" altLang="en-US"/>
          </a:p>
        </p:txBody>
      </p:sp>
    </p:spTree>
    <p:extLst>
      <p:ext uri="{BB962C8B-B14F-4D97-AF65-F5344CB8AC3E}">
        <p14:creationId xmlns:p14="http://schemas.microsoft.com/office/powerpoint/2010/main" val="3243171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114606"/>
            <a:ext cx="7886700" cy="737960"/>
          </a:xfrm>
        </p:spPr>
        <p:txBody>
          <a:bodyPr>
            <a:normAutofit/>
          </a:bodyPr>
          <a:lstStyle/>
          <a:p>
            <a:r>
              <a:rPr lang="vi-VN" altLang="zh-CN" sz="3200" b="1">
                <a:latin typeface="Linh AvantGarde" panose="02000603030000020004" pitchFamily="2" charset="0"/>
              </a:rPr>
              <a:t>CẮT TỈA ALPHA - BETA</a:t>
            </a:r>
            <a:endParaRPr lang="zh-CN" altLang="en-US" sz="3200" b="1">
              <a:latin typeface="Linh AvantGarde" panose="02000603030000020004" pitchFamily="2" charset="0"/>
            </a:endParaRPr>
          </a:p>
        </p:txBody>
      </p:sp>
      <p:sp>
        <p:nvSpPr>
          <p:cNvPr id="3" name="Content Placeholder 2">
            <a:extLst>
              <a:ext uri="{FF2B5EF4-FFF2-40B4-BE49-F238E27FC236}">
                <a16:creationId xmlns:a16="http://schemas.microsoft.com/office/drawing/2014/main" id="{E9FE7B60-7884-41D8-AE04-F49F33E8A26D}"/>
              </a:ext>
            </a:extLst>
          </p:cNvPr>
          <p:cNvSpPr>
            <a:spLocks noGrp="1"/>
          </p:cNvSpPr>
          <p:nvPr>
            <p:ph idx="1"/>
          </p:nvPr>
        </p:nvSpPr>
        <p:spPr>
          <a:xfrm>
            <a:off x="628650" y="852566"/>
            <a:ext cx="7886700" cy="5174881"/>
          </a:xfrm>
        </p:spPr>
        <p:txBody>
          <a:bodyPr/>
          <a:lstStyle/>
          <a:p>
            <a:pPr marL="0" indent="0">
              <a:buNone/>
            </a:pPr>
            <a:endParaRPr lang="zh-CN" altLang="en-US"/>
          </a:p>
          <a:p>
            <a:pPr marL="0" indent="0">
              <a:buNone/>
            </a:pPr>
            <a:endParaRPr lang="zh-CN" altLang="en-US"/>
          </a:p>
        </p:txBody>
      </p:sp>
      <p:pic>
        <p:nvPicPr>
          <p:cNvPr id="5" name="Picture 4" descr="Chart, radar chart&#10;&#10;Description automatically generated">
            <a:extLst>
              <a:ext uri="{FF2B5EF4-FFF2-40B4-BE49-F238E27FC236}">
                <a16:creationId xmlns:a16="http://schemas.microsoft.com/office/drawing/2014/main" id="{9F244483-89AE-4147-8A95-B8689C7EF9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540" y="1193658"/>
            <a:ext cx="8122920" cy="4492696"/>
          </a:xfrm>
          <a:prstGeom prst="rect">
            <a:avLst/>
          </a:prstGeom>
        </p:spPr>
      </p:pic>
      <p:sp>
        <p:nvSpPr>
          <p:cNvPr id="4" name="Slide Number Placeholder 3">
            <a:extLst>
              <a:ext uri="{FF2B5EF4-FFF2-40B4-BE49-F238E27FC236}">
                <a16:creationId xmlns:a16="http://schemas.microsoft.com/office/drawing/2014/main" id="{6114969B-FDDB-4FD8-8636-C0FB1D19D54D}"/>
              </a:ext>
            </a:extLst>
          </p:cNvPr>
          <p:cNvSpPr>
            <a:spLocks noGrp="1"/>
          </p:cNvSpPr>
          <p:nvPr>
            <p:ph type="sldNum" sz="quarter" idx="12"/>
          </p:nvPr>
        </p:nvSpPr>
        <p:spPr/>
        <p:txBody>
          <a:bodyPr/>
          <a:lstStyle/>
          <a:p>
            <a:fld id="{11F88B7E-86B8-4862-842E-2DB840C1EC76}" type="slidenum">
              <a:rPr lang="zh-CN" altLang="en-US" smtClean="0"/>
              <a:t>13</a:t>
            </a:fld>
            <a:endParaRPr lang="zh-CN" altLang="en-US"/>
          </a:p>
        </p:txBody>
      </p:sp>
    </p:spTree>
    <p:extLst>
      <p:ext uri="{BB962C8B-B14F-4D97-AF65-F5344CB8AC3E}">
        <p14:creationId xmlns:p14="http://schemas.microsoft.com/office/powerpoint/2010/main" val="4203856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114606"/>
            <a:ext cx="7886700" cy="737960"/>
          </a:xfrm>
        </p:spPr>
        <p:txBody>
          <a:bodyPr>
            <a:normAutofit/>
          </a:bodyPr>
          <a:lstStyle/>
          <a:p>
            <a:r>
              <a:rPr lang="vi-VN" altLang="zh-CN" sz="3200" b="1">
                <a:latin typeface="Linh AvantGarde" panose="02000603030000020004" pitchFamily="2" charset="0"/>
              </a:rPr>
              <a:t>Giải thuật ALPHA-BETA PURNING</a:t>
            </a:r>
            <a:endParaRPr lang="zh-CN" altLang="en-US" sz="3200" b="1">
              <a:latin typeface="Linh AvantGarde" panose="02000603030000020004" pitchFamily="2" charset="0"/>
            </a:endParaRPr>
          </a:p>
        </p:txBody>
      </p:sp>
      <p:pic>
        <p:nvPicPr>
          <p:cNvPr id="7" name="Content Placeholder 5">
            <a:extLst>
              <a:ext uri="{FF2B5EF4-FFF2-40B4-BE49-F238E27FC236}">
                <a16:creationId xmlns:a16="http://schemas.microsoft.com/office/drawing/2014/main" id="{DD196913-726D-4E2F-A829-20FFDDD8D1DF}"/>
              </a:ext>
            </a:extLst>
          </p:cNvPr>
          <p:cNvPicPr>
            <a:picLocks noChangeAspect="1"/>
          </p:cNvPicPr>
          <p:nvPr/>
        </p:nvPicPr>
        <p:blipFill>
          <a:blip r:embed="rId4"/>
          <a:stretch>
            <a:fillRect/>
          </a:stretch>
        </p:blipFill>
        <p:spPr>
          <a:xfrm>
            <a:off x="1205616" y="1253331"/>
            <a:ext cx="6732767" cy="4351338"/>
          </a:xfrm>
          <a:prstGeom prst="rect">
            <a:avLst/>
          </a:prstGeom>
        </p:spPr>
      </p:pic>
      <p:sp>
        <p:nvSpPr>
          <p:cNvPr id="5" name="Slide Number Placeholder 4">
            <a:extLst>
              <a:ext uri="{FF2B5EF4-FFF2-40B4-BE49-F238E27FC236}">
                <a16:creationId xmlns:a16="http://schemas.microsoft.com/office/drawing/2014/main" id="{7CB6D40D-6501-487E-B345-0C7E44F15FFC}"/>
              </a:ext>
            </a:extLst>
          </p:cNvPr>
          <p:cNvSpPr>
            <a:spLocks noGrp="1"/>
          </p:cNvSpPr>
          <p:nvPr>
            <p:ph type="sldNum" sz="quarter" idx="12"/>
          </p:nvPr>
        </p:nvSpPr>
        <p:spPr/>
        <p:txBody>
          <a:bodyPr/>
          <a:lstStyle/>
          <a:p>
            <a:fld id="{11F88B7E-86B8-4862-842E-2DB840C1EC76}" type="slidenum">
              <a:rPr lang="zh-CN" altLang="en-US" smtClean="0"/>
              <a:t>14</a:t>
            </a:fld>
            <a:endParaRPr lang="zh-CN" altLang="en-US"/>
          </a:p>
        </p:txBody>
      </p:sp>
    </p:spTree>
    <p:extLst>
      <p:ext uri="{BB962C8B-B14F-4D97-AF65-F5344CB8AC3E}">
        <p14:creationId xmlns:p14="http://schemas.microsoft.com/office/powerpoint/2010/main" val="2185506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114606"/>
            <a:ext cx="7886700" cy="737960"/>
          </a:xfrm>
        </p:spPr>
        <p:txBody>
          <a:bodyPr>
            <a:normAutofit/>
          </a:bodyPr>
          <a:lstStyle/>
          <a:p>
            <a:r>
              <a:rPr lang="vi-VN" altLang="zh-CN" sz="3200" b="1">
                <a:latin typeface="Linh AvantGarde" panose="02000603030000020004" pitchFamily="2" charset="0"/>
              </a:rPr>
              <a:t>Giải thuật ALPHA-BETA PURNING</a:t>
            </a:r>
            <a:endParaRPr lang="zh-CN" altLang="en-US" sz="3200" b="1">
              <a:latin typeface="Linh AvantGarde" panose="02000603030000020004" pitchFamily="2" charset="0"/>
            </a:endParaRPr>
          </a:p>
        </p:txBody>
      </p:sp>
      <p:pic>
        <p:nvPicPr>
          <p:cNvPr id="7" name="Content Placeholder 3">
            <a:extLst>
              <a:ext uri="{FF2B5EF4-FFF2-40B4-BE49-F238E27FC236}">
                <a16:creationId xmlns:a16="http://schemas.microsoft.com/office/drawing/2014/main" id="{23C57CA1-FF3A-407D-87E6-87004CAE0501}"/>
              </a:ext>
            </a:extLst>
          </p:cNvPr>
          <p:cNvPicPr>
            <a:picLocks noChangeAspect="1"/>
          </p:cNvPicPr>
          <p:nvPr/>
        </p:nvPicPr>
        <p:blipFill>
          <a:blip r:embed="rId4"/>
          <a:stretch>
            <a:fillRect/>
          </a:stretch>
        </p:blipFill>
        <p:spPr>
          <a:xfrm>
            <a:off x="731187" y="1668627"/>
            <a:ext cx="7681626" cy="3520745"/>
          </a:xfrm>
          <a:prstGeom prst="rect">
            <a:avLst/>
          </a:prstGeom>
        </p:spPr>
      </p:pic>
      <p:sp>
        <p:nvSpPr>
          <p:cNvPr id="5" name="Slide Number Placeholder 4">
            <a:extLst>
              <a:ext uri="{FF2B5EF4-FFF2-40B4-BE49-F238E27FC236}">
                <a16:creationId xmlns:a16="http://schemas.microsoft.com/office/drawing/2014/main" id="{6DFBB11E-610C-4AFD-8749-7E677B7861C3}"/>
              </a:ext>
            </a:extLst>
          </p:cNvPr>
          <p:cNvSpPr>
            <a:spLocks noGrp="1"/>
          </p:cNvSpPr>
          <p:nvPr>
            <p:ph type="sldNum" sz="quarter" idx="12"/>
          </p:nvPr>
        </p:nvSpPr>
        <p:spPr/>
        <p:txBody>
          <a:bodyPr/>
          <a:lstStyle/>
          <a:p>
            <a:fld id="{11F88B7E-86B8-4862-842E-2DB840C1EC76}" type="slidenum">
              <a:rPr lang="zh-CN" altLang="en-US" smtClean="0"/>
              <a:t>15</a:t>
            </a:fld>
            <a:endParaRPr lang="zh-CN" altLang="en-US"/>
          </a:p>
        </p:txBody>
      </p:sp>
    </p:spTree>
    <p:extLst>
      <p:ext uri="{BB962C8B-B14F-4D97-AF65-F5344CB8AC3E}">
        <p14:creationId xmlns:p14="http://schemas.microsoft.com/office/powerpoint/2010/main" val="606939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114606"/>
            <a:ext cx="7886700" cy="737960"/>
          </a:xfrm>
        </p:spPr>
        <p:txBody>
          <a:bodyPr>
            <a:normAutofit/>
          </a:bodyPr>
          <a:lstStyle/>
          <a:p>
            <a:r>
              <a:rPr lang="vi-VN" altLang="zh-CN" sz="3200" b="1">
                <a:latin typeface="Linh AvantGarde" panose="02000603030000020004" pitchFamily="2" charset="0"/>
              </a:rPr>
              <a:t>KỸ THUẬT LƯỢNG GIÁ</a:t>
            </a:r>
            <a:endParaRPr lang="zh-CN" altLang="en-US" sz="3200" b="1">
              <a:latin typeface="Linh AvantGarde" panose="02000603030000020004" pitchFamily="2" charset="0"/>
            </a:endParaRPr>
          </a:p>
        </p:txBody>
      </p:sp>
      <p:sp>
        <p:nvSpPr>
          <p:cNvPr id="3" name="Content Placeholder 2">
            <a:extLst>
              <a:ext uri="{FF2B5EF4-FFF2-40B4-BE49-F238E27FC236}">
                <a16:creationId xmlns:a16="http://schemas.microsoft.com/office/drawing/2014/main" id="{E9FE7B60-7884-41D8-AE04-F49F33E8A26D}"/>
              </a:ext>
            </a:extLst>
          </p:cNvPr>
          <p:cNvSpPr>
            <a:spLocks noGrp="1"/>
          </p:cNvSpPr>
          <p:nvPr>
            <p:ph idx="1"/>
          </p:nvPr>
        </p:nvSpPr>
        <p:spPr>
          <a:xfrm>
            <a:off x="628650" y="852566"/>
            <a:ext cx="7886700" cy="5174881"/>
          </a:xfrm>
        </p:spPr>
        <p:txBody>
          <a:bodyPr>
            <a:normAutofit/>
          </a:bodyPr>
          <a:lstStyle/>
          <a:p>
            <a:r>
              <a:rPr lang="vi-VN"/>
              <a:t>Có thể hạn chế không gian tìm kiếm bằng cách sử dụng các tri thức cụ thể của bài toán</a:t>
            </a:r>
            <a:endParaRPr lang="en-US"/>
          </a:p>
          <a:p>
            <a:pPr lvl="1"/>
            <a:r>
              <a:rPr lang="vi-VN"/>
              <a:t>Tri thức để cho phép đánh giá mỗi trạng thái của trò chơi</a:t>
            </a:r>
            <a:endParaRPr lang="en-US"/>
          </a:p>
          <a:p>
            <a:pPr lvl="1"/>
            <a:r>
              <a:rPr lang="vi-VN"/>
              <a:t>Tri thức bổ sung (heuristic) này đóng vai trò tương tự như là hàm ước lượng h(n) trong giải thuật tìm kiếm A* </a:t>
            </a:r>
            <a:endParaRPr lang="en-US" altLang="zh-CN"/>
          </a:p>
          <a:p>
            <a:r>
              <a:rPr lang="vi-VN" altLang="zh-CN"/>
              <a:t>Lượng giá tốt thì giá trị hàm tiện ích trả về càng chuẩn, việc cắt tỉa được thực hiện sớm giúp giảm được nhiều chi phí tìm kiếm</a:t>
            </a:r>
          </a:p>
        </p:txBody>
      </p:sp>
      <p:sp>
        <p:nvSpPr>
          <p:cNvPr id="4" name="Slide Number Placeholder 3">
            <a:extLst>
              <a:ext uri="{FF2B5EF4-FFF2-40B4-BE49-F238E27FC236}">
                <a16:creationId xmlns:a16="http://schemas.microsoft.com/office/drawing/2014/main" id="{D6AAF8D2-5F3C-4CEF-8D81-218089466968}"/>
              </a:ext>
            </a:extLst>
          </p:cNvPr>
          <p:cNvSpPr>
            <a:spLocks noGrp="1"/>
          </p:cNvSpPr>
          <p:nvPr>
            <p:ph type="sldNum" sz="quarter" idx="12"/>
          </p:nvPr>
        </p:nvSpPr>
        <p:spPr/>
        <p:txBody>
          <a:bodyPr/>
          <a:lstStyle/>
          <a:p>
            <a:fld id="{11F88B7E-86B8-4862-842E-2DB840C1EC76}" type="slidenum">
              <a:rPr lang="zh-CN" altLang="en-US" smtClean="0"/>
              <a:t>16</a:t>
            </a:fld>
            <a:endParaRPr lang="zh-CN" altLang="en-US"/>
          </a:p>
        </p:txBody>
      </p:sp>
    </p:spTree>
    <p:extLst>
      <p:ext uri="{BB962C8B-B14F-4D97-AF65-F5344CB8AC3E}">
        <p14:creationId xmlns:p14="http://schemas.microsoft.com/office/powerpoint/2010/main" val="772915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2691040"/>
            <a:ext cx="7886700" cy="737960"/>
          </a:xfrm>
        </p:spPr>
        <p:txBody>
          <a:bodyPr>
            <a:noAutofit/>
          </a:bodyPr>
          <a:lstStyle/>
          <a:p>
            <a:pPr algn="ctr"/>
            <a:r>
              <a:rPr lang="vi-VN" altLang="zh-CN" sz="4800" b="1">
                <a:latin typeface="Linh AvantGarde" panose="02000603030000020004" pitchFamily="2" charset="0"/>
              </a:rPr>
              <a:t>PHÂN TÍCH VÀ THIẾT KẾ</a:t>
            </a:r>
            <a:endParaRPr lang="zh-CN" altLang="en-US" sz="4800" b="1">
              <a:latin typeface="Linh AvantGarde" panose="02000603030000020004" pitchFamily="2" charset="0"/>
            </a:endParaRPr>
          </a:p>
        </p:txBody>
      </p:sp>
      <p:sp>
        <p:nvSpPr>
          <p:cNvPr id="3" name="Title 1">
            <a:extLst>
              <a:ext uri="{FF2B5EF4-FFF2-40B4-BE49-F238E27FC236}">
                <a16:creationId xmlns:a16="http://schemas.microsoft.com/office/drawing/2014/main" id="{66DDBABE-87E9-459E-BA12-CA37B160E13C}"/>
              </a:ext>
            </a:extLst>
          </p:cNvPr>
          <p:cNvSpPr txBox="1">
            <a:spLocks/>
          </p:cNvSpPr>
          <p:nvPr/>
        </p:nvSpPr>
        <p:spPr>
          <a:xfrm>
            <a:off x="628650" y="3429000"/>
            <a:ext cx="7886700" cy="737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zh-CN" altLang="en-US" sz="4000">
              <a:latin typeface="Linh AvantGarde" panose="02000603030000020004" pitchFamily="2" charset="0"/>
            </a:endParaRPr>
          </a:p>
        </p:txBody>
      </p:sp>
      <p:sp>
        <p:nvSpPr>
          <p:cNvPr id="4" name="Slide Number Placeholder 3">
            <a:extLst>
              <a:ext uri="{FF2B5EF4-FFF2-40B4-BE49-F238E27FC236}">
                <a16:creationId xmlns:a16="http://schemas.microsoft.com/office/drawing/2014/main" id="{2900E76D-C27A-489B-B993-412039869708}"/>
              </a:ext>
            </a:extLst>
          </p:cNvPr>
          <p:cNvSpPr>
            <a:spLocks noGrp="1"/>
          </p:cNvSpPr>
          <p:nvPr>
            <p:ph type="sldNum" sz="quarter" idx="12"/>
          </p:nvPr>
        </p:nvSpPr>
        <p:spPr/>
        <p:txBody>
          <a:bodyPr/>
          <a:lstStyle/>
          <a:p>
            <a:fld id="{11F88B7E-86B8-4862-842E-2DB840C1EC76}" type="slidenum">
              <a:rPr lang="zh-CN" altLang="en-US" smtClean="0"/>
              <a:t>17</a:t>
            </a:fld>
            <a:endParaRPr lang="zh-CN" altLang="en-US"/>
          </a:p>
        </p:txBody>
      </p:sp>
    </p:spTree>
    <p:extLst>
      <p:ext uri="{BB962C8B-B14F-4D97-AF65-F5344CB8AC3E}">
        <p14:creationId xmlns:p14="http://schemas.microsoft.com/office/powerpoint/2010/main" val="596487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114606"/>
            <a:ext cx="7886700" cy="737960"/>
          </a:xfrm>
        </p:spPr>
        <p:txBody>
          <a:bodyPr>
            <a:normAutofit/>
          </a:bodyPr>
          <a:lstStyle/>
          <a:p>
            <a:r>
              <a:rPr lang="vi-VN" altLang="zh-CN" sz="3200" b="1">
                <a:latin typeface="Linh AvantGarde" panose="02000603030000020004" pitchFamily="2" charset="0"/>
              </a:rPr>
              <a:t>Ý TƯỞNG GIẢI QUYẾT</a:t>
            </a:r>
            <a:endParaRPr lang="zh-CN" altLang="en-US" sz="3200" b="1">
              <a:latin typeface="Linh AvantGarde" panose="02000603030000020004" pitchFamily="2" charset="0"/>
            </a:endParaRPr>
          </a:p>
        </p:txBody>
      </p:sp>
      <p:sp>
        <p:nvSpPr>
          <p:cNvPr id="3" name="Content Placeholder 2">
            <a:extLst>
              <a:ext uri="{FF2B5EF4-FFF2-40B4-BE49-F238E27FC236}">
                <a16:creationId xmlns:a16="http://schemas.microsoft.com/office/drawing/2014/main" id="{E9FE7B60-7884-41D8-AE04-F49F33E8A26D}"/>
              </a:ext>
            </a:extLst>
          </p:cNvPr>
          <p:cNvSpPr>
            <a:spLocks noGrp="1"/>
          </p:cNvSpPr>
          <p:nvPr>
            <p:ph idx="1"/>
          </p:nvPr>
        </p:nvSpPr>
        <p:spPr>
          <a:xfrm>
            <a:off x="628650" y="852566"/>
            <a:ext cx="8077997" cy="5509651"/>
          </a:xfrm>
        </p:spPr>
        <p:txBody>
          <a:bodyPr vert="horz" lIns="91440" tIns="45720" rIns="91440" bIns="45720" rtlCol="0" anchor="t">
            <a:normAutofit fontScale="85000" lnSpcReduction="10000"/>
          </a:bodyPr>
          <a:lstStyle/>
          <a:p>
            <a:r>
              <a:rPr lang="vi-VN" noProof="1">
                <a:latin typeface="Arial"/>
                <a:ea typeface="+mn-lt"/>
                <a:cs typeface="Arial"/>
              </a:rPr>
              <a:t>Xây dựng các đối tượng cần thiết: người chơi, hướng di chuyển, ô cờ, bàn cờ, trạng thái hiện tại, … </a:t>
            </a:r>
            <a:endParaRPr lang="vi-VN" noProof="1">
              <a:latin typeface="Arial"/>
              <a:cs typeface="Arial"/>
            </a:endParaRPr>
          </a:p>
          <a:p>
            <a:r>
              <a:rPr lang="vi-VN" noProof="1">
                <a:latin typeface="Arial"/>
                <a:ea typeface="+mn-lt"/>
                <a:cs typeface="Arial"/>
              </a:rPr>
              <a:t>Xây dựng các phương thức cần thiết: xét người chơi thắng, xét trạng thái kết thúc, thêm quân, xóa quân, lấy số quân,di chuyển, thay đổi hiển thị quân trên bàn cờ, xét nước đi hợp lệ, … </a:t>
            </a:r>
            <a:endParaRPr lang="vi-VN" noProof="1">
              <a:latin typeface="Arial"/>
              <a:cs typeface="Arial"/>
            </a:endParaRPr>
          </a:p>
          <a:p>
            <a:r>
              <a:rPr lang="vi-VN" noProof="1">
                <a:latin typeface="Arial"/>
                <a:ea typeface="+mn-lt"/>
                <a:cs typeface="Arial"/>
              </a:rPr>
              <a:t>Sử dụng chiến lược Minimax, xây dựng cây trạng thái từ trạng thái hiện tại. Áp dụng với độ sâu thấp để tối ưu thời gian chạy -&gt; tương ứng với cấp độ thấp của game. </a:t>
            </a:r>
            <a:endParaRPr lang="vi-VN" noProof="1">
              <a:latin typeface="Arial"/>
              <a:cs typeface="Arial"/>
            </a:endParaRPr>
          </a:p>
          <a:p>
            <a:r>
              <a:rPr lang="vi-VN" noProof="1">
                <a:latin typeface="Arial"/>
                <a:ea typeface="+mn-lt"/>
                <a:cs typeface="Arial"/>
              </a:rPr>
              <a:t>Sử dụng thuật toán cắt tỉa α, β để tối giản cây trạng thái. Áp dụng với độ sâu lớn hơn để tối ưu kết quả cuối cùng -&gt; tương ứng với cấp độ cao của game.</a:t>
            </a:r>
          </a:p>
          <a:p>
            <a:r>
              <a:rPr lang="vi-VN" noProof="1">
                <a:latin typeface="Arial"/>
                <a:ea typeface="+mn-lt"/>
                <a:cs typeface="Arial"/>
              </a:rPr>
              <a:t>Xây dựng hàm tiện ích để đánh giá giá trị thắng thua tại các nút lá: dựa vào hiệu số giữa điểm máy (MAX) và điểm người (MIN). Một bên sẽ tối đa hiệu số đó, và bên kia sẽ tối thiểu hiệu số đó</a:t>
            </a:r>
            <a:endParaRPr lang="vi-VN" dirty="0"/>
          </a:p>
          <a:p>
            <a:endParaRPr lang="vi-VN" altLang="zh-CN" noProof="1">
              <a:latin typeface="Arial"/>
              <a:ea typeface="等线"/>
              <a:cs typeface="Arial"/>
            </a:endParaRPr>
          </a:p>
        </p:txBody>
      </p:sp>
      <p:sp>
        <p:nvSpPr>
          <p:cNvPr id="4" name="Slide Number Placeholder 3">
            <a:extLst>
              <a:ext uri="{FF2B5EF4-FFF2-40B4-BE49-F238E27FC236}">
                <a16:creationId xmlns:a16="http://schemas.microsoft.com/office/drawing/2014/main" id="{31911113-9572-4CBB-A9A1-C3BC87614323}"/>
              </a:ext>
            </a:extLst>
          </p:cNvPr>
          <p:cNvSpPr>
            <a:spLocks noGrp="1"/>
          </p:cNvSpPr>
          <p:nvPr>
            <p:ph type="sldNum" sz="quarter" idx="12"/>
          </p:nvPr>
        </p:nvSpPr>
        <p:spPr/>
        <p:txBody>
          <a:bodyPr/>
          <a:lstStyle/>
          <a:p>
            <a:fld id="{11F88B7E-86B8-4862-842E-2DB840C1EC76}" type="slidenum">
              <a:rPr lang="zh-CN" altLang="en-US" smtClean="0"/>
              <a:t>18</a:t>
            </a:fld>
            <a:endParaRPr lang="zh-CN" altLang="en-US"/>
          </a:p>
        </p:txBody>
      </p:sp>
    </p:spTree>
    <p:extLst>
      <p:ext uri="{BB962C8B-B14F-4D97-AF65-F5344CB8AC3E}">
        <p14:creationId xmlns:p14="http://schemas.microsoft.com/office/powerpoint/2010/main" val="3806821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114605"/>
            <a:ext cx="7886700" cy="854224"/>
          </a:xfrm>
        </p:spPr>
        <p:txBody>
          <a:bodyPr>
            <a:normAutofit/>
          </a:bodyPr>
          <a:lstStyle/>
          <a:p>
            <a:r>
              <a:rPr lang="vi-VN" altLang="zh-CN" sz="3200" b="1">
                <a:latin typeface="Linh AvantGarde" panose="02000603030000020004" pitchFamily="2" charset="0"/>
              </a:rPr>
              <a:t>BIỂU DIỄN BÀI TOÁN TRÒ CHƠI ĐỐI KHÁNG</a:t>
            </a:r>
            <a:endParaRPr lang="zh-CN" altLang="en-US" sz="3200" b="1">
              <a:latin typeface="Linh AvantGarde" panose="02000603030000020004" pitchFamily="2" charset="0"/>
            </a:endParaRPr>
          </a:p>
        </p:txBody>
      </p:sp>
      <p:sp>
        <p:nvSpPr>
          <p:cNvPr id="3" name="Content Placeholder 2">
            <a:extLst>
              <a:ext uri="{FF2B5EF4-FFF2-40B4-BE49-F238E27FC236}">
                <a16:creationId xmlns:a16="http://schemas.microsoft.com/office/drawing/2014/main" id="{E9FE7B60-7884-41D8-AE04-F49F33E8A26D}"/>
              </a:ext>
            </a:extLst>
          </p:cNvPr>
          <p:cNvSpPr>
            <a:spLocks noGrp="1"/>
          </p:cNvSpPr>
          <p:nvPr>
            <p:ph idx="1"/>
          </p:nvPr>
        </p:nvSpPr>
        <p:spPr>
          <a:xfrm>
            <a:off x="628650" y="852566"/>
            <a:ext cx="7886700" cy="5366178"/>
          </a:xfrm>
        </p:spPr>
        <p:txBody>
          <a:bodyPr vert="horz" lIns="91440" tIns="45720" rIns="91440" bIns="45720" rtlCol="0" anchor="t">
            <a:normAutofit/>
          </a:bodyPr>
          <a:lstStyle/>
          <a:p>
            <a:r>
              <a:rPr lang="vi-VN" sz="3200" dirty="0" err="1">
                <a:latin typeface="Arial"/>
                <a:cs typeface="Arial"/>
              </a:rPr>
              <a:t>Trò</a:t>
            </a:r>
            <a:r>
              <a:rPr lang="vi-VN" sz="3200" dirty="0">
                <a:latin typeface="Arial"/>
                <a:cs typeface="Arial"/>
              </a:rPr>
              <a:t> chơi bao </a:t>
            </a:r>
            <a:r>
              <a:rPr lang="vi-VN" sz="3200" dirty="0" err="1">
                <a:latin typeface="Arial"/>
                <a:cs typeface="Arial"/>
              </a:rPr>
              <a:t>gồm</a:t>
            </a:r>
            <a:r>
              <a:rPr lang="vi-VN" sz="3200" dirty="0">
                <a:latin typeface="Arial"/>
                <a:cs typeface="Arial"/>
              </a:rPr>
              <a:t> </a:t>
            </a:r>
            <a:r>
              <a:rPr lang="vi-VN" sz="3200" dirty="0" err="1">
                <a:latin typeface="Arial"/>
                <a:cs typeface="Arial"/>
              </a:rPr>
              <a:t>các</a:t>
            </a:r>
            <a:r>
              <a:rPr lang="vi-VN" sz="3200" dirty="0">
                <a:latin typeface="Arial"/>
                <a:cs typeface="Arial"/>
              </a:rPr>
              <a:t> thông tin</a:t>
            </a:r>
            <a:endParaRPr lang="en-US" sz="3200" dirty="0">
              <a:latin typeface="Arial"/>
              <a:cs typeface="Arial"/>
            </a:endParaRPr>
          </a:p>
          <a:p>
            <a:pPr lvl="1"/>
            <a:r>
              <a:rPr lang="vi-VN" sz="3000" dirty="0" err="1">
                <a:latin typeface="Arial"/>
                <a:cs typeface="Arial"/>
              </a:rPr>
              <a:t>Trạng</a:t>
            </a:r>
            <a:r>
              <a:rPr lang="vi-VN" sz="3000" dirty="0">
                <a:latin typeface="Arial"/>
                <a:cs typeface="Arial"/>
              </a:rPr>
              <a:t> </a:t>
            </a:r>
            <a:r>
              <a:rPr lang="vi-VN" sz="3000" dirty="0" err="1">
                <a:latin typeface="Arial"/>
                <a:cs typeface="Arial"/>
              </a:rPr>
              <a:t>thái</a:t>
            </a:r>
            <a:r>
              <a:rPr lang="vi-VN" sz="3000" dirty="0">
                <a:latin typeface="Arial"/>
                <a:cs typeface="Arial"/>
              </a:rPr>
              <a:t> </a:t>
            </a:r>
            <a:r>
              <a:rPr lang="vi-VN" sz="3000" dirty="0" err="1">
                <a:latin typeface="Arial"/>
                <a:cs typeface="Arial"/>
              </a:rPr>
              <a:t>bắt</a:t>
            </a:r>
            <a:r>
              <a:rPr lang="vi-VN" sz="3000" dirty="0">
                <a:latin typeface="Arial"/>
                <a:cs typeface="Arial"/>
              </a:rPr>
              <a:t> </a:t>
            </a:r>
            <a:r>
              <a:rPr lang="vi-VN" sz="3000" dirty="0" err="1">
                <a:latin typeface="Arial"/>
                <a:cs typeface="Arial"/>
              </a:rPr>
              <a:t>đầu</a:t>
            </a:r>
            <a:r>
              <a:rPr lang="vi-VN" sz="3000" dirty="0">
                <a:latin typeface="Arial"/>
                <a:cs typeface="Arial"/>
              </a:rPr>
              <a:t> (</a:t>
            </a:r>
            <a:r>
              <a:rPr lang="vi-VN" sz="3000" dirty="0" err="1">
                <a:latin typeface="Arial"/>
                <a:cs typeface="Arial"/>
              </a:rPr>
              <a:t>Initial</a:t>
            </a:r>
            <a:r>
              <a:rPr lang="vi-VN" sz="3000" dirty="0">
                <a:latin typeface="Arial"/>
                <a:cs typeface="Arial"/>
              </a:rPr>
              <a:t> </a:t>
            </a:r>
            <a:r>
              <a:rPr lang="vi-VN" sz="3000" dirty="0" err="1">
                <a:latin typeface="Arial"/>
                <a:cs typeface="Arial"/>
              </a:rPr>
              <a:t>state</a:t>
            </a:r>
            <a:r>
              <a:rPr lang="vi-VN" sz="3000" dirty="0">
                <a:latin typeface="Arial"/>
                <a:cs typeface="Arial"/>
              </a:rPr>
              <a:t>):</a:t>
            </a:r>
            <a:endParaRPr lang="en-US" sz="3000" dirty="0">
              <a:latin typeface="Arial"/>
              <a:cs typeface="Arial"/>
            </a:endParaRPr>
          </a:p>
          <a:p>
            <a:pPr lvl="2"/>
            <a:r>
              <a:rPr lang="en-GB" sz="2600" dirty="0" err="1"/>
              <a:t>Người</a:t>
            </a:r>
            <a:r>
              <a:rPr lang="en-GB" sz="2600" dirty="0"/>
              <a:t> </a:t>
            </a:r>
            <a:r>
              <a:rPr lang="en-GB" sz="2600" dirty="0" err="1"/>
              <a:t>chơi</a:t>
            </a:r>
            <a:r>
              <a:rPr lang="en-GB" sz="2600" dirty="0"/>
              <a:t> </a:t>
            </a:r>
            <a:r>
              <a:rPr lang="en-GB" sz="2600" dirty="0" err="1"/>
              <a:t>chơi</a:t>
            </a:r>
            <a:r>
              <a:rPr lang="en-GB" sz="2600" dirty="0"/>
              <a:t> </a:t>
            </a:r>
            <a:r>
              <a:rPr lang="en-GB" sz="2600" dirty="0" err="1"/>
              <a:t>trước</a:t>
            </a:r>
            <a:r>
              <a:rPr lang="en-GB" sz="2600" dirty="0"/>
              <a:t> (</a:t>
            </a:r>
            <a:r>
              <a:rPr lang="en-GB" sz="2600" dirty="0" err="1"/>
              <a:t>máy</a:t>
            </a:r>
            <a:r>
              <a:rPr lang="en-GB" sz="2600" dirty="0"/>
              <a:t> </a:t>
            </a:r>
            <a:r>
              <a:rPr lang="en-GB" sz="2600" dirty="0" err="1"/>
              <a:t>hoặc</a:t>
            </a:r>
            <a:r>
              <a:rPr lang="en-GB" sz="2600" dirty="0"/>
              <a:t> </a:t>
            </a:r>
            <a:r>
              <a:rPr lang="en-GB" sz="2600" dirty="0" err="1"/>
              <a:t>người</a:t>
            </a:r>
            <a:r>
              <a:rPr lang="en-GB" sz="2600" dirty="0"/>
              <a:t>)</a:t>
            </a:r>
            <a:endParaRPr lang="en-GB" sz="2600" dirty="0">
              <a:cs typeface="Calibri"/>
            </a:endParaRPr>
          </a:p>
          <a:p>
            <a:pPr lvl="2"/>
            <a:r>
              <a:rPr lang="en-GB" sz="2600" dirty="0" err="1"/>
              <a:t>Trạng</a:t>
            </a:r>
            <a:r>
              <a:rPr lang="en-GB" sz="2600" dirty="0"/>
              <a:t> </a:t>
            </a:r>
            <a:r>
              <a:rPr lang="en-GB" sz="2600" dirty="0" err="1"/>
              <a:t>thái</a:t>
            </a:r>
            <a:r>
              <a:rPr lang="en-GB" sz="2600" dirty="0"/>
              <a:t> </a:t>
            </a:r>
            <a:r>
              <a:rPr lang="en-GB" sz="2600" dirty="0" err="1"/>
              <a:t>trò</a:t>
            </a:r>
            <a:r>
              <a:rPr lang="en-GB" sz="2600" dirty="0"/>
              <a:t> </a:t>
            </a:r>
            <a:r>
              <a:rPr lang="en-GB" sz="2600" dirty="0" err="1"/>
              <a:t>chơi</a:t>
            </a:r>
            <a:r>
              <a:rPr lang="en-GB" sz="2600" dirty="0"/>
              <a:t>:</a:t>
            </a:r>
            <a:endParaRPr lang="en-GB" sz="2600" dirty="0">
              <a:cs typeface="Calibri"/>
            </a:endParaRPr>
          </a:p>
          <a:p>
            <a:pPr lvl="3"/>
            <a:r>
              <a:rPr lang="en-GB" sz="2600" dirty="0" err="1"/>
              <a:t>Bàn</a:t>
            </a:r>
            <a:r>
              <a:rPr lang="en-GB" sz="2600" dirty="0"/>
              <a:t> </a:t>
            </a:r>
            <a:r>
              <a:rPr lang="en-GB" sz="2600" dirty="0" err="1"/>
              <a:t>cờ</a:t>
            </a:r>
            <a:endParaRPr lang="en-GB" sz="2600" dirty="0" err="1">
              <a:cs typeface="Calibri"/>
            </a:endParaRPr>
          </a:p>
          <a:p>
            <a:pPr lvl="3"/>
            <a:r>
              <a:rPr lang="en-GB" sz="2600" dirty="0" err="1"/>
              <a:t>Độ</a:t>
            </a:r>
            <a:r>
              <a:rPr lang="en-GB" sz="2600" dirty="0"/>
              <a:t> </a:t>
            </a:r>
            <a:r>
              <a:rPr lang="en-GB" sz="2600" dirty="0" err="1"/>
              <a:t>sâu</a:t>
            </a:r>
            <a:r>
              <a:rPr lang="en-GB" sz="2600" dirty="0"/>
              <a:t> ~ level </a:t>
            </a:r>
            <a:r>
              <a:rPr lang="en-GB" sz="2600" dirty="0" err="1"/>
              <a:t>mà</a:t>
            </a:r>
            <a:r>
              <a:rPr lang="en-GB" sz="2600" dirty="0"/>
              <a:t> </a:t>
            </a:r>
            <a:r>
              <a:rPr lang="en-GB" sz="2600" dirty="0" err="1"/>
              <a:t>người</a:t>
            </a:r>
            <a:r>
              <a:rPr lang="en-GB" sz="2600" dirty="0"/>
              <a:t> </a:t>
            </a:r>
            <a:r>
              <a:rPr lang="en-GB" sz="2600" dirty="0" err="1"/>
              <a:t>chơi</a:t>
            </a:r>
            <a:r>
              <a:rPr lang="en-GB" sz="2600" dirty="0"/>
              <a:t> </a:t>
            </a:r>
            <a:r>
              <a:rPr lang="en-GB" sz="2600" dirty="0" err="1"/>
              <a:t>chọn</a:t>
            </a:r>
            <a:endParaRPr lang="en-GB" sz="2600" dirty="0">
              <a:cs typeface="Calibri"/>
            </a:endParaRPr>
          </a:p>
          <a:p>
            <a:pPr lvl="3"/>
            <a:r>
              <a:rPr lang="en-GB" sz="2600" dirty="0" err="1"/>
              <a:t>Người</a:t>
            </a:r>
            <a:r>
              <a:rPr lang="en-GB" sz="2600" dirty="0"/>
              <a:t> </a:t>
            </a:r>
            <a:r>
              <a:rPr lang="en-GB" sz="2600" dirty="0" err="1"/>
              <a:t>chơi</a:t>
            </a:r>
            <a:endParaRPr lang="en-GB" sz="2600" dirty="0" err="1">
              <a:cs typeface="Calibri"/>
            </a:endParaRPr>
          </a:p>
          <a:p>
            <a:endParaRPr lang="en-US"/>
          </a:p>
          <a:p>
            <a:pPr marL="457200" lvl="1" indent="0">
              <a:buNone/>
            </a:pPr>
            <a:endParaRPr lang="en-US"/>
          </a:p>
        </p:txBody>
      </p:sp>
      <p:graphicFrame>
        <p:nvGraphicFramePr>
          <p:cNvPr id="4" name="Table 3">
            <a:extLst>
              <a:ext uri="{FF2B5EF4-FFF2-40B4-BE49-F238E27FC236}">
                <a16:creationId xmlns:a16="http://schemas.microsoft.com/office/drawing/2014/main" id="{DEAD6F79-2767-4B93-9B70-62993D5E45C0}"/>
              </a:ext>
            </a:extLst>
          </p:cNvPr>
          <p:cNvGraphicFramePr>
            <a:graphicFrameLocks noGrp="1"/>
          </p:cNvGraphicFramePr>
          <p:nvPr>
            <p:extLst>
              <p:ext uri="{D42A27DB-BD31-4B8C-83A1-F6EECF244321}">
                <p14:modId xmlns:p14="http://schemas.microsoft.com/office/powerpoint/2010/main" val="3801718900"/>
              </p:ext>
            </p:extLst>
          </p:nvPr>
        </p:nvGraphicFramePr>
        <p:xfrm>
          <a:off x="1740803" y="4132016"/>
          <a:ext cx="5251470" cy="1865946"/>
        </p:xfrm>
        <a:graphic>
          <a:graphicData uri="http://schemas.openxmlformats.org/drawingml/2006/table">
            <a:tbl>
              <a:tblPr firstRow="1" bandRow="1">
                <a:tableStyleId>{5C22544A-7EE6-4342-B048-85BDC9FD1C3A}</a:tableStyleId>
              </a:tblPr>
              <a:tblGrid>
                <a:gridCol w="750210">
                  <a:extLst>
                    <a:ext uri="{9D8B030D-6E8A-4147-A177-3AD203B41FA5}">
                      <a16:colId xmlns:a16="http://schemas.microsoft.com/office/drawing/2014/main" val="442427615"/>
                    </a:ext>
                  </a:extLst>
                </a:gridCol>
                <a:gridCol w="750210">
                  <a:extLst>
                    <a:ext uri="{9D8B030D-6E8A-4147-A177-3AD203B41FA5}">
                      <a16:colId xmlns:a16="http://schemas.microsoft.com/office/drawing/2014/main" val="118735763"/>
                    </a:ext>
                  </a:extLst>
                </a:gridCol>
                <a:gridCol w="750210">
                  <a:extLst>
                    <a:ext uri="{9D8B030D-6E8A-4147-A177-3AD203B41FA5}">
                      <a16:colId xmlns:a16="http://schemas.microsoft.com/office/drawing/2014/main" val="4081203841"/>
                    </a:ext>
                  </a:extLst>
                </a:gridCol>
                <a:gridCol w="750210">
                  <a:extLst>
                    <a:ext uri="{9D8B030D-6E8A-4147-A177-3AD203B41FA5}">
                      <a16:colId xmlns:a16="http://schemas.microsoft.com/office/drawing/2014/main" val="330774580"/>
                    </a:ext>
                  </a:extLst>
                </a:gridCol>
                <a:gridCol w="750210">
                  <a:extLst>
                    <a:ext uri="{9D8B030D-6E8A-4147-A177-3AD203B41FA5}">
                      <a16:colId xmlns:a16="http://schemas.microsoft.com/office/drawing/2014/main" val="872765559"/>
                    </a:ext>
                  </a:extLst>
                </a:gridCol>
                <a:gridCol w="750210">
                  <a:extLst>
                    <a:ext uri="{9D8B030D-6E8A-4147-A177-3AD203B41FA5}">
                      <a16:colId xmlns:a16="http://schemas.microsoft.com/office/drawing/2014/main" val="500429762"/>
                    </a:ext>
                  </a:extLst>
                </a:gridCol>
                <a:gridCol w="750210">
                  <a:extLst>
                    <a:ext uri="{9D8B030D-6E8A-4147-A177-3AD203B41FA5}">
                      <a16:colId xmlns:a16="http://schemas.microsoft.com/office/drawing/2014/main" val="3186897855"/>
                    </a:ext>
                  </a:extLst>
                </a:gridCol>
              </a:tblGrid>
              <a:tr h="940095">
                <a:tc rowSpan="2">
                  <a:txBody>
                    <a:bodyPr/>
                    <a:lstStyle/>
                    <a:p>
                      <a:pPr algn="ctr"/>
                      <a:r>
                        <a:rPr lang="vi-VN" sz="3200" b="1">
                          <a:solidFill>
                            <a:schemeClr val="accent1">
                              <a:lumMod val="50000"/>
                            </a:schemeClr>
                          </a:solidFill>
                        </a:rPr>
                        <a:t>10</a:t>
                      </a:r>
                      <a:endParaRPr lang="en-US" sz="3200" b="1">
                        <a:solidFill>
                          <a:schemeClr val="accent1">
                            <a:lumMod val="50000"/>
                          </a:schemeClr>
                        </a:solidFill>
                      </a:endParaRPr>
                    </a:p>
                  </a:txBody>
                  <a:tcPr anchor="ctr">
                    <a:solidFill>
                      <a:schemeClr val="accent4"/>
                    </a:solidFill>
                  </a:tcPr>
                </a:tc>
                <a:tc>
                  <a:txBody>
                    <a:bodyPr/>
                    <a:lstStyle/>
                    <a:p>
                      <a:pPr algn="ctr"/>
                      <a:r>
                        <a:rPr lang="vi-VN" sz="3200" b="1">
                          <a:solidFill>
                            <a:schemeClr val="accent1">
                              <a:lumMod val="50000"/>
                            </a:schemeClr>
                          </a:solidFill>
                        </a:rPr>
                        <a:t>5</a:t>
                      </a:r>
                      <a:endParaRPr lang="en-US" sz="3200" b="1">
                        <a:solidFill>
                          <a:schemeClr val="accent1">
                            <a:lumMod val="50000"/>
                          </a:schemeClr>
                        </a:solidFill>
                      </a:endParaRPr>
                    </a:p>
                  </a:txBody>
                  <a:tcPr anchor="ctr"/>
                </a:tc>
                <a:tc>
                  <a:txBody>
                    <a:bodyPr/>
                    <a:lstStyle/>
                    <a:p>
                      <a:pPr algn="ctr"/>
                      <a:r>
                        <a:rPr lang="vi-VN" sz="3200" b="1">
                          <a:solidFill>
                            <a:schemeClr val="accent1">
                              <a:lumMod val="50000"/>
                            </a:schemeClr>
                          </a:solidFill>
                        </a:rPr>
                        <a:t>5</a:t>
                      </a:r>
                      <a:endParaRPr lang="en-US" sz="3200" b="1">
                        <a:solidFill>
                          <a:schemeClr val="accent1">
                            <a:lumMod val="50000"/>
                          </a:schemeClr>
                        </a:solidFill>
                      </a:endParaRPr>
                    </a:p>
                  </a:txBody>
                  <a:tcPr anchor="ctr"/>
                </a:tc>
                <a:tc>
                  <a:txBody>
                    <a:bodyPr/>
                    <a:lstStyle/>
                    <a:p>
                      <a:pPr algn="ctr"/>
                      <a:r>
                        <a:rPr lang="vi-VN" sz="3200" b="1">
                          <a:solidFill>
                            <a:schemeClr val="accent1">
                              <a:lumMod val="50000"/>
                            </a:schemeClr>
                          </a:solidFill>
                        </a:rPr>
                        <a:t>5</a:t>
                      </a:r>
                      <a:endParaRPr lang="en-US" sz="3200" b="1">
                        <a:solidFill>
                          <a:schemeClr val="accent1">
                            <a:lumMod val="50000"/>
                          </a:schemeClr>
                        </a:solidFill>
                      </a:endParaRPr>
                    </a:p>
                  </a:txBody>
                  <a:tcPr anchor="ctr"/>
                </a:tc>
                <a:tc>
                  <a:txBody>
                    <a:bodyPr/>
                    <a:lstStyle/>
                    <a:p>
                      <a:pPr algn="ctr"/>
                      <a:r>
                        <a:rPr lang="vi-VN" sz="3200" b="1">
                          <a:solidFill>
                            <a:schemeClr val="accent1">
                              <a:lumMod val="50000"/>
                            </a:schemeClr>
                          </a:solidFill>
                        </a:rPr>
                        <a:t>5</a:t>
                      </a:r>
                      <a:endParaRPr lang="en-US" sz="3200" b="1">
                        <a:solidFill>
                          <a:schemeClr val="accent1">
                            <a:lumMod val="50000"/>
                          </a:schemeClr>
                        </a:solidFill>
                      </a:endParaRPr>
                    </a:p>
                  </a:txBody>
                  <a:tcPr anchor="ctr"/>
                </a:tc>
                <a:tc>
                  <a:txBody>
                    <a:bodyPr/>
                    <a:lstStyle/>
                    <a:p>
                      <a:pPr algn="ctr"/>
                      <a:r>
                        <a:rPr lang="vi-VN" sz="3200" b="1">
                          <a:solidFill>
                            <a:schemeClr val="accent1">
                              <a:lumMod val="50000"/>
                            </a:schemeClr>
                          </a:solidFill>
                        </a:rPr>
                        <a:t>5</a:t>
                      </a:r>
                      <a:endParaRPr lang="en-US" sz="3200" b="1">
                        <a:solidFill>
                          <a:schemeClr val="accent1">
                            <a:lumMod val="50000"/>
                          </a:schemeClr>
                        </a:solidFill>
                      </a:endParaRPr>
                    </a:p>
                  </a:txBody>
                  <a:tcPr anchor="ctr"/>
                </a:tc>
                <a:tc rowSpan="2">
                  <a:txBody>
                    <a:bodyPr/>
                    <a:lstStyle/>
                    <a:p>
                      <a:pPr algn="ctr"/>
                      <a:r>
                        <a:rPr lang="vi-VN" sz="3200" b="1">
                          <a:solidFill>
                            <a:schemeClr val="accent1">
                              <a:lumMod val="50000"/>
                            </a:schemeClr>
                          </a:solidFill>
                        </a:rPr>
                        <a:t>10</a:t>
                      </a:r>
                      <a:endParaRPr lang="en-US" sz="3200" b="1">
                        <a:solidFill>
                          <a:schemeClr val="accent1">
                            <a:lumMod val="50000"/>
                          </a:schemeClr>
                        </a:solidFill>
                      </a:endParaRPr>
                    </a:p>
                  </a:txBody>
                  <a:tcPr anchor="ctr">
                    <a:solidFill>
                      <a:schemeClr val="accent4"/>
                    </a:solidFill>
                  </a:tcPr>
                </a:tc>
                <a:extLst>
                  <a:ext uri="{0D108BD9-81ED-4DB2-BD59-A6C34878D82A}">
                    <a16:rowId xmlns:a16="http://schemas.microsoft.com/office/drawing/2014/main" val="2842585729"/>
                  </a:ext>
                </a:extLst>
              </a:tr>
              <a:tr h="925851">
                <a:tc vMerge="1">
                  <a:txBody>
                    <a:bodyPr/>
                    <a:lstStyle/>
                    <a:p>
                      <a:endParaRPr lang="en-US"/>
                    </a:p>
                  </a:txBody>
                  <a:tcPr/>
                </a:tc>
                <a:tc>
                  <a:txBody>
                    <a:bodyPr/>
                    <a:lstStyle/>
                    <a:p>
                      <a:pPr algn="ctr"/>
                      <a:r>
                        <a:rPr lang="vi-VN" sz="3200" b="1">
                          <a:solidFill>
                            <a:schemeClr val="accent1">
                              <a:lumMod val="50000"/>
                            </a:schemeClr>
                          </a:solidFill>
                        </a:rPr>
                        <a:t>5</a:t>
                      </a:r>
                      <a:endParaRPr lang="en-US" sz="3200" b="1">
                        <a:solidFill>
                          <a:schemeClr val="accent1">
                            <a:lumMod val="50000"/>
                          </a:schemeClr>
                        </a:solidFill>
                      </a:endParaRPr>
                    </a:p>
                  </a:txBody>
                  <a:tcPr anchor="ctr"/>
                </a:tc>
                <a:tc>
                  <a:txBody>
                    <a:bodyPr/>
                    <a:lstStyle/>
                    <a:p>
                      <a:pPr algn="ctr"/>
                      <a:r>
                        <a:rPr lang="vi-VN" sz="3200" b="1">
                          <a:solidFill>
                            <a:schemeClr val="accent1">
                              <a:lumMod val="50000"/>
                            </a:schemeClr>
                          </a:solidFill>
                        </a:rPr>
                        <a:t>5</a:t>
                      </a:r>
                      <a:endParaRPr lang="en-US" sz="3200" b="1">
                        <a:solidFill>
                          <a:schemeClr val="accent1">
                            <a:lumMod val="50000"/>
                          </a:schemeClr>
                        </a:solidFill>
                      </a:endParaRPr>
                    </a:p>
                  </a:txBody>
                  <a:tcPr anchor="ctr"/>
                </a:tc>
                <a:tc>
                  <a:txBody>
                    <a:bodyPr/>
                    <a:lstStyle/>
                    <a:p>
                      <a:pPr algn="ctr"/>
                      <a:r>
                        <a:rPr lang="vi-VN" sz="3200" b="1">
                          <a:solidFill>
                            <a:schemeClr val="accent1">
                              <a:lumMod val="50000"/>
                            </a:schemeClr>
                          </a:solidFill>
                        </a:rPr>
                        <a:t>5</a:t>
                      </a:r>
                      <a:endParaRPr lang="en-US" sz="3200" b="1">
                        <a:solidFill>
                          <a:schemeClr val="accent1">
                            <a:lumMod val="50000"/>
                          </a:schemeClr>
                        </a:solidFill>
                      </a:endParaRPr>
                    </a:p>
                  </a:txBody>
                  <a:tcPr anchor="ctr"/>
                </a:tc>
                <a:tc>
                  <a:txBody>
                    <a:bodyPr/>
                    <a:lstStyle/>
                    <a:p>
                      <a:pPr algn="ctr"/>
                      <a:r>
                        <a:rPr lang="vi-VN" sz="3200" b="1">
                          <a:solidFill>
                            <a:schemeClr val="accent1">
                              <a:lumMod val="50000"/>
                            </a:schemeClr>
                          </a:solidFill>
                        </a:rPr>
                        <a:t>5</a:t>
                      </a:r>
                      <a:endParaRPr lang="en-US" sz="3200" b="1">
                        <a:solidFill>
                          <a:schemeClr val="accent1">
                            <a:lumMod val="50000"/>
                          </a:schemeClr>
                        </a:solidFill>
                      </a:endParaRPr>
                    </a:p>
                  </a:txBody>
                  <a:tcPr anchor="ctr"/>
                </a:tc>
                <a:tc>
                  <a:txBody>
                    <a:bodyPr/>
                    <a:lstStyle/>
                    <a:p>
                      <a:pPr algn="ctr"/>
                      <a:r>
                        <a:rPr lang="vi-VN" sz="3200" b="1">
                          <a:solidFill>
                            <a:schemeClr val="accent1">
                              <a:lumMod val="50000"/>
                            </a:schemeClr>
                          </a:solidFill>
                        </a:rPr>
                        <a:t>5</a:t>
                      </a:r>
                      <a:endParaRPr lang="en-US" sz="3200" b="1">
                        <a:solidFill>
                          <a:schemeClr val="accent1">
                            <a:lumMod val="50000"/>
                          </a:schemeClr>
                        </a:solidFill>
                      </a:endParaRPr>
                    </a:p>
                  </a:txBody>
                  <a:tcPr anchor="ctr"/>
                </a:tc>
                <a:tc vMerge="1">
                  <a:txBody>
                    <a:bodyPr/>
                    <a:lstStyle/>
                    <a:p>
                      <a:endParaRPr lang="en-US"/>
                    </a:p>
                  </a:txBody>
                  <a:tcPr/>
                </a:tc>
                <a:extLst>
                  <a:ext uri="{0D108BD9-81ED-4DB2-BD59-A6C34878D82A}">
                    <a16:rowId xmlns:a16="http://schemas.microsoft.com/office/drawing/2014/main" val="147975562"/>
                  </a:ext>
                </a:extLst>
              </a:tr>
            </a:tbl>
          </a:graphicData>
        </a:graphic>
      </p:graphicFrame>
      <p:sp>
        <p:nvSpPr>
          <p:cNvPr id="5" name="Slide Number Placeholder 4">
            <a:extLst>
              <a:ext uri="{FF2B5EF4-FFF2-40B4-BE49-F238E27FC236}">
                <a16:creationId xmlns:a16="http://schemas.microsoft.com/office/drawing/2014/main" id="{46E4BD35-6035-4EFC-B059-6E5E7557CEE9}"/>
              </a:ext>
            </a:extLst>
          </p:cNvPr>
          <p:cNvSpPr>
            <a:spLocks noGrp="1"/>
          </p:cNvSpPr>
          <p:nvPr>
            <p:ph type="sldNum" sz="quarter" idx="12"/>
          </p:nvPr>
        </p:nvSpPr>
        <p:spPr/>
        <p:txBody>
          <a:bodyPr/>
          <a:lstStyle/>
          <a:p>
            <a:fld id="{11F88B7E-86B8-4862-842E-2DB840C1EC76}" type="slidenum">
              <a:rPr lang="zh-CN" altLang="en-US" smtClean="0"/>
              <a:t>19</a:t>
            </a:fld>
            <a:endParaRPr lang="zh-CN" altLang="en-US"/>
          </a:p>
        </p:txBody>
      </p:sp>
    </p:spTree>
    <p:extLst>
      <p:ext uri="{BB962C8B-B14F-4D97-AF65-F5344CB8AC3E}">
        <p14:creationId xmlns:p14="http://schemas.microsoft.com/office/powerpoint/2010/main" val="321555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114606"/>
            <a:ext cx="7886700" cy="737960"/>
          </a:xfrm>
        </p:spPr>
        <p:txBody>
          <a:bodyPr>
            <a:normAutofit/>
          </a:bodyPr>
          <a:lstStyle/>
          <a:p>
            <a:r>
              <a:rPr lang="en-US" altLang="zh-CN" sz="3200" b="1">
                <a:latin typeface="Linh AvantGarde" panose="02000603030000020004" pitchFamily="2" charset="0"/>
              </a:rPr>
              <a:t>MỤC LỤC</a:t>
            </a:r>
            <a:endParaRPr lang="zh-CN" altLang="en-US" sz="3200" b="1">
              <a:latin typeface="Linh AvantGarde" panose="02000603030000020004" pitchFamily="2" charset="0"/>
            </a:endParaRPr>
          </a:p>
        </p:txBody>
      </p:sp>
      <p:sp>
        <p:nvSpPr>
          <p:cNvPr id="3" name="Content Placeholder 2">
            <a:extLst>
              <a:ext uri="{FF2B5EF4-FFF2-40B4-BE49-F238E27FC236}">
                <a16:creationId xmlns:a16="http://schemas.microsoft.com/office/drawing/2014/main" id="{E9FE7B60-7884-41D8-AE04-F49F33E8A26D}"/>
              </a:ext>
            </a:extLst>
          </p:cNvPr>
          <p:cNvSpPr>
            <a:spLocks noGrp="1"/>
          </p:cNvSpPr>
          <p:nvPr>
            <p:ph idx="1"/>
          </p:nvPr>
        </p:nvSpPr>
        <p:spPr>
          <a:xfrm>
            <a:off x="628650" y="852566"/>
            <a:ext cx="7886700" cy="5174881"/>
          </a:xfrm>
        </p:spPr>
        <p:txBody>
          <a:bodyPr vert="horz" lIns="91440" tIns="45720" rIns="91440" bIns="45720" rtlCol="0" anchor="t">
            <a:normAutofit/>
          </a:bodyPr>
          <a:lstStyle/>
          <a:p>
            <a:pPr>
              <a:lnSpc>
                <a:spcPct val="200000"/>
              </a:lnSpc>
            </a:pPr>
            <a:r>
              <a:rPr lang="en-US" dirty="0" err="1">
                <a:latin typeface="Arial"/>
                <a:cs typeface="Arial"/>
              </a:rPr>
              <a:t>Giới</a:t>
            </a:r>
            <a:r>
              <a:rPr lang="en-US" dirty="0">
                <a:latin typeface="Arial"/>
                <a:cs typeface="Arial"/>
              </a:rPr>
              <a:t> </a:t>
            </a:r>
            <a:r>
              <a:rPr lang="en-US" dirty="0" err="1">
                <a:latin typeface="Arial"/>
                <a:cs typeface="Arial"/>
              </a:rPr>
              <a:t>thiệu</a:t>
            </a:r>
            <a:r>
              <a:rPr lang="en-US" dirty="0">
                <a:latin typeface="Arial"/>
                <a:cs typeface="Arial"/>
              </a:rPr>
              <a:t> </a:t>
            </a:r>
            <a:r>
              <a:rPr lang="en-US" dirty="0" err="1">
                <a:latin typeface="Arial"/>
                <a:cs typeface="Arial"/>
              </a:rPr>
              <a:t>đề</a:t>
            </a:r>
            <a:r>
              <a:rPr lang="en-US" dirty="0">
                <a:latin typeface="Arial"/>
                <a:cs typeface="Arial"/>
              </a:rPr>
              <a:t> </a:t>
            </a:r>
            <a:r>
              <a:rPr lang="en-US" dirty="0" err="1">
                <a:latin typeface="Arial"/>
                <a:cs typeface="Arial"/>
              </a:rPr>
              <a:t>tài</a:t>
            </a:r>
            <a:endParaRPr lang="en-US" altLang="zh-CN" dirty="0" err="1">
              <a:latin typeface="Arial"/>
              <a:cs typeface="Arial"/>
            </a:endParaRPr>
          </a:p>
          <a:p>
            <a:pPr>
              <a:lnSpc>
                <a:spcPct val="200000"/>
              </a:lnSpc>
            </a:pPr>
            <a:r>
              <a:rPr lang="en-US" altLang="zh-CN" dirty="0" err="1">
                <a:latin typeface="Arial"/>
                <a:ea typeface="等线"/>
                <a:cs typeface="Arial"/>
              </a:rPr>
              <a:t>Cơ</a:t>
            </a:r>
            <a:r>
              <a:rPr lang="en-US" altLang="zh-CN" dirty="0">
                <a:latin typeface="Arial"/>
                <a:ea typeface="等线"/>
                <a:cs typeface="Arial"/>
              </a:rPr>
              <a:t> </a:t>
            </a:r>
            <a:r>
              <a:rPr lang="en-US" altLang="zh-CN" dirty="0" err="1">
                <a:latin typeface="Arial"/>
                <a:ea typeface="等线"/>
                <a:cs typeface="Arial"/>
              </a:rPr>
              <a:t>sở</a:t>
            </a:r>
            <a:r>
              <a:rPr lang="en-US" altLang="zh-CN" dirty="0">
                <a:latin typeface="Arial"/>
                <a:ea typeface="等线"/>
                <a:cs typeface="Arial"/>
              </a:rPr>
              <a:t> </a:t>
            </a:r>
            <a:r>
              <a:rPr lang="en-US" altLang="zh-CN" dirty="0" err="1">
                <a:latin typeface="Arial"/>
                <a:ea typeface="等线"/>
                <a:cs typeface="Arial"/>
              </a:rPr>
              <a:t>lý</a:t>
            </a:r>
            <a:r>
              <a:rPr lang="en-US" altLang="zh-CN" dirty="0">
                <a:latin typeface="Arial"/>
                <a:ea typeface="等线"/>
                <a:cs typeface="Arial"/>
              </a:rPr>
              <a:t> </a:t>
            </a:r>
            <a:r>
              <a:rPr lang="en-US" altLang="zh-CN" dirty="0" err="1">
                <a:latin typeface="Arial"/>
                <a:ea typeface="等线"/>
                <a:cs typeface="Arial"/>
              </a:rPr>
              <a:t>thuyết</a:t>
            </a:r>
            <a:endParaRPr lang="en-US" altLang="zh-CN" dirty="0">
              <a:latin typeface="Arial"/>
              <a:ea typeface="等线"/>
              <a:cs typeface="Arial"/>
            </a:endParaRPr>
          </a:p>
          <a:p>
            <a:pPr>
              <a:lnSpc>
                <a:spcPct val="200000"/>
              </a:lnSpc>
            </a:pPr>
            <a:r>
              <a:rPr lang="en-US" altLang="zh-CN" dirty="0" err="1">
                <a:latin typeface="Arial"/>
                <a:ea typeface="等线"/>
                <a:cs typeface="Arial"/>
              </a:rPr>
              <a:t>Phân</a:t>
            </a:r>
            <a:r>
              <a:rPr lang="en-US" altLang="zh-CN" dirty="0">
                <a:latin typeface="Arial"/>
                <a:ea typeface="等线"/>
                <a:cs typeface="Arial"/>
              </a:rPr>
              <a:t> </a:t>
            </a:r>
            <a:r>
              <a:rPr lang="en-US" altLang="zh-CN" dirty="0" err="1">
                <a:latin typeface="Arial"/>
                <a:ea typeface="等线"/>
                <a:cs typeface="Arial"/>
              </a:rPr>
              <a:t>tích</a:t>
            </a:r>
            <a:r>
              <a:rPr lang="en-US" altLang="zh-CN" dirty="0">
                <a:latin typeface="Arial"/>
                <a:ea typeface="等线"/>
                <a:cs typeface="Arial"/>
              </a:rPr>
              <a:t> </a:t>
            </a:r>
            <a:r>
              <a:rPr lang="en-US" altLang="zh-CN" dirty="0" err="1">
                <a:latin typeface="Arial"/>
                <a:ea typeface="等线"/>
                <a:cs typeface="Arial"/>
              </a:rPr>
              <a:t>và</a:t>
            </a:r>
            <a:r>
              <a:rPr lang="en-US" altLang="zh-CN" dirty="0">
                <a:latin typeface="Arial"/>
                <a:ea typeface="等线"/>
                <a:cs typeface="Arial"/>
              </a:rPr>
              <a:t> </a:t>
            </a:r>
            <a:r>
              <a:rPr lang="en-US" altLang="zh-CN" dirty="0" err="1">
                <a:latin typeface="Arial"/>
                <a:ea typeface="等线"/>
                <a:cs typeface="Arial"/>
              </a:rPr>
              <a:t>thiết</a:t>
            </a:r>
            <a:r>
              <a:rPr lang="en-US" altLang="zh-CN" dirty="0">
                <a:latin typeface="Arial"/>
                <a:ea typeface="等线"/>
                <a:cs typeface="Arial"/>
              </a:rPr>
              <a:t> </a:t>
            </a:r>
            <a:r>
              <a:rPr lang="en-US" altLang="zh-CN" dirty="0" err="1">
                <a:latin typeface="Arial"/>
                <a:ea typeface="等线"/>
                <a:cs typeface="Arial"/>
              </a:rPr>
              <a:t>kế</a:t>
            </a:r>
            <a:endParaRPr lang="en-US" altLang="zh-CN" dirty="0">
              <a:latin typeface="Arial"/>
              <a:ea typeface="等线"/>
              <a:cs typeface="Arial"/>
            </a:endParaRPr>
          </a:p>
          <a:p>
            <a:pPr>
              <a:lnSpc>
                <a:spcPct val="200000"/>
              </a:lnSpc>
            </a:pPr>
            <a:r>
              <a:rPr lang="en-US" altLang="zh-CN" dirty="0" err="1">
                <a:latin typeface="Arial"/>
                <a:ea typeface="等线"/>
                <a:cs typeface="Arial"/>
              </a:rPr>
              <a:t>Thống</a:t>
            </a:r>
            <a:r>
              <a:rPr lang="en-US" altLang="zh-CN" dirty="0">
                <a:latin typeface="Arial"/>
                <a:ea typeface="等线"/>
                <a:cs typeface="Arial"/>
              </a:rPr>
              <a:t> </a:t>
            </a:r>
            <a:r>
              <a:rPr lang="en-US" altLang="zh-CN" dirty="0" err="1">
                <a:latin typeface="Arial"/>
                <a:ea typeface="等线"/>
                <a:cs typeface="Arial"/>
              </a:rPr>
              <a:t>kê</a:t>
            </a:r>
          </a:p>
          <a:p>
            <a:pPr>
              <a:lnSpc>
                <a:spcPct val="200000"/>
              </a:lnSpc>
            </a:pPr>
            <a:r>
              <a:rPr lang="en-US" altLang="zh-CN" dirty="0" err="1">
                <a:latin typeface="Arial"/>
                <a:ea typeface="等线"/>
                <a:cs typeface="Arial"/>
              </a:rPr>
              <a:t>Giới</a:t>
            </a:r>
            <a:r>
              <a:rPr lang="en-US" altLang="zh-CN" dirty="0">
                <a:latin typeface="Arial"/>
                <a:ea typeface="等线"/>
                <a:cs typeface="Arial"/>
              </a:rPr>
              <a:t> </a:t>
            </a:r>
            <a:r>
              <a:rPr lang="en-US" altLang="zh-CN" dirty="0" err="1">
                <a:latin typeface="Arial"/>
                <a:ea typeface="等线"/>
                <a:cs typeface="Arial"/>
              </a:rPr>
              <a:t>thiệu</a:t>
            </a:r>
            <a:r>
              <a:rPr lang="en-US" altLang="zh-CN" dirty="0">
                <a:latin typeface="Arial"/>
                <a:ea typeface="等线"/>
                <a:cs typeface="Arial"/>
              </a:rPr>
              <a:t> </a:t>
            </a:r>
            <a:r>
              <a:rPr lang="en-US" altLang="zh-CN" dirty="0" err="1">
                <a:latin typeface="Arial"/>
                <a:ea typeface="等线"/>
                <a:cs typeface="Arial"/>
              </a:rPr>
              <a:t>chương</a:t>
            </a:r>
            <a:r>
              <a:rPr lang="en-US" altLang="zh-CN" dirty="0">
                <a:latin typeface="Arial"/>
                <a:ea typeface="等线"/>
                <a:cs typeface="Arial"/>
              </a:rPr>
              <a:t> </a:t>
            </a:r>
            <a:r>
              <a:rPr lang="en-US" altLang="zh-CN" dirty="0" err="1">
                <a:latin typeface="Arial"/>
                <a:ea typeface="等线"/>
                <a:cs typeface="Arial"/>
              </a:rPr>
              <a:t>trình</a:t>
            </a:r>
            <a:r>
              <a:rPr lang="en-US" altLang="zh-CN" dirty="0">
                <a:latin typeface="Arial"/>
                <a:ea typeface="等线"/>
                <a:cs typeface="Arial"/>
              </a:rPr>
              <a:t> </a:t>
            </a:r>
            <a:r>
              <a:rPr lang="en-US" altLang="zh-CN" dirty="0" err="1">
                <a:latin typeface="Arial"/>
                <a:ea typeface="等线"/>
                <a:cs typeface="Arial"/>
              </a:rPr>
              <a:t>ứng</a:t>
            </a:r>
            <a:r>
              <a:rPr lang="en-US" altLang="zh-CN" dirty="0">
                <a:latin typeface="Arial"/>
                <a:ea typeface="等线"/>
                <a:cs typeface="Arial"/>
              </a:rPr>
              <a:t> </a:t>
            </a:r>
            <a:r>
              <a:rPr lang="en-US" altLang="zh-CN" dirty="0" err="1">
                <a:latin typeface="Arial"/>
                <a:ea typeface="等线"/>
                <a:cs typeface="Arial"/>
              </a:rPr>
              <a:t>dụng</a:t>
            </a:r>
            <a:endParaRPr lang="en-US" altLang="zh-CN">
              <a:latin typeface="Arial" panose="020B0604020202020204" pitchFamily="34" charset="0"/>
              <a:cs typeface="Arial" panose="020B0604020202020204" pitchFamily="34" charset="0"/>
            </a:endParaRPr>
          </a:p>
          <a:p>
            <a:pPr marL="0" indent="0">
              <a:lnSpc>
                <a:spcPct val="200000"/>
              </a:lnSpc>
              <a:buNone/>
            </a:pPr>
            <a:endParaRPr lang="en-US" altLang="zh-CN" dirty="0">
              <a:latin typeface="Arial" panose="020B0604020202020204" pitchFamily="34" charset="0"/>
              <a:ea typeface="等线"/>
              <a:cs typeface="Arial" panose="020B0604020202020204" pitchFamily="34" charset="0"/>
            </a:endParaRPr>
          </a:p>
          <a:p>
            <a:endParaRPr lang="zh-CN" altLang="en-US">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FF352338-71FA-47D5-9B45-9CA4352C8A1A}"/>
              </a:ext>
            </a:extLst>
          </p:cNvPr>
          <p:cNvSpPr>
            <a:spLocks noGrp="1"/>
          </p:cNvSpPr>
          <p:nvPr>
            <p:ph type="sldNum" sz="quarter" idx="12"/>
          </p:nvPr>
        </p:nvSpPr>
        <p:spPr/>
        <p:txBody>
          <a:bodyPr/>
          <a:lstStyle/>
          <a:p>
            <a:fld id="{11F88B7E-86B8-4862-842E-2DB840C1EC76}" type="slidenum">
              <a:rPr lang="zh-CN" altLang="en-US" smtClean="0"/>
              <a:t>2</a:t>
            </a:fld>
            <a:endParaRPr lang="zh-CN" altLang="en-US"/>
          </a:p>
        </p:txBody>
      </p:sp>
    </p:spTree>
    <p:extLst>
      <p:ext uri="{BB962C8B-B14F-4D97-AF65-F5344CB8AC3E}">
        <p14:creationId xmlns:p14="http://schemas.microsoft.com/office/powerpoint/2010/main" val="2371405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BF5A5-35EE-440D-9B9C-D318984092E6}"/>
              </a:ext>
            </a:extLst>
          </p:cNvPr>
          <p:cNvSpPr>
            <a:spLocks noGrp="1"/>
          </p:cNvSpPr>
          <p:nvPr>
            <p:ph type="title"/>
          </p:nvPr>
        </p:nvSpPr>
        <p:spPr>
          <a:xfrm>
            <a:off x="628650" y="34946"/>
            <a:ext cx="7886700" cy="849957"/>
          </a:xfrm>
        </p:spPr>
        <p:txBody>
          <a:bodyPr>
            <a:normAutofit/>
          </a:bodyPr>
          <a:lstStyle/>
          <a:p>
            <a:r>
              <a:rPr lang="vi-VN" sz="3000" b="1" err="1">
                <a:latin typeface="Linh   AvantGarde"/>
              </a:rPr>
              <a:t>Biểu</a:t>
            </a:r>
            <a:r>
              <a:rPr lang="vi-VN" sz="3000" b="1">
                <a:latin typeface="Linh   AvantGarde"/>
              </a:rPr>
              <a:t> </a:t>
            </a:r>
            <a:r>
              <a:rPr lang="vi-VN" sz="3000" b="1" err="1">
                <a:latin typeface="Linh   AvantGarde"/>
              </a:rPr>
              <a:t>diễn</a:t>
            </a:r>
            <a:r>
              <a:rPr lang="vi-VN" sz="3000" b="1">
                <a:latin typeface="Linh   AvantGarde"/>
              </a:rPr>
              <a:t> </a:t>
            </a:r>
            <a:r>
              <a:rPr lang="vi-VN" sz="3000" b="1" err="1">
                <a:latin typeface="Linh   AvantGarde"/>
              </a:rPr>
              <a:t>bài</a:t>
            </a:r>
            <a:r>
              <a:rPr lang="vi-VN" sz="3000" b="1">
                <a:latin typeface="Linh   AvantGarde"/>
              </a:rPr>
              <a:t> </a:t>
            </a:r>
            <a:r>
              <a:rPr lang="vi-VN" sz="3000" b="1" err="1">
                <a:latin typeface="Linh   AvantGarde"/>
              </a:rPr>
              <a:t>toán</a:t>
            </a:r>
            <a:r>
              <a:rPr lang="vi-VN" sz="3000" b="1">
                <a:latin typeface="Linh   AvantGarde"/>
              </a:rPr>
              <a:t> </a:t>
            </a:r>
            <a:r>
              <a:rPr lang="vi-VN" sz="3000" b="1" err="1">
                <a:latin typeface="Linh   AvantGarde"/>
              </a:rPr>
              <a:t>trò</a:t>
            </a:r>
            <a:r>
              <a:rPr lang="vi-VN" sz="3000" b="1">
                <a:latin typeface="Linh   AvantGarde"/>
              </a:rPr>
              <a:t> chơi </a:t>
            </a:r>
            <a:r>
              <a:rPr lang="vi-VN" sz="3000" b="1" err="1">
                <a:latin typeface="Linh   AvantGarde"/>
              </a:rPr>
              <a:t>đối</a:t>
            </a:r>
            <a:r>
              <a:rPr lang="vi-VN" sz="3000" b="1">
                <a:latin typeface="Linh   AvantGarde"/>
              </a:rPr>
              <a:t> </a:t>
            </a:r>
            <a:r>
              <a:rPr lang="vi-VN" sz="3000" b="1" err="1">
                <a:latin typeface="Linh   AvantGarde"/>
              </a:rPr>
              <a:t>kháng</a:t>
            </a:r>
            <a:endParaRPr lang="en-GB" sz="3000" err="1">
              <a:latin typeface="Linh   AvantGarde"/>
            </a:endParaRPr>
          </a:p>
        </p:txBody>
      </p:sp>
      <p:sp>
        <p:nvSpPr>
          <p:cNvPr id="3" name="Content Placeholder 2">
            <a:extLst>
              <a:ext uri="{FF2B5EF4-FFF2-40B4-BE49-F238E27FC236}">
                <a16:creationId xmlns:a16="http://schemas.microsoft.com/office/drawing/2014/main" id="{119AD599-CB03-40E0-8969-A133228E034C}"/>
              </a:ext>
            </a:extLst>
          </p:cNvPr>
          <p:cNvSpPr>
            <a:spLocks noGrp="1"/>
          </p:cNvSpPr>
          <p:nvPr>
            <p:ph idx="1"/>
          </p:nvPr>
        </p:nvSpPr>
        <p:spPr>
          <a:xfrm>
            <a:off x="628650" y="828166"/>
            <a:ext cx="7886700" cy="5875145"/>
          </a:xfrm>
        </p:spPr>
        <p:txBody>
          <a:bodyPr vert="horz" lIns="91440" tIns="45720" rIns="91440" bIns="45720" rtlCol="0" anchor="t">
            <a:normAutofit fontScale="85000" lnSpcReduction="20000"/>
          </a:bodyPr>
          <a:lstStyle/>
          <a:p>
            <a:r>
              <a:rPr lang="vi-VN" err="1">
                <a:latin typeface="Arial"/>
                <a:cs typeface="Arial"/>
              </a:rPr>
              <a:t>Hàm</a:t>
            </a:r>
            <a:r>
              <a:rPr lang="vi-VN">
                <a:latin typeface="Arial"/>
                <a:cs typeface="Arial"/>
              </a:rPr>
              <a:t> </a:t>
            </a:r>
            <a:r>
              <a:rPr lang="vi-VN" err="1">
                <a:latin typeface="Arial"/>
                <a:cs typeface="Arial"/>
              </a:rPr>
              <a:t>chuyển</a:t>
            </a:r>
            <a:r>
              <a:rPr lang="vi-VN">
                <a:latin typeface="Arial"/>
                <a:cs typeface="Arial"/>
              </a:rPr>
              <a:t> </a:t>
            </a:r>
            <a:r>
              <a:rPr lang="vi-VN" err="1">
                <a:latin typeface="Arial"/>
                <a:cs typeface="Arial"/>
              </a:rPr>
              <a:t>trạng</a:t>
            </a:r>
            <a:r>
              <a:rPr lang="vi-VN">
                <a:latin typeface="Arial"/>
                <a:cs typeface="Arial"/>
              </a:rPr>
              <a:t> </a:t>
            </a:r>
            <a:r>
              <a:rPr lang="vi-VN" err="1">
                <a:latin typeface="Arial"/>
                <a:cs typeface="Arial"/>
              </a:rPr>
              <a:t>thái</a:t>
            </a:r>
            <a:r>
              <a:rPr lang="vi-VN">
                <a:latin typeface="Arial"/>
                <a:cs typeface="Arial"/>
              </a:rPr>
              <a:t> (</a:t>
            </a:r>
            <a:r>
              <a:rPr lang="vi-VN" err="1">
                <a:latin typeface="Arial"/>
                <a:cs typeface="Arial"/>
              </a:rPr>
              <a:t>Sucessor</a:t>
            </a:r>
            <a:r>
              <a:rPr lang="vi-VN">
                <a:latin typeface="Arial"/>
                <a:cs typeface="Arial"/>
              </a:rPr>
              <a:t> </a:t>
            </a:r>
            <a:r>
              <a:rPr lang="vi-VN" err="1">
                <a:latin typeface="Arial"/>
                <a:cs typeface="Arial"/>
              </a:rPr>
              <a:t>function</a:t>
            </a:r>
            <a:r>
              <a:rPr lang="vi-VN">
                <a:latin typeface="Arial"/>
                <a:cs typeface="Arial"/>
              </a:rPr>
              <a:t>)</a:t>
            </a:r>
            <a:endParaRPr lang="en-US">
              <a:latin typeface="Arial"/>
              <a:cs typeface="Arial"/>
            </a:endParaRPr>
          </a:p>
          <a:p>
            <a:pPr lvl="1"/>
            <a:r>
              <a:rPr lang="en-US" err="1"/>
              <a:t>Trả</a:t>
            </a:r>
            <a:r>
              <a:rPr lang="en-US"/>
              <a:t> </a:t>
            </a:r>
            <a:r>
              <a:rPr lang="en-US" err="1"/>
              <a:t>về</a:t>
            </a:r>
            <a:r>
              <a:rPr lang="en-US"/>
              <a:t> t</a:t>
            </a:r>
            <a:r>
              <a:rPr lang="vi-VN" err="1">
                <a:latin typeface="Arial"/>
                <a:cs typeface="Arial"/>
              </a:rPr>
              <a:t>ất</a:t>
            </a:r>
            <a:r>
              <a:rPr lang="vi-VN">
                <a:latin typeface="Arial"/>
                <a:cs typeface="Arial"/>
              </a:rPr>
              <a:t> </a:t>
            </a:r>
            <a:r>
              <a:rPr lang="vi-VN" err="1">
                <a:latin typeface="Arial"/>
                <a:cs typeface="Arial"/>
              </a:rPr>
              <a:t>cả</a:t>
            </a:r>
            <a:r>
              <a:rPr lang="vi-VN">
                <a:latin typeface="Arial"/>
                <a:cs typeface="Arial"/>
              </a:rPr>
              <a:t> </a:t>
            </a:r>
            <a:r>
              <a:rPr lang="vi-VN" err="1">
                <a:latin typeface="Arial"/>
                <a:cs typeface="Arial"/>
              </a:rPr>
              <a:t>các</a:t>
            </a:r>
            <a:r>
              <a:rPr lang="vi-VN">
                <a:latin typeface="Arial"/>
                <a:cs typeface="Arial"/>
              </a:rPr>
              <a:t> </a:t>
            </a:r>
            <a:r>
              <a:rPr lang="vi-VN" err="1">
                <a:latin typeface="Arial"/>
                <a:cs typeface="Arial"/>
              </a:rPr>
              <a:t>nước</a:t>
            </a:r>
            <a:r>
              <a:rPr lang="vi-VN">
                <a:latin typeface="Arial"/>
                <a:cs typeface="Arial"/>
              </a:rPr>
              <a:t> đi </a:t>
            </a:r>
            <a:r>
              <a:rPr lang="vi-VN" err="1">
                <a:latin typeface="Arial"/>
                <a:cs typeface="Arial"/>
              </a:rPr>
              <a:t>hợp</a:t>
            </a:r>
            <a:r>
              <a:rPr lang="vi-VN">
                <a:latin typeface="Arial"/>
                <a:cs typeface="Arial"/>
              </a:rPr>
              <a:t> </a:t>
            </a:r>
            <a:r>
              <a:rPr lang="vi-VN" err="1">
                <a:latin typeface="Arial"/>
                <a:cs typeface="Arial"/>
              </a:rPr>
              <a:t>lệ</a:t>
            </a:r>
            <a:r>
              <a:rPr lang="vi-VN">
                <a:latin typeface="Arial"/>
                <a:cs typeface="Arial"/>
              </a:rPr>
              <a:t> </a:t>
            </a:r>
            <a:r>
              <a:rPr lang="vi-VN" err="1">
                <a:latin typeface="Arial"/>
                <a:cs typeface="Arial"/>
              </a:rPr>
              <a:t>từ</a:t>
            </a:r>
            <a:r>
              <a:rPr lang="vi-VN">
                <a:latin typeface="Arial"/>
                <a:cs typeface="Arial"/>
              </a:rPr>
              <a:t> </a:t>
            </a:r>
            <a:r>
              <a:rPr lang="vi-VN" err="1">
                <a:latin typeface="Arial"/>
                <a:cs typeface="Arial"/>
              </a:rPr>
              <a:t>trạng</a:t>
            </a:r>
            <a:r>
              <a:rPr lang="vi-VN">
                <a:latin typeface="Arial"/>
                <a:cs typeface="Arial"/>
              </a:rPr>
              <a:t> </a:t>
            </a:r>
            <a:r>
              <a:rPr lang="vi-VN" err="1">
                <a:latin typeface="Arial"/>
                <a:cs typeface="Arial"/>
              </a:rPr>
              <a:t>thái</a:t>
            </a:r>
            <a:r>
              <a:rPr lang="vi-VN">
                <a:latin typeface="Arial"/>
                <a:cs typeface="Arial"/>
              </a:rPr>
              <a:t> </a:t>
            </a:r>
            <a:r>
              <a:rPr lang="vi-VN" err="1">
                <a:latin typeface="Arial"/>
                <a:cs typeface="Arial"/>
              </a:rPr>
              <a:t>hiện</a:t>
            </a:r>
            <a:r>
              <a:rPr lang="vi-VN">
                <a:latin typeface="Arial"/>
                <a:cs typeface="Arial"/>
              </a:rPr>
              <a:t> </a:t>
            </a:r>
            <a:r>
              <a:rPr lang="vi-VN" err="1">
                <a:latin typeface="Arial"/>
                <a:cs typeface="Arial"/>
              </a:rPr>
              <a:t>tại</a:t>
            </a:r>
            <a:endParaRPr lang="en-US" err="1">
              <a:latin typeface="Arial"/>
              <a:cs typeface="Arial"/>
            </a:endParaRPr>
          </a:p>
          <a:p>
            <a:pPr lvl="2"/>
            <a:r>
              <a:rPr lang="en-US" err="1"/>
              <a:t>Số</a:t>
            </a:r>
            <a:r>
              <a:rPr lang="en-US"/>
              <a:t> </a:t>
            </a:r>
            <a:r>
              <a:rPr lang="en-US" err="1"/>
              <a:t>lượng</a:t>
            </a:r>
            <a:r>
              <a:rPr lang="en-US"/>
              <a:t>: </a:t>
            </a:r>
            <a:r>
              <a:rPr lang="en-US" err="1"/>
              <a:t>số</a:t>
            </a:r>
            <a:r>
              <a:rPr lang="en-US"/>
              <a:t> ô </a:t>
            </a:r>
            <a:r>
              <a:rPr lang="en-US" err="1"/>
              <a:t>không</a:t>
            </a:r>
            <a:r>
              <a:rPr lang="en-US"/>
              <a:t> </a:t>
            </a:r>
            <a:r>
              <a:rPr lang="en-US" err="1"/>
              <a:t>trống</a:t>
            </a:r>
            <a:r>
              <a:rPr lang="en-US"/>
              <a:t> </a:t>
            </a:r>
            <a:r>
              <a:rPr lang="en-US" err="1"/>
              <a:t>của</a:t>
            </a:r>
            <a:r>
              <a:rPr lang="en-US"/>
              <a:t> </a:t>
            </a:r>
            <a:r>
              <a:rPr lang="en-US" err="1"/>
              <a:t>người</a:t>
            </a:r>
            <a:r>
              <a:rPr lang="en-US"/>
              <a:t> </a:t>
            </a:r>
            <a:r>
              <a:rPr lang="en-US" err="1"/>
              <a:t>chơi</a:t>
            </a:r>
            <a:r>
              <a:rPr lang="en-US"/>
              <a:t> * 2 (</a:t>
            </a:r>
            <a:r>
              <a:rPr lang="en-US" err="1"/>
              <a:t>nhiều</a:t>
            </a:r>
            <a:r>
              <a:rPr lang="en-US"/>
              <a:t> </a:t>
            </a:r>
            <a:r>
              <a:rPr lang="en-US" err="1"/>
              <a:t>nhất</a:t>
            </a:r>
            <a:r>
              <a:rPr lang="en-US"/>
              <a:t> </a:t>
            </a:r>
            <a:r>
              <a:rPr lang="en-US" err="1"/>
              <a:t>là</a:t>
            </a:r>
            <a:r>
              <a:rPr lang="en-US"/>
              <a:t> 10)</a:t>
            </a:r>
            <a:endParaRPr lang="en-US">
              <a:cs typeface="Calibri"/>
            </a:endParaRPr>
          </a:p>
          <a:p>
            <a:pPr marL="914400" lvl="2" indent="0">
              <a:buNone/>
            </a:pPr>
            <a:endParaRPr lang="en-US">
              <a:latin typeface="Calibri"/>
              <a:cs typeface="Calibri"/>
            </a:endParaRPr>
          </a:p>
          <a:p>
            <a:endParaRPr lang="vi-VN">
              <a:latin typeface="Arial"/>
              <a:cs typeface="Arial"/>
            </a:endParaRPr>
          </a:p>
          <a:p>
            <a:endParaRPr lang="vi-VN">
              <a:latin typeface="Arial"/>
              <a:cs typeface="Arial"/>
            </a:endParaRPr>
          </a:p>
          <a:p>
            <a:endParaRPr lang="vi-VN">
              <a:latin typeface="Arial"/>
              <a:cs typeface="Arial"/>
            </a:endParaRPr>
          </a:p>
          <a:p>
            <a:endParaRPr lang="vi-VN">
              <a:latin typeface="Arial"/>
              <a:cs typeface="Arial"/>
            </a:endParaRPr>
          </a:p>
          <a:p>
            <a:r>
              <a:rPr lang="vi-VN" err="1">
                <a:latin typeface="Arial"/>
                <a:cs typeface="Arial"/>
              </a:rPr>
              <a:t>Kiểm</a:t>
            </a:r>
            <a:r>
              <a:rPr lang="vi-VN">
                <a:latin typeface="Arial"/>
                <a:cs typeface="Arial"/>
              </a:rPr>
              <a:t> tra </a:t>
            </a:r>
            <a:r>
              <a:rPr lang="vi-VN" err="1">
                <a:latin typeface="Arial"/>
                <a:cs typeface="Arial"/>
              </a:rPr>
              <a:t>kết</a:t>
            </a:r>
            <a:r>
              <a:rPr lang="vi-VN">
                <a:latin typeface="Arial"/>
                <a:cs typeface="Arial"/>
              </a:rPr>
              <a:t> </a:t>
            </a:r>
            <a:r>
              <a:rPr lang="vi-VN" err="1">
                <a:latin typeface="Arial"/>
                <a:cs typeface="Arial"/>
              </a:rPr>
              <a:t>thúc</a:t>
            </a:r>
            <a:r>
              <a:rPr lang="vi-VN">
                <a:latin typeface="Arial"/>
                <a:cs typeface="Arial"/>
              </a:rPr>
              <a:t> </a:t>
            </a:r>
            <a:r>
              <a:rPr lang="vi-VN" err="1">
                <a:latin typeface="Arial"/>
                <a:cs typeface="Arial"/>
              </a:rPr>
              <a:t>trò</a:t>
            </a:r>
            <a:r>
              <a:rPr lang="vi-VN">
                <a:latin typeface="Arial"/>
                <a:cs typeface="Arial"/>
              </a:rPr>
              <a:t> chơi (Terminal </a:t>
            </a:r>
            <a:r>
              <a:rPr lang="vi-VN" err="1">
                <a:latin typeface="Arial"/>
                <a:cs typeface="Arial"/>
              </a:rPr>
              <a:t>test</a:t>
            </a:r>
            <a:r>
              <a:rPr lang="vi-VN">
                <a:latin typeface="Arial"/>
                <a:cs typeface="Arial"/>
              </a:rPr>
              <a:t>)</a:t>
            </a:r>
            <a:endParaRPr lang="en-US">
              <a:latin typeface="Arial"/>
              <a:cs typeface="Arial"/>
            </a:endParaRPr>
          </a:p>
          <a:p>
            <a:pPr lvl="1"/>
            <a:r>
              <a:rPr lang="en-US"/>
              <a:t>Khi </a:t>
            </a:r>
            <a:r>
              <a:rPr lang="en-US" err="1"/>
              <a:t>độ</a:t>
            </a:r>
            <a:r>
              <a:rPr lang="en-US"/>
              <a:t> </a:t>
            </a:r>
            <a:r>
              <a:rPr lang="en-US" err="1"/>
              <a:t>sâu</a:t>
            </a:r>
            <a:r>
              <a:rPr lang="en-US"/>
              <a:t> </a:t>
            </a:r>
            <a:r>
              <a:rPr lang="en-US" err="1"/>
              <a:t>đạt</a:t>
            </a:r>
            <a:r>
              <a:rPr lang="en-US"/>
              <a:t> </a:t>
            </a:r>
            <a:r>
              <a:rPr lang="en-US" err="1"/>
              <a:t>đến</a:t>
            </a:r>
            <a:r>
              <a:rPr lang="en-US"/>
              <a:t> </a:t>
            </a:r>
            <a:r>
              <a:rPr lang="en-US" err="1"/>
              <a:t>độ</a:t>
            </a:r>
            <a:r>
              <a:rPr lang="en-US"/>
              <a:t> </a:t>
            </a:r>
            <a:r>
              <a:rPr lang="en-US" err="1"/>
              <a:t>sâu</a:t>
            </a:r>
            <a:r>
              <a:rPr lang="en-US"/>
              <a:t> </a:t>
            </a:r>
            <a:r>
              <a:rPr lang="en-US" err="1"/>
              <a:t>lớn</a:t>
            </a:r>
            <a:r>
              <a:rPr lang="en-US"/>
              <a:t> </a:t>
            </a:r>
            <a:r>
              <a:rPr lang="en-US" err="1"/>
              <a:t>nhất</a:t>
            </a:r>
            <a:endParaRPr lang="en-US"/>
          </a:p>
          <a:p>
            <a:pPr lvl="1"/>
            <a:r>
              <a:rPr lang="en-US"/>
              <a:t>Khi </a:t>
            </a:r>
            <a:r>
              <a:rPr lang="en-US" err="1"/>
              <a:t>trò</a:t>
            </a:r>
            <a:r>
              <a:rPr lang="en-US"/>
              <a:t> </a:t>
            </a:r>
            <a:r>
              <a:rPr lang="en-US" err="1"/>
              <a:t>chơi</a:t>
            </a:r>
            <a:r>
              <a:rPr lang="en-US"/>
              <a:t> </a:t>
            </a:r>
            <a:r>
              <a:rPr lang="en-US" err="1"/>
              <a:t>kết</a:t>
            </a:r>
            <a:r>
              <a:rPr lang="en-US"/>
              <a:t> </a:t>
            </a:r>
            <a:r>
              <a:rPr lang="en-US" err="1"/>
              <a:t>thúc</a:t>
            </a:r>
            <a:r>
              <a:rPr lang="en-US"/>
              <a:t> (2 </a:t>
            </a:r>
            <a:r>
              <a:rPr lang="en-US" err="1"/>
              <a:t>quan</a:t>
            </a:r>
            <a:r>
              <a:rPr lang="en-US"/>
              <a:t> </a:t>
            </a:r>
            <a:r>
              <a:rPr lang="en-US" err="1"/>
              <a:t>đều</a:t>
            </a:r>
            <a:r>
              <a:rPr lang="en-US"/>
              <a:t> </a:t>
            </a:r>
            <a:r>
              <a:rPr lang="en-US" err="1"/>
              <a:t>hết</a:t>
            </a:r>
            <a:r>
              <a:rPr lang="en-US"/>
              <a:t>)</a:t>
            </a:r>
            <a:endParaRPr lang="en-US">
              <a:cs typeface="Calibri"/>
            </a:endParaRPr>
          </a:p>
          <a:p>
            <a:pPr lvl="1"/>
            <a:endParaRPr lang="en-US"/>
          </a:p>
          <a:p>
            <a:endParaRPr lang="en-US"/>
          </a:p>
          <a:p>
            <a:endParaRPr lang="en-US"/>
          </a:p>
          <a:p>
            <a:endParaRPr lang="en-US"/>
          </a:p>
          <a:p>
            <a:r>
              <a:rPr lang="vi-VN" err="1">
                <a:latin typeface="Arial"/>
                <a:cs typeface="Arial"/>
              </a:rPr>
              <a:t>Trạng</a:t>
            </a:r>
            <a:r>
              <a:rPr lang="vi-VN">
                <a:latin typeface="Arial"/>
                <a:cs typeface="Arial"/>
              </a:rPr>
              <a:t> </a:t>
            </a:r>
            <a:r>
              <a:rPr lang="vi-VN" err="1">
                <a:latin typeface="Arial"/>
                <a:cs typeface="Arial"/>
              </a:rPr>
              <a:t>thái</a:t>
            </a:r>
            <a:r>
              <a:rPr lang="vi-VN">
                <a:latin typeface="Arial"/>
                <a:cs typeface="Arial"/>
              </a:rPr>
              <a:t> </a:t>
            </a:r>
            <a:r>
              <a:rPr lang="vi-VN" err="1">
                <a:latin typeface="Arial"/>
                <a:cs typeface="Arial"/>
              </a:rPr>
              <a:t>bắt</a:t>
            </a:r>
            <a:r>
              <a:rPr lang="vi-VN">
                <a:latin typeface="Arial"/>
                <a:cs typeface="Arial"/>
              </a:rPr>
              <a:t> </a:t>
            </a:r>
            <a:r>
              <a:rPr lang="vi-VN" err="1">
                <a:latin typeface="Arial"/>
                <a:cs typeface="Arial"/>
              </a:rPr>
              <a:t>đầu</a:t>
            </a:r>
            <a:r>
              <a:rPr lang="vi-VN">
                <a:latin typeface="Arial"/>
                <a:cs typeface="Arial"/>
              </a:rPr>
              <a:t> + </a:t>
            </a:r>
            <a:r>
              <a:rPr lang="vi-VN" err="1">
                <a:latin typeface="Arial"/>
                <a:cs typeface="Arial"/>
              </a:rPr>
              <a:t>Các</a:t>
            </a:r>
            <a:r>
              <a:rPr lang="vi-VN">
                <a:latin typeface="Arial"/>
                <a:cs typeface="Arial"/>
              </a:rPr>
              <a:t> </a:t>
            </a:r>
            <a:r>
              <a:rPr lang="vi-VN" err="1">
                <a:latin typeface="Arial"/>
                <a:cs typeface="Arial"/>
              </a:rPr>
              <a:t>nước</a:t>
            </a:r>
            <a:r>
              <a:rPr lang="vi-VN">
                <a:latin typeface="Arial"/>
                <a:cs typeface="Arial"/>
              </a:rPr>
              <a:t> đi </a:t>
            </a:r>
            <a:r>
              <a:rPr lang="vi-VN" err="1">
                <a:latin typeface="Arial"/>
                <a:cs typeface="Arial"/>
              </a:rPr>
              <a:t>hợp</a:t>
            </a:r>
            <a:r>
              <a:rPr lang="vi-VN">
                <a:latin typeface="Arial"/>
                <a:cs typeface="Arial"/>
              </a:rPr>
              <a:t> </a:t>
            </a:r>
            <a:r>
              <a:rPr lang="vi-VN" err="1">
                <a:latin typeface="Arial"/>
                <a:cs typeface="Arial"/>
              </a:rPr>
              <a:t>lệ</a:t>
            </a:r>
            <a:r>
              <a:rPr lang="vi-VN">
                <a:latin typeface="Arial"/>
                <a:cs typeface="Arial"/>
              </a:rPr>
              <a:t> = </a:t>
            </a:r>
            <a:r>
              <a:rPr lang="vi-VN" err="1">
                <a:latin typeface="Arial"/>
                <a:cs typeface="Arial"/>
              </a:rPr>
              <a:t>Game</a:t>
            </a:r>
            <a:r>
              <a:rPr lang="vi-VN">
                <a:latin typeface="Arial"/>
                <a:cs typeface="Arial"/>
              </a:rPr>
              <a:t> </a:t>
            </a:r>
            <a:r>
              <a:rPr lang="vi-VN" err="1">
                <a:latin typeface="Arial"/>
                <a:cs typeface="Arial"/>
              </a:rPr>
              <a:t>tree</a:t>
            </a:r>
            <a:endParaRPr lang="en-US" err="1">
              <a:cs typeface="Calibri"/>
            </a:endParaRPr>
          </a:p>
          <a:p>
            <a:pPr marL="0" indent="0">
              <a:buNone/>
            </a:pPr>
            <a:endParaRPr lang="en-GB">
              <a:cs typeface="Calibri" panose="020F0502020204030204"/>
            </a:endParaRPr>
          </a:p>
        </p:txBody>
      </p:sp>
      <p:graphicFrame>
        <p:nvGraphicFramePr>
          <p:cNvPr id="4" name="Table 4">
            <a:extLst>
              <a:ext uri="{FF2B5EF4-FFF2-40B4-BE49-F238E27FC236}">
                <a16:creationId xmlns:a16="http://schemas.microsoft.com/office/drawing/2014/main" id="{53DFCEA2-182B-4348-8164-2750F3A5AED6}"/>
              </a:ext>
            </a:extLst>
          </p:cNvPr>
          <p:cNvGraphicFramePr>
            <a:graphicFrameLocks noGrp="1"/>
          </p:cNvGraphicFramePr>
          <p:nvPr>
            <p:extLst>
              <p:ext uri="{D42A27DB-BD31-4B8C-83A1-F6EECF244321}">
                <p14:modId xmlns:p14="http://schemas.microsoft.com/office/powerpoint/2010/main" val="4136748604"/>
              </p:ext>
            </p:extLst>
          </p:nvPr>
        </p:nvGraphicFramePr>
        <p:xfrm>
          <a:off x="1716160" y="4488452"/>
          <a:ext cx="4049542" cy="1158240"/>
        </p:xfrm>
        <a:graphic>
          <a:graphicData uri="http://schemas.openxmlformats.org/drawingml/2006/table">
            <a:tbl>
              <a:tblPr firstRow="1" bandRow="1">
                <a:tableStyleId>{5C22544A-7EE6-4342-B048-85BDC9FD1C3A}</a:tableStyleId>
              </a:tblPr>
              <a:tblGrid>
                <a:gridCol w="578506">
                  <a:extLst>
                    <a:ext uri="{9D8B030D-6E8A-4147-A177-3AD203B41FA5}">
                      <a16:colId xmlns:a16="http://schemas.microsoft.com/office/drawing/2014/main" val="442427615"/>
                    </a:ext>
                  </a:extLst>
                </a:gridCol>
                <a:gridCol w="578506">
                  <a:extLst>
                    <a:ext uri="{9D8B030D-6E8A-4147-A177-3AD203B41FA5}">
                      <a16:colId xmlns:a16="http://schemas.microsoft.com/office/drawing/2014/main" val="118735763"/>
                    </a:ext>
                  </a:extLst>
                </a:gridCol>
                <a:gridCol w="578506">
                  <a:extLst>
                    <a:ext uri="{9D8B030D-6E8A-4147-A177-3AD203B41FA5}">
                      <a16:colId xmlns:a16="http://schemas.microsoft.com/office/drawing/2014/main" val="4081203841"/>
                    </a:ext>
                  </a:extLst>
                </a:gridCol>
                <a:gridCol w="578506">
                  <a:extLst>
                    <a:ext uri="{9D8B030D-6E8A-4147-A177-3AD203B41FA5}">
                      <a16:colId xmlns:a16="http://schemas.microsoft.com/office/drawing/2014/main" val="330774580"/>
                    </a:ext>
                  </a:extLst>
                </a:gridCol>
                <a:gridCol w="578506">
                  <a:extLst>
                    <a:ext uri="{9D8B030D-6E8A-4147-A177-3AD203B41FA5}">
                      <a16:colId xmlns:a16="http://schemas.microsoft.com/office/drawing/2014/main" val="872765559"/>
                    </a:ext>
                  </a:extLst>
                </a:gridCol>
                <a:gridCol w="578506">
                  <a:extLst>
                    <a:ext uri="{9D8B030D-6E8A-4147-A177-3AD203B41FA5}">
                      <a16:colId xmlns:a16="http://schemas.microsoft.com/office/drawing/2014/main" val="500429762"/>
                    </a:ext>
                  </a:extLst>
                </a:gridCol>
                <a:gridCol w="578506">
                  <a:extLst>
                    <a:ext uri="{9D8B030D-6E8A-4147-A177-3AD203B41FA5}">
                      <a16:colId xmlns:a16="http://schemas.microsoft.com/office/drawing/2014/main" val="3186897855"/>
                    </a:ext>
                  </a:extLst>
                </a:gridCol>
              </a:tblGrid>
              <a:tr h="490895">
                <a:tc rowSpan="2">
                  <a:txBody>
                    <a:bodyPr/>
                    <a:lstStyle/>
                    <a:p>
                      <a:pPr algn="ctr"/>
                      <a:r>
                        <a:rPr lang="vi-VN" sz="3200" b="1">
                          <a:solidFill>
                            <a:schemeClr val="accent1">
                              <a:lumMod val="50000"/>
                            </a:schemeClr>
                          </a:solidFill>
                        </a:rPr>
                        <a:t>0</a:t>
                      </a:r>
                      <a:endParaRPr lang="en-US" sz="3200" b="1">
                        <a:solidFill>
                          <a:schemeClr val="accent1">
                            <a:lumMod val="50000"/>
                          </a:schemeClr>
                        </a:solidFill>
                      </a:endParaRPr>
                    </a:p>
                  </a:txBody>
                  <a:tcPr anchor="ctr">
                    <a:solidFill>
                      <a:schemeClr val="accent4"/>
                    </a:solidFill>
                  </a:tcPr>
                </a:tc>
                <a:tc>
                  <a:txBody>
                    <a:bodyPr/>
                    <a:lstStyle/>
                    <a:p>
                      <a:pPr algn="ctr"/>
                      <a:r>
                        <a:rPr lang="vi-VN" sz="3200" b="1">
                          <a:solidFill>
                            <a:schemeClr val="accent1">
                              <a:lumMod val="50000"/>
                            </a:schemeClr>
                          </a:solidFill>
                        </a:rPr>
                        <a:t>0</a:t>
                      </a:r>
                      <a:endParaRPr lang="en-US" sz="3200" b="1">
                        <a:solidFill>
                          <a:schemeClr val="accent1">
                            <a:lumMod val="50000"/>
                          </a:schemeClr>
                        </a:solidFill>
                      </a:endParaRPr>
                    </a:p>
                  </a:txBody>
                  <a:tcPr anchor="ctr"/>
                </a:tc>
                <a:tc>
                  <a:txBody>
                    <a:bodyPr/>
                    <a:lstStyle/>
                    <a:p>
                      <a:pPr algn="ctr"/>
                      <a:r>
                        <a:rPr lang="vi-VN" sz="3200" b="1">
                          <a:solidFill>
                            <a:schemeClr val="accent1">
                              <a:lumMod val="50000"/>
                            </a:schemeClr>
                          </a:solidFill>
                        </a:rPr>
                        <a:t>0</a:t>
                      </a:r>
                      <a:endParaRPr lang="en-US" sz="3200" b="1">
                        <a:solidFill>
                          <a:schemeClr val="accent1">
                            <a:lumMod val="50000"/>
                          </a:schemeClr>
                        </a:solidFill>
                      </a:endParaRPr>
                    </a:p>
                  </a:txBody>
                  <a:tcPr anchor="ctr"/>
                </a:tc>
                <a:tc>
                  <a:txBody>
                    <a:bodyPr/>
                    <a:lstStyle/>
                    <a:p>
                      <a:pPr algn="ctr"/>
                      <a:r>
                        <a:rPr lang="vi-VN" sz="3200" b="1">
                          <a:solidFill>
                            <a:schemeClr val="accent1">
                              <a:lumMod val="50000"/>
                            </a:schemeClr>
                          </a:solidFill>
                        </a:rPr>
                        <a:t>0</a:t>
                      </a:r>
                      <a:endParaRPr lang="en-US" sz="3200" b="1">
                        <a:solidFill>
                          <a:schemeClr val="accent1">
                            <a:lumMod val="50000"/>
                          </a:schemeClr>
                        </a:solidFill>
                      </a:endParaRPr>
                    </a:p>
                  </a:txBody>
                  <a:tcPr anchor="ctr"/>
                </a:tc>
                <a:tc>
                  <a:txBody>
                    <a:bodyPr/>
                    <a:lstStyle/>
                    <a:p>
                      <a:pPr algn="ctr"/>
                      <a:r>
                        <a:rPr lang="vi-VN" sz="3200" b="1">
                          <a:solidFill>
                            <a:schemeClr val="accent1">
                              <a:lumMod val="50000"/>
                            </a:schemeClr>
                          </a:solidFill>
                        </a:rPr>
                        <a:t>0</a:t>
                      </a:r>
                      <a:endParaRPr lang="en-US" sz="3200" b="1">
                        <a:solidFill>
                          <a:schemeClr val="accent1">
                            <a:lumMod val="50000"/>
                          </a:schemeClr>
                        </a:solidFill>
                      </a:endParaRPr>
                    </a:p>
                  </a:txBody>
                  <a:tcPr anchor="ctr"/>
                </a:tc>
                <a:tc>
                  <a:txBody>
                    <a:bodyPr/>
                    <a:lstStyle/>
                    <a:p>
                      <a:pPr algn="ctr"/>
                      <a:r>
                        <a:rPr lang="vi-VN" sz="3200" b="1">
                          <a:solidFill>
                            <a:schemeClr val="accent1">
                              <a:lumMod val="50000"/>
                            </a:schemeClr>
                          </a:solidFill>
                        </a:rPr>
                        <a:t>0</a:t>
                      </a:r>
                      <a:endParaRPr lang="en-US" sz="3200" b="1">
                        <a:solidFill>
                          <a:schemeClr val="accent1">
                            <a:lumMod val="50000"/>
                          </a:schemeClr>
                        </a:solidFill>
                      </a:endParaRPr>
                    </a:p>
                  </a:txBody>
                  <a:tcPr anchor="ctr"/>
                </a:tc>
                <a:tc rowSpan="2">
                  <a:txBody>
                    <a:bodyPr/>
                    <a:lstStyle/>
                    <a:p>
                      <a:pPr algn="ctr"/>
                      <a:r>
                        <a:rPr lang="vi-VN" sz="3200" b="1">
                          <a:solidFill>
                            <a:schemeClr val="accent1">
                              <a:lumMod val="50000"/>
                            </a:schemeClr>
                          </a:solidFill>
                        </a:rPr>
                        <a:t>0</a:t>
                      </a:r>
                      <a:endParaRPr lang="en-US" sz="3200" b="1">
                        <a:solidFill>
                          <a:schemeClr val="accent1">
                            <a:lumMod val="50000"/>
                          </a:schemeClr>
                        </a:solidFill>
                      </a:endParaRPr>
                    </a:p>
                  </a:txBody>
                  <a:tcPr anchor="ctr">
                    <a:solidFill>
                      <a:schemeClr val="accent4"/>
                    </a:solidFill>
                  </a:tcPr>
                </a:tc>
                <a:extLst>
                  <a:ext uri="{0D108BD9-81ED-4DB2-BD59-A6C34878D82A}">
                    <a16:rowId xmlns:a16="http://schemas.microsoft.com/office/drawing/2014/main" val="2842585729"/>
                  </a:ext>
                </a:extLst>
              </a:tr>
              <a:tr h="468582">
                <a:tc vMerge="1">
                  <a:txBody>
                    <a:bodyPr/>
                    <a:lstStyle/>
                    <a:p>
                      <a:endParaRPr lang="en-US"/>
                    </a:p>
                  </a:txBody>
                  <a:tcPr/>
                </a:tc>
                <a:tc>
                  <a:txBody>
                    <a:bodyPr/>
                    <a:lstStyle/>
                    <a:p>
                      <a:pPr algn="ctr"/>
                      <a:r>
                        <a:rPr lang="vi-VN" sz="3200" b="1">
                          <a:solidFill>
                            <a:schemeClr val="accent1">
                              <a:lumMod val="50000"/>
                            </a:schemeClr>
                          </a:solidFill>
                        </a:rPr>
                        <a:t>0</a:t>
                      </a:r>
                      <a:endParaRPr lang="en-US" sz="3200" b="1">
                        <a:solidFill>
                          <a:schemeClr val="accent1">
                            <a:lumMod val="50000"/>
                          </a:schemeClr>
                        </a:solidFill>
                      </a:endParaRPr>
                    </a:p>
                  </a:txBody>
                  <a:tcPr anchor="ctr"/>
                </a:tc>
                <a:tc>
                  <a:txBody>
                    <a:bodyPr/>
                    <a:lstStyle/>
                    <a:p>
                      <a:pPr algn="ctr"/>
                      <a:r>
                        <a:rPr lang="vi-VN" sz="3200" b="1">
                          <a:solidFill>
                            <a:schemeClr val="accent1">
                              <a:lumMod val="50000"/>
                            </a:schemeClr>
                          </a:solidFill>
                        </a:rPr>
                        <a:t>0</a:t>
                      </a:r>
                      <a:endParaRPr lang="en-US" sz="3200" b="1">
                        <a:solidFill>
                          <a:schemeClr val="accent1">
                            <a:lumMod val="50000"/>
                          </a:schemeClr>
                        </a:solidFill>
                      </a:endParaRPr>
                    </a:p>
                  </a:txBody>
                  <a:tcPr anchor="ctr"/>
                </a:tc>
                <a:tc>
                  <a:txBody>
                    <a:bodyPr/>
                    <a:lstStyle/>
                    <a:p>
                      <a:pPr algn="ctr"/>
                      <a:r>
                        <a:rPr lang="vi-VN" sz="3200" b="1">
                          <a:solidFill>
                            <a:schemeClr val="accent1">
                              <a:lumMod val="50000"/>
                            </a:schemeClr>
                          </a:solidFill>
                        </a:rPr>
                        <a:t>0</a:t>
                      </a:r>
                      <a:endParaRPr lang="en-US" sz="3200" b="1">
                        <a:solidFill>
                          <a:schemeClr val="accent1">
                            <a:lumMod val="50000"/>
                          </a:schemeClr>
                        </a:solidFill>
                      </a:endParaRPr>
                    </a:p>
                  </a:txBody>
                  <a:tcPr anchor="ctr"/>
                </a:tc>
                <a:tc>
                  <a:txBody>
                    <a:bodyPr/>
                    <a:lstStyle/>
                    <a:p>
                      <a:pPr algn="ctr"/>
                      <a:r>
                        <a:rPr lang="vi-VN" sz="3200" b="1">
                          <a:solidFill>
                            <a:schemeClr val="accent1">
                              <a:lumMod val="50000"/>
                            </a:schemeClr>
                          </a:solidFill>
                        </a:rPr>
                        <a:t>0</a:t>
                      </a:r>
                      <a:endParaRPr lang="en-US" sz="3200" b="1">
                        <a:solidFill>
                          <a:schemeClr val="accent1">
                            <a:lumMod val="50000"/>
                          </a:schemeClr>
                        </a:solidFill>
                      </a:endParaRPr>
                    </a:p>
                  </a:txBody>
                  <a:tcPr anchor="ctr"/>
                </a:tc>
                <a:tc>
                  <a:txBody>
                    <a:bodyPr/>
                    <a:lstStyle/>
                    <a:p>
                      <a:pPr algn="ctr"/>
                      <a:r>
                        <a:rPr lang="vi-VN" sz="3200" b="1">
                          <a:solidFill>
                            <a:schemeClr val="accent1">
                              <a:lumMod val="50000"/>
                            </a:schemeClr>
                          </a:solidFill>
                        </a:rPr>
                        <a:t>0</a:t>
                      </a:r>
                      <a:endParaRPr lang="en-US" sz="3200" b="1">
                        <a:solidFill>
                          <a:schemeClr val="accent1">
                            <a:lumMod val="50000"/>
                          </a:schemeClr>
                        </a:solidFill>
                      </a:endParaRPr>
                    </a:p>
                  </a:txBody>
                  <a:tcPr anchor="ctr"/>
                </a:tc>
                <a:tc vMerge="1">
                  <a:txBody>
                    <a:bodyPr/>
                    <a:lstStyle/>
                    <a:p>
                      <a:endParaRPr lang="en-US"/>
                    </a:p>
                  </a:txBody>
                  <a:tcPr/>
                </a:tc>
                <a:extLst>
                  <a:ext uri="{0D108BD9-81ED-4DB2-BD59-A6C34878D82A}">
                    <a16:rowId xmlns:a16="http://schemas.microsoft.com/office/drawing/2014/main" val="147975562"/>
                  </a:ext>
                </a:extLst>
              </a:tr>
            </a:tbl>
          </a:graphicData>
        </a:graphic>
      </p:graphicFrame>
      <p:sp>
        <p:nvSpPr>
          <p:cNvPr id="5" name="Slide Number Placeholder 4">
            <a:extLst>
              <a:ext uri="{FF2B5EF4-FFF2-40B4-BE49-F238E27FC236}">
                <a16:creationId xmlns:a16="http://schemas.microsoft.com/office/drawing/2014/main" id="{CE8A0A50-F369-4438-AF15-EA182638780E}"/>
              </a:ext>
            </a:extLst>
          </p:cNvPr>
          <p:cNvSpPr>
            <a:spLocks noGrp="1"/>
          </p:cNvSpPr>
          <p:nvPr>
            <p:ph type="sldNum" sz="quarter" idx="12"/>
          </p:nvPr>
        </p:nvSpPr>
        <p:spPr/>
        <p:txBody>
          <a:bodyPr/>
          <a:lstStyle/>
          <a:p>
            <a:fld id="{11F88B7E-86B8-4862-842E-2DB840C1EC76}" type="slidenum">
              <a:rPr lang="zh-CN" altLang="en-US" smtClean="0"/>
              <a:t>20</a:t>
            </a:fld>
            <a:endParaRPr lang="zh-CN" altLang="en-US"/>
          </a:p>
        </p:txBody>
      </p:sp>
      <p:pic>
        <p:nvPicPr>
          <p:cNvPr id="6" name="Hình ảnh 7" descr="Ảnh có chứa văn bản, lồng chim&#10;&#10;Mô tả được tự động tạo">
            <a:extLst>
              <a:ext uri="{FF2B5EF4-FFF2-40B4-BE49-F238E27FC236}">
                <a16:creationId xmlns:a16="http://schemas.microsoft.com/office/drawing/2014/main" id="{BE6FE819-9DCA-45C0-8CC3-641CDEBEB463}"/>
              </a:ext>
            </a:extLst>
          </p:cNvPr>
          <p:cNvPicPr>
            <a:picLocks noChangeAspect="1"/>
          </p:cNvPicPr>
          <p:nvPr/>
        </p:nvPicPr>
        <p:blipFill>
          <a:blip r:embed="rId2"/>
          <a:stretch>
            <a:fillRect/>
          </a:stretch>
        </p:blipFill>
        <p:spPr>
          <a:xfrm>
            <a:off x="1880450" y="1780868"/>
            <a:ext cx="4665734" cy="1421550"/>
          </a:xfrm>
          <a:prstGeom prst="rect">
            <a:avLst/>
          </a:prstGeom>
        </p:spPr>
      </p:pic>
    </p:spTree>
    <p:extLst>
      <p:ext uri="{BB962C8B-B14F-4D97-AF65-F5344CB8AC3E}">
        <p14:creationId xmlns:p14="http://schemas.microsoft.com/office/powerpoint/2010/main" val="838408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114606"/>
            <a:ext cx="7886700" cy="737960"/>
          </a:xfrm>
        </p:spPr>
        <p:txBody>
          <a:bodyPr>
            <a:normAutofit/>
          </a:bodyPr>
          <a:lstStyle/>
          <a:p>
            <a:r>
              <a:rPr lang="vi-VN" altLang="zh-CN" sz="3200" b="1">
                <a:latin typeface="Linh AvantGarde" panose="02000603030000020004" pitchFamily="2" charset="0"/>
              </a:rPr>
              <a:t>ÁP DỤNG CƠ SỞ LÝ THUYẾT</a:t>
            </a:r>
            <a:endParaRPr lang="zh-CN" altLang="en-US" sz="3200" b="1">
              <a:latin typeface="Linh AvantGarde" panose="02000603030000020004" pitchFamily="2" charset="0"/>
            </a:endParaRPr>
          </a:p>
        </p:txBody>
      </p:sp>
      <p:sp>
        <p:nvSpPr>
          <p:cNvPr id="3" name="Content Placeholder 2">
            <a:extLst>
              <a:ext uri="{FF2B5EF4-FFF2-40B4-BE49-F238E27FC236}">
                <a16:creationId xmlns:a16="http://schemas.microsoft.com/office/drawing/2014/main" id="{E9FE7B60-7884-41D8-AE04-F49F33E8A26D}"/>
              </a:ext>
            </a:extLst>
          </p:cNvPr>
          <p:cNvSpPr>
            <a:spLocks noGrp="1"/>
          </p:cNvSpPr>
          <p:nvPr>
            <p:ph idx="1"/>
          </p:nvPr>
        </p:nvSpPr>
        <p:spPr>
          <a:xfrm>
            <a:off x="628650" y="852566"/>
            <a:ext cx="7886700" cy="5174881"/>
          </a:xfrm>
        </p:spPr>
        <p:txBody>
          <a:bodyPr>
            <a:normAutofit fontScale="92500" lnSpcReduction="10000"/>
          </a:bodyPr>
          <a:lstStyle/>
          <a:p>
            <a:r>
              <a:rPr lang="vi-VN" altLang="zh-CN"/>
              <a:t>Xây dựng cây tìm kiếm:</a:t>
            </a:r>
          </a:p>
          <a:p>
            <a:pPr lvl="1"/>
            <a:r>
              <a:rPr lang="vi-VN" altLang="zh-CN"/>
              <a:t>Mỗi nút là một trạng thái có thể có của bàn cờ. </a:t>
            </a:r>
          </a:p>
          <a:p>
            <a:pPr lvl="1"/>
            <a:r>
              <a:rPr lang="vi-VN" altLang="zh-CN"/>
              <a:t>Nút gốc biểu diễn cho trạng thái bắt đầu của cuộc chơi.</a:t>
            </a:r>
          </a:p>
          <a:p>
            <a:pPr lvl="1"/>
            <a:r>
              <a:rPr lang="vi-VN" altLang="zh-CN"/>
              <a:t>Mỗi nút lá biểu diễn cho một trạng thái kết thúc của trò chơi (trạng thái thắng, thua hoặc hòa).</a:t>
            </a:r>
          </a:p>
          <a:p>
            <a:pPr lvl="1"/>
            <a:r>
              <a:rPr lang="vi-VN" altLang="zh-CN"/>
              <a:t>Nếu trạng thái x được biểu diễn bởi nút n thì các con của n biểu diễn cho tất cả các trạng thái kết quả của các nước đi có thể xuất phát từ trạng thái x.</a:t>
            </a:r>
          </a:p>
          <a:p>
            <a:r>
              <a:rPr lang="vi-VN" altLang="zh-CN"/>
              <a:t>Cho cây tìm kiếm, với mỗi nút là một trạng thái của bàn cờ.</a:t>
            </a:r>
          </a:p>
          <a:p>
            <a:r>
              <a:rPr lang="vi-VN" altLang="zh-CN"/>
              <a:t>Nút con mang trạng thái có thể sinh ra từ trạng thái tại nút cha.</a:t>
            </a:r>
          </a:p>
          <a:p>
            <a:r>
              <a:rPr lang="vi-VN" altLang="zh-CN"/>
              <a:t>Từ một nút, tìm nút con thích hợp để để tìm được nút đích có trạng thái mong muốn.</a:t>
            </a:r>
            <a:endParaRPr lang="zh-CN" altLang="en-US"/>
          </a:p>
        </p:txBody>
      </p:sp>
      <p:sp>
        <p:nvSpPr>
          <p:cNvPr id="4" name="Slide Number Placeholder 3">
            <a:extLst>
              <a:ext uri="{FF2B5EF4-FFF2-40B4-BE49-F238E27FC236}">
                <a16:creationId xmlns:a16="http://schemas.microsoft.com/office/drawing/2014/main" id="{9FB60043-4448-48A6-91A1-359CB2B906AC}"/>
              </a:ext>
            </a:extLst>
          </p:cNvPr>
          <p:cNvSpPr>
            <a:spLocks noGrp="1"/>
          </p:cNvSpPr>
          <p:nvPr>
            <p:ph type="sldNum" sz="quarter" idx="12"/>
          </p:nvPr>
        </p:nvSpPr>
        <p:spPr/>
        <p:txBody>
          <a:bodyPr/>
          <a:lstStyle/>
          <a:p>
            <a:fld id="{11F88B7E-86B8-4862-842E-2DB840C1EC76}" type="slidenum">
              <a:rPr lang="zh-CN" altLang="en-US" smtClean="0"/>
              <a:t>21</a:t>
            </a:fld>
            <a:endParaRPr lang="zh-CN" altLang="en-US"/>
          </a:p>
        </p:txBody>
      </p:sp>
    </p:spTree>
    <p:extLst>
      <p:ext uri="{BB962C8B-B14F-4D97-AF65-F5344CB8AC3E}">
        <p14:creationId xmlns:p14="http://schemas.microsoft.com/office/powerpoint/2010/main" val="3690498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114605"/>
            <a:ext cx="7886700" cy="854224"/>
          </a:xfrm>
        </p:spPr>
        <p:txBody>
          <a:bodyPr>
            <a:normAutofit/>
          </a:bodyPr>
          <a:lstStyle/>
          <a:p>
            <a:r>
              <a:rPr lang="vi-VN" altLang="zh-CN" sz="3200" b="1">
                <a:latin typeface="Linh AvantGarde" panose="02000603030000020004" pitchFamily="2" charset="0"/>
              </a:rPr>
              <a:t>KỸ THUẬT LƯỢNG GIÁ</a:t>
            </a:r>
            <a:endParaRPr lang="zh-CN" altLang="en-US" sz="3200" b="1">
              <a:latin typeface="Linh AvantGarde" panose="02000603030000020004" pitchFamily="2" charset="0"/>
            </a:endParaRPr>
          </a:p>
        </p:txBody>
      </p:sp>
      <p:sp>
        <p:nvSpPr>
          <p:cNvPr id="3" name="Content Placeholder 2">
            <a:extLst>
              <a:ext uri="{FF2B5EF4-FFF2-40B4-BE49-F238E27FC236}">
                <a16:creationId xmlns:a16="http://schemas.microsoft.com/office/drawing/2014/main" id="{E9FE7B60-7884-41D8-AE04-F49F33E8A26D}"/>
              </a:ext>
            </a:extLst>
          </p:cNvPr>
          <p:cNvSpPr>
            <a:spLocks noGrp="1"/>
          </p:cNvSpPr>
          <p:nvPr>
            <p:ph idx="1"/>
          </p:nvPr>
        </p:nvSpPr>
        <p:spPr>
          <a:xfrm>
            <a:off x="628650" y="852566"/>
            <a:ext cx="7886700" cy="5174881"/>
          </a:xfrm>
        </p:spPr>
        <p:txBody>
          <a:bodyPr/>
          <a:lstStyle/>
          <a:p>
            <a:r>
              <a:rPr lang="vi-VN" altLang="zh-CN"/>
              <a:t>Hàm lượng giá:</a:t>
            </a:r>
          </a:p>
          <a:p>
            <a:pPr marL="0" indent="0">
              <a:buNone/>
            </a:pPr>
            <a:r>
              <a:rPr lang="vi-VN" altLang="zh-CN"/>
              <a:t>	Utility(n) = Eval-Max(n) – Eval-Min(n)</a:t>
            </a:r>
          </a:p>
          <a:p>
            <a:r>
              <a:rPr lang="vi-VN" altLang="zh-CN"/>
              <a:t>Trong đó:</a:t>
            </a:r>
          </a:p>
          <a:p>
            <a:pPr lvl="1"/>
            <a:r>
              <a:rPr lang="vi-VN" altLang="zh-CN"/>
              <a:t>Utility(n): giá trị hàm tiện ích trả về với lựa chọn n, độ sâu tìm kiếm m</a:t>
            </a:r>
          </a:p>
          <a:p>
            <a:pPr lvl="1"/>
            <a:r>
              <a:rPr lang="vi-VN" altLang="zh-CN"/>
              <a:t>Eval-Max(n): số sỏi thu được của MAX sau m bước</a:t>
            </a:r>
          </a:p>
          <a:p>
            <a:pPr lvl="1"/>
            <a:r>
              <a:rPr lang="vi-VN" altLang="zh-CN"/>
              <a:t>Eval-Min(n): số sỏi thu được của MIN sau m bước</a:t>
            </a:r>
            <a:endParaRPr lang="en-US" altLang="zh-CN"/>
          </a:p>
          <a:p>
            <a:pPr lvl="1"/>
            <a:endParaRPr lang="en-GB"/>
          </a:p>
          <a:p>
            <a:pPr marL="0" indent="0">
              <a:buNone/>
            </a:pPr>
            <a:r>
              <a:rPr lang="en-GB" sz="2500"/>
              <a:t>=&gt; </a:t>
            </a:r>
            <a:r>
              <a:rPr lang="en-GB" sz="2500" err="1"/>
              <a:t>Hàm</a:t>
            </a:r>
            <a:r>
              <a:rPr lang="en-GB" sz="2500"/>
              <a:t> </a:t>
            </a:r>
            <a:r>
              <a:rPr lang="en-GB" sz="2500" err="1"/>
              <a:t>tiện</a:t>
            </a:r>
            <a:r>
              <a:rPr lang="en-GB" sz="2500"/>
              <a:t> </a:t>
            </a:r>
            <a:r>
              <a:rPr lang="en-GB" sz="2500" err="1"/>
              <a:t>ích</a:t>
            </a:r>
            <a:r>
              <a:rPr lang="en-GB" sz="2500"/>
              <a:t> (Utility function) </a:t>
            </a:r>
            <a:r>
              <a:rPr lang="en-GB" sz="2500" err="1"/>
              <a:t>để</a:t>
            </a:r>
            <a:r>
              <a:rPr lang="en-GB" sz="2500"/>
              <a:t> </a:t>
            </a:r>
            <a:r>
              <a:rPr lang="en-GB" sz="2500" err="1"/>
              <a:t>đánh</a:t>
            </a:r>
            <a:r>
              <a:rPr lang="en-GB" sz="2500"/>
              <a:t> </a:t>
            </a:r>
            <a:r>
              <a:rPr lang="en-GB" sz="2500" err="1"/>
              <a:t>giá</a:t>
            </a:r>
            <a:r>
              <a:rPr lang="en-GB" sz="2500"/>
              <a:t> </a:t>
            </a:r>
            <a:r>
              <a:rPr lang="en-GB" sz="2500" err="1"/>
              <a:t>các</a:t>
            </a:r>
            <a:r>
              <a:rPr lang="en-GB" sz="2500"/>
              <a:t> </a:t>
            </a:r>
            <a:r>
              <a:rPr lang="en-GB" sz="2500" err="1"/>
              <a:t>trạng</a:t>
            </a:r>
            <a:r>
              <a:rPr lang="en-GB" sz="2500"/>
              <a:t> </a:t>
            </a:r>
            <a:r>
              <a:rPr lang="en-GB" sz="2500" err="1"/>
              <a:t>thái</a:t>
            </a:r>
            <a:r>
              <a:rPr lang="en-GB" sz="2500"/>
              <a:t> </a:t>
            </a:r>
            <a:r>
              <a:rPr lang="vi-VN" altLang="zh-CN" sz="2500">
                <a:latin typeface="Calibri (Body)"/>
              </a:rPr>
              <a:t>dựa vào hiệu số giữa điểm người và điểm máy. Một bên sẽ tối đa hiệu số đó, và bên kia sẽ tối thiểu hiệu số đó.</a:t>
            </a:r>
            <a:endParaRPr lang="en-US" altLang="zh-CN" sz="2500">
              <a:latin typeface="Calibri (Body)"/>
            </a:endParaRPr>
          </a:p>
          <a:p>
            <a:pPr marL="0" indent="0">
              <a:buNone/>
            </a:pPr>
            <a:endParaRPr lang="en-GB"/>
          </a:p>
        </p:txBody>
      </p:sp>
      <p:sp>
        <p:nvSpPr>
          <p:cNvPr id="4" name="Slide Number Placeholder 3">
            <a:extLst>
              <a:ext uri="{FF2B5EF4-FFF2-40B4-BE49-F238E27FC236}">
                <a16:creationId xmlns:a16="http://schemas.microsoft.com/office/drawing/2014/main" id="{D94AED05-49A5-46D2-9530-A1A9BB738AC9}"/>
              </a:ext>
            </a:extLst>
          </p:cNvPr>
          <p:cNvSpPr>
            <a:spLocks noGrp="1"/>
          </p:cNvSpPr>
          <p:nvPr>
            <p:ph type="sldNum" sz="quarter" idx="12"/>
          </p:nvPr>
        </p:nvSpPr>
        <p:spPr/>
        <p:txBody>
          <a:bodyPr/>
          <a:lstStyle/>
          <a:p>
            <a:fld id="{11F88B7E-86B8-4862-842E-2DB840C1EC76}" type="slidenum">
              <a:rPr lang="zh-CN" altLang="en-US" smtClean="0"/>
              <a:t>22</a:t>
            </a:fld>
            <a:endParaRPr lang="zh-CN" altLang="en-US"/>
          </a:p>
        </p:txBody>
      </p:sp>
    </p:spTree>
    <p:extLst>
      <p:ext uri="{BB962C8B-B14F-4D97-AF65-F5344CB8AC3E}">
        <p14:creationId xmlns:p14="http://schemas.microsoft.com/office/powerpoint/2010/main" val="1520449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114605"/>
            <a:ext cx="7886700" cy="1202918"/>
          </a:xfrm>
        </p:spPr>
        <p:txBody>
          <a:bodyPr>
            <a:normAutofit/>
          </a:bodyPr>
          <a:lstStyle/>
          <a:p>
            <a:r>
              <a:rPr lang="en-US" altLang="zh-CN" sz="3200" b="1">
                <a:latin typeface="Linh AvantGarde" panose="02000603030000020004" pitchFamily="2" charset="0"/>
              </a:rPr>
              <a:t>Cụ thể hàm lượng giá</a:t>
            </a:r>
            <a:endParaRPr lang="zh-CN" altLang="en-US" sz="3200" b="1">
              <a:latin typeface="Linh AvantGarde" panose="02000603030000020004" pitchFamily="2" charset="0"/>
            </a:endParaRPr>
          </a:p>
        </p:txBody>
      </p:sp>
      <p:sp>
        <p:nvSpPr>
          <p:cNvPr id="3" name="Content Placeholder 2">
            <a:extLst>
              <a:ext uri="{FF2B5EF4-FFF2-40B4-BE49-F238E27FC236}">
                <a16:creationId xmlns:a16="http://schemas.microsoft.com/office/drawing/2014/main" id="{E9FE7B60-7884-41D8-AE04-F49F33E8A26D}"/>
              </a:ext>
            </a:extLst>
          </p:cNvPr>
          <p:cNvSpPr>
            <a:spLocks noGrp="1"/>
          </p:cNvSpPr>
          <p:nvPr>
            <p:ph idx="1"/>
          </p:nvPr>
        </p:nvSpPr>
        <p:spPr>
          <a:xfrm>
            <a:off x="628650" y="852566"/>
            <a:ext cx="7886700" cy="5174881"/>
          </a:xfrm>
        </p:spPr>
        <p:txBody>
          <a:bodyPr/>
          <a:lstStyle/>
          <a:p>
            <a:endParaRPr lang="en-US" altLang="zh-CN"/>
          </a:p>
          <a:p>
            <a:r>
              <a:rPr lang="vi-VN" altLang="zh-CN"/>
              <a:t>Số sỏi ăn được của MAX sau mỗi lượt đi được đưa vào Eval-Max(n)</a:t>
            </a:r>
          </a:p>
          <a:p>
            <a:r>
              <a:rPr lang="vi-VN" altLang="zh-CN"/>
              <a:t>Số sỏi ăn được của MIN sau mỗi lượt đi được đưa vào Eval-Min(n)</a:t>
            </a:r>
          </a:p>
          <a:p>
            <a:r>
              <a:rPr lang="vi-VN" altLang="zh-CN"/>
              <a:t>Sau khi kết thúc m nước đi, tính giá trị Utility(n) của lựa chọn n là hiệu số giá trị Eval-Max(n) và Eval-Min(n)</a:t>
            </a:r>
            <a:endParaRPr lang="en-US" altLang="zh-CN"/>
          </a:p>
          <a:p>
            <a:endParaRPr lang="vi-VN" altLang="zh-CN"/>
          </a:p>
          <a:p>
            <a:pPr marL="0" indent="0">
              <a:buNone/>
            </a:pPr>
            <a:r>
              <a:rPr lang="en-US" altLang="zh-CN"/>
              <a:t>=&gt; Độ sâu càng lớn thì giá trị hàm tiện ích càng tốt</a:t>
            </a:r>
          </a:p>
        </p:txBody>
      </p:sp>
      <p:sp>
        <p:nvSpPr>
          <p:cNvPr id="4" name="Slide Number Placeholder 3">
            <a:extLst>
              <a:ext uri="{FF2B5EF4-FFF2-40B4-BE49-F238E27FC236}">
                <a16:creationId xmlns:a16="http://schemas.microsoft.com/office/drawing/2014/main" id="{8B02F3B4-4270-49A7-96D6-C00931EB51F3}"/>
              </a:ext>
            </a:extLst>
          </p:cNvPr>
          <p:cNvSpPr>
            <a:spLocks noGrp="1"/>
          </p:cNvSpPr>
          <p:nvPr>
            <p:ph type="sldNum" sz="quarter" idx="12"/>
          </p:nvPr>
        </p:nvSpPr>
        <p:spPr/>
        <p:txBody>
          <a:bodyPr/>
          <a:lstStyle/>
          <a:p>
            <a:fld id="{11F88B7E-86B8-4862-842E-2DB840C1EC76}" type="slidenum">
              <a:rPr lang="zh-CN" altLang="en-US" smtClean="0"/>
              <a:t>23</a:t>
            </a:fld>
            <a:endParaRPr lang="zh-CN" altLang="en-US"/>
          </a:p>
        </p:txBody>
      </p:sp>
    </p:spTree>
    <p:extLst>
      <p:ext uri="{BB962C8B-B14F-4D97-AF65-F5344CB8AC3E}">
        <p14:creationId xmlns:p14="http://schemas.microsoft.com/office/powerpoint/2010/main" val="642698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114606"/>
            <a:ext cx="7886700" cy="737960"/>
          </a:xfrm>
        </p:spPr>
        <p:txBody>
          <a:bodyPr>
            <a:normAutofit/>
          </a:bodyPr>
          <a:lstStyle/>
          <a:p>
            <a:r>
              <a:rPr lang="vi-VN" altLang="zh-CN" sz="3200" b="1" noProof="1">
                <a:latin typeface="Linh AvantGarde"/>
                <a:ea typeface="等线 Light"/>
              </a:rPr>
              <a:t>Ví dụ cho giải thuật minimax với depth = 2</a:t>
            </a:r>
            <a:endParaRPr lang="zh-CN" altLang="en-US" sz="3200" b="1" noProof="1">
              <a:latin typeface="Linh AvantGarde"/>
            </a:endParaRPr>
          </a:p>
        </p:txBody>
      </p:sp>
      <p:sp>
        <p:nvSpPr>
          <p:cNvPr id="4" name="Slide Number Placeholder 3">
            <a:extLst>
              <a:ext uri="{FF2B5EF4-FFF2-40B4-BE49-F238E27FC236}">
                <a16:creationId xmlns:a16="http://schemas.microsoft.com/office/drawing/2014/main" id="{9FB60043-4448-48A6-91A1-359CB2B906AC}"/>
              </a:ext>
            </a:extLst>
          </p:cNvPr>
          <p:cNvSpPr>
            <a:spLocks noGrp="1"/>
          </p:cNvSpPr>
          <p:nvPr>
            <p:ph type="sldNum" sz="quarter" idx="12"/>
          </p:nvPr>
        </p:nvSpPr>
        <p:spPr/>
        <p:txBody>
          <a:bodyPr/>
          <a:lstStyle/>
          <a:p>
            <a:fld id="{11F88B7E-86B8-4862-842E-2DB840C1EC76}" type="slidenum">
              <a:rPr lang="zh-CN" altLang="en-US" smtClean="0"/>
              <a:t>24</a:t>
            </a:fld>
            <a:endParaRPr lang="zh-CN" altLang="en-US"/>
          </a:p>
        </p:txBody>
      </p:sp>
      <p:pic>
        <p:nvPicPr>
          <p:cNvPr id="6" name="Hình ảnh 6" descr="Ảnh có chứa văn bản, cỏ&#10;&#10;Mô tả được tự động tạo">
            <a:extLst>
              <a:ext uri="{FF2B5EF4-FFF2-40B4-BE49-F238E27FC236}">
                <a16:creationId xmlns:a16="http://schemas.microsoft.com/office/drawing/2014/main" id="{BA311861-BE6C-4838-B6F4-EF6462E11FD6}"/>
              </a:ext>
            </a:extLst>
          </p:cNvPr>
          <p:cNvPicPr>
            <a:picLocks noChangeAspect="1"/>
          </p:cNvPicPr>
          <p:nvPr/>
        </p:nvPicPr>
        <p:blipFill>
          <a:blip r:embed="rId4"/>
          <a:stretch>
            <a:fillRect/>
          </a:stretch>
        </p:blipFill>
        <p:spPr>
          <a:xfrm>
            <a:off x="2310868" y="677630"/>
            <a:ext cx="4522263" cy="1475935"/>
          </a:xfrm>
          <a:prstGeom prst="rect">
            <a:avLst/>
          </a:prstGeom>
        </p:spPr>
      </p:pic>
      <p:pic>
        <p:nvPicPr>
          <p:cNvPr id="12" name="Hình ảnh 12">
            <a:extLst>
              <a:ext uri="{FF2B5EF4-FFF2-40B4-BE49-F238E27FC236}">
                <a16:creationId xmlns:a16="http://schemas.microsoft.com/office/drawing/2014/main" id="{35696975-EBB1-4027-86ED-6CF1895E583F}"/>
              </a:ext>
            </a:extLst>
          </p:cNvPr>
          <p:cNvPicPr>
            <a:picLocks noGrp="1" noChangeAspect="1"/>
          </p:cNvPicPr>
          <p:nvPr>
            <p:ph idx="1"/>
          </p:nvPr>
        </p:nvPicPr>
        <p:blipFill>
          <a:blip r:embed="rId5"/>
          <a:stretch>
            <a:fillRect/>
          </a:stretch>
        </p:blipFill>
        <p:spPr>
          <a:xfrm>
            <a:off x="-2629" y="2314277"/>
            <a:ext cx="9005786" cy="3861840"/>
          </a:xfrm>
        </p:spPr>
      </p:pic>
    </p:spTree>
    <p:extLst>
      <p:ext uri="{BB962C8B-B14F-4D97-AF65-F5344CB8AC3E}">
        <p14:creationId xmlns:p14="http://schemas.microsoft.com/office/powerpoint/2010/main" val="3529261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114606"/>
            <a:ext cx="7886700" cy="737960"/>
          </a:xfrm>
        </p:spPr>
        <p:txBody>
          <a:bodyPr>
            <a:normAutofit/>
          </a:bodyPr>
          <a:lstStyle/>
          <a:p>
            <a:r>
              <a:rPr lang="vi-VN" altLang="zh-CN" sz="2500" b="1">
                <a:latin typeface="Linh AvantGarde" panose="02000603030000020004" pitchFamily="2" charset="0"/>
                <a:ea typeface="等线 Light"/>
              </a:rPr>
              <a:t>PHÁT BIỂU BÀI TOÁN MỘT CÁCH HÌNH THỨC</a:t>
            </a:r>
            <a:endParaRPr lang="zh-CN" altLang="en-US" sz="2500" b="1">
              <a:latin typeface="Linh AvantGarde"/>
              <a:ea typeface="等线 Light"/>
            </a:endParaRPr>
          </a:p>
        </p:txBody>
      </p:sp>
      <p:sp>
        <p:nvSpPr>
          <p:cNvPr id="3" name="Content Placeholder 2">
            <a:extLst>
              <a:ext uri="{FF2B5EF4-FFF2-40B4-BE49-F238E27FC236}">
                <a16:creationId xmlns:a16="http://schemas.microsoft.com/office/drawing/2014/main" id="{E9FE7B60-7884-41D8-AE04-F49F33E8A26D}"/>
              </a:ext>
            </a:extLst>
          </p:cNvPr>
          <p:cNvSpPr>
            <a:spLocks noGrp="1"/>
          </p:cNvSpPr>
          <p:nvPr>
            <p:ph idx="1"/>
          </p:nvPr>
        </p:nvSpPr>
        <p:spPr>
          <a:xfrm>
            <a:off x="628650" y="852566"/>
            <a:ext cx="7886700" cy="5174881"/>
          </a:xfrm>
        </p:spPr>
        <p:txBody>
          <a:bodyPr>
            <a:normAutofit fontScale="92500" lnSpcReduction="10000"/>
          </a:bodyPr>
          <a:lstStyle/>
          <a:p>
            <a:r>
              <a:rPr lang="en-US" altLang="zh-CN">
                <a:cs typeface="Arial" panose="020B0604020202020204" pitchFamily="34" charset="0"/>
              </a:rPr>
              <a:t>Trong cờ Ô ăn quan, mỗi cách bố trí quân cờ trên bàn cờ là một trạng thái. </a:t>
            </a:r>
            <a:endParaRPr lang="vi-VN" altLang="zh-CN">
              <a:cs typeface="Arial" panose="020B0604020202020204" pitchFamily="34" charset="0"/>
            </a:endParaRPr>
          </a:p>
          <a:p>
            <a:pPr lvl="1"/>
            <a:r>
              <a:rPr lang="vi-VN" altLang="zh-CN">
                <a:cs typeface="Arial" panose="020B0604020202020204" pitchFamily="34" charset="0"/>
              </a:rPr>
              <a:t>Trạng thái bắt đầu (TTBĐ): Trạng thái sơ khởi của bàn cờ.</a:t>
            </a:r>
          </a:p>
          <a:p>
            <a:pPr lvl="1"/>
            <a:r>
              <a:rPr lang="vi-VN" altLang="zh-CN">
                <a:cs typeface="Arial" panose="020B0604020202020204" pitchFamily="34" charset="0"/>
              </a:rPr>
              <a:t>Trạng thái kết thúc (TTKT): Trạng thái khi ván cờ kết thúc</a:t>
            </a:r>
            <a:endParaRPr lang="en-US" altLang="zh-CN">
              <a:cs typeface="Arial" panose="020B0604020202020204" pitchFamily="34" charset="0"/>
            </a:endParaRPr>
          </a:p>
          <a:p>
            <a:pPr lvl="1"/>
            <a:r>
              <a:rPr lang="vi-VN" altLang="zh-CN">
                <a:cs typeface="Arial" panose="020B0604020202020204" pitchFamily="34" charset="0"/>
              </a:rPr>
              <a:t>Tập hợp các toán tử chuyển trạng thái: Tập những nước đi hợp lệ tại một trạng thái.</a:t>
            </a:r>
            <a:endParaRPr lang="en-US" altLang="zh-CN">
              <a:cs typeface="Arial" panose="020B0604020202020204" pitchFamily="34" charset="0"/>
            </a:endParaRPr>
          </a:p>
          <a:p>
            <a:pPr lvl="2"/>
            <a:r>
              <a:rPr lang="vi-VN" altLang="zh-CN"/>
              <a:t>Toán tử: </a:t>
            </a:r>
            <a:r>
              <a:rPr lang="en-US" altLang="zh-CN"/>
              <a:t>C</a:t>
            </a:r>
            <a:r>
              <a:rPr lang="vi-VN" altLang="zh-CN"/>
              <a:t>ách bốc ô quân và chiều rải quân trong bàn cờ một cách hợp lý</a:t>
            </a:r>
            <a:endParaRPr lang="vi-VN" altLang="zh-CN">
              <a:cs typeface="Arial" panose="020B0604020202020204" pitchFamily="34" charset="0"/>
            </a:endParaRPr>
          </a:p>
          <a:p>
            <a:r>
              <a:rPr lang="en-US" altLang="zh-CN">
                <a:cs typeface="Arial" panose="020B0604020202020204" pitchFamily="34" charset="0"/>
              </a:rPr>
              <a:t>Tập hợp tất cả các trạng thái có thể đạt tới từ trạng thái ban đầu bằng cách áp dụng một dãy phép chuyển trạng thái, lập thành không gian trạng thái của bài toán.</a:t>
            </a:r>
          </a:p>
          <a:p>
            <a:r>
              <a:rPr lang="vi-VN" altLang="zh-CN"/>
              <a:t>Vấn đề tìm kiếm trong KGTT: Tìm kiếm trạng thái sao cho có lợi nhất và ngắn nhất.</a:t>
            </a:r>
            <a:endParaRPr lang="en-US" altLang="zh-CN">
              <a:cs typeface="Arial" panose="020B0604020202020204" pitchFamily="34" charset="0"/>
            </a:endParaRPr>
          </a:p>
          <a:p>
            <a:endParaRPr lang="vi-VN" altLang="zh-CN"/>
          </a:p>
        </p:txBody>
      </p:sp>
      <p:sp>
        <p:nvSpPr>
          <p:cNvPr id="4" name="Slide Number Placeholder 3">
            <a:extLst>
              <a:ext uri="{FF2B5EF4-FFF2-40B4-BE49-F238E27FC236}">
                <a16:creationId xmlns:a16="http://schemas.microsoft.com/office/drawing/2014/main" id="{AF6E95D5-EF06-48CE-B8E4-0EC035BA3E4C}"/>
              </a:ext>
            </a:extLst>
          </p:cNvPr>
          <p:cNvSpPr>
            <a:spLocks noGrp="1"/>
          </p:cNvSpPr>
          <p:nvPr>
            <p:ph type="sldNum" sz="quarter" idx="12"/>
          </p:nvPr>
        </p:nvSpPr>
        <p:spPr/>
        <p:txBody>
          <a:bodyPr/>
          <a:lstStyle/>
          <a:p>
            <a:fld id="{11F88B7E-86B8-4862-842E-2DB840C1EC76}" type="slidenum">
              <a:rPr lang="zh-CN" altLang="en-US" smtClean="0"/>
              <a:t>25</a:t>
            </a:fld>
            <a:endParaRPr lang="zh-CN" altLang="en-US"/>
          </a:p>
        </p:txBody>
      </p:sp>
    </p:spTree>
    <p:extLst>
      <p:ext uri="{BB962C8B-B14F-4D97-AF65-F5344CB8AC3E}">
        <p14:creationId xmlns:p14="http://schemas.microsoft.com/office/powerpoint/2010/main" val="27110915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2691040"/>
            <a:ext cx="7886700" cy="737960"/>
          </a:xfrm>
        </p:spPr>
        <p:txBody>
          <a:bodyPr>
            <a:noAutofit/>
          </a:bodyPr>
          <a:lstStyle/>
          <a:p>
            <a:pPr algn="ctr"/>
            <a:r>
              <a:rPr lang="vi-VN" altLang="zh-CN" sz="4800" b="1">
                <a:latin typeface="Linh AvantGarde" panose="02000603030000020004" pitchFamily="2" charset="0"/>
                <a:ea typeface="等线 Light"/>
              </a:rPr>
              <a:t>THỐNG KÊ</a:t>
            </a:r>
          </a:p>
        </p:txBody>
      </p:sp>
      <p:sp>
        <p:nvSpPr>
          <p:cNvPr id="3" name="Slide Number Placeholder 2">
            <a:extLst>
              <a:ext uri="{FF2B5EF4-FFF2-40B4-BE49-F238E27FC236}">
                <a16:creationId xmlns:a16="http://schemas.microsoft.com/office/drawing/2014/main" id="{396EF174-8C13-441F-9C1C-4ECC4A7FCABF}"/>
              </a:ext>
            </a:extLst>
          </p:cNvPr>
          <p:cNvSpPr>
            <a:spLocks noGrp="1"/>
          </p:cNvSpPr>
          <p:nvPr>
            <p:ph type="sldNum" sz="quarter" idx="12"/>
          </p:nvPr>
        </p:nvSpPr>
        <p:spPr/>
        <p:txBody>
          <a:bodyPr/>
          <a:lstStyle/>
          <a:p>
            <a:fld id="{11F88B7E-86B8-4862-842E-2DB840C1EC76}" type="slidenum">
              <a:rPr lang="zh-CN" altLang="en-US" smtClean="0"/>
              <a:t>26</a:t>
            </a:fld>
            <a:endParaRPr lang="zh-CN" altLang="en-US"/>
          </a:p>
        </p:txBody>
      </p:sp>
    </p:spTree>
    <p:extLst>
      <p:ext uri="{BB962C8B-B14F-4D97-AF65-F5344CB8AC3E}">
        <p14:creationId xmlns:p14="http://schemas.microsoft.com/office/powerpoint/2010/main" val="714284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114606"/>
            <a:ext cx="7886700" cy="737960"/>
          </a:xfrm>
        </p:spPr>
        <p:txBody>
          <a:bodyPr>
            <a:normAutofit fontScale="90000"/>
          </a:bodyPr>
          <a:lstStyle/>
          <a:p>
            <a:r>
              <a:rPr lang="vi-VN" altLang="zh-CN" sz="2500" b="1">
                <a:latin typeface="Times New Roman"/>
                <a:ea typeface="等线 Light"/>
                <a:cs typeface="Times New Roman"/>
              </a:rPr>
              <a:t>SO SÁNH HAI THUẬT TOÁN MINIMAX VÀ ALPHA-BETA</a:t>
            </a:r>
            <a:endParaRPr lang="en-US" altLang="zh-CN"/>
          </a:p>
        </p:txBody>
      </p:sp>
      <p:graphicFrame>
        <p:nvGraphicFramePr>
          <p:cNvPr id="7" name="Content Placeholder 6">
            <a:extLst>
              <a:ext uri="{FF2B5EF4-FFF2-40B4-BE49-F238E27FC236}">
                <a16:creationId xmlns:a16="http://schemas.microsoft.com/office/drawing/2014/main" id="{23E66C5D-C544-4BBC-8DFE-A13D2A6BB4FB}"/>
              </a:ext>
            </a:extLst>
          </p:cNvPr>
          <p:cNvGraphicFramePr>
            <a:graphicFrameLocks noGrp="1"/>
          </p:cNvGraphicFramePr>
          <p:nvPr>
            <p:ph idx="1"/>
            <p:extLst>
              <p:ext uri="{D42A27DB-BD31-4B8C-83A1-F6EECF244321}">
                <p14:modId xmlns:p14="http://schemas.microsoft.com/office/powerpoint/2010/main" val="3772049900"/>
              </p:ext>
            </p:extLst>
          </p:nvPr>
        </p:nvGraphicFramePr>
        <p:xfrm>
          <a:off x="628650" y="852488"/>
          <a:ext cx="7886700" cy="5175250"/>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a:extLst>
              <a:ext uri="{FF2B5EF4-FFF2-40B4-BE49-F238E27FC236}">
                <a16:creationId xmlns:a16="http://schemas.microsoft.com/office/drawing/2014/main" id="{AF6E95D5-EF06-48CE-B8E4-0EC035BA3E4C}"/>
              </a:ext>
            </a:extLst>
          </p:cNvPr>
          <p:cNvSpPr>
            <a:spLocks noGrp="1"/>
          </p:cNvSpPr>
          <p:nvPr>
            <p:ph type="sldNum" sz="quarter" idx="12"/>
          </p:nvPr>
        </p:nvSpPr>
        <p:spPr/>
        <p:txBody>
          <a:bodyPr/>
          <a:lstStyle/>
          <a:p>
            <a:fld id="{11F88B7E-86B8-4862-842E-2DB840C1EC76}" type="slidenum">
              <a:rPr lang="zh-CN" altLang="en-US" smtClean="0"/>
              <a:t>27</a:t>
            </a:fld>
            <a:endParaRPr lang="zh-CN" altLang="en-US"/>
          </a:p>
        </p:txBody>
      </p:sp>
    </p:spTree>
    <p:extLst>
      <p:ext uri="{BB962C8B-B14F-4D97-AF65-F5344CB8AC3E}">
        <p14:creationId xmlns:p14="http://schemas.microsoft.com/office/powerpoint/2010/main" val="3023667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114606"/>
            <a:ext cx="7886700" cy="737960"/>
          </a:xfrm>
        </p:spPr>
        <p:txBody>
          <a:bodyPr>
            <a:normAutofit fontScale="90000"/>
          </a:bodyPr>
          <a:lstStyle/>
          <a:p>
            <a:r>
              <a:rPr lang="vi-VN" altLang="zh-CN" sz="2500" b="1">
                <a:latin typeface="Times New Roman"/>
                <a:ea typeface="等线 Light"/>
                <a:cs typeface="Times New Roman"/>
              </a:rPr>
              <a:t>SO SÁNH HAI THUẬT TOÁN MINIMAX VÀ ALPHA-BETA</a:t>
            </a:r>
            <a:endParaRPr lang="en-US" altLang="zh-CN"/>
          </a:p>
        </p:txBody>
      </p:sp>
      <p:graphicFrame>
        <p:nvGraphicFramePr>
          <p:cNvPr id="7" name="Content Placeholder 6">
            <a:extLst>
              <a:ext uri="{FF2B5EF4-FFF2-40B4-BE49-F238E27FC236}">
                <a16:creationId xmlns:a16="http://schemas.microsoft.com/office/drawing/2014/main" id="{23E66C5D-C544-4BBC-8DFE-A13D2A6BB4FB}"/>
              </a:ext>
            </a:extLst>
          </p:cNvPr>
          <p:cNvGraphicFramePr>
            <a:graphicFrameLocks noGrp="1"/>
          </p:cNvGraphicFramePr>
          <p:nvPr>
            <p:ph idx="1"/>
            <p:extLst>
              <p:ext uri="{D42A27DB-BD31-4B8C-83A1-F6EECF244321}">
                <p14:modId xmlns:p14="http://schemas.microsoft.com/office/powerpoint/2010/main" val="3732885950"/>
              </p:ext>
            </p:extLst>
          </p:nvPr>
        </p:nvGraphicFramePr>
        <p:xfrm>
          <a:off x="628650" y="852488"/>
          <a:ext cx="7886700" cy="5175250"/>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a:extLst>
              <a:ext uri="{FF2B5EF4-FFF2-40B4-BE49-F238E27FC236}">
                <a16:creationId xmlns:a16="http://schemas.microsoft.com/office/drawing/2014/main" id="{AF6E95D5-EF06-48CE-B8E4-0EC035BA3E4C}"/>
              </a:ext>
            </a:extLst>
          </p:cNvPr>
          <p:cNvSpPr>
            <a:spLocks noGrp="1"/>
          </p:cNvSpPr>
          <p:nvPr>
            <p:ph type="sldNum" sz="quarter" idx="12"/>
          </p:nvPr>
        </p:nvSpPr>
        <p:spPr/>
        <p:txBody>
          <a:bodyPr/>
          <a:lstStyle/>
          <a:p>
            <a:fld id="{11F88B7E-86B8-4862-842E-2DB840C1EC76}" type="slidenum">
              <a:rPr lang="zh-CN" altLang="en-US" smtClean="0"/>
              <a:t>28</a:t>
            </a:fld>
            <a:endParaRPr lang="zh-CN" altLang="en-US"/>
          </a:p>
        </p:txBody>
      </p:sp>
    </p:spTree>
    <p:extLst>
      <p:ext uri="{BB962C8B-B14F-4D97-AF65-F5344CB8AC3E}">
        <p14:creationId xmlns:p14="http://schemas.microsoft.com/office/powerpoint/2010/main" val="17408856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114606"/>
            <a:ext cx="7886700" cy="737960"/>
          </a:xfrm>
        </p:spPr>
        <p:txBody>
          <a:bodyPr>
            <a:normAutofit fontScale="90000"/>
          </a:bodyPr>
          <a:lstStyle/>
          <a:p>
            <a:r>
              <a:rPr lang="vi-VN" altLang="zh-CN" sz="2500" b="1">
                <a:latin typeface="Times New Roman"/>
                <a:ea typeface="等线 Light"/>
                <a:cs typeface="Times New Roman"/>
              </a:rPr>
              <a:t>SO SÁNH HAI THUẬT TOÁN MINIMAX VÀ ALPHA-BETA</a:t>
            </a:r>
            <a:endParaRPr lang="en-US" altLang="zh-CN"/>
          </a:p>
        </p:txBody>
      </p:sp>
      <p:graphicFrame>
        <p:nvGraphicFramePr>
          <p:cNvPr id="7" name="Content Placeholder 6">
            <a:extLst>
              <a:ext uri="{FF2B5EF4-FFF2-40B4-BE49-F238E27FC236}">
                <a16:creationId xmlns:a16="http://schemas.microsoft.com/office/drawing/2014/main" id="{23E66C5D-C544-4BBC-8DFE-A13D2A6BB4FB}"/>
              </a:ext>
            </a:extLst>
          </p:cNvPr>
          <p:cNvGraphicFramePr>
            <a:graphicFrameLocks noGrp="1"/>
          </p:cNvGraphicFramePr>
          <p:nvPr>
            <p:ph idx="1"/>
            <p:extLst>
              <p:ext uri="{D42A27DB-BD31-4B8C-83A1-F6EECF244321}">
                <p14:modId xmlns:p14="http://schemas.microsoft.com/office/powerpoint/2010/main" val="391134525"/>
              </p:ext>
            </p:extLst>
          </p:nvPr>
        </p:nvGraphicFramePr>
        <p:xfrm>
          <a:off x="628650" y="852488"/>
          <a:ext cx="7886700" cy="5175250"/>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a:extLst>
              <a:ext uri="{FF2B5EF4-FFF2-40B4-BE49-F238E27FC236}">
                <a16:creationId xmlns:a16="http://schemas.microsoft.com/office/drawing/2014/main" id="{AF6E95D5-EF06-48CE-B8E4-0EC035BA3E4C}"/>
              </a:ext>
            </a:extLst>
          </p:cNvPr>
          <p:cNvSpPr>
            <a:spLocks noGrp="1"/>
          </p:cNvSpPr>
          <p:nvPr>
            <p:ph type="sldNum" sz="quarter" idx="12"/>
          </p:nvPr>
        </p:nvSpPr>
        <p:spPr/>
        <p:txBody>
          <a:bodyPr/>
          <a:lstStyle/>
          <a:p>
            <a:fld id="{11F88B7E-86B8-4862-842E-2DB840C1EC76}" type="slidenum">
              <a:rPr lang="zh-CN" altLang="en-US" smtClean="0"/>
              <a:t>29</a:t>
            </a:fld>
            <a:endParaRPr lang="zh-CN" altLang="en-US"/>
          </a:p>
        </p:txBody>
      </p:sp>
    </p:spTree>
    <p:extLst>
      <p:ext uri="{BB962C8B-B14F-4D97-AF65-F5344CB8AC3E}">
        <p14:creationId xmlns:p14="http://schemas.microsoft.com/office/powerpoint/2010/main" val="3074405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114606"/>
            <a:ext cx="7886700" cy="737960"/>
          </a:xfrm>
        </p:spPr>
        <p:txBody>
          <a:bodyPr>
            <a:normAutofit/>
          </a:bodyPr>
          <a:lstStyle/>
          <a:p>
            <a:r>
              <a:rPr lang="vi-VN" altLang="zh-CN" sz="3200" b="1">
                <a:latin typeface="Linh AvantGarde" panose="02000603030000020004" pitchFamily="2" charset="0"/>
              </a:rPr>
              <a:t>GIỚI THIỆU ĐỀ TÀI</a:t>
            </a:r>
            <a:endParaRPr lang="zh-CN" altLang="en-US" sz="3200" b="1">
              <a:latin typeface="Linh AvantGarde" panose="02000603030000020004" pitchFamily="2" charset="0"/>
            </a:endParaRPr>
          </a:p>
        </p:txBody>
      </p:sp>
      <p:sp>
        <p:nvSpPr>
          <p:cNvPr id="8" name="Rectangle: Rounded Corners 7">
            <a:extLst>
              <a:ext uri="{FF2B5EF4-FFF2-40B4-BE49-F238E27FC236}">
                <a16:creationId xmlns:a16="http://schemas.microsoft.com/office/drawing/2014/main" id="{589D3C79-A137-4C5F-9B08-D7469652520A}"/>
              </a:ext>
            </a:extLst>
          </p:cNvPr>
          <p:cNvSpPr/>
          <p:nvPr/>
        </p:nvSpPr>
        <p:spPr>
          <a:xfrm>
            <a:off x="628650" y="970438"/>
            <a:ext cx="7886700" cy="5120323"/>
          </a:xfrm>
          <a:prstGeom prst="round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79A8F4E8-F932-4E92-8D5B-AD20C8A623B7}"/>
              </a:ext>
            </a:extLst>
          </p:cNvPr>
          <p:cNvSpPr/>
          <p:nvPr/>
        </p:nvSpPr>
        <p:spPr>
          <a:xfrm>
            <a:off x="1856509" y="4710550"/>
            <a:ext cx="1399309" cy="678873"/>
          </a:xfrm>
          <a:prstGeom prst="roundRect">
            <a:avLst/>
          </a:prstGeom>
          <a:solidFill>
            <a:srgbClr val="050504">
              <a:alpha val="35000"/>
            </a:srgbClr>
          </a:solidFill>
          <a:ln w="38100">
            <a:solidFill>
              <a:schemeClr val="bg1"/>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a:latin typeface="Linh   AvantGarde"/>
              </a:rPr>
              <a:t>Ô quan</a:t>
            </a:r>
            <a:endParaRPr lang="en-US" sz="2400" b="1">
              <a:latin typeface="Linh   AvantGarde"/>
            </a:endParaRPr>
          </a:p>
        </p:txBody>
      </p:sp>
      <p:sp>
        <p:nvSpPr>
          <p:cNvPr id="12" name="Rectangle: Rounded Corners 11">
            <a:extLst>
              <a:ext uri="{FF2B5EF4-FFF2-40B4-BE49-F238E27FC236}">
                <a16:creationId xmlns:a16="http://schemas.microsoft.com/office/drawing/2014/main" id="{ACC8593A-9E96-4425-80A6-06129B66B66E}"/>
              </a:ext>
            </a:extLst>
          </p:cNvPr>
          <p:cNvSpPr/>
          <p:nvPr/>
        </p:nvSpPr>
        <p:spPr>
          <a:xfrm>
            <a:off x="6289963" y="4066318"/>
            <a:ext cx="1399309" cy="678873"/>
          </a:xfrm>
          <a:prstGeom prst="roundRect">
            <a:avLst/>
          </a:prstGeom>
          <a:solidFill>
            <a:srgbClr val="221C23">
              <a:alpha val="51000"/>
            </a:srgbClr>
          </a:solidFill>
          <a:ln w="38100">
            <a:solidFill>
              <a:schemeClr val="bg1"/>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a:latin typeface="Linh   AvantGarde"/>
              </a:rPr>
              <a:t>Ô dân</a:t>
            </a:r>
            <a:endParaRPr lang="en-US" sz="2400" b="1">
              <a:latin typeface="Linh   AvantGarde"/>
            </a:endParaRPr>
          </a:p>
        </p:txBody>
      </p:sp>
      <p:cxnSp>
        <p:nvCxnSpPr>
          <p:cNvPr id="14" name="Straight Arrow Connector 13">
            <a:extLst>
              <a:ext uri="{FF2B5EF4-FFF2-40B4-BE49-F238E27FC236}">
                <a16:creationId xmlns:a16="http://schemas.microsoft.com/office/drawing/2014/main" id="{7A99346F-72D7-423C-9D55-7B74876CA0F6}"/>
              </a:ext>
            </a:extLst>
          </p:cNvPr>
          <p:cNvCxnSpPr>
            <a:stCxn id="11" idx="3"/>
          </p:cNvCxnSpPr>
          <p:nvPr/>
        </p:nvCxnSpPr>
        <p:spPr>
          <a:xfrm>
            <a:off x="3255818" y="5049987"/>
            <a:ext cx="1219200" cy="339436"/>
          </a:xfrm>
          <a:prstGeom prst="straightConnector1">
            <a:avLst/>
          </a:prstGeom>
          <a:ln w="38100"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6FBF8882-6222-40C4-A8D7-4E96E5642F4D}"/>
              </a:ext>
            </a:extLst>
          </p:cNvPr>
          <p:cNvCxnSpPr>
            <a:stCxn id="12" idx="1"/>
          </p:cNvCxnSpPr>
          <p:nvPr/>
        </p:nvCxnSpPr>
        <p:spPr>
          <a:xfrm flipH="1">
            <a:off x="5430982" y="4405755"/>
            <a:ext cx="858981" cy="18010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9DE76B0C-327C-4C52-9DA8-DA24F32923FF}"/>
              </a:ext>
            </a:extLst>
          </p:cNvPr>
          <p:cNvSpPr>
            <a:spLocks noGrp="1"/>
          </p:cNvSpPr>
          <p:nvPr>
            <p:ph type="sldNum" sz="quarter" idx="12"/>
          </p:nvPr>
        </p:nvSpPr>
        <p:spPr/>
        <p:txBody>
          <a:bodyPr/>
          <a:lstStyle/>
          <a:p>
            <a:fld id="{11F88B7E-86B8-4862-842E-2DB840C1EC76}" type="slidenum">
              <a:rPr lang="zh-CN" altLang="en-US" smtClean="0"/>
              <a:t>3</a:t>
            </a:fld>
            <a:endParaRPr lang="zh-CN" altLang="en-US"/>
          </a:p>
        </p:txBody>
      </p:sp>
    </p:spTree>
    <p:extLst>
      <p:ext uri="{BB962C8B-B14F-4D97-AF65-F5344CB8AC3E}">
        <p14:creationId xmlns:p14="http://schemas.microsoft.com/office/powerpoint/2010/main" val="2662842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60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300"/>
                                        <p:tgtEl>
                                          <p:spTgt spid="12"/>
                                        </p:tgtEl>
                                      </p:cBhvr>
                                    </p:animEffect>
                                  </p:childTnLst>
                                </p:cTn>
                              </p:par>
                              <p:par>
                                <p:cTn id="8" presetID="22" presetClass="entr" presetSubtype="2" fill="hold" nodeType="withEffect">
                                  <p:stCondLst>
                                    <p:cond delay="900"/>
                                  </p:stCondLst>
                                  <p:childTnLst>
                                    <p:set>
                                      <p:cBhvr>
                                        <p:cTn id="9" dur="1" fill="hold">
                                          <p:stCondLst>
                                            <p:cond delay="0"/>
                                          </p:stCondLst>
                                        </p:cTn>
                                        <p:tgtEl>
                                          <p:spTgt spid="18"/>
                                        </p:tgtEl>
                                        <p:attrNameLst>
                                          <p:attrName>style.visibility</p:attrName>
                                        </p:attrNameLst>
                                      </p:cBhvr>
                                      <p:to>
                                        <p:strVal val="visible"/>
                                      </p:to>
                                    </p:set>
                                    <p:animEffect transition="in" filter="wipe(right)">
                                      <p:cBhvr>
                                        <p:cTn id="10" dur="300"/>
                                        <p:tgtEl>
                                          <p:spTgt spid="1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300"/>
                                        <p:tgtEl>
                                          <p:spTgt spid="11"/>
                                        </p:tgtEl>
                                      </p:cBhvr>
                                    </p:animEffect>
                                  </p:childTnLst>
                                </p:cTn>
                              </p:par>
                              <p:par>
                                <p:cTn id="14" presetID="22" presetClass="entr" presetSubtype="8" fill="hold" nodeType="withEffect">
                                  <p:stCondLst>
                                    <p:cond delay="30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3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2691040"/>
            <a:ext cx="7886700" cy="737960"/>
          </a:xfrm>
        </p:spPr>
        <p:txBody>
          <a:bodyPr>
            <a:noAutofit/>
          </a:bodyPr>
          <a:lstStyle/>
          <a:p>
            <a:pPr algn="ctr"/>
            <a:r>
              <a:rPr lang="vi-VN" altLang="zh-CN" sz="4800" b="1">
                <a:latin typeface="Linh AvantGarde" panose="02000603030000020004" pitchFamily="2" charset="0"/>
              </a:rPr>
              <a:t>GIỚI THIỆU CHƯƠNG TRÌNH ỨNG DỤNG</a:t>
            </a:r>
            <a:endParaRPr lang="zh-CN" altLang="en-US" sz="4800" b="1">
              <a:latin typeface="Linh AvantGarde" panose="02000603030000020004" pitchFamily="2" charset="0"/>
            </a:endParaRPr>
          </a:p>
        </p:txBody>
      </p:sp>
      <p:sp>
        <p:nvSpPr>
          <p:cNvPr id="3" name="Slide Number Placeholder 2">
            <a:extLst>
              <a:ext uri="{FF2B5EF4-FFF2-40B4-BE49-F238E27FC236}">
                <a16:creationId xmlns:a16="http://schemas.microsoft.com/office/drawing/2014/main" id="{396EF174-8C13-441F-9C1C-4ECC4A7FCABF}"/>
              </a:ext>
            </a:extLst>
          </p:cNvPr>
          <p:cNvSpPr>
            <a:spLocks noGrp="1"/>
          </p:cNvSpPr>
          <p:nvPr>
            <p:ph type="sldNum" sz="quarter" idx="12"/>
          </p:nvPr>
        </p:nvSpPr>
        <p:spPr/>
        <p:txBody>
          <a:bodyPr/>
          <a:lstStyle/>
          <a:p>
            <a:fld id="{11F88B7E-86B8-4862-842E-2DB840C1EC76}" type="slidenum">
              <a:rPr lang="zh-CN" altLang="en-US" smtClean="0"/>
              <a:t>30</a:t>
            </a:fld>
            <a:endParaRPr lang="zh-CN" altLang="en-US"/>
          </a:p>
        </p:txBody>
      </p:sp>
      <p:sp>
        <p:nvSpPr>
          <p:cNvPr id="5" name="TextBox 4">
            <a:extLst>
              <a:ext uri="{FF2B5EF4-FFF2-40B4-BE49-F238E27FC236}">
                <a16:creationId xmlns:a16="http://schemas.microsoft.com/office/drawing/2014/main" id="{0E88A54E-88EA-4B65-A829-8984B01E757A}"/>
              </a:ext>
            </a:extLst>
          </p:cNvPr>
          <p:cNvSpPr txBox="1"/>
          <p:nvPr/>
        </p:nvSpPr>
        <p:spPr>
          <a:xfrm>
            <a:off x="2286000" y="3246792"/>
            <a:ext cx="4572000" cy="369332"/>
          </a:xfrm>
          <a:prstGeom prst="rect">
            <a:avLst/>
          </a:prstGeom>
          <a:noFill/>
        </p:spPr>
        <p:txBody>
          <a:bodyPr wrap="square">
            <a:spAutoFit/>
          </a:bodyPr>
          <a:lstStyle/>
          <a:p>
            <a:r>
              <a:rPr lang="en-US" sz="1800" b="0" i="0" u="none" strike="noStrike">
                <a:solidFill>
                  <a:srgbClr val="000000"/>
                </a:solidFill>
                <a:effectLst/>
                <a:latin typeface="Calibri" panose="020F0502020204030204" pitchFamily="34" charset="0"/>
              </a:rPr>
              <a:t>AL-Y</a:t>
            </a:r>
            <a:r>
              <a:rPr lang="en-US"/>
              <a:t> </a:t>
            </a:r>
          </a:p>
        </p:txBody>
      </p:sp>
      <p:sp>
        <p:nvSpPr>
          <p:cNvPr id="7" name="TextBox 6">
            <a:extLst>
              <a:ext uri="{FF2B5EF4-FFF2-40B4-BE49-F238E27FC236}">
                <a16:creationId xmlns:a16="http://schemas.microsoft.com/office/drawing/2014/main" id="{41FE774B-D7CE-44A8-8C68-576ABA4A3916}"/>
              </a:ext>
            </a:extLst>
          </p:cNvPr>
          <p:cNvSpPr txBox="1"/>
          <p:nvPr/>
        </p:nvSpPr>
        <p:spPr>
          <a:xfrm>
            <a:off x="2286000" y="3246792"/>
            <a:ext cx="4572000" cy="369332"/>
          </a:xfrm>
          <a:prstGeom prst="rect">
            <a:avLst/>
          </a:prstGeom>
          <a:noFill/>
        </p:spPr>
        <p:txBody>
          <a:bodyPr wrap="square">
            <a:spAutoFit/>
          </a:bodyPr>
          <a:lstStyle/>
          <a:p>
            <a:r>
              <a:rPr lang="en-US" sz="1800" b="0" i="0" u="none" strike="noStrike">
                <a:solidFill>
                  <a:srgbClr val="000000"/>
                </a:solidFill>
                <a:effectLst/>
                <a:latin typeface="Calibri" panose="020F0502020204030204" pitchFamily="34" charset="0"/>
              </a:rPr>
              <a:t>AL-Y</a:t>
            </a:r>
            <a:r>
              <a:rPr lang="en-US"/>
              <a:t> </a:t>
            </a:r>
          </a:p>
        </p:txBody>
      </p:sp>
    </p:spTree>
    <p:extLst>
      <p:ext uri="{BB962C8B-B14F-4D97-AF65-F5344CB8AC3E}">
        <p14:creationId xmlns:p14="http://schemas.microsoft.com/office/powerpoint/2010/main" val="1584640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114606"/>
            <a:ext cx="7886700" cy="737960"/>
          </a:xfrm>
        </p:spPr>
        <p:txBody>
          <a:bodyPr>
            <a:normAutofit/>
          </a:bodyPr>
          <a:lstStyle/>
          <a:p>
            <a:r>
              <a:rPr lang="vi-VN" altLang="zh-CN" sz="3200" b="1">
                <a:latin typeface="Linh AvantGarde" panose="02000603030000020004" pitchFamily="2" charset="0"/>
              </a:rPr>
              <a:t>GIAO DIỆN GAME</a:t>
            </a:r>
            <a:endParaRPr lang="zh-CN" altLang="en-US" sz="3200" b="1">
              <a:latin typeface="Linh AvantGarde" panose="02000603030000020004" pitchFamily="2" charset="0"/>
            </a:endParaRPr>
          </a:p>
        </p:txBody>
      </p:sp>
      <p:pic>
        <p:nvPicPr>
          <p:cNvPr id="5" name="Content Placeholder 4">
            <a:extLst>
              <a:ext uri="{FF2B5EF4-FFF2-40B4-BE49-F238E27FC236}">
                <a16:creationId xmlns:a16="http://schemas.microsoft.com/office/drawing/2014/main" id="{0535C684-8C21-46C0-8957-EEF62F58335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00375" y="1522690"/>
            <a:ext cx="3143250" cy="1409700"/>
          </a:xfrm>
        </p:spPr>
      </p:pic>
      <p:pic>
        <p:nvPicPr>
          <p:cNvPr id="7" name="Picture 6" descr="Graphical user interface, application&#10;&#10;Description automatically generated">
            <a:extLst>
              <a:ext uri="{FF2B5EF4-FFF2-40B4-BE49-F238E27FC236}">
                <a16:creationId xmlns:a16="http://schemas.microsoft.com/office/drawing/2014/main" id="{00305918-FED7-49AA-BC7A-68EB7C2159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6500" y="4092915"/>
            <a:ext cx="4191000" cy="1438275"/>
          </a:xfrm>
          <a:prstGeom prst="rect">
            <a:avLst/>
          </a:prstGeom>
        </p:spPr>
      </p:pic>
      <p:sp>
        <p:nvSpPr>
          <p:cNvPr id="11" name="Content Placeholder 2">
            <a:extLst>
              <a:ext uri="{FF2B5EF4-FFF2-40B4-BE49-F238E27FC236}">
                <a16:creationId xmlns:a16="http://schemas.microsoft.com/office/drawing/2014/main" id="{E703F7DE-823D-4CDE-999B-4AB57E5A6411}"/>
              </a:ext>
            </a:extLst>
          </p:cNvPr>
          <p:cNvSpPr txBox="1">
            <a:spLocks/>
          </p:cNvSpPr>
          <p:nvPr/>
        </p:nvSpPr>
        <p:spPr>
          <a:xfrm>
            <a:off x="628650" y="852566"/>
            <a:ext cx="7886700" cy="51748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altLang="zh-CN"/>
              <a:t>Mở ứng dụng:</a:t>
            </a:r>
          </a:p>
          <a:p>
            <a:endParaRPr lang="vi-VN" altLang="zh-CN"/>
          </a:p>
          <a:p>
            <a:endParaRPr lang="vi-VN" altLang="zh-CN"/>
          </a:p>
          <a:p>
            <a:endParaRPr lang="vi-VN" altLang="zh-CN"/>
          </a:p>
          <a:p>
            <a:endParaRPr lang="vi-VN" altLang="zh-CN"/>
          </a:p>
          <a:p>
            <a:r>
              <a:rPr lang="vi-VN" altLang="zh-CN"/>
              <a:t>Chọn chế độ chơi:</a:t>
            </a:r>
          </a:p>
        </p:txBody>
      </p:sp>
      <p:sp>
        <p:nvSpPr>
          <p:cNvPr id="8" name="Rectangle 7">
            <a:extLst>
              <a:ext uri="{FF2B5EF4-FFF2-40B4-BE49-F238E27FC236}">
                <a16:creationId xmlns:a16="http://schemas.microsoft.com/office/drawing/2014/main" id="{0F30A2D1-4167-4EF9-A1F8-04FFDBE66151}"/>
              </a:ext>
            </a:extLst>
          </p:cNvPr>
          <p:cNvSpPr/>
          <p:nvPr/>
        </p:nvSpPr>
        <p:spPr>
          <a:xfrm>
            <a:off x="3000375" y="1522690"/>
            <a:ext cx="3143250" cy="140970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7A7C04B-9222-4CDB-9B80-70C403C46B2F}"/>
              </a:ext>
            </a:extLst>
          </p:cNvPr>
          <p:cNvSpPr/>
          <p:nvPr/>
        </p:nvSpPr>
        <p:spPr>
          <a:xfrm>
            <a:off x="2476500" y="4092915"/>
            <a:ext cx="4191000" cy="1438275"/>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431A72C7-F5BC-48F2-91A3-0DF484814D10}"/>
              </a:ext>
            </a:extLst>
          </p:cNvPr>
          <p:cNvSpPr>
            <a:spLocks noGrp="1"/>
          </p:cNvSpPr>
          <p:nvPr>
            <p:ph type="sldNum" sz="quarter" idx="12"/>
          </p:nvPr>
        </p:nvSpPr>
        <p:spPr/>
        <p:txBody>
          <a:bodyPr/>
          <a:lstStyle/>
          <a:p>
            <a:fld id="{11F88B7E-86B8-4862-842E-2DB840C1EC76}" type="slidenum">
              <a:rPr lang="zh-CN" altLang="en-US" smtClean="0"/>
              <a:t>31</a:t>
            </a:fld>
            <a:endParaRPr lang="zh-CN" altLang="en-US"/>
          </a:p>
        </p:txBody>
      </p:sp>
    </p:spTree>
    <p:extLst>
      <p:ext uri="{BB962C8B-B14F-4D97-AF65-F5344CB8AC3E}">
        <p14:creationId xmlns:p14="http://schemas.microsoft.com/office/powerpoint/2010/main" val="18116117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114606"/>
            <a:ext cx="7886700" cy="737960"/>
          </a:xfrm>
        </p:spPr>
        <p:txBody>
          <a:bodyPr>
            <a:normAutofit/>
          </a:bodyPr>
          <a:lstStyle/>
          <a:p>
            <a:r>
              <a:rPr lang="vi-VN" altLang="zh-CN" sz="3200" b="1">
                <a:latin typeface="Linh AvantGarde" panose="02000603030000020004" pitchFamily="2" charset="0"/>
              </a:rPr>
              <a:t>GIAO DIỆN GAME</a:t>
            </a:r>
            <a:endParaRPr lang="zh-CN" altLang="en-US" sz="3200" b="1">
              <a:latin typeface="Linh AvantGarde" panose="02000603030000020004" pitchFamily="2" charset="0"/>
            </a:endParaRPr>
          </a:p>
        </p:txBody>
      </p:sp>
      <p:sp>
        <p:nvSpPr>
          <p:cNvPr id="3" name="Content Placeholder 2">
            <a:extLst>
              <a:ext uri="{FF2B5EF4-FFF2-40B4-BE49-F238E27FC236}">
                <a16:creationId xmlns:a16="http://schemas.microsoft.com/office/drawing/2014/main" id="{E9FE7B60-7884-41D8-AE04-F49F33E8A26D}"/>
              </a:ext>
            </a:extLst>
          </p:cNvPr>
          <p:cNvSpPr>
            <a:spLocks noGrp="1"/>
          </p:cNvSpPr>
          <p:nvPr>
            <p:ph idx="1"/>
          </p:nvPr>
        </p:nvSpPr>
        <p:spPr>
          <a:xfrm>
            <a:off x="628650" y="852566"/>
            <a:ext cx="7886700" cy="5174881"/>
          </a:xfrm>
        </p:spPr>
        <p:txBody>
          <a:bodyPr/>
          <a:lstStyle/>
          <a:p>
            <a:r>
              <a:rPr lang="vi-VN" altLang="zh-CN"/>
              <a:t>Play game</a:t>
            </a:r>
          </a:p>
          <a:p>
            <a:endParaRPr lang="zh-CN" altLang="en-US"/>
          </a:p>
        </p:txBody>
      </p:sp>
      <p:sp>
        <p:nvSpPr>
          <p:cNvPr id="4" name="Slide Number Placeholder 3">
            <a:extLst>
              <a:ext uri="{FF2B5EF4-FFF2-40B4-BE49-F238E27FC236}">
                <a16:creationId xmlns:a16="http://schemas.microsoft.com/office/drawing/2014/main" id="{053EC595-7E46-4654-B7BA-72E80F004776}"/>
              </a:ext>
            </a:extLst>
          </p:cNvPr>
          <p:cNvSpPr>
            <a:spLocks noGrp="1"/>
          </p:cNvSpPr>
          <p:nvPr>
            <p:ph type="sldNum" sz="quarter" idx="12"/>
          </p:nvPr>
        </p:nvSpPr>
        <p:spPr/>
        <p:txBody>
          <a:bodyPr/>
          <a:lstStyle/>
          <a:p>
            <a:fld id="{11F88B7E-86B8-4862-842E-2DB840C1EC76}" type="slidenum">
              <a:rPr lang="zh-CN" altLang="en-US" smtClean="0"/>
              <a:t>32</a:t>
            </a:fld>
            <a:endParaRPr lang="zh-CN" altLang="en-US"/>
          </a:p>
        </p:txBody>
      </p:sp>
      <p:pic>
        <p:nvPicPr>
          <p:cNvPr id="6" name="Hình ảnh 7" descr="Ảnh có chứa cỏ&#10;&#10;Mô tả được tự động tạo">
            <a:extLst>
              <a:ext uri="{FF2B5EF4-FFF2-40B4-BE49-F238E27FC236}">
                <a16:creationId xmlns:a16="http://schemas.microsoft.com/office/drawing/2014/main" id="{A525957F-AC1D-411E-9B56-60B13B3A1038}"/>
              </a:ext>
            </a:extLst>
          </p:cNvPr>
          <p:cNvPicPr>
            <a:picLocks noChangeAspect="1"/>
          </p:cNvPicPr>
          <p:nvPr/>
        </p:nvPicPr>
        <p:blipFill>
          <a:blip r:embed="rId3"/>
          <a:stretch>
            <a:fillRect/>
          </a:stretch>
        </p:blipFill>
        <p:spPr>
          <a:xfrm>
            <a:off x="3621254" y="749747"/>
            <a:ext cx="4703994" cy="4937652"/>
          </a:xfrm>
          <a:prstGeom prst="rect">
            <a:avLst/>
          </a:prstGeom>
        </p:spPr>
      </p:pic>
    </p:spTree>
    <p:extLst>
      <p:ext uri="{BB962C8B-B14F-4D97-AF65-F5344CB8AC3E}">
        <p14:creationId xmlns:p14="http://schemas.microsoft.com/office/powerpoint/2010/main" val="1099042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114606"/>
            <a:ext cx="7886700" cy="737960"/>
          </a:xfrm>
        </p:spPr>
        <p:txBody>
          <a:bodyPr>
            <a:normAutofit/>
          </a:bodyPr>
          <a:lstStyle/>
          <a:p>
            <a:r>
              <a:rPr lang="vi-VN" altLang="zh-CN" sz="3200" b="1">
                <a:latin typeface="Linh AvantGarde" panose="02000603030000020004" pitchFamily="2" charset="0"/>
              </a:rPr>
              <a:t>XÂY DỰNG GAME</a:t>
            </a:r>
            <a:endParaRPr lang="zh-CN" altLang="en-US" sz="3200" b="1">
              <a:latin typeface="Linh AvantGarde" panose="02000603030000020004" pitchFamily="2" charset="0"/>
            </a:endParaRPr>
          </a:p>
        </p:txBody>
      </p:sp>
      <p:sp>
        <p:nvSpPr>
          <p:cNvPr id="3" name="Content Placeholder 2">
            <a:extLst>
              <a:ext uri="{FF2B5EF4-FFF2-40B4-BE49-F238E27FC236}">
                <a16:creationId xmlns:a16="http://schemas.microsoft.com/office/drawing/2014/main" id="{E9FE7B60-7884-41D8-AE04-F49F33E8A26D}"/>
              </a:ext>
            </a:extLst>
          </p:cNvPr>
          <p:cNvSpPr>
            <a:spLocks noGrp="1"/>
          </p:cNvSpPr>
          <p:nvPr>
            <p:ph idx="1"/>
          </p:nvPr>
        </p:nvSpPr>
        <p:spPr>
          <a:xfrm>
            <a:off x="628650" y="852566"/>
            <a:ext cx="7886700" cy="5174881"/>
          </a:xfrm>
        </p:spPr>
        <p:txBody>
          <a:bodyPr/>
          <a:lstStyle/>
          <a:p>
            <a:r>
              <a:rPr lang="vi-VN" altLang="zh-CN"/>
              <a:t>Ngôn ngữ: </a:t>
            </a:r>
          </a:p>
          <a:p>
            <a:endParaRPr lang="vi-VN" altLang="zh-CN"/>
          </a:p>
          <a:p>
            <a:endParaRPr lang="vi-VN" altLang="zh-CN"/>
          </a:p>
          <a:p>
            <a:pPr marL="0" indent="0">
              <a:buNone/>
            </a:pPr>
            <a:endParaRPr lang="vi-VN" altLang="zh-CN"/>
          </a:p>
          <a:p>
            <a:r>
              <a:rPr lang="vi-VN" altLang="zh-CN"/>
              <a:t>Công cụ: </a:t>
            </a:r>
          </a:p>
        </p:txBody>
      </p:sp>
      <p:pic>
        <p:nvPicPr>
          <p:cNvPr id="5" name="Picture 4" descr="Logo, company name&#10;&#10;Description automatically generated">
            <a:extLst>
              <a:ext uri="{FF2B5EF4-FFF2-40B4-BE49-F238E27FC236}">
                <a16:creationId xmlns:a16="http://schemas.microsoft.com/office/drawing/2014/main" id="{48999348-5DCD-4CB7-A8BB-F60E6BE74A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1572" y="483586"/>
            <a:ext cx="2680855" cy="2680855"/>
          </a:xfrm>
          <a:prstGeom prst="rect">
            <a:avLst/>
          </a:prstGeom>
        </p:spPr>
      </p:pic>
      <p:pic>
        <p:nvPicPr>
          <p:cNvPr id="7" name="Picture 6">
            <a:extLst>
              <a:ext uri="{FF2B5EF4-FFF2-40B4-BE49-F238E27FC236}">
                <a16:creationId xmlns:a16="http://schemas.microsoft.com/office/drawing/2014/main" id="{CC5E0ED9-921B-4E9E-9489-5CE3A69E2344}"/>
              </a:ext>
            </a:extLst>
          </p:cNvPr>
          <p:cNvPicPr>
            <a:picLocks noChangeAspect="1"/>
          </p:cNvPicPr>
          <p:nvPr/>
        </p:nvPicPr>
        <p:blipFill>
          <a:blip r:embed="rId5"/>
          <a:stretch>
            <a:fillRect/>
          </a:stretch>
        </p:blipFill>
        <p:spPr>
          <a:xfrm>
            <a:off x="1764878" y="3693560"/>
            <a:ext cx="2114300" cy="2006401"/>
          </a:xfrm>
          <a:prstGeom prst="rect">
            <a:avLst/>
          </a:prstGeom>
        </p:spPr>
      </p:pic>
      <p:pic>
        <p:nvPicPr>
          <p:cNvPr id="9" name="Picture 8">
            <a:extLst>
              <a:ext uri="{FF2B5EF4-FFF2-40B4-BE49-F238E27FC236}">
                <a16:creationId xmlns:a16="http://schemas.microsoft.com/office/drawing/2014/main" id="{D2BF01E0-03E2-4DFE-960D-B208544EE025}"/>
              </a:ext>
            </a:extLst>
          </p:cNvPr>
          <p:cNvPicPr>
            <a:picLocks noChangeAspect="1"/>
          </p:cNvPicPr>
          <p:nvPr/>
        </p:nvPicPr>
        <p:blipFill>
          <a:blip r:embed="rId6"/>
          <a:stretch>
            <a:fillRect/>
          </a:stretch>
        </p:blipFill>
        <p:spPr>
          <a:xfrm>
            <a:off x="5264824" y="3693560"/>
            <a:ext cx="2242409" cy="2277356"/>
          </a:xfrm>
          <a:prstGeom prst="rect">
            <a:avLst/>
          </a:prstGeom>
        </p:spPr>
      </p:pic>
      <p:sp>
        <p:nvSpPr>
          <p:cNvPr id="4" name="Slide Number Placeholder 3">
            <a:extLst>
              <a:ext uri="{FF2B5EF4-FFF2-40B4-BE49-F238E27FC236}">
                <a16:creationId xmlns:a16="http://schemas.microsoft.com/office/drawing/2014/main" id="{70041760-7290-4504-BE3D-5ADC5A294248}"/>
              </a:ext>
            </a:extLst>
          </p:cNvPr>
          <p:cNvSpPr>
            <a:spLocks noGrp="1"/>
          </p:cNvSpPr>
          <p:nvPr>
            <p:ph type="sldNum" sz="quarter" idx="12"/>
          </p:nvPr>
        </p:nvSpPr>
        <p:spPr/>
        <p:txBody>
          <a:bodyPr/>
          <a:lstStyle/>
          <a:p>
            <a:fld id="{11F88B7E-86B8-4862-842E-2DB840C1EC76}" type="slidenum">
              <a:rPr lang="zh-CN" altLang="en-US" smtClean="0"/>
              <a:t>33</a:t>
            </a:fld>
            <a:endParaRPr lang="zh-CN" altLang="en-US"/>
          </a:p>
        </p:txBody>
      </p:sp>
    </p:spTree>
    <p:extLst>
      <p:ext uri="{BB962C8B-B14F-4D97-AF65-F5344CB8AC3E}">
        <p14:creationId xmlns:p14="http://schemas.microsoft.com/office/powerpoint/2010/main" val="13772747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2691040"/>
            <a:ext cx="7886700" cy="737960"/>
          </a:xfrm>
        </p:spPr>
        <p:txBody>
          <a:bodyPr>
            <a:noAutofit/>
          </a:bodyPr>
          <a:lstStyle/>
          <a:p>
            <a:pPr algn="ctr"/>
            <a:r>
              <a:rPr lang="vi-VN" altLang="zh-CN" sz="4800" b="1">
                <a:latin typeface="Linh AvantGarde" panose="02000603030000020004" pitchFamily="2" charset="0"/>
              </a:rPr>
              <a:t>DEMO</a:t>
            </a:r>
            <a:endParaRPr lang="zh-CN" altLang="en-US" sz="4800" b="1">
              <a:latin typeface="Linh AvantGarde" panose="02000603030000020004" pitchFamily="2" charset="0"/>
            </a:endParaRPr>
          </a:p>
        </p:txBody>
      </p:sp>
      <p:sp>
        <p:nvSpPr>
          <p:cNvPr id="3" name="Slide Number Placeholder 2">
            <a:extLst>
              <a:ext uri="{FF2B5EF4-FFF2-40B4-BE49-F238E27FC236}">
                <a16:creationId xmlns:a16="http://schemas.microsoft.com/office/drawing/2014/main" id="{16715D72-21A5-4CEC-8248-21F4E666CD27}"/>
              </a:ext>
            </a:extLst>
          </p:cNvPr>
          <p:cNvSpPr>
            <a:spLocks noGrp="1"/>
          </p:cNvSpPr>
          <p:nvPr>
            <p:ph type="sldNum" sz="quarter" idx="12"/>
          </p:nvPr>
        </p:nvSpPr>
        <p:spPr/>
        <p:txBody>
          <a:bodyPr/>
          <a:lstStyle/>
          <a:p>
            <a:fld id="{11F88B7E-86B8-4862-842E-2DB840C1EC76}" type="slidenum">
              <a:rPr lang="zh-CN" altLang="en-US" smtClean="0"/>
              <a:t>34</a:t>
            </a:fld>
            <a:endParaRPr lang="zh-CN" altLang="en-US"/>
          </a:p>
        </p:txBody>
      </p:sp>
    </p:spTree>
    <p:extLst>
      <p:ext uri="{BB962C8B-B14F-4D97-AF65-F5344CB8AC3E}">
        <p14:creationId xmlns:p14="http://schemas.microsoft.com/office/powerpoint/2010/main" val="41038300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3096B3D-C2D5-4D95-A93F-A7C0D9AAC94B}"/>
              </a:ext>
            </a:extLst>
          </p:cNvPr>
          <p:cNvSpPr txBox="1"/>
          <p:nvPr/>
        </p:nvSpPr>
        <p:spPr>
          <a:xfrm>
            <a:off x="432033" y="2290085"/>
            <a:ext cx="1958829" cy="1384995"/>
          </a:xfrm>
          <a:prstGeom prst="rect">
            <a:avLst/>
          </a:prstGeom>
          <a:noFill/>
        </p:spPr>
        <p:txBody>
          <a:bodyPr wrap="square">
            <a:spAutoFit/>
          </a:bodyPr>
          <a:lstStyle/>
          <a:p>
            <a:pPr algn="l" rtl="0" fontAlgn="base"/>
            <a:r>
              <a:rPr lang="en-US" sz="2800" b="1" i="0" u="none" strike="noStrike">
                <a:solidFill>
                  <a:srgbClr val="FFFFFF"/>
                </a:solidFill>
                <a:effectLst/>
                <a:latin typeface="Linh AvantGarde" panose="02000603030000020004"/>
              </a:rPr>
              <a:t>Thank you for</a:t>
            </a:r>
            <a:r>
              <a:rPr lang="en-US" sz="2800" b="0" i="0">
                <a:solidFill>
                  <a:srgbClr val="000000"/>
                </a:solidFill>
                <a:effectLst/>
                <a:latin typeface="Linh AvantGarde" panose="02000603030000020004"/>
              </a:rPr>
              <a:t>​</a:t>
            </a:r>
            <a:r>
              <a:rPr lang="vi-VN" sz="2800" b="0" i="0">
                <a:solidFill>
                  <a:srgbClr val="000000"/>
                </a:solidFill>
                <a:effectLst/>
                <a:latin typeface="Linh AvantGarde" panose="02000603030000020004"/>
              </a:rPr>
              <a:t> </a:t>
            </a:r>
            <a:r>
              <a:rPr lang="en-US" sz="2800" b="1" i="0" u="none" strike="noStrike">
                <a:solidFill>
                  <a:srgbClr val="FFFFFF"/>
                </a:solidFill>
                <a:effectLst/>
                <a:latin typeface="Linh AvantGarde" panose="02000603030000020004"/>
              </a:rPr>
              <a:t>your attentions</a:t>
            </a:r>
            <a:r>
              <a:rPr lang="en-US" sz="2800" b="1" i="0" u="none" strike="noStrike">
                <a:solidFill>
                  <a:srgbClr val="FFFFFF"/>
                </a:solidFill>
                <a:effectLst/>
                <a:latin typeface="Calibri" panose="020F0502020204030204" pitchFamily="34" charset="0"/>
              </a:rPr>
              <a:t>!</a:t>
            </a:r>
            <a:r>
              <a:rPr lang="en-US" sz="2800" b="0" i="0">
                <a:solidFill>
                  <a:srgbClr val="000000"/>
                </a:solidFill>
                <a:effectLst/>
                <a:latin typeface="Calibri" panose="020F0502020204030204" pitchFamily="34" charset="0"/>
              </a:rPr>
              <a:t>​</a:t>
            </a:r>
            <a:endParaRPr lang="en-US" sz="2800" b="0" i="0">
              <a:solidFill>
                <a:srgbClr val="000000"/>
              </a:solidFill>
              <a:effectLst/>
              <a:latin typeface="Segoe UI" panose="020B0502040204020203" pitchFamily="34" charset="0"/>
            </a:endParaRPr>
          </a:p>
        </p:txBody>
      </p:sp>
      <p:sp>
        <p:nvSpPr>
          <p:cNvPr id="2" name="Slide Number Placeholder 1">
            <a:extLst>
              <a:ext uri="{FF2B5EF4-FFF2-40B4-BE49-F238E27FC236}">
                <a16:creationId xmlns:a16="http://schemas.microsoft.com/office/drawing/2014/main" id="{8CC6298A-8757-46E1-8D3C-EC7D9318DE87}"/>
              </a:ext>
            </a:extLst>
          </p:cNvPr>
          <p:cNvSpPr>
            <a:spLocks noGrp="1"/>
          </p:cNvSpPr>
          <p:nvPr>
            <p:ph type="sldNum" sz="quarter" idx="12"/>
          </p:nvPr>
        </p:nvSpPr>
        <p:spPr/>
        <p:txBody>
          <a:bodyPr/>
          <a:lstStyle/>
          <a:p>
            <a:fld id="{11F88B7E-86B8-4862-842E-2DB840C1EC76}" type="slidenum">
              <a:rPr lang="zh-CN" altLang="en-US" dirty="0" smtClean="0"/>
              <a:t>35</a:t>
            </a:fld>
            <a:endParaRPr lang="zh-CN" altLang="en-US"/>
          </a:p>
        </p:txBody>
      </p:sp>
    </p:spTree>
    <p:extLst>
      <p:ext uri="{BB962C8B-B14F-4D97-AF65-F5344CB8AC3E}">
        <p14:creationId xmlns:p14="http://schemas.microsoft.com/office/powerpoint/2010/main" val="3337580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114606"/>
            <a:ext cx="7886700" cy="737960"/>
          </a:xfrm>
        </p:spPr>
        <p:txBody>
          <a:bodyPr>
            <a:normAutofit/>
          </a:bodyPr>
          <a:lstStyle/>
          <a:p>
            <a:r>
              <a:rPr lang="vi-VN" altLang="zh-CN" sz="3200" b="1">
                <a:latin typeface="Linh AvantGarde" panose="02000603030000020004" pitchFamily="2" charset="0"/>
              </a:rPr>
              <a:t>LUẬT CHƠI</a:t>
            </a:r>
            <a:endParaRPr lang="zh-CN" altLang="en-US" sz="3200" b="1">
              <a:latin typeface="Linh AvantGarde" panose="02000603030000020004" pitchFamily="2" charset="0"/>
            </a:endParaRPr>
          </a:p>
        </p:txBody>
      </p:sp>
      <p:sp>
        <p:nvSpPr>
          <p:cNvPr id="6" name="Content Placeholder 2">
            <a:extLst>
              <a:ext uri="{FF2B5EF4-FFF2-40B4-BE49-F238E27FC236}">
                <a16:creationId xmlns:a16="http://schemas.microsoft.com/office/drawing/2014/main" id="{E7734130-C001-40CB-B015-BCAB47C373F5}"/>
              </a:ext>
            </a:extLst>
          </p:cNvPr>
          <p:cNvSpPr txBox="1">
            <a:spLocks/>
          </p:cNvSpPr>
          <p:nvPr/>
        </p:nvSpPr>
        <p:spPr>
          <a:xfrm>
            <a:off x="628650" y="852566"/>
            <a:ext cx="6492586" cy="517488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altLang="zh-CN" b="1" noProof="1">
                <a:latin typeface="Arial"/>
                <a:ea typeface="等线"/>
                <a:cs typeface="Arial"/>
              </a:rPr>
              <a:t>Mục tiêu: </a:t>
            </a:r>
            <a:r>
              <a:rPr lang="vi-VN" altLang="zh-CN" noProof="1">
                <a:latin typeface="Arial"/>
                <a:ea typeface="等线"/>
                <a:cs typeface="Arial"/>
              </a:rPr>
              <a:t>người thắng cuộc có tổng số dân quy đổi </a:t>
            </a:r>
            <a:r>
              <a:rPr lang="vi-VN" altLang="zh-CN" b="1" noProof="1">
                <a:latin typeface="Arial"/>
                <a:ea typeface="等线"/>
                <a:cs typeface="Arial"/>
              </a:rPr>
              <a:t>nhiều hơn</a:t>
            </a:r>
            <a:r>
              <a:rPr lang="vi-VN" altLang="zh-CN" noProof="1">
                <a:latin typeface="Arial"/>
                <a:ea typeface="等线"/>
                <a:cs typeface="Arial"/>
              </a:rPr>
              <a:t>. </a:t>
            </a:r>
          </a:p>
          <a:p>
            <a:r>
              <a:rPr lang="vi-VN" altLang="zh-CN" b="1" noProof="1">
                <a:latin typeface="Arial"/>
                <a:ea typeface="等线"/>
                <a:cs typeface="Arial"/>
              </a:rPr>
              <a:t>1 quan</a:t>
            </a:r>
            <a:r>
              <a:rPr lang="vi-VN" altLang="zh-CN" noProof="1">
                <a:latin typeface="Arial"/>
                <a:ea typeface="等线"/>
                <a:cs typeface="Arial"/>
              </a:rPr>
              <a:t> </a:t>
            </a:r>
            <a:r>
              <a:rPr lang="vi-VN" altLang="zh-CN" noProof="1">
                <a:latin typeface="Arial"/>
                <a:ea typeface="等线"/>
                <a:cs typeface="Arial"/>
                <a:sym typeface="Wingdings" panose="05000000000000000000" pitchFamily="2" charset="2"/>
              </a:rPr>
              <a:t>tương ứng </a:t>
            </a:r>
            <a:r>
              <a:rPr lang="vi-VN" altLang="zh-CN" b="1" noProof="1">
                <a:latin typeface="Arial"/>
                <a:ea typeface="等线"/>
                <a:cs typeface="Arial"/>
              </a:rPr>
              <a:t>10 dân </a:t>
            </a:r>
            <a:r>
              <a:rPr lang="vi-VN" altLang="zh-CN" noProof="1">
                <a:latin typeface="Arial"/>
                <a:ea typeface="等线"/>
                <a:cs typeface="Arial"/>
              </a:rPr>
              <a:t>(có thể tùy biến)</a:t>
            </a:r>
          </a:p>
          <a:p>
            <a:r>
              <a:rPr lang="vi-VN" altLang="zh-CN" noProof="1">
                <a:latin typeface="Arial"/>
                <a:ea typeface="等线"/>
                <a:cs typeface="Arial"/>
              </a:rPr>
              <a:t>Di chuyển quân: </a:t>
            </a:r>
          </a:p>
          <a:p>
            <a:pPr lvl="1"/>
            <a:r>
              <a:rPr lang="vi-VN" altLang="zh-CN" noProof="1">
                <a:latin typeface="Arial"/>
                <a:ea typeface="等线"/>
                <a:cs typeface="Arial"/>
              </a:rPr>
              <a:t>Chọn 1 trong 5 ô còn dân bên mình</a:t>
            </a:r>
          </a:p>
          <a:p>
            <a:pPr lvl="1"/>
            <a:r>
              <a:rPr lang="vi-VN" altLang="zh-CN" noProof="1">
                <a:latin typeface="Arial"/>
                <a:ea typeface="等线"/>
                <a:cs typeface="Arial"/>
              </a:rPr>
              <a:t>Lần lượt rải tất cả số quân trong ô đó sang phía bên trái hoặc phải, mỗi ô 1 quân, bắt đầu từ ô gần nhất.</a:t>
            </a:r>
          </a:p>
          <a:p>
            <a:pPr lvl="1"/>
            <a:r>
              <a:rPr lang="vi-VN" altLang="zh-CN" noProof="1">
                <a:latin typeface="Arial"/>
                <a:ea typeface="等线"/>
                <a:cs typeface="Arial"/>
              </a:rPr>
              <a:t>Dừng việc rải quân nếu ô kế tiếp của ô cuối cùng là ô quan (Chững) hoặc 2 ô kế tiếp của ô cuối cùng bị trống</a:t>
            </a:r>
          </a:p>
        </p:txBody>
      </p:sp>
      <p:sp>
        <p:nvSpPr>
          <p:cNvPr id="3" name="Slide Number Placeholder 2">
            <a:extLst>
              <a:ext uri="{FF2B5EF4-FFF2-40B4-BE49-F238E27FC236}">
                <a16:creationId xmlns:a16="http://schemas.microsoft.com/office/drawing/2014/main" id="{AB19B3D9-5594-4FAF-95DB-3C11246FE1F2}"/>
              </a:ext>
            </a:extLst>
          </p:cNvPr>
          <p:cNvSpPr>
            <a:spLocks noGrp="1"/>
          </p:cNvSpPr>
          <p:nvPr>
            <p:ph type="sldNum" sz="quarter" idx="12"/>
          </p:nvPr>
        </p:nvSpPr>
        <p:spPr/>
        <p:txBody>
          <a:bodyPr/>
          <a:lstStyle/>
          <a:p>
            <a:fld id="{11F88B7E-86B8-4862-842E-2DB840C1EC76}" type="slidenum">
              <a:rPr lang="zh-CN" altLang="en-US" smtClean="0"/>
              <a:t>4</a:t>
            </a:fld>
            <a:endParaRPr lang="zh-CN" altLang="en-US"/>
          </a:p>
        </p:txBody>
      </p:sp>
      <p:pic>
        <p:nvPicPr>
          <p:cNvPr id="8" name="Hình ảnh 8" descr="Ảnh có chứa lồng chim, kèn ôcarina&#10;&#10;Mô tả được tự động tạo">
            <a:extLst>
              <a:ext uri="{FF2B5EF4-FFF2-40B4-BE49-F238E27FC236}">
                <a16:creationId xmlns:a16="http://schemas.microsoft.com/office/drawing/2014/main" id="{4830E3BE-D1ED-436D-A838-9CE3C7DE5471}"/>
              </a:ext>
            </a:extLst>
          </p:cNvPr>
          <p:cNvPicPr>
            <a:picLocks noGrp="1" noChangeAspect="1"/>
          </p:cNvPicPr>
          <p:nvPr>
            <p:ph idx="1"/>
          </p:nvPr>
        </p:nvPicPr>
        <p:blipFill>
          <a:blip r:embed="rId4"/>
          <a:stretch>
            <a:fillRect/>
          </a:stretch>
        </p:blipFill>
        <p:spPr>
          <a:xfrm rot="5400000">
            <a:off x="5366959" y="2375188"/>
            <a:ext cx="5593288" cy="1702704"/>
          </a:xfrm>
        </p:spPr>
      </p:pic>
      <mc:AlternateContent xmlns:mc="http://schemas.openxmlformats.org/markup-compatibility/2006">
        <mc:Choice xmlns:p14="http://schemas.microsoft.com/office/powerpoint/2010/main" Requires="p14">
          <p:contentPart p14:bwMode="auto" r:id="rId5">
            <p14:nvContentPartPr>
              <p14:cNvPr id="15" name="Viết tay 14">
                <a:extLst>
                  <a:ext uri="{FF2B5EF4-FFF2-40B4-BE49-F238E27FC236}">
                    <a16:creationId xmlns:a16="http://schemas.microsoft.com/office/drawing/2014/main" id="{09030C30-3DC8-4FC1-B1F6-B288A93B1825}"/>
                  </a:ext>
                </a:extLst>
              </p14:cNvPr>
              <p14:cNvContentPartPr/>
              <p14:nvPr/>
            </p14:nvContentPartPr>
            <p14:xfrm>
              <a:off x="8287946" y="1417296"/>
              <a:ext cx="104775" cy="257175"/>
            </p14:xfrm>
          </p:contentPart>
        </mc:Choice>
        <mc:Fallback>
          <p:pic>
            <p:nvPicPr>
              <p:cNvPr id="15" name="Viết tay 14">
                <a:extLst>
                  <a:ext uri="{FF2B5EF4-FFF2-40B4-BE49-F238E27FC236}">
                    <a16:creationId xmlns:a16="http://schemas.microsoft.com/office/drawing/2014/main" id="{09030C30-3DC8-4FC1-B1F6-B288A93B1825}"/>
                  </a:ext>
                </a:extLst>
              </p:cNvPr>
              <p:cNvPicPr/>
              <p:nvPr/>
            </p:nvPicPr>
            <p:blipFill>
              <a:blip r:embed="rId6"/>
              <a:stretch>
                <a:fillRect/>
              </a:stretch>
            </p:blipFill>
            <p:spPr>
              <a:xfrm>
                <a:off x="8270248" y="1399005"/>
                <a:ext cx="139818" cy="293392"/>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1" name="Viết tay 20">
                <a:extLst>
                  <a:ext uri="{FF2B5EF4-FFF2-40B4-BE49-F238E27FC236}">
                    <a16:creationId xmlns:a16="http://schemas.microsoft.com/office/drawing/2014/main" id="{C6BC077E-280F-4D2B-AE3E-3291E243A89F}"/>
                  </a:ext>
                </a:extLst>
              </p14:cNvPr>
              <p14:cNvContentPartPr/>
              <p14:nvPr/>
            </p14:nvContentPartPr>
            <p14:xfrm>
              <a:off x="7580105" y="1660655"/>
              <a:ext cx="171449" cy="180974"/>
            </p14:xfrm>
          </p:contentPart>
        </mc:Choice>
        <mc:Fallback>
          <p:pic>
            <p:nvPicPr>
              <p:cNvPr id="21" name="Viết tay 20">
                <a:extLst>
                  <a:ext uri="{FF2B5EF4-FFF2-40B4-BE49-F238E27FC236}">
                    <a16:creationId xmlns:a16="http://schemas.microsoft.com/office/drawing/2014/main" id="{C6BC077E-280F-4D2B-AE3E-3291E243A89F}"/>
                  </a:ext>
                </a:extLst>
              </p:cNvPr>
              <p:cNvPicPr/>
              <p:nvPr/>
            </p:nvPicPr>
            <p:blipFill>
              <a:blip r:embed="rId8"/>
              <a:stretch>
                <a:fillRect/>
              </a:stretch>
            </p:blipFill>
            <p:spPr>
              <a:xfrm>
                <a:off x="7562456" y="1643369"/>
                <a:ext cx="207108" cy="215899"/>
              </a:xfrm>
              <a:prstGeom prst="rect">
                <a:avLst/>
              </a:prstGeom>
            </p:spPr>
          </p:pic>
        </mc:Fallback>
      </mc:AlternateContent>
    </p:spTree>
    <p:extLst>
      <p:ext uri="{BB962C8B-B14F-4D97-AF65-F5344CB8AC3E}">
        <p14:creationId xmlns:p14="http://schemas.microsoft.com/office/powerpoint/2010/main" val="2068732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114606"/>
            <a:ext cx="7886700" cy="737960"/>
          </a:xfrm>
        </p:spPr>
        <p:txBody>
          <a:bodyPr>
            <a:normAutofit/>
          </a:bodyPr>
          <a:lstStyle/>
          <a:p>
            <a:r>
              <a:rPr lang="vi-VN" altLang="zh-CN" sz="3200" b="1">
                <a:latin typeface="Linh AvantGarde" panose="02000603030000020004" pitchFamily="2" charset="0"/>
              </a:rPr>
              <a:t>LUẬT CHƠI</a:t>
            </a:r>
            <a:endParaRPr lang="zh-CN" altLang="en-US" sz="3200" b="1">
              <a:latin typeface="Linh AvantGarde" panose="02000603030000020004" pitchFamily="2" charset="0"/>
            </a:endParaRPr>
          </a:p>
        </p:txBody>
      </p:sp>
      <p:sp>
        <p:nvSpPr>
          <p:cNvPr id="6" name="Content Placeholder 2">
            <a:extLst>
              <a:ext uri="{FF2B5EF4-FFF2-40B4-BE49-F238E27FC236}">
                <a16:creationId xmlns:a16="http://schemas.microsoft.com/office/drawing/2014/main" id="{E7734130-C001-40CB-B015-BCAB47C373F5}"/>
              </a:ext>
            </a:extLst>
          </p:cNvPr>
          <p:cNvSpPr txBox="1">
            <a:spLocks/>
          </p:cNvSpPr>
          <p:nvPr/>
        </p:nvSpPr>
        <p:spPr>
          <a:xfrm>
            <a:off x="485178" y="852566"/>
            <a:ext cx="6856049" cy="560529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altLang="zh-CN" sz="2600" noProof="1">
                <a:latin typeface="TimeNewRoman"/>
                <a:ea typeface="等线"/>
                <a:cs typeface="Arial"/>
              </a:rPr>
              <a:t>Di chuyển quân: khi rải hết quân cuối cùng:</a:t>
            </a:r>
          </a:p>
          <a:p>
            <a:pPr lvl="1"/>
            <a:r>
              <a:rPr lang="vi-VN" sz="2200" noProof="1">
                <a:latin typeface="TimeNewRoman"/>
                <a:ea typeface="+mn-lt"/>
                <a:cs typeface="Arial"/>
              </a:rPr>
              <a:t>Nếu liền sau đó là một ô vuông có chưa quân thì tiếp tục dùng quân của ô đó để rải tiếp, theo chiều vừa đã chọn.</a:t>
            </a:r>
          </a:p>
          <a:p>
            <a:pPr lvl="1"/>
            <a:r>
              <a:rPr lang="vi-VN" sz="2200" noProof="1">
                <a:latin typeface="TimeNewRoman"/>
                <a:ea typeface="等线"/>
                <a:cs typeface="Arial"/>
              </a:rPr>
              <a:t>Nếu liền sau đó là 1 ô dân trống rồi đến một ô có chứa quân thì người chơi nhận được số quân trong ô đó, số quân bị loại ra khỏi bàn. Nếu liền sau ô có quân đã bị ăn là 1 ô trống rồi đến 1 ô có quân nữa thì người chơi có quyền ăn tiếp</a:t>
            </a:r>
            <a:r>
              <a:rPr lang="vi-VN" noProof="1">
                <a:latin typeface="TimeNewRoman"/>
                <a:ea typeface="等线"/>
                <a:cs typeface="Arial"/>
              </a:rPr>
              <a:t>.</a:t>
            </a:r>
          </a:p>
          <a:p>
            <a:r>
              <a:rPr lang="vi-VN" sz="2600" noProof="1">
                <a:latin typeface="TimeNewRoman"/>
                <a:ea typeface="等线"/>
                <a:cs typeface="Arial"/>
              </a:rPr>
              <a:t>Cả 5 ô bên người chơi bị hết dân</a:t>
            </a:r>
            <a:endParaRPr lang="vi-VN" sz="2000" noProof="1">
              <a:latin typeface="Arial"/>
              <a:ea typeface="等线"/>
              <a:cs typeface="Arial"/>
            </a:endParaRPr>
          </a:p>
          <a:p>
            <a:pPr lvl="1"/>
            <a:r>
              <a:rPr lang="vi-VN" sz="2200" noProof="1">
                <a:latin typeface="TimeNewRoman"/>
                <a:ea typeface="等线"/>
                <a:cs typeface="Arial"/>
              </a:rPr>
              <a:t>Người đó sẽ phải dùng 5 dân đã ăn được của mình để đặt vào mỗi ô 1 dân</a:t>
            </a:r>
          </a:p>
          <a:p>
            <a:pPr lvl="1"/>
            <a:r>
              <a:rPr lang="vi-VN" sz="2200" noProof="1">
                <a:latin typeface="Arial"/>
                <a:ea typeface="+mn-lt"/>
                <a:cs typeface="Arial"/>
              </a:rPr>
              <a:t>Trường hợp người chơi không có đủ 5 dân, đối phương sẽ cho vay số dân còn thiếu</a:t>
            </a:r>
          </a:p>
          <a:p>
            <a:endParaRPr lang="vi-VN" altLang="zh-CN" noProof="1">
              <a:latin typeface="Arial"/>
              <a:ea typeface="等线"/>
              <a:cs typeface="Arial"/>
            </a:endParaRPr>
          </a:p>
        </p:txBody>
      </p:sp>
      <p:sp>
        <p:nvSpPr>
          <p:cNvPr id="3" name="Slide Number Placeholder 2">
            <a:extLst>
              <a:ext uri="{FF2B5EF4-FFF2-40B4-BE49-F238E27FC236}">
                <a16:creationId xmlns:a16="http://schemas.microsoft.com/office/drawing/2014/main" id="{30579D5D-08DB-43D7-A8AC-9161A15B83BF}"/>
              </a:ext>
            </a:extLst>
          </p:cNvPr>
          <p:cNvSpPr>
            <a:spLocks noGrp="1"/>
          </p:cNvSpPr>
          <p:nvPr>
            <p:ph type="sldNum" sz="quarter" idx="12"/>
          </p:nvPr>
        </p:nvSpPr>
        <p:spPr/>
        <p:txBody>
          <a:bodyPr/>
          <a:lstStyle/>
          <a:p>
            <a:fld id="{11F88B7E-86B8-4862-842E-2DB840C1EC76}" type="slidenum">
              <a:rPr lang="zh-CN" altLang="en-US" smtClean="0"/>
              <a:t>5</a:t>
            </a:fld>
            <a:endParaRPr lang="zh-CN" altLang="en-US"/>
          </a:p>
        </p:txBody>
      </p:sp>
      <p:pic>
        <p:nvPicPr>
          <p:cNvPr id="10" name="Hình ảnh 10" descr="Ảnh có chứa lồng chim, kèn ôcarina&#10;&#10;Mô tả được tự động tạo">
            <a:extLst>
              <a:ext uri="{FF2B5EF4-FFF2-40B4-BE49-F238E27FC236}">
                <a16:creationId xmlns:a16="http://schemas.microsoft.com/office/drawing/2014/main" id="{60F193A1-FEBB-471E-A0F5-F593AB498A91}"/>
              </a:ext>
            </a:extLst>
          </p:cNvPr>
          <p:cNvPicPr>
            <a:picLocks noChangeAspect="1"/>
          </p:cNvPicPr>
          <p:nvPr/>
        </p:nvPicPr>
        <p:blipFill>
          <a:blip r:embed="rId4"/>
          <a:stretch>
            <a:fillRect/>
          </a:stretch>
        </p:blipFill>
        <p:spPr>
          <a:xfrm rot="5400000">
            <a:off x="5802041" y="2838469"/>
            <a:ext cx="4876161" cy="1496703"/>
          </a:xfrm>
          <a:prstGeom prst="rect">
            <a:avLst/>
          </a:prstGeom>
        </p:spPr>
      </p:pic>
    </p:spTree>
    <p:extLst>
      <p:ext uri="{BB962C8B-B14F-4D97-AF65-F5344CB8AC3E}">
        <p14:creationId xmlns:p14="http://schemas.microsoft.com/office/powerpoint/2010/main" val="2044362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2691040"/>
            <a:ext cx="7886700" cy="737960"/>
          </a:xfrm>
        </p:spPr>
        <p:txBody>
          <a:bodyPr>
            <a:noAutofit/>
          </a:bodyPr>
          <a:lstStyle/>
          <a:p>
            <a:pPr algn="ctr"/>
            <a:r>
              <a:rPr lang="vi-VN" altLang="zh-CN" sz="4800" b="1">
                <a:latin typeface="Linh AvantGarde" panose="02000603030000020004" pitchFamily="2" charset="0"/>
              </a:rPr>
              <a:t>CƠ SỞ LÝ THUYẾT</a:t>
            </a:r>
            <a:endParaRPr lang="zh-CN" altLang="en-US" sz="4800" b="1">
              <a:latin typeface="Linh AvantGarde" panose="02000603030000020004" pitchFamily="2" charset="0"/>
            </a:endParaRPr>
          </a:p>
        </p:txBody>
      </p:sp>
      <p:sp>
        <p:nvSpPr>
          <p:cNvPr id="3" name="Slide Number Placeholder 2">
            <a:extLst>
              <a:ext uri="{FF2B5EF4-FFF2-40B4-BE49-F238E27FC236}">
                <a16:creationId xmlns:a16="http://schemas.microsoft.com/office/drawing/2014/main" id="{6E322A4B-C799-4550-AF76-34A84674797C}"/>
              </a:ext>
            </a:extLst>
          </p:cNvPr>
          <p:cNvSpPr>
            <a:spLocks noGrp="1"/>
          </p:cNvSpPr>
          <p:nvPr>
            <p:ph type="sldNum" sz="quarter" idx="12"/>
          </p:nvPr>
        </p:nvSpPr>
        <p:spPr/>
        <p:txBody>
          <a:bodyPr/>
          <a:lstStyle/>
          <a:p>
            <a:fld id="{11F88B7E-86B8-4862-842E-2DB840C1EC76}" type="slidenum">
              <a:rPr lang="zh-CN" altLang="en-US" smtClean="0"/>
              <a:t>6</a:t>
            </a:fld>
            <a:endParaRPr lang="zh-CN" altLang="en-US"/>
          </a:p>
        </p:txBody>
      </p:sp>
    </p:spTree>
    <p:extLst>
      <p:ext uri="{BB962C8B-B14F-4D97-AF65-F5344CB8AC3E}">
        <p14:creationId xmlns:p14="http://schemas.microsoft.com/office/powerpoint/2010/main" val="3858049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114606"/>
            <a:ext cx="7886700" cy="737960"/>
          </a:xfrm>
        </p:spPr>
        <p:txBody>
          <a:bodyPr>
            <a:normAutofit/>
          </a:bodyPr>
          <a:lstStyle/>
          <a:p>
            <a:r>
              <a:rPr lang="vi-VN" altLang="zh-CN" sz="3200" b="1">
                <a:latin typeface="Linh AvantGarde" panose="02000603030000020004" pitchFamily="2" charset="0"/>
              </a:rPr>
              <a:t>TÌM KIẾM CÓ ĐỐI THỦ</a:t>
            </a:r>
            <a:endParaRPr lang="zh-CN" altLang="en-US" sz="3200" b="1">
              <a:latin typeface="Linh AvantGarde" panose="02000603030000020004" pitchFamily="2" charset="0"/>
            </a:endParaRPr>
          </a:p>
        </p:txBody>
      </p:sp>
      <p:sp>
        <p:nvSpPr>
          <p:cNvPr id="3" name="Content Placeholder 2">
            <a:extLst>
              <a:ext uri="{FF2B5EF4-FFF2-40B4-BE49-F238E27FC236}">
                <a16:creationId xmlns:a16="http://schemas.microsoft.com/office/drawing/2014/main" id="{E9FE7B60-7884-41D8-AE04-F49F33E8A26D}"/>
              </a:ext>
            </a:extLst>
          </p:cNvPr>
          <p:cNvSpPr>
            <a:spLocks noGrp="1"/>
          </p:cNvSpPr>
          <p:nvPr>
            <p:ph idx="1"/>
          </p:nvPr>
        </p:nvSpPr>
        <p:spPr>
          <a:xfrm>
            <a:off x="628650" y="852566"/>
            <a:ext cx="7886700" cy="5174881"/>
          </a:xfrm>
        </p:spPr>
        <p:txBody>
          <a:bodyPr/>
          <a:lstStyle/>
          <a:p>
            <a:r>
              <a:rPr lang="en-GB"/>
              <a:t>Thủ tục tìm kiếm cho các bài toán liên quan đến 2 tác tử có mục tiêu đối nghịch nhau</a:t>
            </a:r>
          </a:p>
          <a:p>
            <a:r>
              <a:rPr lang="en-US" altLang="zh-CN">
                <a:latin typeface="Arial" panose="020B0604020202020204" pitchFamily="34" charset="0"/>
                <a:cs typeface="Arial" panose="020B0604020202020204" pitchFamily="34" charset="0"/>
              </a:rPr>
              <a:t>Có thể có giới hạn về thời gian từ đó khó có thể tìm được lời giải tối ưu</a:t>
            </a:r>
          </a:p>
          <a:p>
            <a:r>
              <a:rPr lang="vi-VN"/>
              <a:t>Tìm kiếm có đối thủ đòi hỏi tính hiệu quả (giữa chất lượng của nước đi và chi phí thời gian)</a:t>
            </a:r>
            <a:endParaRPr lang="en-US"/>
          </a:p>
          <a:p>
            <a:r>
              <a:rPr lang="vi-VN"/>
              <a:t>Nguyên tắc trong nhiều trò chơi đối kháng</a:t>
            </a:r>
            <a:r>
              <a:rPr lang="en-US"/>
              <a:t>:</a:t>
            </a:r>
          </a:p>
          <a:p>
            <a:pPr marL="0" indent="0">
              <a:buNone/>
            </a:pPr>
            <a:r>
              <a:rPr lang="vi-VN"/>
              <a:t>Một người chơi thắng = Người chơi kia thua</a:t>
            </a:r>
            <a:endParaRPr lang="zh-CN" altLang="en-US">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1F3B60D3-F1C2-4576-8DF8-AAE02459C3F1}"/>
              </a:ext>
            </a:extLst>
          </p:cNvPr>
          <p:cNvSpPr>
            <a:spLocks noGrp="1"/>
          </p:cNvSpPr>
          <p:nvPr>
            <p:ph type="sldNum" sz="quarter" idx="12"/>
          </p:nvPr>
        </p:nvSpPr>
        <p:spPr/>
        <p:txBody>
          <a:bodyPr/>
          <a:lstStyle/>
          <a:p>
            <a:fld id="{11F88B7E-86B8-4862-842E-2DB840C1EC76}" type="slidenum">
              <a:rPr lang="zh-CN" altLang="en-US" smtClean="0"/>
              <a:t>7</a:t>
            </a:fld>
            <a:endParaRPr lang="zh-CN" altLang="en-US"/>
          </a:p>
        </p:txBody>
      </p:sp>
    </p:spTree>
    <p:extLst>
      <p:ext uri="{BB962C8B-B14F-4D97-AF65-F5344CB8AC3E}">
        <p14:creationId xmlns:p14="http://schemas.microsoft.com/office/powerpoint/2010/main" val="2322819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628650" y="114606"/>
            <a:ext cx="7886700" cy="737960"/>
          </a:xfrm>
        </p:spPr>
        <p:txBody>
          <a:bodyPr>
            <a:normAutofit/>
          </a:bodyPr>
          <a:lstStyle/>
          <a:p>
            <a:r>
              <a:rPr lang="vi-VN" altLang="zh-CN" sz="3200" b="1">
                <a:latin typeface="Linh AvantGarde" panose="02000603030000020004" pitchFamily="2" charset="0"/>
              </a:rPr>
              <a:t>MỘT SỐ KHÁI NIỆM</a:t>
            </a:r>
            <a:endParaRPr lang="zh-CN" altLang="en-US" sz="3200" b="1">
              <a:latin typeface="Linh AvantGarde" panose="02000603030000020004" pitchFamily="2" charset="0"/>
            </a:endParaRPr>
          </a:p>
        </p:txBody>
      </p:sp>
      <p:sp>
        <p:nvSpPr>
          <p:cNvPr id="3" name="Content Placeholder 2">
            <a:extLst>
              <a:ext uri="{FF2B5EF4-FFF2-40B4-BE49-F238E27FC236}">
                <a16:creationId xmlns:a16="http://schemas.microsoft.com/office/drawing/2014/main" id="{E9FE7B60-7884-41D8-AE04-F49F33E8A26D}"/>
              </a:ext>
            </a:extLst>
          </p:cNvPr>
          <p:cNvSpPr>
            <a:spLocks noGrp="1"/>
          </p:cNvSpPr>
          <p:nvPr>
            <p:ph idx="1"/>
          </p:nvPr>
        </p:nvSpPr>
        <p:spPr>
          <a:xfrm>
            <a:off x="628650" y="852566"/>
            <a:ext cx="7886700" cy="5174881"/>
          </a:xfrm>
        </p:spPr>
        <p:txBody>
          <a:bodyPr/>
          <a:lstStyle/>
          <a:p>
            <a:r>
              <a:rPr lang="vi-VN" altLang="zh-CN"/>
              <a:t>Cây trò chơi (Game tree): là một sơ đồ hình cây thể hiện từng tại thái, từng trường hợp của trò chơi theo từng nước đi</a:t>
            </a:r>
          </a:p>
          <a:p>
            <a:r>
              <a:rPr lang="vi-VN" altLang="zh-CN"/>
              <a:t>Mỗi Node được biểu diễn một trạng thái của trò chơi hiện tại trên cây trò chơi</a:t>
            </a:r>
          </a:p>
          <a:p>
            <a:r>
              <a:rPr lang="vi-VN" altLang="zh-CN"/>
              <a:t>Nút lá là tại đó trò chơi kết thúc (trạng thái trò chơi lúc đó có thể là thắng, thua hoặc hòa)</a:t>
            </a:r>
          </a:p>
          <a:p>
            <a:r>
              <a:rPr lang="vi-VN" altLang="zh-CN"/>
              <a:t>Không gian tìm kiếm là tập hợp tất cả các lời giải có thể đối với một bài toán được gọi</a:t>
            </a:r>
            <a:endParaRPr lang="zh-CN" altLang="en-US"/>
          </a:p>
        </p:txBody>
      </p:sp>
      <p:sp>
        <p:nvSpPr>
          <p:cNvPr id="4" name="Slide Number Placeholder 3">
            <a:extLst>
              <a:ext uri="{FF2B5EF4-FFF2-40B4-BE49-F238E27FC236}">
                <a16:creationId xmlns:a16="http://schemas.microsoft.com/office/drawing/2014/main" id="{747AC05C-6F09-4C82-BEC5-5F2DD53B1499}"/>
              </a:ext>
            </a:extLst>
          </p:cNvPr>
          <p:cNvSpPr>
            <a:spLocks noGrp="1"/>
          </p:cNvSpPr>
          <p:nvPr>
            <p:ph type="sldNum" sz="quarter" idx="12"/>
          </p:nvPr>
        </p:nvSpPr>
        <p:spPr/>
        <p:txBody>
          <a:bodyPr/>
          <a:lstStyle/>
          <a:p>
            <a:fld id="{11F88B7E-86B8-4862-842E-2DB840C1EC76}" type="slidenum">
              <a:rPr lang="zh-CN" altLang="en-US" smtClean="0"/>
              <a:t>8</a:t>
            </a:fld>
            <a:endParaRPr lang="zh-CN" altLang="en-US"/>
          </a:p>
        </p:txBody>
      </p:sp>
    </p:spTree>
    <p:extLst>
      <p:ext uri="{BB962C8B-B14F-4D97-AF65-F5344CB8AC3E}">
        <p14:creationId xmlns:p14="http://schemas.microsoft.com/office/powerpoint/2010/main" val="424802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4EFF-FDBF-408D-A01A-0AB911C801A0}"/>
              </a:ext>
            </a:extLst>
          </p:cNvPr>
          <p:cNvSpPr>
            <a:spLocks noGrp="1"/>
          </p:cNvSpPr>
          <p:nvPr>
            <p:ph type="title"/>
          </p:nvPr>
        </p:nvSpPr>
        <p:spPr>
          <a:xfrm>
            <a:off x="284316" y="114606"/>
            <a:ext cx="8326682" cy="1110989"/>
          </a:xfrm>
        </p:spPr>
        <p:txBody>
          <a:bodyPr>
            <a:normAutofit/>
          </a:bodyPr>
          <a:lstStyle/>
          <a:p>
            <a:r>
              <a:rPr lang="vi-VN" altLang="zh-CN" sz="2500" b="1">
                <a:latin typeface="Linh AvantGarde" panose="02000603030000020004" pitchFamily="2" charset="0"/>
                <a:ea typeface="等线 Light"/>
              </a:rPr>
              <a:t>CÁC CHIẾN LỰC TỐI ƯU CỦA GIẢI THUẬT</a:t>
            </a:r>
            <a:r>
              <a:rPr lang="en-US" altLang="zh-CN" sz="2500" b="1">
                <a:latin typeface="Linh AvantGarde"/>
                <a:ea typeface="等线 Light"/>
              </a:rPr>
              <a:t> </a:t>
            </a:r>
            <a:r>
              <a:rPr lang="vi-VN" altLang="zh-CN" sz="2500" b="1">
                <a:latin typeface="Linh AvantGarde" panose="02000603030000020004" pitchFamily="2" charset="0"/>
                <a:ea typeface="等线 Light"/>
              </a:rPr>
              <a:t>MINIMAX</a:t>
            </a:r>
            <a:endParaRPr lang="zh-CN" altLang="en-US" sz="2500" b="1">
              <a:latin typeface="Linh AvantGarde"/>
              <a:ea typeface="等线 Light"/>
            </a:endParaRPr>
          </a:p>
        </p:txBody>
      </p:sp>
      <p:sp>
        <p:nvSpPr>
          <p:cNvPr id="3" name="Content Placeholder 2">
            <a:extLst>
              <a:ext uri="{FF2B5EF4-FFF2-40B4-BE49-F238E27FC236}">
                <a16:creationId xmlns:a16="http://schemas.microsoft.com/office/drawing/2014/main" id="{E9FE7B60-7884-41D8-AE04-F49F33E8A26D}"/>
              </a:ext>
            </a:extLst>
          </p:cNvPr>
          <p:cNvSpPr>
            <a:spLocks noGrp="1"/>
          </p:cNvSpPr>
          <p:nvPr>
            <p:ph idx="1"/>
          </p:nvPr>
        </p:nvSpPr>
        <p:spPr>
          <a:xfrm>
            <a:off x="284316" y="1095778"/>
            <a:ext cx="8327044" cy="4931669"/>
          </a:xfrm>
        </p:spPr>
        <p:txBody>
          <a:bodyPr vert="horz" lIns="91440" tIns="45720" rIns="91440" bIns="45720" rtlCol="0" anchor="t">
            <a:normAutofit/>
          </a:bodyPr>
          <a:lstStyle/>
          <a:p>
            <a:r>
              <a:rPr lang="vi-VN" sz="2600">
                <a:latin typeface="Arial"/>
                <a:ea typeface="+mn-lt"/>
                <a:cs typeface="Arial"/>
              </a:rPr>
              <a:t>Hai </a:t>
            </a:r>
            <a:r>
              <a:rPr lang="vi-VN" sz="2600" err="1">
                <a:latin typeface="Arial"/>
                <a:ea typeface="+mn-lt"/>
                <a:cs typeface="Arial"/>
              </a:rPr>
              <a:t>đối</a:t>
            </a:r>
            <a:r>
              <a:rPr lang="vi-VN" sz="2600">
                <a:latin typeface="Arial"/>
                <a:ea typeface="+mn-lt"/>
                <a:cs typeface="Arial"/>
              </a:rPr>
              <a:t> </a:t>
            </a:r>
            <a:r>
              <a:rPr lang="vi-VN" sz="2600" err="1">
                <a:latin typeface="Arial"/>
                <a:ea typeface="+mn-lt"/>
                <a:cs typeface="Arial"/>
              </a:rPr>
              <a:t>thủ</a:t>
            </a:r>
            <a:r>
              <a:rPr lang="vi-VN" sz="2600">
                <a:latin typeface="Arial"/>
                <a:ea typeface="+mn-lt"/>
                <a:cs typeface="Arial"/>
              </a:rPr>
              <a:t> trong </a:t>
            </a:r>
            <a:r>
              <a:rPr lang="vi-VN" sz="2600" err="1">
                <a:latin typeface="Arial"/>
                <a:ea typeface="+mn-lt"/>
                <a:cs typeface="Arial"/>
              </a:rPr>
              <a:t>trò</a:t>
            </a:r>
            <a:r>
              <a:rPr lang="vi-VN" sz="2600">
                <a:latin typeface="Arial"/>
                <a:ea typeface="+mn-lt"/>
                <a:cs typeface="Arial"/>
              </a:rPr>
              <a:t> chơi tương </a:t>
            </a:r>
            <a:r>
              <a:rPr lang="vi-VN" sz="2600" err="1">
                <a:latin typeface="Arial"/>
                <a:ea typeface="+mn-lt"/>
                <a:cs typeface="Arial"/>
              </a:rPr>
              <a:t>ứng</a:t>
            </a:r>
            <a:r>
              <a:rPr lang="vi-VN" sz="2600">
                <a:latin typeface="Arial"/>
                <a:ea typeface="+mn-lt"/>
                <a:cs typeface="Arial"/>
              </a:rPr>
              <a:t> </a:t>
            </a:r>
            <a:r>
              <a:rPr lang="vi-VN" sz="2600" err="1">
                <a:latin typeface="Arial"/>
                <a:ea typeface="+mn-lt"/>
                <a:cs typeface="Arial"/>
              </a:rPr>
              <a:t>với</a:t>
            </a:r>
            <a:r>
              <a:rPr lang="vi-VN" sz="2600">
                <a:latin typeface="Arial"/>
                <a:ea typeface="+mn-lt"/>
                <a:cs typeface="Arial"/>
              </a:rPr>
              <a:t> MAX </a:t>
            </a:r>
            <a:r>
              <a:rPr lang="vi-VN" sz="2600" err="1">
                <a:latin typeface="Arial"/>
                <a:ea typeface="+mn-lt"/>
                <a:cs typeface="Arial"/>
              </a:rPr>
              <a:t>và</a:t>
            </a:r>
            <a:r>
              <a:rPr lang="vi-VN" sz="2600">
                <a:latin typeface="Arial"/>
                <a:ea typeface="+mn-lt"/>
                <a:cs typeface="Arial"/>
              </a:rPr>
              <a:t> MIN.</a:t>
            </a:r>
            <a:endParaRPr lang="vi-VN" sz="2600">
              <a:latin typeface="Arial"/>
              <a:cs typeface="Arial"/>
            </a:endParaRPr>
          </a:p>
          <a:p>
            <a:r>
              <a:rPr lang="vi-VN" sz="2600" err="1">
                <a:latin typeface="Arial"/>
                <a:cs typeface="Arial"/>
              </a:rPr>
              <a:t>Chiến</a:t>
            </a:r>
            <a:r>
              <a:rPr lang="vi-VN" sz="2600">
                <a:latin typeface="Arial"/>
                <a:cs typeface="Arial"/>
              </a:rPr>
              <a:t> </a:t>
            </a:r>
            <a:r>
              <a:rPr lang="vi-VN" sz="2600" err="1">
                <a:latin typeface="Arial"/>
                <a:cs typeface="Arial"/>
              </a:rPr>
              <a:t>lược</a:t>
            </a:r>
            <a:r>
              <a:rPr lang="vi-VN" sz="2600">
                <a:latin typeface="Arial"/>
                <a:cs typeface="Arial"/>
              </a:rPr>
              <a:t> </a:t>
            </a:r>
            <a:r>
              <a:rPr lang="vi-VN" sz="2600" err="1">
                <a:latin typeface="Arial"/>
                <a:cs typeface="Arial"/>
              </a:rPr>
              <a:t>của</a:t>
            </a:r>
            <a:r>
              <a:rPr lang="vi-VN" sz="2600">
                <a:latin typeface="Arial"/>
                <a:cs typeface="Arial"/>
              </a:rPr>
              <a:t> MAX </a:t>
            </a:r>
            <a:r>
              <a:rPr lang="vi-VN" sz="2600" err="1">
                <a:latin typeface="Arial"/>
                <a:cs typeface="Arial"/>
              </a:rPr>
              <a:t>bị</a:t>
            </a:r>
            <a:r>
              <a:rPr lang="vi-VN" sz="2600">
                <a:latin typeface="Arial"/>
                <a:cs typeface="Arial"/>
              </a:rPr>
              <a:t> </a:t>
            </a:r>
            <a:r>
              <a:rPr lang="vi-VN" sz="2600" err="1">
                <a:latin typeface="Arial"/>
                <a:cs typeface="Arial"/>
              </a:rPr>
              <a:t>ảnh</a:t>
            </a:r>
            <a:r>
              <a:rPr lang="vi-VN" sz="2600">
                <a:latin typeface="Arial"/>
                <a:cs typeface="Arial"/>
              </a:rPr>
              <a:t> </a:t>
            </a:r>
            <a:r>
              <a:rPr lang="vi-VN" sz="2600" err="1">
                <a:latin typeface="Arial"/>
                <a:cs typeface="Arial"/>
              </a:rPr>
              <a:t>hưởng</a:t>
            </a:r>
            <a:r>
              <a:rPr lang="vi-VN" sz="2600">
                <a:latin typeface="Arial"/>
                <a:cs typeface="Arial"/>
              </a:rPr>
              <a:t> (</a:t>
            </a:r>
            <a:r>
              <a:rPr lang="vi-VN" sz="2600" err="1">
                <a:latin typeface="Arial"/>
                <a:cs typeface="Arial"/>
              </a:rPr>
              <a:t>phụ</a:t>
            </a:r>
            <a:r>
              <a:rPr lang="vi-VN" sz="2600">
                <a:latin typeface="Arial"/>
                <a:cs typeface="Arial"/>
              </a:rPr>
              <a:t> </a:t>
            </a:r>
            <a:r>
              <a:rPr lang="vi-VN" sz="2600" err="1">
                <a:latin typeface="Arial"/>
                <a:cs typeface="Arial"/>
              </a:rPr>
              <a:t>thuộc</a:t>
            </a:r>
            <a:r>
              <a:rPr lang="vi-VN" sz="2600">
                <a:latin typeface="Arial"/>
                <a:cs typeface="Arial"/>
              </a:rPr>
              <a:t>) </a:t>
            </a:r>
            <a:r>
              <a:rPr lang="vi-VN" sz="2600" err="1">
                <a:latin typeface="Arial"/>
                <a:cs typeface="Arial"/>
              </a:rPr>
              <a:t>vào</a:t>
            </a:r>
            <a:r>
              <a:rPr lang="vi-VN" sz="2600">
                <a:latin typeface="Arial"/>
                <a:cs typeface="Arial"/>
              </a:rPr>
              <a:t> </a:t>
            </a:r>
            <a:r>
              <a:rPr lang="vi-VN" sz="2600" err="1">
                <a:latin typeface="Arial"/>
                <a:cs typeface="Arial"/>
              </a:rPr>
              <a:t>các</a:t>
            </a:r>
            <a:r>
              <a:rPr lang="vi-VN" sz="2600">
                <a:latin typeface="Arial"/>
                <a:cs typeface="Arial"/>
              </a:rPr>
              <a:t> </a:t>
            </a:r>
            <a:r>
              <a:rPr lang="vi-VN" sz="2600" err="1">
                <a:latin typeface="Arial"/>
                <a:cs typeface="Arial"/>
              </a:rPr>
              <a:t>nước</a:t>
            </a:r>
            <a:r>
              <a:rPr lang="vi-VN" sz="2600">
                <a:latin typeface="Arial"/>
                <a:cs typeface="Arial"/>
              </a:rPr>
              <a:t> đi </a:t>
            </a:r>
            <a:r>
              <a:rPr lang="vi-VN" sz="2600" err="1">
                <a:latin typeface="Arial"/>
                <a:cs typeface="Arial"/>
              </a:rPr>
              <a:t>của</a:t>
            </a:r>
            <a:r>
              <a:rPr lang="vi-VN" sz="2600">
                <a:latin typeface="Arial"/>
                <a:cs typeface="Arial"/>
              </a:rPr>
              <a:t> MIN – </a:t>
            </a:r>
            <a:r>
              <a:rPr lang="vi-VN" sz="2600" err="1">
                <a:latin typeface="Arial"/>
                <a:cs typeface="Arial"/>
              </a:rPr>
              <a:t>và</a:t>
            </a:r>
            <a:r>
              <a:rPr lang="vi-VN" sz="2600">
                <a:latin typeface="Arial"/>
                <a:cs typeface="Arial"/>
              </a:rPr>
              <a:t> </a:t>
            </a:r>
            <a:r>
              <a:rPr lang="vi-VN" sz="2600" err="1">
                <a:latin typeface="Arial"/>
                <a:cs typeface="Arial"/>
              </a:rPr>
              <a:t>ngược</a:t>
            </a:r>
            <a:r>
              <a:rPr lang="vi-VN" sz="2600">
                <a:latin typeface="Arial"/>
                <a:cs typeface="Arial"/>
              </a:rPr>
              <a:t> </a:t>
            </a:r>
            <a:r>
              <a:rPr lang="vi-VN" sz="2600" err="1">
                <a:latin typeface="Arial"/>
                <a:cs typeface="Arial"/>
              </a:rPr>
              <a:t>lại</a:t>
            </a:r>
            <a:endParaRPr lang="en-US" sz="2600">
              <a:latin typeface="Calibri"/>
              <a:cs typeface="Calibri"/>
            </a:endParaRPr>
          </a:p>
          <a:p>
            <a:r>
              <a:rPr lang="vi-VN" sz="2600">
                <a:latin typeface="Arial"/>
                <a:cs typeface="Arial"/>
              </a:rPr>
              <a:t>MAX </a:t>
            </a:r>
            <a:r>
              <a:rPr lang="vi-VN" sz="2600" err="1">
                <a:latin typeface="Arial"/>
                <a:cs typeface="Arial"/>
              </a:rPr>
              <a:t>cần</a:t>
            </a:r>
            <a:r>
              <a:rPr lang="vi-VN" sz="2600">
                <a:latin typeface="Arial"/>
                <a:cs typeface="Arial"/>
              </a:rPr>
              <a:t> </a:t>
            </a:r>
            <a:r>
              <a:rPr lang="vi-VN" sz="2600" err="1">
                <a:latin typeface="Arial"/>
                <a:cs typeface="Arial"/>
              </a:rPr>
              <a:t>chọn</a:t>
            </a:r>
            <a:r>
              <a:rPr lang="vi-VN" sz="2600">
                <a:latin typeface="Arial"/>
                <a:cs typeface="Arial"/>
              </a:rPr>
              <a:t> </a:t>
            </a:r>
            <a:r>
              <a:rPr lang="vi-VN" sz="2600" err="1">
                <a:latin typeface="Arial"/>
                <a:cs typeface="Arial"/>
              </a:rPr>
              <a:t>một</a:t>
            </a:r>
            <a:r>
              <a:rPr lang="vi-VN" sz="2600">
                <a:latin typeface="Arial"/>
                <a:cs typeface="Arial"/>
              </a:rPr>
              <a:t> </a:t>
            </a:r>
            <a:r>
              <a:rPr lang="vi-VN" sz="2600" err="1">
                <a:latin typeface="Arial"/>
                <a:cs typeface="Arial"/>
              </a:rPr>
              <a:t>chiến</a:t>
            </a:r>
            <a:r>
              <a:rPr lang="vi-VN" sz="2600">
                <a:latin typeface="Arial"/>
                <a:cs typeface="Arial"/>
              </a:rPr>
              <a:t> </a:t>
            </a:r>
            <a:r>
              <a:rPr lang="vi-VN" sz="2600" err="1">
                <a:latin typeface="Arial"/>
                <a:cs typeface="Arial"/>
              </a:rPr>
              <a:t>lược</a:t>
            </a:r>
            <a:r>
              <a:rPr lang="vi-VN" sz="2600">
                <a:latin typeface="Arial"/>
                <a:cs typeface="Arial"/>
              </a:rPr>
              <a:t> </a:t>
            </a:r>
            <a:r>
              <a:rPr lang="vi-VN" sz="2600" err="1">
                <a:latin typeface="Arial"/>
                <a:cs typeface="Arial"/>
              </a:rPr>
              <a:t>giúp</a:t>
            </a:r>
            <a:r>
              <a:rPr lang="vi-VN" sz="2600">
                <a:latin typeface="Arial"/>
                <a:cs typeface="Arial"/>
              </a:rPr>
              <a:t> </a:t>
            </a:r>
            <a:r>
              <a:rPr lang="vi-VN" sz="2600" err="1">
                <a:latin typeface="Arial"/>
                <a:cs typeface="Arial"/>
              </a:rPr>
              <a:t>cực</a:t>
            </a:r>
            <a:r>
              <a:rPr lang="vi-VN" sz="2600">
                <a:latin typeface="Arial"/>
                <a:cs typeface="Arial"/>
              </a:rPr>
              <a:t> </a:t>
            </a:r>
            <a:r>
              <a:rPr lang="vi-VN" sz="2600" err="1">
                <a:latin typeface="Arial"/>
                <a:cs typeface="Arial"/>
              </a:rPr>
              <a:t>đại</a:t>
            </a:r>
            <a:r>
              <a:rPr lang="vi-VN" sz="2600">
                <a:latin typeface="Arial"/>
                <a:cs typeface="Arial"/>
              </a:rPr>
              <a:t> </a:t>
            </a:r>
            <a:r>
              <a:rPr lang="vi-VN" sz="2600" err="1">
                <a:latin typeface="Arial"/>
                <a:cs typeface="Arial"/>
              </a:rPr>
              <a:t>hóa</a:t>
            </a:r>
            <a:r>
              <a:rPr lang="vi-VN" sz="2600">
                <a:latin typeface="Arial"/>
                <a:cs typeface="Arial"/>
              </a:rPr>
              <a:t> </a:t>
            </a:r>
            <a:r>
              <a:rPr lang="vi-VN" sz="2600" err="1">
                <a:latin typeface="Arial"/>
                <a:cs typeface="Arial"/>
              </a:rPr>
              <a:t>giá</a:t>
            </a:r>
            <a:r>
              <a:rPr lang="vi-VN" sz="2600">
                <a:latin typeface="Arial"/>
                <a:cs typeface="Arial"/>
              </a:rPr>
              <a:t> </a:t>
            </a:r>
            <a:r>
              <a:rPr lang="vi-VN" sz="2600" err="1">
                <a:latin typeface="Arial"/>
                <a:cs typeface="Arial"/>
              </a:rPr>
              <a:t>trị</a:t>
            </a:r>
            <a:r>
              <a:rPr lang="vi-VN" sz="2600">
                <a:latin typeface="Arial"/>
                <a:cs typeface="Arial"/>
              </a:rPr>
              <a:t> </a:t>
            </a:r>
            <a:r>
              <a:rPr lang="vi-VN" sz="2600" err="1">
                <a:latin typeface="Arial"/>
                <a:cs typeface="Arial"/>
              </a:rPr>
              <a:t>hàm</a:t>
            </a:r>
            <a:r>
              <a:rPr lang="vi-VN" sz="2600">
                <a:latin typeface="Arial"/>
                <a:cs typeface="Arial"/>
              </a:rPr>
              <a:t> </a:t>
            </a:r>
            <a:r>
              <a:rPr lang="vi-VN" sz="2600" err="1">
                <a:latin typeface="Arial"/>
                <a:cs typeface="Arial"/>
              </a:rPr>
              <a:t>mục</a:t>
            </a:r>
            <a:r>
              <a:rPr lang="vi-VN" sz="2600">
                <a:latin typeface="Arial"/>
                <a:cs typeface="Arial"/>
              </a:rPr>
              <a:t> tiêu – </a:t>
            </a:r>
            <a:r>
              <a:rPr lang="vi-VN" sz="2600" err="1">
                <a:latin typeface="Arial"/>
                <a:cs typeface="Arial"/>
              </a:rPr>
              <a:t>với</a:t>
            </a:r>
            <a:r>
              <a:rPr lang="vi-VN" sz="2600">
                <a:latin typeface="Arial"/>
                <a:cs typeface="Arial"/>
              </a:rPr>
              <a:t> </a:t>
            </a:r>
            <a:r>
              <a:rPr lang="vi-VN" sz="2600" err="1">
                <a:latin typeface="Arial"/>
                <a:cs typeface="Arial"/>
              </a:rPr>
              <a:t>giả</a:t>
            </a:r>
            <a:r>
              <a:rPr lang="vi-VN" sz="2600">
                <a:latin typeface="Arial"/>
                <a:cs typeface="Arial"/>
              </a:rPr>
              <a:t> </a:t>
            </a:r>
            <a:r>
              <a:rPr lang="vi-VN" sz="2600" err="1">
                <a:latin typeface="Arial"/>
                <a:cs typeface="Arial"/>
              </a:rPr>
              <a:t>sử</a:t>
            </a:r>
            <a:r>
              <a:rPr lang="vi-VN" sz="2600">
                <a:latin typeface="Arial"/>
                <a:cs typeface="Arial"/>
              </a:rPr>
              <a:t> </a:t>
            </a:r>
            <a:r>
              <a:rPr lang="vi-VN" sz="2600" err="1">
                <a:latin typeface="Arial"/>
                <a:cs typeface="Arial"/>
              </a:rPr>
              <a:t>là</a:t>
            </a:r>
            <a:r>
              <a:rPr lang="vi-VN" sz="2600">
                <a:latin typeface="Arial"/>
                <a:cs typeface="Arial"/>
              </a:rPr>
              <a:t> MIN đi </a:t>
            </a:r>
            <a:r>
              <a:rPr lang="vi-VN" sz="2600" err="1">
                <a:latin typeface="Arial"/>
                <a:cs typeface="Arial"/>
              </a:rPr>
              <a:t>các</a:t>
            </a:r>
            <a:r>
              <a:rPr lang="vi-VN" sz="2600">
                <a:latin typeface="Arial"/>
                <a:cs typeface="Arial"/>
              </a:rPr>
              <a:t> </a:t>
            </a:r>
            <a:r>
              <a:rPr lang="vi-VN" sz="2600" err="1">
                <a:latin typeface="Arial"/>
                <a:cs typeface="Arial"/>
              </a:rPr>
              <a:t>nước</a:t>
            </a:r>
            <a:r>
              <a:rPr lang="vi-VN" sz="2600">
                <a:latin typeface="Arial"/>
                <a:cs typeface="Arial"/>
              </a:rPr>
              <a:t> đi </a:t>
            </a:r>
            <a:r>
              <a:rPr lang="vi-VN" sz="2600" err="1">
                <a:latin typeface="Arial"/>
                <a:cs typeface="Arial"/>
              </a:rPr>
              <a:t>tối</a:t>
            </a:r>
            <a:r>
              <a:rPr lang="vi-VN" sz="2600">
                <a:latin typeface="Arial"/>
                <a:cs typeface="Arial"/>
              </a:rPr>
              <a:t> ưu</a:t>
            </a:r>
            <a:endParaRPr lang="en-US" sz="2600">
              <a:latin typeface="Calibri"/>
              <a:cs typeface="Calibri"/>
            </a:endParaRPr>
          </a:p>
          <a:p>
            <a:pPr lvl="1"/>
            <a:r>
              <a:rPr lang="vi-VN">
                <a:latin typeface="Arial"/>
                <a:cs typeface="Arial"/>
              </a:rPr>
              <a:t>MIN </a:t>
            </a:r>
            <a:r>
              <a:rPr lang="vi-VN" err="1">
                <a:latin typeface="Arial"/>
                <a:cs typeface="Arial"/>
              </a:rPr>
              <a:t>cần</a:t>
            </a:r>
            <a:r>
              <a:rPr lang="vi-VN">
                <a:latin typeface="Arial"/>
                <a:cs typeface="Arial"/>
              </a:rPr>
              <a:t> </a:t>
            </a:r>
            <a:r>
              <a:rPr lang="vi-VN" err="1">
                <a:latin typeface="Arial"/>
                <a:cs typeface="Arial"/>
              </a:rPr>
              <a:t>chọn</a:t>
            </a:r>
            <a:r>
              <a:rPr lang="vi-VN">
                <a:latin typeface="Arial"/>
                <a:cs typeface="Arial"/>
              </a:rPr>
              <a:t> </a:t>
            </a:r>
            <a:r>
              <a:rPr lang="vi-VN" err="1">
                <a:latin typeface="Arial"/>
                <a:cs typeface="Arial"/>
              </a:rPr>
              <a:t>một</a:t>
            </a:r>
            <a:r>
              <a:rPr lang="vi-VN">
                <a:latin typeface="Arial"/>
                <a:cs typeface="Arial"/>
              </a:rPr>
              <a:t> </a:t>
            </a:r>
            <a:r>
              <a:rPr lang="vi-VN" err="1">
                <a:latin typeface="Arial"/>
                <a:cs typeface="Arial"/>
              </a:rPr>
              <a:t>chiến</a:t>
            </a:r>
            <a:r>
              <a:rPr lang="vi-VN">
                <a:latin typeface="Arial"/>
                <a:cs typeface="Arial"/>
              </a:rPr>
              <a:t> </a:t>
            </a:r>
            <a:r>
              <a:rPr lang="vi-VN" err="1">
                <a:latin typeface="Arial"/>
                <a:cs typeface="Arial"/>
              </a:rPr>
              <a:t>lược</a:t>
            </a:r>
            <a:r>
              <a:rPr lang="vi-VN">
                <a:latin typeface="Arial"/>
                <a:cs typeface="Arial"/>
              </a:rPr>
              <a:t> </a:t>
            </a:r>
            <a:r>
              <a:rPr lang="vi-VN" err="1">
                <a:latin typeface="Arial"/>
                <a:cs typeface="Arial"/>
              </a:rPr>
              <a:t>giúp</a:t>
            </a:r>
            <a:r>
              <a:rPr lang="vi-VN">
                <a:latin typeface="Arial"/>
                <a:cs typeface="Arial"/>
              </a:rPr>
              <a:t> </a:t>
            </a:r>
            <a:r>
              <a:rPr lang="vi-VN" err="1">
                <a:latin typeface="Arial"/>
                <a:cs typeface="Arial"/>
              </a:rPr>
              <a:t>cực</a:t>
            </a:r>
            <a:r>
              <a:rPr lang="vi-VN">
                <a:latin typeface="Arial"/>
                <a:cs typeface="Arial"/>
              </a:rPr>
              <a:t> </a:t>
            </a:r>
            <a:r>
              <a:rPr lang="vi-VN" err="1">
                <a:latin typeface="Arial"/>
                <a:cs typeface="Arial"/>
              </a:rPr>
              <a:t>tiểu</a:t>
            </a:r>
            <a:r>
              <a:rPr lang="vi-VN">
                <a:latin typeface="Arial"/>
                <a:cs typeface="Arial"/>
              </a:rPr>
              <a:t> </a:t>
            </a:r>
            <a:r>
              <a:rPr lang="vi-VN" err="1">
                <a:latin typeface="Arial"/>
                <a:cs typeface="Arial"/>
              </a:rPr>
              <a:t>hóa</a:t>
            </a:r>
            <a:r>
              <a:rPr lang="vi-VN">
                <a:latin typeface="Arial"/>
                <a:cs typeface="Arial"/>
              </a:rPr>
              <a:t> </a:t>
            </a:r>
            <a:r>
              <a:rPr lang="vi-VN" err="1">
                <a:latin typeface="Arial"/>
                <a:cs typeface="Arial"/>
              </a:rPr>
              <a:t>giá</a:t>
            </a:r>
            <a:r>
              <a:rPr lang="vi-VN">
                <a:latin typeface="Arial"/>
                <a:cs typeface="Arial"/>
              </a:rPr>
              <a:t> </a:t>
            </a:r>
            <a:r>
              <a:rPr lang="vi-VN" err="1">
                <a:latin typeface="Arial"/>
                <a:cs typeface="Arial"/>
              </a:rPr>
              <a:t>trị</a:t>
            </a:r>
            <a:r>
              <a:rPr lang="vi-VN">
                <a:latin typeface="Arial"/>
                <a:cs typeface="Arial"/>
              </a:rPr>
              <a:t> </a:t>
            </a:r>
            <a:r>
              <a:rPr lang="vi-VN" err="1">
                <a:latin typeface="Arial"/>
                <a:cs typeface="Arial"/>
              </a:rPr>
              <a:t>hàm</a:t>
            </a:r>
            <a:r>
              <a:rPr lang="vi-VN">
                <a:latin typeface="Arial"/>
                <a:cs typeface="Arial"/>
              </a:rPr>
              <a:t> </a:t>
            </a:r>
            <a:r>
              <a:rPr lang="vi-VN" err="1">
                <a:latin typeface="Arial"/>
                <a:cs typeface="Arial"/>
              </a:rPr>
              <a:t>mục</a:t>
            </a:r>
            <a:r>
              <a:rPr lang="vi-VN">
                <a:latin typeface="Arial"/>
                <a:cs typeface="Arial"/>
              </a:rPr>
              <a:t> tiêu</a:t>
            </a:r>
          </a:p>
          <a:p>
            <a:pPr marL="0" indent="0">
              <a:buNone/>
            </a:pPr>
            <a:r>
              <a:rPr lang="vi-VN" sz="2600">
                <a:latin typeface="Arial"/>
                <a:cs typeface="Arial"/>
              </a:rPr>
              <a:t>• </a:t>
            </a:r>
            <a:r>
              <a:rPr lang="vi-VN" sz="2600" err="1">
                <a:latin typeface="Arial"/>
                <a:cs typeface="Arial"/>
              </a:rPr>
              <a:t>Vấn</a:t>
            </a:r>
            <a:r>
              <a:rPr lang="vi-VN" sz="2600">
                <a:latin typeface="Arial"/>
                <a:cs typeface="Arial"/>
              </a:rPr>
              <a:t> </a:t>
            </a:r>
            <a:r>
              <a:rPr lang="vi-VN" sz="2600" err="1">
                <a:latin typeface="Arial"/>
                <a:cs typeface="Arial"/>
              </a:rPr>
              <a:t>đề</a:t>
            </a:r>
            <a:r>
              <a:rPr lang="vi-VN" sz="2600">
                <a:latin typeface="Arial"/>
                <a:cs typeface="Arial"/>
              </a:rPr>
              <a:t>: </a:t>
            </a:r>
            <a:r>
              <a:rPr lang="vi-VN" sz="2600" err="1">
                <a:latin typeface="Arial"/>
                <a:cs typeface="Arial"/>
              </a:rPr>
              <a:t>Giải</a:t>
            </a:r>
            <a:r>
              <a:rPr lang="vi-VN" sz="2600">
                <a:latin typeface="Arial"/>
                <a:cs typeface="Arial"/>
              </a:rPr>
              <a:t> </a:t>
            </a:r>
            <a:r>
              <a:rPr lang="vi-VN" sz="2600" err="1">
                <a:latin typeface="Arial"/>
                <a:cs typeface="Arial"/>
              </a:rPr>
              <a:t>thuật</a:t>
            </a:r>
            <a:r>
              <a:rPr lang="vi-VN" sz="2600">
                <a:latin typeface="Arial"/>
                <a:cs typeface="Arial"/>
              </a:rPr>
              <a:t> </a:t>
            </a:r>
            <a:r>
              <a:rPr lang="vi-VN" sz="2600" err="1">
                <a:latin typeface="Arial"/>
                <a:cs typeface="Arial"/>
              </a:rPr>
              <a:t>tìm</a:t>
            </a:r>
            <a:r>
              <a:rPr lang="vi-VN" sz="2600">
                <a:latin typeface="Arial"/>
                <a:cs typeface="Arial"/>
              </a:rPr>
              <a:t> </a:t>
            </a:r>
            <a:r>
              <a:rPr lang="vi-VN" sz="2600" err="1">
                <a:latin typeface="Arial"/>
                <a:cs typeface="Arial"/>
              </a:rPr>
              <a:t>kiếm</a:t>
            </a:r>
            <a:r>
              <a:rPr lang="vi-VN" sz="2600">
                <a:latin typeface="Arial"/>
                <a:cs typeface="Arial"/>
              </a:rPr>
              <a:t> MINIMAX </a:t>
            </a:r>
            <a:r>
              <a:rPr lang="vi-VN" sz="2600" err="1">
                <a:latin typeface="Arial"/>
                <a:cs typeface="Arial"/>
              </a:rPr>
              <a:t>vấp</a:t>
            </a:r>
            <a:r>
              <a:rPr lang="vi-VN" sz="2600">
                <a:latin typeface="Arial"/>
                <a:cs typeface="Arial"/>
              </a:rPr>
              <a:t> </a:t>
            </a:r>
            <a:r>
              <a:rPr lang="vi-VN" sz="2600" err="1">
                <a:latin typeface="Arial"/>
                <a:cs typeface="Arial"/>
              </a:rPr>
              <a:t>phải</a:t>
            </a:r>
            <a:r>
              <a:rPr lang="vi-VN" sz="2600">
                <a:latin typeface="Arial"/>
                <a:cs typeface="Arial"/>
              </a:rPr>
              <a:t> </a:t>
            </a:r>
            <a:r>
              <a:rPr lang="vi-VN" sz="2600" err="1">
                <a:latin typeface="Arial"/>
                <a:cs typeface="Arial"/>
              </a:rPr>
              <a:t>vấn</a:t>
            </a:r>
            <a:r>
              <a:rPr lang="vi-VN" sz="2600">
                <a:latin typeface="Arial"/>
                <a:cs typeface="Arial"/>
              </a:rPr>
              <a:t> </a:t>
            </a:r>
            <a:r>
              <a:rPr lang="vi-VN" sz="2600" err="1">
                <a:latin typeface="Arial"/>
                <a:cs typeface="Arial"/>
              </a:rPr>
              <a:t>đề</a:t>
            </a:r>
            <a:r>
              <a:rPr lang="vi-VN" sz="2600">
                <a:latin typeface="Arial"/>
                <a:cs typeface="Arial"/>
              </a:rPr>
              <a:t> </a:t>
            </a:r>
            <a:r>
              <a:rPr lang="vi-VN" sz="2600" err="1">
                <a:latin typeface="Arial"/>
                <a:cs typeface="Arial"/>
              </a:rPr>
              <a:t>bùng</a:t>
            </a:r>
            <a:r>
              <a:rPr lang="vi-VN" sz="2600">
                <a:latin typeface="Arial"/>
                <a:cs typeface="Arial"/>
              </a:rPr>
              <a:t> </a:t>
            </a:r>
            <a:r>
              <a:rPr lang="vi-VN" sz="2600" err="1">
                <a:latin typeface="Arial"/>
                <a:cs typeface="Arial"/>
              </a:rPr>
              <a:t>nổ</a:t>
            </a:r>
            <a:r>
              <a:rPr lang="vi-VN" sz="2600">
                <a:latin typeface="Arial"/>
                <a:cs typeface="Arial"/>
              </a:rPr>
              <a:t> (</a:t>
            </a:r>
            <a:r>
              <a:rPr lang="vi-VN" sz="2600" err="1">
                <a:latin typeface="Arial"/>
                <a:cs typeface="Arial"/>
              </a:rPr>
              <a:t>mức</a:t>
            </a:r>
            <a:r>
              <a:rPr lang="vi-VN" sz="2600">
                <a:latin typeface="Arial"/>
                <a:cs typeface="Arial"/>
              </a:rPr>
              <a:t> </a:t>
            </a:r>
            <a:r>
              <a:rPr lang="vi-VN" sz="2600" err="1">
                <a:latin typeface="Arial"/>
                <a:cs typeface="Arial"/>
              </a:rPr>
              <a:t>hàm</a:t>
            </a:r>
            <a:r>
              <a:rPr lang="vi-VN" sz="2600">
                <a:latin typeface="Arial"/>
                <a:cs typeface="Arial"/>
              </a:rPr>
              <a:t> </a:t>
            </a:r>
            <a:r>
              <a:rPr lang="vi-VN" sz="2600" err="1">
                <a:latin typeface="Arial"/>
                <a:cs typeface="Arial"/>
              </a:rPr>
              <a:t>mũ</a:t>
            </a:r>
            <a:r>
              <a:rPr lang="vi-VN" sz="2600">
                <a:latin typeface="Arial"/>
                <a:cs typeface="Arial"/>
              </a:rPr>
              <a:t>) </a:t>
            </a:r>
            <a:r>
              <a:rPr lang="vi-VN" sz="2600" err="1">
                <a:latin typeface="Arial"/>
                <a:cs typeface="Arial"/>
              </a:rPr>
              <a:t>các</a:t>
            </a:r>
            <a:r>
              <a:rPr lang="vi-VN" sz="2600">
                <a:latin typeface="Arial"/>
                <a:cs typeface="Arial"/>
              </a:rPr>
              <a:t> </a:t>
            </a:r>
            <a:r>
              <a:rPr lang="vi-VN" sz="2600" err="1">
                <a:latin typeface="Arial"/>
                <a:cs typeface="Arial"/>
              </a:rPr>
              <a:t>khả</a:t>
            </a:r>
            <a:r>
              <a:rPr lang="vi-VN" sz="2600">
                <a:latin typeface="Arial"/>
                <a:cs typeface="Arial"/>
              </a:rPr>
              <a:t> năng </a:t>
            </a:r>
            <a:r>
              <a:rPr lang="vi-VN" sz="2600" err="1">
                <a:latin typeface="Arial"/>
                <a:cs typeface="Arial"/>
              </a:rPr>
              <a:t>nước</a:t>
            </a:r>
            <a:r>
              <a:rPr lang="vi-VN" sz="2600">
                <a:latin typeface="Arial"/>
                <a:cs typeface="Arial"/>
              </a:rPr>
              <a:t> đi </a:t>
            </a:r>
            <a:r>
              <a:rPr lang="vi-VN" sz="2600" err="1">
                <a:latin typeface="Arial"/>
                <a:cs typeface="Arial"/>
              </a:rPr>
              <a:t>cần</a:t>
            </a:r>
            <a:r>
              <a:rPr lang="vi-VN" sz="2600">
                <a:latin typeface="Arial"/>
                <a:cs typeface="Arial"/>
              </a:rPr>
              <a:t> </a:t>
            </a:r>
            <a:r>
              <a:rPr lang="vi-VN" sz="2600" err="1">
                <a:latin typeface="Arial"/>
                <a:cs typeface="Arial"/>
              </a:rPr>
              <a:t>phải</a:t>
            </a:r>
            <a:r>
              <a:rPr lang="vi-VN" sz="2600">
                <a:latin typeface="Arial"/>
                <a:cs typeface="Arial"/>
              </a:rPr>
              <a:t> </a:t>
            </a:r>
            <a:r>
              <a:rPr lang="vi-VN" sz="2600" err="1">
                <a:latin typeface="Arial"/>
                <a:cs typeface="Arial"/>
              </a:rPr>
              <a:t>xét</a:t>
            </a:r>
            <a:r>
              <a:rPr lang="vi-VN" sz="2600">
                <a:latin typeface="Arial"/>
                <a:cs typeface="Arial"/>
              </a:rPr>
              <a:t> → không </a:t>
            </a:r>
            <a:r>
              <a:rPr lang="vi-VN" sz="2600" err="1">
                <a:latin typeface="Arial"/>
                <a:cs typeface="Arial"/>
              </a:rPr>
              <a:t>phù</a:t>
            </a:r>
            <a:r>
              <a:rPr lang="vi-VN" sz="2600">
                <a:latin typeface="Arial"/>
                <a:cs typeface="Arial"/>
              </a:rPr>
              <a:t> </a:t>
            </a:r>
            <a:r>
              <a:rPr lang="vi-VN" sz="2600" err="1">
                <a:latin typeface="Arial"/>
                <a:cs typeface="Arial"/>
              </a:rPr>
              <a:t>hợp</a:t>
            </a:r>
            <a:r>
              <a:rPr lang="vi-VN" sz="2600">
                <a:latin typeface="Arial"/>
                <a:cs typeface="Arial"/>
              </a:rPr>
              <a:t> </a:t>
            </a:r>
            <a:r>
              <a:rPr lang="vi-VN" sz="2600" err="1">
                <a:latin typeface="Arial"/>
                <a:cs typeface="Arial"/>
              </a:rPr>
              <a:t>với</a:t>
            </a:r>
            <a:r>
              <a:rPr lang="vi-VN" sz="2600">
                <a:latin typeface="Arial"/>
                <a:cs typeface="Arial"/>
              </a:rPr>
              <a:t> </a:t>
            </a:r>
            <a:r>
              <a:rPr lang="vi-VN" sz="2600" err="1">
                <a:latin typeface="Arial"/>
                <a:cs typeface="Arial"/>
              </a:rPr>
              <a:t>nhiều</a:t>
            </a:r>
            <a:r>
              <a:rPr lang="vi-VN" sz="2600">
                <a:latin typeface="Arial"/>
                <a:cs typeface="Arial"/>
              </a:rPr>
              <a:t> </a:t>
            </a:r>
            <a:r>
              <a:rPr lang="vi-VN" sz="2600" err="1">
                <a:latin typeface="Arial"/>
                <a:cs typeface="Arial"/>
              </a:rPr>
              <a:t>bài</a:t>
            </a:r>
            <a:r>
              <a:rPr lang="vi-VN" sz="2600">
                <a:latin typeface="Arial"/>
                <a:cs typeface="Arial"/>
              </a:rPr>
              <a:t> </a:t>
            </a:r>
            <a:r>
              <a:rPr lang="vi-VN" sz="2600" err="1">
                <a:latin typeface="Arial"/>
                <a:cs typeface="Arial"/>
              </a:rPr>
              <a:t>toán</a:t>
            </a:r>
            <a:r>
              <a:rPr lang="vi-VN" sz="2600">
                <a:latin typeface="Arial"/>
                <a:cs typeface="Arial"/>
              </a:rPr>
              <a:t> </a:t>
            </a:r>
            <a:r>
              <a:rPr lang="vi-VN" sz="2600" err="1">
                <a:latin typeface="Arial"/>
                <a:cs typeface="Arial"/>
              </a:rPr>
              <a:t>trò</a:t>
            </a:r>
            <a:r>
              <a:rPr lang="vi-VN" sz="2600">
                <a:latin typeface="Arial"/>
                <a:cs typeface="Arial"/>
              </a:rPr>
              <a:t> chơi </a:t>
            </a:r>
            <a:r>
              <a:rPr lang="vi-VN" sz="2600" err="1">
                <a:latin typeface="Arial"/>
                <a:cs typeface="Arial"/>
              </a:rPr>
              <a:t>thực</a:t>
            </a:r>
            <a:r>
              <a:rPr lang="vi-VN" sz="2600">
                <a:latin typeface="Arial"/>
                <a:cs typeface="Arial"/>
              </a:rPr>
              <a:t> </a:t>
            </a:r>
            <a:r>
              <a:rPr lang="vi-VN" sz="2600" err="1">
                <a:latin typeface="Arial"/>
                <a:cs typeface="Arial"/>
              </a:rPr>
              <a:t>tế</a:t>
            </a:r>
            <a:r>
              <a:rPr lang="vi-VN" sz="2600">
                <a:latin typeface="Arial"/>
                <a:cs typeface="Arial"/>
              </a:rPr>
              <a:t> </a:t>
            </a:r>
          </a:p>
          <a:p>
            <a:pPr lvl="1"/>
            <a:endParaRPr lang="vi-VN">
              <a:latin typeface="Arial"/>
              <a:cs typeface="Arial"/>
            </a:endParaRPr>
          </a:p>
          <a:p>
            <a:pPr marL="457200" lvl="1" indent="0">
              <a:buNone/>
            </a:pPr>
            <a:endParaRPr lang="vi-VN">
              <a:latin typeface="Arial"/>
              <a:cs typeface="Arial"/>
            </a:endParaRPr>
          </a:p>
        </p:txBody>
      </p:sp>
      <p:sp>
        <p:nvSpPr>
          <p:cNvPr id="4" name="Slide Number Placeholder 3">
            <a:extLst>
              <a:ext uri="{FF2B5EF4-FFF2-40B4-BE49-F238E27FC236}">
                <a16:creationId xmlns:a16="http://schemas.microsoft.com/office/drawing/2014/main" id="{CB31BBDB-1DCA-444C-A12F-824E93D7301E}"/>
              </a:ext>
            </a:extLst>
          </p:cNvPr>
          <p:cNvSpPr>
            <a:spLocks noGrp="1"/>
          </p:cNvSpPr>
          <p:nvPr>
            <p:ph type="sldNum" sz="quarter" idx="12"/>
          </p:nvPr>
        </p:nvSpPr>
        <p:spPr/>
        <p:txBody>
          <a:bodyPr/>
          <a:lstStyle/>
          <a:p>
            <a:fld id="{11F88B7E-86B8-4862-842E-2DB840C1EC76}" type="slidenum">
              <a:rPr lang="zh-CN" altLang="en-US" smtClean="0"/>
              <a:t>9</a:t>
            </a:fld>
            <a:endParaRPr lang="zh-CN" altLang="en-US"/>
          </a:p>
        </p:txBody>
      </p:sp>
    </p:spTree>
    <p:extLst>
      <p:ext uri="{BB962C8B-B14F-4D97-AF65-F5344CB8AC3E}">
        <p14:creationId xmlns:p14="http://schemas.microsoft.com/office/powerpoint/2010/main" val="39682286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6F08E5A4239614CB5BAF2557A729EEF" ma:contentTypeVersion="14" ma:contentTypeDescription="Create a new document." ma:contentTypeScope="" ma:versionID="b5aabef1a4f99bf6e6c947467fb9e44e">
  <xsd:schema xmlns:xsd="http://www.w3.org/2001/XMLSchema" xmlns:xs="http://www.w3.org/2001/XMLSchema" xmlns:p="http://schemas.microsoft.com/office/2006/metadata/properties" xmlns:ns3="a94b8558-35f8-4b39-9a7c-afb4ca6f5602" xmlns:ns4="641854db-daa4-4714-b351-8bc341fd4442" targetNamespace="http://schemas.microsoft.com/office/2006/metadata/properties" ma:root="true" ma:fieldsID="aa57801acecde4a27081ec69bb9c2840" ns3:_="" ns4:_="">
    <xsd:import namespace="a94b8558-35f8-4b39-9a7c-afb4ca6f5602"/>
    <xsd:import namespace="641854db-daa4-4714-b351-8bc341fd4442"/>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4b8558-35f8-4b39-9a7c-afb4ca6f56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41854db-daa4-4714-b351-8bc341fd444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081823C-6B01-4FF7-AD32-484FF09E740B}">
  <ds:schemaRefs>
    <ds:schemaRef ds:uri="http://schemas.microsoft.com/sharepoint/v3/contenttype/forms"/>
  </ds:schemaRefs>
</ds:datastoreItem>
</file>

<file path=customXml/itemProps2.xml><?xml version="1.0" encoding="utf-8"?>
<ds:datastoreItem xmlns:ds="http://schemas.openxmlformats.org/officeDocument/2006/customXml" ds:itemID="{530B9145-DCCA-4780-A89D-6C0F23788AF4}">
  <ds:schemaRefs>
    <ds:schemaRef ds:uri="641854db-daa4-4714-b351-8bc341fd4442"/>
    <ds:schemaRef ds:uri="a94b8558-35f8-4b39-9a7c-afb4ca6f560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8BB59B5-6DF9-4F6C-8C80-DC634B190B8E}">
  <ds:schemaRefs>
    <ds:schemaRef ds:uri="641854db-daa4-4714-b351-8bc341fd4442"/>
    <ds:schemaRef ds:uri="a94b8558-35f8-4b39-9a7c-afb4ca6f560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Trình chiếu Trên màn hình (4:3)</PresentationFormat>
  <Slides>35</Slides>
  <Notes>18</Notes>
  <HiddenSlides>0</HiddenSlides>
  <ScaleCrop>false</ScaleCrop>
  <HeadingPairs>
    <vt:vector size="4" baseType="variant">
      <vt:variant>
        <vt:lpstr>Chủ đề</vt:lpstr>
      </vt:variant>
      <vt:variant>
        <vt:i4>1</vt:i4>
      </vt:variant>
      <vt:variant>
        <vt:lpstr>Tiêu đề Bản chiếu</vt:lpstr>
      </vt:variant>
      <vt:variant>
        <vt:i4>35</vt:i4>
      </vt:variant>
    </vt:vector>
  </HeadingPairs>
  <TitlesOfParts>
    <vt:vector size="36" baseType="lpstr">
      <vt:lpstr>Office Theme</vt:lpstr>
      <vt:lpstr>Bản trình bày PowerPoint</vt:lpstr>
      <vt:lpstr>MỤC LỤC</vt:lpstr>
      <vt:lpstr>GIỚI THIỆU ĐỀ TÀI</vt:lpstr>
      <vt:lpstr>LUẬT CHƠI</vt:lpstr>
      <vt:lpstr>LUẬT CHƠI</vt:lpstr>
      <vt:lpstr>CƠ SỞ LÝ THUYẾT</vt:lpstr>
      <vt:lpstr>TÌM KIẾM CÓ ĐỐI THỦ</vt:lpstr>
      <vt:lpstr>MỘT SỐ KHÁI NIỆM</vt:lpstr>
      <vt:lpstr>CÁC CHIẾN LỰC TỐI ƯU CỦA GIẢI THUẬT MINIMAX</vt:lpstr>
      <vt:lpstr>GIÁ TRỊ MINIMAX</vt:lpstr>
      <vt:lpstr>GIẢI THUẬT MINIMAX</vt:lpstr>
      <vt:lpstr>Phương pháp cắt tỉa α – β (Alpha-beta prunning) </vt:lpstr>
      <vt:lpstr>CẮT TỈA ALPHA - BETA</vt:lpstr>
      <vt:lpstr>Giải thuật ALPHA-BETA PURNING</vt:lpstr>
      <vt:lpstr>Giải thuật ALPHA-BETA PURNING</vt:lpstr>
      <vt:lpstr>KỸ THUẬT LƯỢNG GIÁ</vt:lpstr>
      <vt:lpstr>PHÂN TÍCH VÀ THIẾT KẾ</vt:lpstr>
      <vt:lpstr>Ý TƯỞNG GIẢI QUYẾT</vt:lpstr>
      <vt:lpstr>BIỂU DIỄN BÀI TOÁN TRÒ CHƠI ĐỐI KHÁNG</vt:lpstr>
      <vt:lpstr>Biểu diễn bài toán trò chơi đối kháng</vt:lpstr>
      <vt:lpstr>ÁP DỤNG CƠ SỞ LÝ THUYẾT</vt:lpstr>
      <vt:lpstr>KỸ THUẬT LƯỢNG GIÁ</vt:lpstr>
      <vt:lpstr>Cụ thể hàm lượng giá</vt:lpstr>
      <vt:lpstr>Ví dụ cho giải thuật minimax với depth = 2</vt:lpstr>
      <vt:lpstr>PHÁT BIỂU BÀI TOÁN MỘT CÁCH HÌNH THỨC</vt:lpstr>
      <vt:lpstr>THỐNG KÊ</vt:lpstr>
      <vt:lpstr>SO SÁNH HAI THUẬT TOÁN MINIMAX VÀ ALPHA-BETA</vt:lpstr>
      <vt:lpstr>SO SÁNH HAI THUẬT TOÁN MINIMAX VÀ ALPHA-BETA</vt:lpstr>
      <vt:lpstr>SO SÁNH HAI THUẬT TOÁN MINIMAX VÀ ALPHA-BETA</vt:lpstr>
      <vt:lpstr>GIỚI THIỆU CHƯƠNG TRÌNH ỨNG DỤNG</vt:lpstr>
      <vt:lpstr>GIAO DIỆN GAME</vt:lpstr>
      <vt:lpstr>GIAO DIỆN GAME</vt:lpstr>
      <vt:lpstr>XÂY DỰNG GAME</vt:lpstr>
      <vt:lpstr>DEMO</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Long Long</dc:creator>
  <cp:revision>136</cp:revision>
  <dcterms:created xsi:type="dcterms:W3CDTF">2020-04-20T02:25:53Z</dcterms:created>
  <dcterms:modified xsi:type="dcterms:W3CDTF">2022-01-20T00:39:54Z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0x010100E6F08E5A4239614CB5BAF2557A729EEF</vt:lpwstr>
  </property>
</Properties>
</file>