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5" r:id="rId10"/>
    <p:sldId id="268" r:id="rId11"/>
    <p:sldId id="261" r:id="rId12"/>
    <p:sldId id="266" r:id="rId13"/>
    <p:sldId id="267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7" autoAdjust="0"/>
  </p:normalViewPr>
  <p:slideViewPr>
    <p:cSldViewPr>
      <p:cViewPr varScale="1">
        <p:scale>
          <a:sx n="60" d="100"/>
          <a:sy n="60" d="100"/>
        </p:scale>
        <p:origin x="16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200" d="100"/>
          <a:sy n="200" d="100"/>
        </p:scale>
        <p:origin x="144" y="-11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3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8.emf"/><Relationship Id="rId1" Type="http://schemas.openxmlformats.org/officeDocument/2006/relationships/image" Target="../media/image14.emf"/><Relationship Id="rId4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9ED2A602-AC7C-4D67-B6E1-EB1BC0DD19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4F91FC1-6903-4665-AB51-58F458E4C7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A4E9E-548F-4679-9ECD-006187D2A50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3F7277E-5539-4F84-B670-1528952079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12F6088-EAAE-4748-975C-A2DB9E5629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240E-3409-4549-A058-3E142743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0CD415-D059-4219-A6AD-364564B873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D0FD3-F915-4511-8ADA-14426E2572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F8DA1F-DDFC-4543-85C3-5F70928F496E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9E1F722-6105-4B2A-82C3-ECB6AF9AB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E884CD6-EA42-4AF8-AFBA-00BA6996B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A0AAB-E7FD-40E7-B4BA-704E9669C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2B073-AA4E-43D2-B756-E2A8A81C5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4D00A84-252E-4972-BCE1-0958E58BDC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1E043BB-A98E-4FC7-8F8F-DE9519EC07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DBDB0CA6-54FA-44EC-B7D9-7282EEA17E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A0B4E129-81CB-4647-BFFA-1AF094970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538224-5B01-4014-9161-EA24A0AD5B9B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D9DFD028-017B-4EDA-9275-B2023C6084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294172AE-40D4-4719-A024-F6FFB32725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94DE3-25F2-42FC-9550-923112A56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6940BE-C98E-4DFD-8D14-89D8E5D8B066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00A84-252E-4972-BCE1-0958E58BDC0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39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2CE771AD-B8E8-4BFE-9CAB-CF76862606C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E2233B2A-F3CA-4F6E-BC2E-F589445D345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A882C80E-1CEE-44AA-9BB5-193DBCA662F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29E61A8-6057-4037-A269-A1FE2B42C99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99C65793-E677-4DB3-A4D1-C9506CC26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Straight Connector 25">
            <a:extLst>
              <a:ext uri="{FF2B5EF4-FFF2-40B4-BE49-F238E27FC236}">
                <a16:creationId xmlns:a16="http://schemas.microsoft.com/office/drawing/2014/main" id="{99952E5A-DB80-4A76-974D-45337D92A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CD003A93-7442-49AD-BBFF-AC9422950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E4F867CD-2B2C-4D32-8168-4290FB71D4E7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28">
            <a:extLst>
              <a:ext uri="{FF2B5EF4-FFF2-40B4-BE49-F238E27FC236}">
                <a16:creationId xmlns:a16="http://schemas.microsoft.com/office/drawing/2014/main" id="{9D3EC164-8312-46CA-A86A-063BCF435B72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>
            <a:extLst>
              <a:ext uri="{FF2B5EF4-FFF2-40B4-BE49-F238E27FC236}">
                <a16:creationId xmlns:a16="http://schemas.microsoft.com/office/drawing/2014/main" id="{3EFF1400-FF12-4A08-92B9-C996FCE4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E6B8D-E31A-4834-AC43-DAE5BF2BE703}" type="datetime1">
              <a:rPr lang="vi-VN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16" name="Footer Placeholder 16">
            <a:extLst>
              <a:ext uri="{FF2B5EF4-FFF2-40B4-BE49-F238E27FC236}">
                <a16:creationId xmlns:a16="http://schemas.microsoft.com/office/drawing/2014/main" id="{64A32E3E-B98C-43C2-ACC5-1B268B0A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16</a:t>
            </a:r>
          </a:p>
        </p:txBody>
      </p:sp>
      <p:sp>
        <p:nvSpPr>
          <p:cNvPr id="17" name="Slide Number Placeholder 28">
            <a:extLst>
              <a:ext uri="{FF2B5EF4-FFF2-40B4-BE49-F238E27FC236}">
                <a16:creationId xmlns:a16="http://schemas.microsoft.com/office/drawing/2014/main" id="{E0CB4479-A358-4980-B0B4-84332112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FA5020F7-4F63-40B7-A4FE-7C9E2A6190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279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42E6-D6F0-43F1-A640-F832E97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7F9C2-9307-40A1-A36D-F02E3F4D7B36}" type="datetime1">
              <a:rPr lang="vi-VN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8FB2-41E0-4C08-9D72-31655680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6E341-B310-445E-808F-4D3BF0AD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F1A6B-1DB3-48FA-8863-3263E0624D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099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595215C6-88C9-401B-9595-CB5480DEB3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8D2F4880-617C-425A-830D-67DC9311E76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44E6A38F-3487-4780-A023-5268BC8A49A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9CA0C65B-20E6-4923-A442-C54B4A5F975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B0DBDEC9-A394-429B-A2FB-7005C5FAD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2E2F05D7-4DA3-4BC7-892D-C8B1F4F2B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Straight Connector 26">
            <a:extLst>
              <a:ext uri="{FF2B5EF4-FFF2-40B4-BE49-F238E27FC236}">
                <a16:creationId xmlns:a16="http://schemas.microsoft.com/office/drawing/2014/main" id="{C1DE1D22-9104-4778-9EA0-561343980F3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id="{6C177C4C-500D-44E2-B489-D6083A30B263}"/>
              </a:ext>
            </a:extLst>
          </p:cNvPr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220887A9-D31D-4E05-94AE-81267806422E}"/>
              </a:ext>
            </a:extLst>
          </p:cNvPr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9E3B42-8061-4513-ADE7-2C6415C14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14199613-7873-43C6-9E69-8613D0FFCE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9719B09-F97F-4A6E-B54B-9006B07F588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A4C37-17F5-48E4-BF23-1F215931CE00}" type="datetime1">
              <a:rPr lang="vi-VN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5AC3EBD-E8F4-4901-896E-36A25CA4C6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16</a:t>
            </a:r>
          </a:p>
        </p:txBody>
      </p:sp>
    </p:spTree>
    <p:extLst>
      <p:ext uri="{BB962C8B-B14F-4D97-AF65-F5344CB8AC3E}">
        <p14:creationId xmlns:p14="http://schemas.microsoft.com/office/powerpoint/2010/main" val="3110603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D5D6-1B7C-42E6-B985-8E32B88E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A295F-52DD-4F53-B534-51BAA38FC950}" type="datetime1">
              <a:rPr lang="vi-VN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0A61-174D-4B56-9EA5-F2CF0D44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16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EDC-5AE1-4393-B935-D076E23C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09A04980-42AC-40C3-8310-652CE1D356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710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43C10B7-05E1-48B4-9E13-83515D22FD0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3B6E0B2F-C05A-4781-9CE9-7247CEFA13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CF07A1A2-A0EC-4963-8FD9-1B7A67BF18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615D6773-9CAD-4C6C-A766-1BA006BBF36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8CFA6836-08D9-4334-8812-2EE58F378A5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BF06526C-77E7-49FB-8AFF-42F8424BF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F166BADB-D55B-48D6-8213-9513D3BA3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CCE49DD8-D3CE-41E8-AD51-F6E5CEE82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Straight Connector 28">
            <a:extLst>
              <a:ext uri="{FF2B5EF4-FFF2-40B4-BE49-F238E27FC236}">
                <a16:creationId xmlns:a16="http://schemas.microsoft.com/office/drawing/2014/main" id="{9C699F03-6F88-4495-9D68-829B79FFF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" name="Oval 29">
            <a:extLst>
              <a:ext uri="{FF2B5EF4-FFF2-40B4-BE49-F238E27FC236}">
                <a16:creationId xmlns:a16="http://schemas.microsoft.com/office/drawing/2014/main" id="{0ABDB2AD-30D0-4D85-A363-20E359192AC5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30">
            <a:extLst>
              <a:ext uri="{FF2B5EF4-FFF2-40B4-BE49-F238E27FC236}">
                <a16:creationId xmlns:a16="http://schemas.microsoft.com/office/drawing/2014/main" id="{5733CAB0-B85E-403A-817F-B071A2F9F82F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83A974A-BD11-4DB5-944D-29DA93F682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16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421E5372-05BA-44D5-A61D-D217DB1A7C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01356-598E-4780-8A80-A090A4BB3EBA}" type="datetime1">
              <a:rPr lang="vi-VN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0804F66-A54E-41AF-8FCF-D45029C7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A3F5A72E-2796-4C25-8DBA-2A24C09321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092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>
            <a:extLst>
              <a:ext uri="{FF2B5EF4-FFF2-40B4-BE49-F238E27FC236}">
                <a16:creationId xmlns:a16="http://schemas.microsoft.com/office/drawing/2014/main" id="{D8CBFBAD-4880-49C0-BA2A-F30A4F0658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DDDB7DD-89C6-4FAA-B144-763F9EA0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80124-D2DA-4FF0-902C-B52AB2B52F5E}" type="datetime1">
              <a:rPr lang="vi-VN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5CDEF27-D1B7-4E4A-8CD4-FF23E822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16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85C6012-C0F0-4DDA-9080-2BD620FB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B0EEC-CF0F-4682-AD80-67A603C54B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054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19">
            <a:extLst>
              <a:ext uri="{FF2B5EF4-FFF2-40B4-BE49-F238E27FC236}">
                <a16:creationId xmlns:a16="http://schemas.microsoft.com/office/drawing/2014/main" id="{6E32DECC-AFD1-42A1-A3D0-38432D81FF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BD76734-8F48-4230-882C-92D0DA78586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FB2F906F-FE6D-4882-97C1-C127C09A3B5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59DEC3-BFD7-4BE7-98F7-0109FF51C02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C3A9C77E-2947-46DC-A816-56F66C8019D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44E3DAB7-E2B4-452B-8F94-03A9610E710E}"/>
              </a:ext>
            </a:extLst>
          </p:cNvPr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1BB6EF24-5133-4F27-92FE-ACD1D7774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" name="Straight Connector 27">
            <a:extLst>
              <a:ext uri="{FF2B5EF4-FFF2-40B4-BE49-F238E27FC236}">
                <a16:creationId xmlns:a16="http://schemas.microsoft.com/office/drawing/2014/main" id="{0C4B61EE-4D72-4341-BF7E-B04C2A115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433EDE04-7123-4A36-913F-29B14DE51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EA3441F7-1306-4D93-8130-7E4CA408FD54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9788D229-3062-4C57-ACF0-DDF5DAEFC5DE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>
            <a:extLst>
              <a:ext uri="{FF2B5EF4-FFF2-40B4-BE49-F238E27FC236}">
                <a16:creationId xmlns:a16="http://schemas.microsoft.com/office/drawing/2014/main" id="{2993629B-BFFC-474A-8CB3-D703F94E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4E0A7-26F3-4E95-9EDE-FE1E9BDC9FC8}" type="datetime1">
              <a:rPr lang="vi-VN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098102FB-B7C0-45C3-B9B2-1EB71D9E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16</a:t>
            </a: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3A56448D-FB2F-4A96-BC82-4D117363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F861883-256C-4F55-985D-1B073C29DA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410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17EA7-C634-4DEA-A2FC-10274728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2C613-8CAA-4D5B-AEE3-D85F418F8E82}" type="datetime1">
              <a:rPr lang="vi-VN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9F9B9-ABF5-4B21-86C3-F98FA81C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04855-00D8-401C-A2F9-7C0AD943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FB099B5B-707A-450D-90EA-00B09381CB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0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71B330A7-FD2D-4BE2-A85B-83DBCE6BBF3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60F9FB4C-9666-4ABC-BBC5-5DEA2D90874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AE9E4629-EB5A-403D-8D42-3CB02FBED65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C8E64468-834D-4BCF-9EC1-614559D8225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CDC8A412-E951-4B77-A26E-BD6743A88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706CC11B-FD17-42F6-9B6D-E1BDD3F3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7BB5ECA0-70DB-4481-803D-E56442CE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28D22-D7E1-4F79-BB26-AA1754E566DC}" type="datetime1">
              <a:rPr lang="vi-VN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F48B1F5-A64B-4054-9F97-8791C2CF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16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F28FFD0-7B62-4159-A344-B499A9B7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64E7EA-7261-4E54-BC3E-011C4D6AD4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62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>
            <a:extLst>
              <a:ext uri="{FF2B5EF4-FFF2-40B4-BE49-F238E27FC236}">
                <a16:creationId xmlns:a16="http://schemas.microsoft.com/office/drawing/2014/main" id="{C285A431-F167-47DD-A579-D1B5A5E0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9DEAC12E-043A-4DDF-831C-C6D43860BCE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796A0BE4-DAC5-4C6C-AAC7-EFBC6C9AB18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FC9F1A6D-F957-4442-A016-10E6DABAC17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72953B2B-8257-4B0C-818A-B270EC9E05F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36DBAA7E-878D-4652-8007-4F590B69AA01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38FAF123-D76E-49D0-8511-05994734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Straight Connector 27">
            <a:extLst>
              <a:ext uri="{FF2B5EF4-FFF2-40B4-BE49-F238E27FC236}">
                <a16:creationId xmlns:a16="http://schemas.microsoft.com/office/drawing/2014/main" id="{A707A025-6124-4A1A-9E3B-D872D8F0E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" name="Oval 28">
            <a:extLst>
              <a:ext uri="{FF2B5EF4-FFF2-40B4-BE49-F238E27FC236}">
                <a16:creationId xmlns:a16="http://schemas.microsoft.com/office/drawing/2014/main" id="{74D36AB8-2B70-457A-8ED5-403448980E78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29">
            <a:extLst>
              <a:ext uri="{FF2B5EF4-FFF2-40B4-BE49-F238E27FC236}">
                <a16:creationId xmlns:a16="http://schemas.microsoft.com/office/drawing/2014/main" id="{7E3B3A31-78B2-4B8B-B807-542AC7FF79AF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91518D60-4272-480C-9C81-665ADE0BC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528005-77A7-4712-ABEE-D0C571504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8E0D11E-379C-4CB8-B676-D2E83929B4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0BF18C93-C4C8-4E1B-B977-E364355D26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8C957-44ED-40B6-BFB1-CC8BF90C01C3}" type="datetime1">
              <a:rPr lang="vi-VN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1075976-D73E-4EAF-ADF7-50164A9B4C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16</a:t>
            </a:r>
          </a:p>
        </p:txBody>
      </p:sp>
    </p:spTree>
    <p:extLst>
      <p:ext uri="{BB962C8B-B14F-4D97-AF65-F5344CB8AC3E}">
        <p14:creationId xmlns:p14="http://schemas.microsoft.com/office/powerpoint/2010/main" val="873197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9">
            <a:extLst>
              <a:ext uri="{FF2B5EF4-FFF2-40B4-BE49-F238E27FC236}">
                <a16:creationId xmlns:a16="http://schemas.microsoft.com/office/drawing/2014/main" id="{31FA638A-62D5-41C4-9D90-178CC27DD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15D60F7D-CD7D-4B84-BD33-F335052E00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752AA757-621E-4FA9-ADC4-71EDFA5A343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1D8A8444-991F-496E-B13B-9257CA909E9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4FF61709-8743-4271-87D2-D4DE8D8E73A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FA5F9F84-C79C-4799-88AC-A6DD3C105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453E437D-8A37-4379-8ADB-A033733337DA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7B779591-8BF1-4005-8B8B-0BEA699CB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Oval 28">
            <a:extLst>
              <a:ext uri="{FF2B5EF4-FFF2-40B4-BE49-F238E27FC236}">
                <a16:creationId xmlns:a16="http://schemas.microsoft.com/office/drawing/2014/main" id="{189E8A7D-5B44-49FE-AE6F-D622AE0FB50B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29">
            <a:extLst>
              <a:ext uri="{FF2B5EF4-FFF2-40B4-BE49-F238E27FC236}">
                <a16:creationId xmlns:a16="http://schemas.microsoft.com/office/drawing/2014/main" id="{4EC90AFC-B0D1-41AA-B824-0299963FFF9C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D100EC3E-1276-4A26-B4E5-D1332A990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28204C3-45AF-4071-9361-6C620E2E9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5007647-7A57-4761-A09E-7C5D3A18D2F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BEC14D09-D072-41BC-9FD2-CBB4C425643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40B57-0CCF-4C4E-BC8F-1599D0A193A2}" type="datetime1">
              <a:rPr lang="vi-VN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CF9DA164-9483-40D1-B6F3-3C6E676A99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16</a:t>
            </a:r>
          </a:p>
        </p:txBody>
      </p:sp>
    </p:spTree>
    <p:extLst>
      <p:ext uri="{BB962C8B-B14F-4D97-AF65-F5344CB8AC3E}">
        <p14:creationId xmlns:p14="http://schemas.microsoft.com/office/powerpoint/2010/main" val="141809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9E025E-30DC-4C6B-97FB-EFB3D50400E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25A5A9-8F2F-4D61-A300-F03AB637283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EAAB94-BE3D-43E0-9CE3-7BCA336F7F6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3B17A4-9AAC-4B0D-B2CB-D1EF1CB59D0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7A7EEA-4001-46BA-BD85-8E560C146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BDAEE65-5354-4F87-AFCA-88B841F98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725D733-20ED-4D32-ACE0-B459CBF248CE}" type="datetime1">
              <a:rPr lang="vi-VN"/>
              <a:pPr>
                <a:defRPr/>
              </a:pPr>
              <a:t>08/11/2021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98F6E-6E7E-4F22-BE93-DEFA41ABA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5B511-5175-4509-A261-8B69084E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4EF1733-BE2B-4885-AB1D-F7393621F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CB52D4-078E-498E-855B-8D4A91F8E735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1D3113-41CE-432D-A6A0-BB287ADD06C9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39AFF89-8030-4359-8873-3210729F7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600">
                <a:solidFill>
                  <a:srgbClr val="7B9899"/>
                </a:solidFill>
              </a:defRPr>
            </a:lvl1pPr>
          </a:lstStyle>
          <a:p>
            <a:fld id="{C1A6FFB8-C2DB-437A-B80A-4ABF4062D3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8" name="Title Placeholder 21">
            <a:extLst>
              <a:ext uri="{FF2B5EF4-FFF2-40B4-BE49-F238E27FC236}">
                <a16:creationId xmlns:a16="http://schemas.microsoft.com/office/drawing/2014/main" id="{B6B6EADB-E414-4293-BECB-A216F942DCF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59" name="Text Placeholder 12">
            <a:extLst>
              <a:ext uri="{FF2B5EF4-FFF2-40B4-BE49-F238E27FC236}">
                <a16:creationId xmlns:a16="http://schemas.microsoft.com/office/drawing/2014/main" id="{FC42C110-A3A5-4ED7-A0DD-1F1087FFB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6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6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F2DC7C-0434-4986-A59A-F6E34B640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953000"/>
            <a:ext cx="6019800" cy="13716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1.Lê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dũng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2.Nguyễn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sỹ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DF6A6F83-8205-47A5-AD83-3AC11CF30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THUẬT TOÁN MÃ HÓA </a:t>
            </a:r>
            <a:r>
              <a:rPr lang="en-US" altLang="en-US" sz="4800" b="1" dirty="0"/>
              <a:t>RSA</a:t>
            </a:r>
          </a:p>
        </p:txBody>
      </p:sp>
      <p:sp>
        <p:nvSpPr>
          <p:cNvPr id="18436" name="Date Placeholder 3">
            <a:extLst>
              <a:ext uri="{FF2B5EF4-FFF2-40B4-BE49-F238E27FC236}">
                <a16:creationId xmlns:a16="http://schemas.microsoft.com/office/drawing/2014/main" id="{8C857B1A-D1AA-4E11-9781-10A98DC8B9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B1E7A9-311B-4EE3-BF81-2EA928D10F8E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62492-9FB8-4356-B606-E9DFDB2F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0AC1B0-735D-404B-865C-328EA50F13D9}" type="slidenum">
              <a:rPr lang="en-US" altLang="en-US">
                <a:solidFill>
                  <a:srgbClr val="7B9899"/>
                </a:solidFill>
              </a:rPr>
              <a:pPr eaLnBrk="1" hangingPunct="1"/>
              <a:t>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0BF5E-6038-46EC-BC1C-9DA19549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4</a:t>
            </a:r>
          </a:p>
          <a:p>
            <a:pPr>
              <a:defRPr/>
            </a:pPr>
            <a:endParaRPr lang="en-US" b="1" dirty="0">
              <a:latin typeface="+mj-lt"/>
            </a:endParaRPr>
          </a:p>
        </p:txBody>
      </p:sp>
      <p:sp>
        <p:nvSpPr>
          <p:cNvPr id="18439" name="TextBox 6">
            <a:extLst>
              <a:ext uri="{FF2B5EF4-FFF2-40B4-BE49-F238E27FC236}">
                <a16:creationId xmlns:a16="http://schemas.microsoft.com/office/drawing/2014/main" id="{41E030A2-072D-4D24-AEF2-6C30D4EFD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85800"/>
            <a:ext cx="7086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TOÀN VÀ BẢO MẬT THÔNG TIN</a:t>
            </a: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740E3458-9B1F-48FA-8733-7F96F4B1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0"/>
            <a:ext cx="3450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D5D3280A-63E3-4100-B8CF-3E53B680B4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47C203-2FD1-44F0-9A54-4E2467809718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272C5E43-802B-433A-9098-FE989CFD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EC8E-B890-4C87-99C1-A6E528B3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6ACEE6-98C1-4E26-A8D9-0C9EB7CD169B}" type="slidenum">
              <a:rPr lang="en-US" altLang="en-US">
                <a:solidFill>
                  <a:srgbClr val="7B9899"/>
                </a:solidFill>
              </a:rPr>
              <a:pPr eaLnBrk="1" hangingPunct="1"/>
              <a:t>10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2C0EF-E641-47E8-968F-353CCA476CC2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THUẬT TOÁN MÃ HÓA </a:t>
            </a:r>
            <a:r>
              <a:rPr lang="en-US" sz="4400" b="1">
                <a:latin typeface="+mj-lt"/>
                <a:ea typeface="+mj-ea"/>
                <a:cs typeface="+mj-cs"/>
              </a:rPr>
              <a:t>RSA</a:t>
            </a:r>
          </a:p>
        </p:txBody>
      </p:sp>
      <p:sp>
        <p:nvSpPr>
          <p:cNvPr id="24582" name="Content Placeholder 2">
            <a:extLst>
              <a:ext uri="{FF2B5EF4-FFF2-40B4-BE49-F238E27FC236}">
                <a16:creationId xmlns:a16="http://schemas.microsoft.com/office/drawing/2014/main" id="{9C7E101F-EA28-4A23-8563-E6F89A1AC6D6}"/>
              </a:ext>
            </a:extLst>
          </p:cNvPr>
          <p:cNvSpPr txBox="1">
            <a:spLocks/>
          </p:cNvSpPr>
          <p:nvPr/>
        </p:nvSpPr>
        <p:spPr bwMode="auto">
          <a:xfrm>
            <a:off x="228600" y="1524000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3. Độ an toàn mã hóa RSA(tiếp)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en-US" sz="2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3" name="Rectangle 8">
            <a:extLst>
              <a:ext uri="{FF2B5EF4-FFF2-40B4-BE49-F238E27FC236}">
                <a16:creationId xmlns:a16="http://schemas.microsoft.com/office/drawing/2014/main" id="{2A4BEB0C-9E9C-4935-B87D-9F660BC63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81200"/>
            <a:ext cx="8534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-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ách thức phân phối khóa công khai là một trong những yếu tố quyết định đối với độ an toàn của </a:t>
            </a:r>
            <a:r>
              <a:rPr lang="vi-V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này nảy sinh ra 1 lỗ hổng gọi là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Man-in-the-middle attack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(tấn công vào giữa)</a:t>
            </a:r>
          </a:p>
          <a:p>
            <a:pPr lvl="1" eaLnBrk="1" hangingPunct="1">
              <a:buFontTx/>
              <a:buChar char="-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Khi A và B trao đổi thông tin thì C có thể gửi cho A một khóa bất kì để A tin rằng đó là khóa công khai của B gửi.</a:t>
            </a:r>
          </a:p>
          <a:p>
            <a:pPr lvl="1" eaLnBrk="1" hangingPunct="1">
              <a:buFontTx/>
              <a:buChar char="-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Sau đó C sẽ giải mã và đánh cắp được thông tin. Đồng thời mã hóa lại thông tin theo khóa công khai của B và gửi lại cho B.</a:t>
            </a:r>
          </a:p>
          <a:p>
            <a:pPr lvl="1" eaLnBrk="1" hangingPunct="1">
              <a:buFontTx/>
              <a:buChar char="-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Về nguyên tắc, cả A và B đều không phát hiện được sự can thiệp của C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FF6D407D-659F-42DD-97BF-E76C4CC28F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188962-8B15-4511-86C4-CBBABAA42D76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5EE2CF0F-4A12-4EDD-AED3-0FDC0913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2479-278B-4C64-90E7-D8D67474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266230-79DC-4745-8904-3C35867F1E2E}" type="slidenum">
              <a:rPr lang="en-US" altLang="en-US">
                <a:solidFill>
                  <a:srgbClr val="7B9899"/>
                </a:solidFill>
              </a:rPr>
              <a:pPr eaLnBrk="1" hangingPunct="1"/>
              <a:t>11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8C1A0C-39D5-4513-A8CC-4B82929504B1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THUẬT TOÁN MÃ HÓA </a:t>
            </a:r>
            <a:r>
              <a:rPr lang="en-US" sz="4400" b="1" i="1">
                <a:latin typeface="Times New Roman" pitchFamily="18" charset="0"/>
                <a:ea typeface="+mj-ea"/>
                <a:cs typeface="Times New Roman" pitchFamily="18" charset="0"/>
              </a:rPr>
              <a:t>RSA</a:t>
            </a:r>
          </a:p>
        </p:txBody>
      </p:sp>
      <p:sp>
        <p:nvSpPr>
          <p:cNvPr id="26630" name="Content Placeholder 7">
            <a:extLst>
              <a:ext uri="{FF2B5EF4-FFF2-40B4-BE49-F238E27FC236}">
                <a16:creationId xmlns:a16="http://schemas.microsoft.com/office/drawing/2014/main" id="{03F5E26C-50BE-4556-AF4B-5B9015C3D6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981200"/>
            <a:ext cx="8504238" cy="4117975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vi-VN" altLang="en-US" sz="2400" dirty="0"/>
              <a:t>Thông tin </a:t>
            </a:r>
            <a:r>
              <a:rPr lang="vi-VN" altLang="en-US" sz="2400" dirty="0" err="1"/>
              <a:t>truyền</a:t>
            </a:r>
            <a:r>
              <a:rPr lang="vi-VN" altLang="en-US" sz="2400" dirty="0"/>
              <a:t> đi trên </a:t>
            </a:r>
            <a:r>
              <a:rPr lang="vi-VN" altLang="en-US" sz="2400" dirty="0" err="1"/>
              <a:t>mạng</a:t>
            </a:r>
            <a:r>
              <a:rPr lang="vi-VN" altLang="en-US" sz="2400" dirty="0"/>
              <a:t> </a:t>
            </a:r>
            <a:r>
              <a:rPr lang="vi-VN" altLang="en-US" sz="2400" dirty="0" err="1"/>
              <a:t>cũng</a:t>
            </a:r>
            <a:r>
              <a:rPr lang="vi-VN" altLang="en-US" sz="2400" dirty="0"/>
              <a:t> </a:t>
            </a:r>
            <a:r>
              <a:rPr lang="vi-VN" altLang="en-US" sz="2400" dirty="0" err="1"/>
              <a:t>cần</a:t>
            </a:r>
            <a:r>
              <a:rPr lang="vi-VN" altLang="en-US" sz="2400" dirty="0"/>
              <a:t> </a:t>
            </a:r>
            <a:r>
              <a:rPr lang="vi-VN" altLang="en-US" sz="2400" dirty="0" err="1"/>
              <a:t>thiết</a:t>
            </a:r>
            <a:r>
              <a:rPr lang="vi-VN" altLang="en-US" sz="2400" dirty="0"/>
              <a:t> </a:t>
            </a:r>
            <a:r>
              <a:rPr lang="vi-VN" altLang="en-US" sz="2400" dirty="0" err="1"/>
              <a:t>phải</a:t>
            </a:r>
            <a:r>
              <a:rPr lang="vi-VN" altLang="en-US" sz="2400" dirty="0"/>
              <a:t> </a:t>
            </a:r>
            <a:r>
              <a:rPr lang="vi-VN" altLang="en-US" sz="2400" dirty="0" err="1"/>
              <a:t>được</a:t>
            </a:r>
            <a:r>
              <a:rPr lang="vi-VN" altLang="en-US" sz="2400" dirty="0"/>
              <a:t> </a:t>
            </a:r>
            <a:r>
              <a:rPr lang="vi-VN" altLang="en-US" sz="2400" dirty="0" err="1"/>
              <a:t>xác</a:t>
            </a:r>
            <a:r>
              <a:rPr lang="vi-VN" altLang="en-US" sz="2400" dirty="0"/>
              <a:t> </a:t>
            </a:r>
            <a:r>
              <a:rPr lang="vi-VN" altLang="en-US" sz="2400" dirty="0" err="1"/>
              <a:t>nhận</a:t>
            </a:r>
            <a:r>
              <a:rPr lang="vi-VN" altLang="en-US" sz="2400" dirty="0"/>
              <a:t> </a:t>
            </a:r>
            <a:r>
              <a:rPr lang="vi-VN" altLang="en-US" sz="2400" dirty="0" err="1"/>
              <a:t>người</a:t>
            </a:r>
            <a:r>
              <a:rPr lang="vi-VN" altLang="en-US" sz="2400" dirty="0"/>
              <a:t> </a:t>
            </a:r>
            <a:r>
              <a:rPr lang="vi-VN" altLang="en-US" sz="2400" dirty="0" err="1"/>
              <a:t>gửi</a:t>
            </a:r>
            <a:r>
              <a:rPr lang="vi-VN" altLang="en-US" sz="2400" dirty="0"/>
              <a:t>.</a:t>
            </a:r>
            <a:r>
              <a:rPr lang="en-US" altLang="en-US" sz="2400" dirty="0"/>
              <a:t> </a:t>
            </a:r>
          </a:p>
          <a:p>
            <a:pPr algn="just">
              <a:buFontTx/>
              <a:buChar char="-"/>
            </a:pPr>
            <a:r>
              <a:rPr lang="en-US" altLang="en-US" sz="2400" dirty="0"/>
              <a:t>C</a:t>
            </a:r>
            <a:r>
              <a:rPr lang="vi-VN" altLang="en-US" sz="2400" dirty="0" err="1"/>
              <a:t>ác</a:t>
            </a:r>
            <a:r>
              <a:rPr lang="vi-VN" altLang="en-US" sz="2400" dirty="0"/>
              <a:t> văn </a:t>
            </a:r>
            <a:r>
              <a:rPr lang="vi-VN" altLang="en-US" sz="2400" dirty="0" err="1"/>
              <a:t>bản</a:t>
            </a:r>
            <a:r>
              <a:rPr lang="vi-VN" altLang="en-US" sz="2400" dirty="0"/>
              <a:t> </a:t>
            </a:r>
            <a:r>
              <a:rPr lang="vi-VN" altLang="en-US" sz="2400" dirty="0" err="1"/>
              <a:t>truyền</a:t>
            </a:r>
            <a:r>
              <a:rPr lang="vi-VN" altLang="en-US" sz="2400" dirty="0"/>
              <a:t> trên </a:t>
            </a:r>
            <a:r>
              <a:rPr lang="vi-VN" altLang="en-US" sz="2400" dirty="0" err="1"/>
              <a:t>mạng</a:t>
            </a:r>
            <a:r>
              <a:rPr lang="vi-VN" altLang="en-US" sz="2400" dirty="0"/>
              <a:t> (</a:t>
            </a:r>
            <a:r>
              <a:rPr lang="vi-VN" altLang="en-US" sz="2400" dirty="0" err="1"/>
              <a:t>dưới</a:t>
            </a:r>
            <a:r>
              <a:rPr lang="vi-VN" altLang="en-US" sz="2400" dirty="0"/>
              <a:t> </a:t>
            </a:r>
            <a:r>
              <a:rPr lang="vi-VN" altLang="en-US" sz="2400" dirty="0" err="1"/>
              <a:t>dạng</a:t>
            </a:r>
            <a:r>
              <a:rPr lang="vi-VN" altLang="en-US" sz="2400" dirty="0"/>
              <a:t> </a:t>
            </a:r>
            <a:r>
              <a:rPr lang="vi-VN" altLang="en-US" sz="2400" dirty="0" err="1"/>
              <a:t>số</a:t>
            </a:r>
            <a:r>
              <a:rPr lang="vi-VN" altLang="en-US" sz="2400" dirty="0"/>
              <a:t> </a:t>
            </a:r>
            <a:r>
              <a:rPr lang="vi-VN" altLang="en-US" sz="2400" dirty="0" err="1"/>
              <a:t>hoá</a:t>
            </a:r>
            <a:r>
              <a:rPr lang="vi-VN" altLang="en-US" sz="2400" dirty="0"/>
              <a:t>) </a:t>
            </a:r>
            <a:r>
              <a:rPr lang="vi-VN" altLang="en-US" sz="2400" dirty="0" err="1"/>
              <a:t>cần</a:t>
            </a:r>
            <a:r>
              <a:rPr lang="vi-VN" altLang="en-US" sz="2400" dirty="0"/>
              <a:t> </a:t>
            </a:r>
            <a:r>
              <a:rPr lang="vi-VN" altLang="en-US" sz="2400" dirty="0" err="1"/>
              <a:t>phải</a:t>
            </a:r>
            <a:r>
              <a:rPr lang="vi-VN" altLang="en-US" sz="2400" dirty="0"/>
              <a:t> </a:t>
            </a:r>
            <a:r>
              <a:rPr lang="vi-VN" altLang="en-US" sz="2400" dirty="0" err="1"/>
              <a:t>có</a:t>
            </a:r>
            <a:r>
              <a:rPr lang="vi-VN" altLang="en-US" sz="2400" dirty="0"/>
              <a:t> </a:t>
            </a:r>
            <a:r>
              <a:rPr lang="vi-VN" altLang="en-US" sz="2400" dirty="0" err="1"/>
              <a:t>chữ</a:t>
            </a:r>
            <a:r>
              <a:rPr lang="vi-VN" altLang="en-US" sz="2400" dirty="0"/>
              <a:t> </a:t>
            </a:r>
            <a:r>
              <a:rPr lang="vi-VN" altLang="en-US" sz="2400" dirty="0" err="1"/>
              <a:t>ký</a:t>
            </a:r>
            <a:r>
              <a:rPr lang="vi-VN" altLang="en-US" sz="2400" dirty="0"/>
              <a:t> </a:t>
            </a:r>
            <a:r>
              <a:rPr lang="vi-VN" altLang="en-US" sz="2400" dirty="0" err="1"/>
              <a:t>của</a:t>
            </a:r>
            <a:r>
              <a:rPr lang="vi-VN" altLang="en-US" sz="2400" dirty="0"/>
              <a:t> </a:t>
            </a:r>
            <a:r>
              <a:rPr lang="vi-VN" altLang="en-US" sz="2400" dirty="0" err="1"/>
              <a:t>người</a:t>
            </a:r>
            <a:r>
              <a:rPr lang="vi-VN" altLang="en-US" sz="2400" dirty="0"/>
              <a:t> </a:t>
            </a:r>
            <a:r>
              <a:rPr lang="vi-VN" altLang="en-US" sz="2400" dirty="0" err="1"/>
              <a:t>gửi</a:t>
            </a:r>
            <a:r>
              <a:rPr lang="vi-VN" altLang="en-US" sz="2400" dirty="0"/>
              <a:t> </a:t>
            </a:r>
            <a:r>
              <a:rPr lang="vi-VN" altLang="en-US" sz="2400" dirty="0" err="1"/>
              <a:t>để</a:t>
            </a:r>
            <a:r>
              <a:rPr lang="vi-VN" altLang="en-US" sz="2400" dirty="0"/>
              <a:t> </a:t>
            </a:r>
            <a:r>
              <a:rPr lang="vi-VN" altLang="en-US" sz="2400" dirty="0" err="1"/>
              <a:t>xác</a:t>
            </a:r>
            <a:r>
              <a:rPr lang="vi-VN" altLang="en-US" sz="2400" dirty="0"/>
              <a:t> </a:t>
            </a:r>
            <a:r>
              <a:rPr lang="vi-VN" altLang="en-US" sz="2400" dirty="0" err="1"/>
              <a:t>nhận</a:t>
            </a:r>
            <a:r>
              <a:rPr lang="vi-VN" altLang="en-US" sz="2400" dirty="0"/>
              <a:t> </a:t>
            </a:r>
            <a:r>
              <a:rPr lang="vi-VN" altLang="en-US" sz="2400" dirty="0" err="1"/>
              <a:t>trách</a:t>
            </a:r>
            <a:r>
              <a:rPr lang="vi-VN" altLang="en-US" sz="2400" dirty="0"/>
              <a:t> </a:t>
            </a:r>
            <a:r>
              <a:rPr lang="vi-VN" altLang="en-US" sz="2400" dirty="0" err="1"/>
              <a:t>nhiệm</a:t>
            </a:r>
            <a:r>
              <a:rPr lang="vi-VN" altLang="en-US" sz="2400" dirty="0"/>
              <a:t> </a:t>
            </a:r>
            <a:r>
              <a:rPr lang="vi-VN" altLang="en-US" sz="2400" dirty="0" err="1"/>
              <a:t>của</a:t>
            </a:r>
            <a:r>
              <a:rPr lang="vi-VN" altLang="en-US" sz="2400" dirty="0"/>
              <a:t> </a:t>
            </a:r>
            <a:r>
              <a:rPr lang="vi-VN" altLang="en-US" sz="2400" dirty="0" err="1"/>
              <a:t>người</a:t>
            </a:r>
            <a:r>
              <a:rPr lang="vi-VN" altLang="en-US" sz="2400" dirty="0"/>
              <a:t> </a:t>
            </a:r>
            <a:r>
              <a:rPr lang="vi-VN" altLang="en-US" sz="2400" dirty="0" err="1"/>
              <a:t>gửi</a:t>
            </a:r>
            <a:r>
              <a:rPr lang="vi-VN" altLang="en-US" sz="2400" dirty="0"/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altLang="en-US" sz="2400" dirty="0"/>
              <a:t>C</a:t>
            </a:r>
            <a:r>
              <a:rPr lang="vi-VN" altLang="en-US" sz="2400" dirty="0" err="1"/>
              <a:t>hữ</a:t>
            </a:r>
            <a:r>
              <a:rPr lang="vi-VN" altLang="en-US" sz="2400" dirty="0"/>
              <a:t> </a:t>
            </a:r>
            <a:r>
              <a:rPr lang="vi-VN" altLang="en-US" sz="2400" dirty="0" err="1"/>
              <a:t>ký</a:t>
            </a:r>
            <a:r>
              <a:rPr lang="vi-VN" altLang="en-US" sz="2400" dirty="0"/>
              <a:t> </a:t>
            </a:r>
            <a:r>
              <a:rPr lang="vi-VN" altLang="en-US" sz="2400" dirty="0" err="1"/>
              <a:t>dùng</a:t>
            </a:r>
            <a:r>
              <a:rPr lang="vi-VN" altLang="en-US" sz="2400" dirty="0"/>
              <a:t> ở đây</a:t>
            </a:r>
            <a:r>
              <a:rPr lang="en-US" altLang="en-US" sz="2400" dirty="0"/>
              <a:t> </a:t>
            </a:r>
            <a:r>
              <a:rPr lang="vi-VN" altLang="en-US" sz="2400" dirty="0" err="1"/>
              <a:t>là</a:t>
            </a:r>
            <a:r>
              <a:rPr lang="vi-VN" altLang="en-US" sz="2400" dirty="0"/>
              <a:t> </a:t>
            </a:r>
            <a:r>
              <a:rPr lang="vi-VN" altLang="en-US" sz="2400" dirty="0" err="1"/>
              <a:t>một</a:t>
            </a:r>
            <a:r>
              <a:rPr lang="vi-VN" altLang="en-US" sz="2400" dirty="0"/>
              <a:t> </a:t>
            </a:r>
            <a:r>
              <a:rPr lang="vi-VN" altLang="en-US" sz="2400" dirty="0" err="1"/>
              <a:t>dãy</a:t>
            </a:r>
            <a:r>
              <a:rPr lang="vi-VN" altLang="en-US" sz="2400" dirty="0"/>
              <a:t> </a:t>
            </a:r>
            <a:r>
              <a:rPr lang="vi-VN" altLang="en-US" sz="2400" b="1" dirty="0" err="1"/>
              <a:t>bit</a:t>
            </a:r>
            <a:r>
              <a:rPr lang="vi-VN" altLang="en-US" sz="2400" dirty="0"/>
              <a:t> </a:t>
            </a:r>
            <a:r>
              <a:rPr lang="vi-VN" altLang="en-US" sz="2400" dirty="0" err="1"/>
              <a:t>và</a:t>
            </a:r>
            <a:r>
              <a:rPr lang="vi-VN" altLang="en-US" sz="2400" dirty="0"/>
              <a:t> </a:t>
            </a:r>
            <a:r>
              <a:rPr lang="vi-VN" altLang="en-US" sz="2400" dirty="0" err="1"/>
              <a:t>được</a:t>
            </a:r>
            <a:r>
              <a:rPr lang="vi-VN" altLang="en-US" sz="2400" dirty="0"/>
              <a:t> </a:t>
            </a:r>
            <a:r>
              <a:rPr lang="vi-VN" altLang="en-US" sz="2400" dirty="0" err="1"/>
              <a:t>gọi</a:t>
            </a:r>
            <a:r>
              <a:rPr lang="vi-VN" altLang="en-US" sz="2400" dirty="0"/>
              <a:t> </a:t>
            </a:r>
            <a:r>
              <a:rPr lang="vi-VN" altLang="en-US" sz="2400" dirty="0" err="1"/>
              <a:t>là″chữ</a:t>
            </a:r>
            <a:r>
              <a:rPr lang="vi-VN" altLang="en-US" sz="2400" dirty="0"/>
              <a:t> </a:t>
            </a:r>
            <a:r>
              <a:rPr lang="vi-VN" altLang="en-US" sz="2400" dirty="0" err="1"/>
              <a:t>ký</a:t>
            </a:r>
            <a:r>
              <a:rPr lang="vi-VN" altLang="en-US" sz="2400" dirty="0"/>
              <a:t> </a:t>
            </a:r>
            <a:r>
              <a:rPr lang="vi-VN" altLang="en-US" sz="2400" dirty="0" err="1"/>
              <a:t>điện</a:t>
            </a:r>
            <a:r>
              <a:rPr lang="vi-VN" altLang="en-US" sz="2400" dirty="0"/>
              <a:t> </a:t>
            </a:r>
            <a:r>
              <a:rPr lang="vi-VN" altLang="en-US" sz="2400" dirty="0" err="1"/>
              <a:t>tử</a:t>
            </a:r>
            <a:r>
              <a:rPr lang="vi-VN" altLang="en-US" sz="2400" dirty="0"/>
              <a:t>″</a:t>
            </a:r>
            <a:r>
              <a:rPr lang="en-US" altLang="en-US" sz="2400" dirty="0"/>
              <a:t>.</a:t>
            </a:r>
          </a:p>
          <a:p>
            <a:pPr algn="just">
              <a:buFontTx/>
              <a:buChar char="-"/>
            </a:pPr>
            <a:r>
              <a:rPr lang="en-US" altLang="en-US" sz="2400" dirty="0" err="1"/>
              <a:t>Mỗi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 1 </a:t>
            </a:r>
            <a:r>
              <a:rPr lang="en-US" altLang="en-US" sz="2400" dirty="0" err="1"/>
              <a:t>cặp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gồm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khai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khóa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mật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 err="1">
                <a:solidFill>
                  <a:schemeClr val="tx1"/>
                </a:solidFill>
              </a:rPr>
              <a:t>Khóa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bí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mật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dùng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để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tạo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chữ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ký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số</a:t>
            </a:r>
            <a:r>
              <a:rPr lang="en-US" altLang="en-US" sz="2400" dirty="0">
                <a:solidFill>
                  <a:schemeClr val="tx1"/>
                </a:solidFill>
              </a:rPr>
              <a:t> (CKS)</a:t>
            </a:r>
          </a:p>
          <a:p>
            <a:pPr lvl="1"/>
            <a:r>
              <a:rPr lang="en-US" altLang="en-US" sz="2400" dirty="0" err="1">
                <a:solidFill>
                  <a:schemeClr val="tx1"/>
                </a:solidFill>
              </a:rPr>
              <a:t>khóa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công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khai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dùng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để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thẩm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định</a:t>
            </a:r>
            <a:r>
              <a:rPr lang="en-US" altLang="en-US" sz="2400" dirty="0">
                <a:solidFill>
                  <a:schemeClr val="tx1"/>
                </a:solidFill>
              </a:rPr>
              <a:t> CKS-&gt; </a:t>
            </a:r>
            <a:r>
              <a:rPr lang="en-US" altLang="en-US" sz="2400" dirty="0" err="1">
                <a:solidFill>
                  <a:schemeClr val="tx1"/>
                </a:solidFill>
              </a:rPr>
              <a:t>xác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thực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 2" panose="05020102010507070707" pitchFamily="18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1" name="TextBox 8">
            <a:extLst>
              <a:ext uri="{FF2B5EF4-FFF2-40B4-BE49-F238E27FC236}">
                <a16:creationId xmlns:a16="http://schemas.microsoft.com/office/drawing/2014/main" id="{D398A8D5-55D6-4DBF-90F0-0795A2743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8305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4. Ứng dụng của RSA vào chữ ký điện tử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Date Placeholder 3">
            <a:extLst>
              <a:ext uri="{FF2B5EF4-FFF2-40B4-BE49-F238E27FC236}">
                <a16:creationId xmlns:a16="http://schemas.microsoft.com/office/drawing/2014/main" id="{4E37A9F0-9331-4684-92FD-7B2A6854E6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4B3494-5644-4BDF-9C7A-4E42E98F20B3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103" name="Footer Placeholder 4">
            <a:extLst>
              <a:ext uri="{FF2B5EF4-FFF2-40B4-BE49-F238E27FC236}">
                <a16:creationId xmlns:a16="http://schemas.microsoft.com/office/drawing/2014/main" id="{CA505A47-3D89-41FE-B4BD-4C3695AF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979F-EFD6-41B9-9B17-924F9E12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ED75DD-CAD2-4BAA-A4E9-6F459C4B674A}" type="slidenum">
              <a:rPr lang="en-US" altLang="en-US">
                <a:solidFill>
                  <a:srgbClr val="7B9899"/>
                </a:solidFill>
              </a:rPr>
              <a:pPr eaLnBrk="1" hangingPunct="1"/>
              <a:t>12</a:t>
            </a:fld>
            <a:endParaRPr lang="en-US" altLang="en-US">
              <a:solidFill>
                <a:srgbClr val="7B9899"/>
              </a:solidFill>
            </a:endParaRPr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1E97D049-51F4-4BDA-AE87-56FAE8D90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2563" y="2370138"/>
          <a:ext cx="12906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VISIO" r:id="rId3" imgW="754560" imgH="210240" progId="Visio.Drawing.6">
                  <p:embed/>
                </p:oleObj>
              </mc:Choice>
              <mc:Fallback>
                <p:oleObj name="VISIO" r:id="rId3" imgW="754560" imgH="21024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370138"/>
                        <a:ext cx="129063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>
            <a:extLst>
              <a:ext uri="{FF2B5EF4-FFF2-40B4-BE49-F238E27FC236}">
                <a16:creationId xmlns:a16="http://schemas.microsoft.com/office/drawing/2014/main" id="{AC65B352-6848-4C47-926C-01BCA543B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4114800"/>
          <a:ext cx="403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VISIO" r:id="rId5" imgW="286560" imgH="201240" progId="Visio.Drawing.6">
                  <p:embed/>
                </p:oleObj>
              </mc:Choice>
              <mc:Fallback>
                <p:oleObj name="VISIO" r:id="rId5" imgW="286560" imgH="20124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4114800"/>
                        <a:ext cx="403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6">
            <a:extLst>
              <a:ext uri="{FF2B5EF4-FFF2-40B4-BE49-F238E27FC236}">
                <a16:creationId xmlns:a16="http://schemas.microsoft.com/office/drawing/2014/main" id="{AB822314-D708-4F17-9829-6B68F3703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71925"/>
            <a:ext cx="990600" cy="6858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Bản </a:t>
            </a:r>
          </a:p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tóm lược</a:t>
            </a:r>
          </a:p>
        </p:txBody>
      </p:sp>
      <p:sp>
        <p:nvSpPr>
          <p:cNvPr id="4106" name="Oval 7">
            <a:extLst>
              <a:ext uri="{FF2B5EF4-FFF2-40B4-BE49-F238E27FC236}">
                <a16:creationId xmlns:a16="http://schemas.microsoft.com/office/drawing/2014/main" id="{37825F01-8256-42BF-ABE3-FF298F08F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57525"/>
            <a:ext cx="1371600" cy="6096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Hàm băm</a:t>
            </a:r>
          </a:p>
        </p:txBody>
      </p:sp>
      <p:sp>
        <p:nvSpPr>
          <p:cNvPr id="4107" name="Oval 8">
            <a:extLst>
              <a:ext uri="{FF2B5EF4-FFF2-40B4-BE49-F238E27FC236}">
                <a16:creationId xmlns:a16="http://schemas.microsoft.com/office/drawing/2014/main" id="{2CBC2979-1BB8-4709-8CDC-86F2A2F3B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86325"/>
            <a:ext cx="2286000" cy="6858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Gắn với </a:t>
            </a:r>
          </a:p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thông điệp dữ liệu</a:t>
            </a:r>
          </a:p>
        </p:txBody>
      </p:sp>
      <p:sp>
        <p:nvSpPr>
          <p:cNvPr id="4108" name="Oval 9">
            <a:extLst>
              <a:ext uri="{FF2B5EF4-FFF2-40B4-BE49-F238E27FC236}">
                <a16:creationId xmlns:a16="http://schemas.microsoft.com/office/drawing/2014/main" id="{4062E8B9-14DB-4845-9516-C7D3003B1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48125"/>
            <a:ext cx="1371600" cy="6096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Mã hóa</a:t>
            </a:r>
          </a:p>
        </p:txBody>
      </p:sp>
      <p:sp>
        <p:nvSpPr>
          <p:cNvPr id="4109" name="Text Box 10">
            <a:extLst>
              <a:ext uri="{FF2B5EF4-FFF2-40B4-BE49-F238E27FC236}">
                <a16:creationId xmlns:a16="http://schemas.microsoft.com/office/drawing/2014/main" id="{39360477-2504-4C0A-A95E-9A7AA7709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057400"/>
            <a:ext cx="187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ahoma" panose="020B0604030504040204" pitchFamily="34" charset="0"/>
              </a:rPr>
              <a:t>Thông điệp dữ liệu</a:t>
            </a:r>
          </a:p>
        </p:txBody>
      </p:sp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id="{A2FADD0E-4785-4AFD-9079-8E62C71AA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5826125"/>
          <a:ext cx="14525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VISIO" r:id="rId7" imgW="1006560" imgH="210240" progId="Visio.Drawing.6">
                  <p:embed/>
                </p:oleObj>
              </mc:Choice>
              <mc:Fallback>
                <p:oleObj name="VISIO" r:id="rId7" imgW="1006560" imgH="21024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5826125"/>
                        <a:ext cx="145256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2">
            <a:extLst>
              <a:ext uri="{FF2B5EF4-FFF2-40B4-BE49-F238E27FC236}">
                <a16:creationId xmlns:a16="http://schemas.microsoft.com/office/drawing/2014/main" id="{E96440A2-4FE6-4E7A-AAE4-19755F97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895600"/>
            <a:ext cx="1265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ahoma" panose="020B0604030504040204" pitchFamily="34" charset="0"/>
              </a:rPr>
              <a:t>Khóa bí mật</a:t>
            </a:r>
          </a:p>
        </p:txBody>
      </p:sp>
      <p:sp>
        <p:nvSpPr>
          <p:cNvPr id="4111" name="Text Box 13">
            <a:extLst>
              <a:ext uri="{FF2B5EF4-FFF2-40B4-BE49-F238E27FC236}">
                <a16:creationId xmlns:a16="http://schemas.microsoft.com/office/drawing/2014/main" id="{2AE49002-5955-4720-89C9-37BEEB35A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78250"/>
            <a:ext cx="1074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ahoma" panose="020B0604030504040204" pitchFamily="34" charset="0"/>
              </a:rPr>
              <a:t>Chữ ký số</a:t>
            </a:r>
          </a:p>
        </p:txBody>
      </p:sp>
      <p:sp>
        <p:nvSpPr>
          <p:cNvPr id="4112" name="Text Box 14">
            <a:extLst>
              <a:ext uri="{FF2B5EF4-FFF2-40B4-BE49-F238E27FC236}">
                <a16:creationId xmlns:a16="http://schemas.microsoft.com/office/drawing/2014/main" id="{BA2EF810-3580-4551-A9A2-933C0E2D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5715000"/>
            <a:ext cx="19351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ahoma" panose="020B0604030504040204" pitchFamily="34" charset="0"/>
              </a:rPr>
              <a:t>Thông điệp dữ liệu </a:t>
            </a:r>
          </a:p>
          <a:p>
            <a:pPr algn="r" eaLnBrk="1" hangingPunct="1"/>
            <a:r>
              <a:rPr lang="en-US" altLang="en-US" sz="1600">
                <a:latin typeface="Tahoma" panose="020B0604030504040204" pitchFamily="34" charset="0"/>
              </a:rPr>
              <a:t>được ký số</a:t>
            </a:r>
          </a:p>
        </p:txBody>
      </p:sp>
      <p:sp>
        <p:nvSpPr>
          <p:cNvPr id="4113" name="Line 15">
            <a:extLst>
              <a:ext uri="{FF2B5EF4-FFF2-40B4-BE49-F238E27FC236}">
                <a16:creationId xmlns:a16="http://schemas.microsoft.com/office/drawing/2014/main" id="{9232CB37-FAB0-4B98-B2B1-D68B2948F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828925"/>
            <a:ext cx="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Line 16">
            <a:extLst>
              <a:ext uri="{FF2B5EF4-FFF2-40B4-BE49-F238E27FC236}">
                <a16:creationId xmlns:a16="http://schemas.microsoft.com/office/drawing/2014/main" id="{00E6951D-DBE5-4469-B348-6F5BC24DC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667125"/>
            <a:ext cx="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17">
            <a:extLst>
              <a:ext uri="{FF2B5EF4-FFF2-40B4-BE49-F238E27FC236}">
                <a16:creationId xmlns:a16="http://schemas.microsoft.com/office/drawing/2014/main" id="{751AD0B8-6DD5-4D86-ACA4-5F07AAEBF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352925"/>
            <a:ext cx="457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Line 18">
            <a:extLst>
              <a:ext uri="{FF2B5EF4-FFF2-40B4-BE49-F238E27FC236}">
                <a16:creationId xmlns:a16="http://schemas.microsoft.com/office/drawing/2014/main" id="{0FE6BDD4-67F2-4538-90C2-5F935B0C0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52925"/>
            <a:ext cx="76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Line 19">
            <a:extLst>
              <a:ext uri="{FF2B5EF4-FFF2-40B4-BE49-F238E27FC236}">
                <a16:creationId xmlns:a16="http://schemas.microsoft.com/office/drawing/2014/main" id="{4D59DE42-772D-4207-8FF5-664404F9E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590925"/>
            <a:ext cx="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Line 20">
            <a:extLst>
              <a:ext uri="{FF2B5EF4-FFF2-40B4-BE49-F238E27FC236}">
                <a16:creationId xmlns:a16="http://schemas.microsoft.com/office/drawing/2014/main" id="{2B954217-449F-4C93-BF1A-1F3F21810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29125"/>
            <a:ext cx="0" cy="457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Line 21">
            <a:extLst>
              <a:ext uri="{FF2B5EF4-FFF2-40B4-BE49-F238E27FC236}">
                <a16:creationId xmlns:a16="http://schemas.microsoft.com/office/drawing/2014/main" id="{65330845-95EC-4107-B141-75F005822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572125"/>
            <a:ext cx="0" cy="304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36EA73-CADF-463E-8000-3BCAF143BC5C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THUẬT TOÁN MÃ HÓA </a:t>
            </a:r>
            <a:r>
              <a:rPr lang="en-US" sz="4400" b="1" i="1">
                <a:latin typeface="Times New Roman" pitchFamily="18" charset="0"/>
                <a:ea typeface="+mj-ea"/>
                <a:cs typeface="Times New Roman" pitchFamily="18" charset="0"/>
              </a:rPr>
              <a:t>RSA</a:t>
            </a:r>
          </a:p>
        </p:txBody>
      </p:sp>
      <p:sp>
        <p:nvSpPr>
          <p:cNvPr id="4121" name="TextBox 8">
            <a:extLst>
              <a:ext uri="{FF2B5EF4-FFF2-40B4-BE49-F238E27FC236}">
                <a16:creationId xmlns:a16="http://schemas.microsoft.com/office/drawing/2014/main" id="{9908A947-4567-48D5-A99E-CA9F67893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8305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4.1 Tạo chữ ký số</a:t>
            </a:r>
          </a:p>
        </p:txBody>
      </p:sp>
      <p:graphicFrame>
        <p:nvGraphicFramePr>
          <p:cNvPr id="4101" name="Object 6">
            <a:extLst>
              <a:ext uri="{FF2B5EF4-FFF2-40B4-BE49-F238E27FC236}">
                <a16:creationId xmlns:a16="http://schemas.microsoft.com/office/drawing/2014/main" id="{8AF8CA0A-6F9D-43A0-BF34-BE309C82B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200400"/>
          <a:ext cx="8905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VISIO" r:id="rId9" imgW="841320" imgH="625680" progId="Visio.Drawing.6">
                  <p:embed/>
                </p:oleObj>
              </mc:Choice>
              <mc:Fallback>
                <p:oleObj name="VISIO" r:id="rId9" imgW="841320" imgH="62568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00400"/>
                        <a:ext cx="8905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ooter Placeholder 4">
            <a:extLst>
              <a:ext uri="{FF2B5EF4-FFF2-40B4-BE49-F238E27FC236}">
                <a16:creationId xmlns:a16="http://schemas.microsoft.com/office/drawing/2014/main" id="{69DFB448-C64C-4968-8FEF-09370CE3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Nhóm</a:t>
            </a:r>
            <a:r>
              <a:rPr lang="en-US" altLang="en-US" dirty="0"/>
              <a:t>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6385-9093-4246-82B8-8538D3E4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868842-9A85-41F8-96C5-8DDE1E3D51CD}" type="slidenum">
              <a:rPr lang="en-US" altLang="en-US">
                <a:solidFill>
                  <a:srgbClr val="7B9899"/>
                </a:solidFill>
              </a:rPr>
              <a:pPr eaLnBrk="1" hangingPunct="1"/>
              <a:t>13</a:t>
            </a:fld>
            <a:endParaRPr lang="en-US" altLang="en-US">
              <a:solidFill>
                <a:srgbClr val="7B9899"/>
              </a:solidFill>
            </a:endParaRPr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3CAD293A-A5FC-490C-8549-BDE87F316E79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0841320"/>
              </p:ext>
            </p:extLst>
          </p:nvPr>
        </p:nvGraphicFramePr>
        <p:xfrm>
          <a:off x="6897688" y="3357563"/>
          <a:ext cx="75406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VISIO" r:id="rId3" imgW="754560" imgH="210240" progId="Visio.Drawing.6">
                  <p:embed/>
                </p:oleObj>
              </mc:Choice>
              <mc:Fallback>
                <p:oleObj name="VISIO" r:id="rId3" imgW="754560" imgH="21024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3357563"/>
                        <a:ext cx="754062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Date Placeholder 3">
            <a:extLst>
              <a:ext uri="{FF2B5EF4-FFF2-40B4-BE49-F238E27FC236}">
                <a16:creationId xmlns:a16="http://schemas.microsoft.com/office/drawing/2014/main" id="{2BFE62FF-1EF1-408B-B00A-A69FB7B011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C1FCB6-F01D-48B7-9267-7C9AD6738B53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6B232733-D484-402A-85E2-5698879C8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2687638"/>
          <a:ext cx="14509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VISIO" r:id="rId5" imgW="841320" imgH="625680" progId="Visio.Drawing.6">
                  <p:embed/>
                </p:oleObj>
              </mc:Choice>
              <mc:Fallback>
                <p:oleObj name="VISIO" r:id="rId5" imgW="841320" imgH="62568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687638"/>
                        <a:ext cx="14509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830A82EB-DD76-4DE5-B35B-6DA7567B9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9575" y="3276600"/>
          <a:ext cx="40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VISIO" r:id="rId7" imgW="286560" imgH="201240" progId="Visio.Drawing.6">
                  <p:embed/>
                </p:oleObj>
              </mc:Choice>
              <mc:Fallback>
                <p:oleObj name="VISIO" r:id="rId7" imgW="286560" imgH="20124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3276600"/>
                        <a:ext cx="403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6">
            <a:extLst>
              <a:ext uri="{FF2B5EF4-FFF2-40B4-BE49-F238E27FC236}">
                <a16:creationId xmlns:a16="http://schemas.microsoft.com/office/drawing/2014/main" id="{5B1C307A-4BB5-48F6-8265-ACF1FC94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4603750"/>
            <a:ext cx="990600" cy="6858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Bản </a:t>
            </a:r>
          </a:p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tóm lược</a:t>
            </a:r>
          </a:p>
        </p:txBody>
      </p:sp>
      <p:sp>
        <p:nvSpPr>
          <p:cNvPr id="5130" name="Oval 7">
            <a:extLst>
              <a:ext uri="{FF2B5EF4-FFF2-40B4-BE49-F238E27FC236}">
                <a16:creationId xmlns:a16="http://schemas.microsoft.com/office/drawing/2014/main" id="{39A269AE-A5CC-4170-B535-18FAF3ED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3917950"/>
            <a:ext cx="1371600" cy="5334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Hàm băm</a:t>
            </a:r>
          </a:p>
        </p:txBody>
      </p:sp>
      <p:sp>
        <p:nvSpPr>
          <p:cNvPr id="5131" name="Oval 8">
            <a:extLst>
              <a:ext uri="{FF2B5EF4-FFF2-40B4-BE49-F238E27FC236}">
                <a16:creationId xmlns:a16="http://schemas.microsoft.com/office/drawing/2014/main" id="{D05C48D1-7302-4009-9D92-0343B095F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70150"/>
            <a:ext cx="1371600" cy="4572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Tách</a:t>
            </a:r>
          </a:p>
        </p:txBody>
      </p:sp>
      <p:sp>
        <p:nvSpPr>
          <p:cNvPr id="5132" name="Oval 9">
            <a:extLst>
              <a:ext uri="{FF2B5EF4-FFF2-40B4-BE49-F238E27FC236}">
                <a16:creationId xmlns:a16="http://schemas.microsoft.com/office/drawing/2014/main" id="{DC9D70F4-A8A4-41AA-A586-0D65B7397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3384550"/>
            <a:ext cx="1219200" cy="6096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Giải mã</a:t>
            </a:r>
          </a:p>
        </p:txBody>
      </p:sp>
      <p:sp>
        <p:nvSpPr>
          <p:cNvPr id="5133" name="Text Box 10">
            <a:extLst>
              <a:ext uri="{FF2B5EF4-FFF2-40B4-BE49-F238E27FC236}">
                <a16:creationId xmlns:a16="http://schemas.microsoft.com/office/drawing/2014/main" id="{263DF744-3569-4D82-9DA6-7901ED2E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3268662"/>
            <a:ext cx="187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ahoma" panose="020B0604030504040204" pitchFamily="34" charset="0"/>
              </a:rPr>
              <a:t>Thông điệp dữ liệu</a:t>
            </a:r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D37082F3-2918-4008-86CF-9B7FB1FFC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4038" y="1971675"/>
          <a:ext cx="14525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VISIO" r:id="rId9" imgW="1006560" imgH="210240" progId="Visio.Drawing.6">
                  <p:embed/>
                </p:oleObj>
              </mc:Choice>
              <mc:Fallback>
                <p:oleObj name="VISIO" r:id="rId9" imgW="1006560" imgH="21024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1971675"/>
                        <a:ext cx="145256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2">
            <a:extLst>
              <a:ext uri="{FF2B5EF4-FFF2-40B4-BE49-F238E27FC236}">
                <a16:creationId xmlns:a16="http://schemas.microsoft.com/office/drawing/2014/main" id="{525D058A-D4A5-4059-B722-C793C292A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30450"/>
            <a:ext cx="1557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ahoma" panose="020B0604030504040204" pitchFamily="34" charset="0"/>
              </a:rPr>
              <a:t>Khóa công khai</a:t>
            </a:r>
          </a:p>
        </p:txBody>
      </p:sp>
      <p:sp>
        <p:nvSpPr>
          <p:cNvPr id="5135" name="Text Box 13">
            <a:extLst>
              <a:ext uri="{FF2B5EF4-FFF2-40B4-BE49-F238E27FC236}">
                <a16:creationId xmlns:a16="http://schemas.microsoft.com/office/drawing/2014/main" id="{2379504E-7ABA-47C1-8F8A-C30D70118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575" y="3397250"/>
            <a:ext cx="1074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ahoma" panose="020B0604030504040204" pitchFamily="34" charset="0"/>
              </a:rPr>
              <a:t>Chữ ký số</a:t>
            </a:r>
          </a:p>
        </p:txBody>
      </p:sp>
      <p:sp>
        <p:nvSpPr>
          <p:cNvPr id="5136" name="Text Box 14">
            <a:extLst>
              <a:ext uri="{FF2B5EF4-FFF2-40B4-BE49-F238E27FC236}">
                <a16:creationId xmlns:a16="http://schemas.microsoft.com/office/drawing/2014/main" id="{CDB2DA52-BB72-4289-9EF0-AFB25323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752600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Thông điệp dữ liệu </a:t>
            </a:r>
          </a:p>
          <a:p>
            <a:pPr eaLnBrk="1" hangingPunct="1"/>
            <a:r>
              <a:rPr lang="en-US" altLang="en-US" sz="1600">
                <a:latin typeface="Tahoma" panose="020B0604030504040204" pitchFamily="34" charset="0"/>
              </a:rPr>
              <a:t>được ký số</a:t>
            </a:r>
          </a:p>
        </p:txBody>
      </p:sp>
      <p:sp>
        <p:nvSpPr>
          <p:cNvPr id="5137" name="Line 15">
            <a:extLst>
              <a:ext uri="{FF2B5EF4-FFF2-40B4-BE49-F238E27FC236}">
                <a16:creationId xmlns:a16="http://schemas.microsoft.com/office/drawing/2014/main" id="{7FAD1CD3-EF3D-4383-A78A-A491CF67B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241550"/>
            <a:ext cx="0" cy="228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Line 16">
            <a:extLst>
              <a:ext uri="{FF2B5EF4-FFF2-40B4-BE49-F238E27FC236}">
                <a16:creationId xmlns:a16="http://schemas.microsoft.com/office/drawing/2014/main" id="{8408E2CC-6B6C-4AAF-87C1-6FA4D02A2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375" y="4984750"/>
            <a:ext cx="6096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17">
            <a:extLst>
              <a:ext uri="{FF2B5EF4-FFF2-40B4-BE49-F238E27FC236}">
                <a16:creationId xmlns:a16="http://schemas.microsoft.com/office/drawing/2014/main" id="{CF0E1D91-8914-4476-959B-E1908F26B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5175" y="3079750"/>
            <a:ext cx="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Line 18">
            <a:extLst>
              <a:ext uri="{FF2B5EF4-FFF2-40B4-BE49-F238E27FC236}">
                <a16:creationId xmlns:a16="http://schemas.microsoft.com/office/drawing/2014/main" id="{C5B7D2A9-2B3C-4013-9C7C-A97F2DB06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289550"/>
            <a:ext cx="0" cy="53340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19">
            <a:extLst>
              <a:ext uri="{FF2B5EF4-FFF2-40B4-BE49-F238E27FC236}">
                <a16:creationId xmlns:a16="http://schemas.microsoft.com/office/drawing/2014/main" id="{D59D81ED-D046-46A2-8471-C93E1B5360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8975" y="3994150"/>
            <a:ext cx="0" cy="609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42" name="AutoShape 20">
            <a:extLst>
              <a:ext uri="{FF2B5EF4-FFF2-40B4-BE49-F238E27FC236}">
                <a16:creationId xmlns:a16="http://schemas.microsoft.com/office/drawing/2014/main" id="{F8B10E7C-F2A2-4364-94D7-5D538319E3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200" y="3124200"/>
            <a:ext cx="1447800" cy="228600"/>
          </a:xfrm>
          <a:prstGeom prst="bentConnector2">
            <a:avLst/>
          </a:prstGeom>
          <a:noFill/>
          <a:ln w="254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21">
            <a:extLst>
              <a:ext uri="{FF2B5EF4-FFF2-40B4-BE49-F238E27FC236}">
                <a16:creationId xmlns:a16="http://schemas.microsoft.com/office/drawing/2014/main" id="{6A7F8BCB-5A50-4CAA-BF99-36EABBA8FDE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537075" y="1519238"/>
            <a:ext cx="420687" cy="3246438"/>
          </a:xfrm>
          <a:prstGeom prst="bentConnector3">
            <a:avLst>
              <a:gd name="adj1" fmla="val 42088"/>
            </a:avLst>
          </a:prstGeom>
          <a:noFill/>
          <a:ln w="254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4" name="AutoShape 22">
            <a:extLst>
              <a:ext uri="{FF2B5EF4-FFF2-40B4-BE49-F238E27FC236}">
                <a16:creationId xmlns:a16="http://schemas.microsoft.com/office/drawing/2014/main" id="{A78CA42C-D27A-449A-B3B3-9EBC5745D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603750"/>
            <a:ext cx="1905000" cy="685800"/>
          </a:xfrm>
          <a:prstGeom prst="flowChartDecision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Giải mã được ?</a:t>
            </a:r>
          </a:p>
        </p:txBody>
      </p:sp>
      <p:sp>
        <p:nvSpPr>
          <p:cNvPr id="5145" name="Line 23">
            <a:extLst>
              <a:ext uri="{FF2B5EF4-FFF2-40B4-BE49-F238E27FC236}">
                <a16:creationId xmlns:a16="http://schemas.microsoft.com/office/drawing/2014/main" id="{D70B3AE1-BB1D-41F2-BFA1-60C697FD5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7975" y="5899150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Text Box 24">
            <a:extLst>
              <a:ext uri="{FF2B5EF4-FFF2-40B4-BE49-F238E27FC236}">
                <a16:creationId xmlns:a16="http://schemas.microsoft.com/office/drawing/2014/main" id="{F0BD8DF4-7EE6-4430-9F97-CBE3A0864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218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ahoma" panose="020B0604030504040204" pitchFamily="34" charset="0"/>
              </a:rPr>
              <a:t>Không đúng người gửi</a:t>
            </a:r>
          </a:p>
        </p:txBody>
      </p:sp>
      <p:sp>
        <p:nvSpPr>
          <p:cNvPr id="5147" name="Rectangle 25">
            <a:extLst>
              <a:ext uri="{FF2B5EF4-FFF2-40B4-BE49-F238E27FC236}">
                <a16:creationId xmlns:a16="http://schemas.microsoft.com/office/drawing/2014/main" id="{CC75F38F-5AB7-4FE8-B4B9-28D1D7CFA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4679950"/>
            <a:ext cx="990600" cy="6858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Bản </a:t>
            </a:r>
          </a:p>
          <a:p>
            <a:pPr algn="ctr" eaLnBrk="1" hangingPunct="1"/>
            <a:r>
              <a:rPr lang="en-US" altLang="en-US" sz="1600">
                <a:latin typeface="Tahoma" panose="020B0604030504040204" pitchFamily="34" charset="0"/>
              </a:rPr>
              <a:t>tóm lược</a:t>
            </a:r>
          </a:p>
        </p:txBody>
      </p:sp>
      <p:sp>
        <p:nvSpPr>
          <p:cNvPr id="5148" name="AutoShape 26">
            <a:extLst>
              <a:ext uri="{FF2B5EF4-FFF2-40B4-BE49-F238E27FC236}">
                <a16:creationId xmlns:a16="http://schemas.microsoft.com/office/drawing/2014/main" id="{EADB17B7-EA11-4055-A540-8EFD89D08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5213350"/>
            <a:ext cx="1905000" cy="685800"/>
          </a:xfrm>
          <a:prstGeom prst="flowChartDecision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Tahoma" panose="020B0604030504040204" pitchFamily="34" charset="0"/>
              </a:rPr>
              <a:t>Giống nhau ?</a:t>
            </a:r>
          </a:p>
        </p:txBody>
      </p:sp>
      <p:sp>
        <p:nvSpPr>
          <p:cNvPr id="5149" name="Line 27">
            <a:extLst>
              <a:ext uri="{FF2B5EF4-FFF2-40B4-BE49-F238E27FC236}">
                <a16:creationId xmlns:a16="http://schemas.microsoft.com/office/drawing/2014/main" id="{BF9CCF46-EAA0-4130-A402-16BB03663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657600"/>
            <a:ext cx="381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28">
            <a:extLst>
              <a:ext uri="{FF2B5EF4-FFF2-40B4-BE49-F238E27FC236}">
                <a16:creationId xmlns:a16="http://schemas.microsoft.com/office/drawing/2014/main" id="{B9EE128D-8723-4C19-94E5-EB13A7A55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581400"/>
            <a:ext cx="0" cy="381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29">
            <a:extLst>
              <a:ext uri="{FF2B5EF4-FFF2-40B4-BE49-F238E27FC236}">
                <a16:creationId xmlns:a16="http://schemas.microsoft.com/office/drawing/2014/main" id="{2AFD07B1-FE69-448D-8998-D625BEC28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6775" y="4451350"/>
            <a:ext cx="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52" name="AutoShape 30">
            <a:extLst>
              <a:ext uri="{FF2B5EF4-FFF2-40B4-BE49-F238E27FC236}">
                <a16:creationId xmlns:a16="http://schemas.microsoft.com/office/drawing/2014/main" id="{190E955D-DDE0-48B1-867F-C917E0BE8427}"/>
              </a:ext>
            </a:extLst>
          </p:cNvPr>
          <p:cNvCxnSpPr>
            <a:cxnSpLocks noChangeShapeType="1"/>
            <a:stCxn id="5147" idx="3"/>
            <a:endCxn id="5148" idx="1"/>
          </p:cNvCxnSpPr>
          <p:nvPr/>
        </p:nvCxnSpPr>
        <p:spPr bwMode="auto">
          <a:xfrm>
            <a:off x="4486275" y="5022850"/>
            <a:ext cx="279400" cy="5334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31">
            <a:extLst>
              <a:ext uri="{FF2B5EF4-FFF2-40B4-BE49-F238E27FC236}">
                <a16:creationId xmlns:a16="http://schemas.microsoft.com/office/drawing/2014/main" id="{50B0DDA1-F9EC-4937-A982-F5C7185B2523}"/>
              </a:ext>
            </a:extLst>
          </p:cNvPr>
          <p:cNvCxnSpPr>
            <a:cxnSpLocks noChangeShapeType="1"/>
            <a:stCxn id="5129" idx="1"/>
          </p:cNvCxnSpPr>
          <p:nvPr/>
        </p:nvCxnSpPr>
        <p:spPr bwMode="auto">
          <a:xfrm rot="10800000" flipV="1">
            <a:off x="5692775" y="4946650"/>
            <a:ext cx="1130300" cy="266700"/>
          </a:xfrm>
          <a:prstGeom prst="bentConnector3">
            <a:avLst>
              <a:gd name="adj1" fmla="val 102245"/>
            </a:avLst>
          </a:prstGeom>
          <a:noFill/>
          <a:ln w="25400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4" name="Line 32">
            <a:extLst>
              <a:ext uri="{FF2B5EF4-FFF2-40B4-BE49-F238E27FC236}">
                <a16:creationId xmlns:a16="http://schemas.microsoft.com/office/drawing/2014/main" id="{DB0B82E8-4929-4D55-B584-FCC272C0E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8975" y="5899150"/>
            <a:ext cx="0" cy="22860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3">
            <a:extLst>
              <a:ext uri="{FF2B5EF4-FFF2-40B4-BE49-F238E27FC236}">
                <a16:creationId xmlns:a16="http://schemas.microsoft.com/office/drawing/2014/main" id="{BBBB47F6-D70A-4ED6-91A3-7DCCEF27C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3375" y="5594350"/>
            <a:ext cx="2286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Text Box 34">
            <a:extLst>
              <a:ext uri="{FF2B5EF4-FFF2-40B4-BE49-F238E27FC236}">
                <a16:creationId xmlns:a16="http://schemas.microsoft.com/office/drawing/2014/main" id="{7D21DE43-761C-4782-810A-3ADD887A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75" y="6127750"/>
            <a:ext cx="3027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chemeClr val="hlink"/>
                </a:solidFill>
                <a:latin typeface="Tahoma" panose="020B0604030504040204" pitchFamily="34" charset="0"/>
              </a:rPr>
              <a:t>Nội dung thông điệp bị thay đổi</a:t>
            </a:r>
          </a:p>
        </p:txBody>
      </p:sp>
      <p:sp>
        <p:nvSpPr>
          <p:cNvPr id="5157" name="Text Box 35">
            <a:extLst>
              <a:ext uri="{FF2B5EF4-FFF2-40B4-BE49-F238E27FC236}">
                <a16:creationId xmlns:a16="http://schemas.microsoft.com/office/drawing/2014/main" id="{2AA3C56A-1013-4037-B32D-2ACE66A0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5518150"/>
            <a:ext cx="2079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008000"/>
                </a:solidFill>
                <a:latin typeface="Tahoma" panose="020B0604030504040204" pitchFamily="34" charset="0"/>
              </a:rPr>
              <a:t>Nội dung thông điệp </a:t>
            </a:r>
          </a:p>
          <a:p>
            <a:pPr algn="r" eaLnBrk="1" hangingPunct="1"/>
            <a:r>
              <a:rPr lang="en-US" altLang="en-US" sz="1600">
                <a:solidFill>
                  <a:srgbClr val="008000"/>
                </a:solidFill>
                <a:latin typeface="Tahoma" panose="020B0604030504040204" pitchFamily="34" charset="0"/>
              </a:rPr>
              <a:t>tòan vẹn</a:t>
            </a:r>
          </a:p>
        </p:txBody>
      </p:sp>
      <p:sp>
        <p:nvSpPr>
          <p:cNvPr id="5158" name="Line 36">
            <a:extLst>
              <a:ext uri="{FF2B5EF4-FFF2-40B4-BE49-F238E27FC236}">
                <a16:creationId xmlns:a16="http://schemas.microsoft.com/office/drawing/2014/main" id="{3A994E63-C5D4-45AA-95EC-FBCC33410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289550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38E9AF3-2E51-4197-99D1-81D65871BEA4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THUẬT TOÁN MÃ HÓA </a:t>
            </a:r>
            <a:r>
              <a:rPr lang="en-US" sz="4400" b="1" i="1">
                <a:latin typeface="Times New Roman" pitchFamily="18" charset="0"/>
                <a:ea typeface="+mj-ea"/>
                <a:cs typeface="Times New Roman" pitchFamily="18" charset="0"/>
              </a:rPr>
              <a:t>RSA</a:t>
            </a:r>
          </a:p>
        </p:txBody>
      </p:sp>
      <p:sp>
        <p:nvSpPr>
          <p:cNvPr id="5160" name="TextBox 8">
            <a:extLst>
              <a:ext uri="{FF2B5EF4-FFF2-40B4-BE49-F238E27FC236}">
                <a16:creationId xmlns:a16="http://schemas.microsoft.com/office/drawing/2014/main" id="{B237969A-BA14-4A53-8945-1B2FD1A7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43434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4.1 Thẩm định chữ ký số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4E53-5612-4287-AFEF-8BF3BF34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Tài liệu tham khảo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DB3297A-A1CC-4BEE-829E-2D243C11D48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en-US" dirty="0"/>
              <a:t>Wikipedia</a:t>
            </a:r>
          </a:p>
          <a:p>
            <a:r>
              <a:rPr lang="en-US" altLang="en-US" dirty="0" err="1"/>
              <a:t>Giáo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An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mật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</a:t>
            </a:r>
          </a:p>
        </p:txBody>
      </p:sp>
      <p:sp>
        <p:nvSpPr>
          <p:cNvPr id="27652" name="Date Placeholder 3">
            <a:extLst>
              <a:ext uri="{FF2B5EF4-FFF2-40B4-BE49-F238E27FC236}">
                <a16:creationId xmlns:a16="http://schemas.microsoft.com/office/drawing/2014/main" id="{377E2E0D-D1F7-431E-B96A-A4B85BE15D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E805E1-1DFD-4801-B1D0-1813BE9788EB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7653" name="Footer Placeholder 4">
            <a:extLst>
              <a:ext uri="{FF2B5EF4-FFF2-40B4-BE49-F238E27FC236}">
                <a16:creationId xmlns:a16="http://schemas.microsoft.com/office/drawing/2014/main" id="{C484B953-B215-4CC0-894D-57D192BD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C566E-09FA-4A82-897F-96594ADC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50C0C5-D537-4544-9F65-D4A99D839E89}" type="slidenum">
              <a:rPr lang="en-US" altLang="en-US">
                <a:solidFill>
                  <a:srgbClr val="7B9899"/>
                </a:solidFill>
              </a:rPr>
              <a:pPr eaLnBrk="1" hangingPunct="1"/>
              <a:t>14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99BC92E5-9A84-4064-A14A-A3EA5E2F30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64973-D07A-447F-AF7D-5FEFFC2692BB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18A13859-4504-499C-87AA-E30F4B59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28D5-51AE-4C9D-9328-2721E7C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F2D3E4-2D81-4775-B981-3C953ED8D4BA}" type="slidenum">
              <a:rPr lang="en-US" altLang="en-US">
                <a:solidFill>
                  <a:srgbClr val="7B9899"/>
                </a:solidFill>
              </a:rPr>
              <a:pPr eaLnBrk="1" hangingPunct="1"/>
              <a:t>15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C0296-2458-4596-BF23-4F9464814DBD}"/>
              </a:ext>
            </a:extLst>
          </p:cNvPr>
          <p:cNvSpPr/>
          <p:nvPr/>
        </p:nvSpPr>
        <p:spPr>
          <a:xfrm>
            <a:off x="2598543" y="2967335"/>
            <a:ext cx="394691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Xin cảm ơn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D400-CACD-4A18-991A-935BC47631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2133600"/>
            <a:ext cx="5486400" cy="1752600"/>
          </a:xfrm>
        </p:spPr>
        <p:txBody>
          <a:bodyPr/>
          <a:lstStyle/>
          <a:p>
            <a:pPr marL="514350" indent="-514350" algn="just" eaLnBrk="1" hangingPunct="1">
              <a:buFont typeface="Wingdings 2" panose="05020102010507070707" pitchFamily="18" charset="2"/>
              <a:buNone/>
            </a:pPr>
            <a:r>
              <a:rPr lang="en-US" altLang="en-US"/>
              <a:t>-	</a:t>
            </a:r>
            <a:r>
              <a:rPr lang="vi-VN" altLang="en-US"/>
              <a:t>Thuật toán được </a:t>
            </a:r>
            <a:r>
              <a:rPr lang="en-US" altLang="en-US"/>
              <a:t>Ron </a:t>
            </a:r>
            <a:r>
              <a:rPr lang="en-US" altLang="en-US">
                <a:solidFill>
                  <a:srgbClr val="FF0000"/>
                </a:solidFill>
              </a:rPr>
              <a:t>R</a:t>
            </a:r>
            <a:r>
              <a:rPr lang="en-US" altLang="en-US"/>
              <a:t>ivest</a:t>
            </a:r>
            <a:r>
              <a:rPr lang="vi-VN" altLang="en-US"/>
              <a:t>, </a:t>
            </a:r>
            <a:r>
              <a:rPr lang="en-US" altLang="en-US"/>
              <a:t>Adi </a:t>
            </a:r>
            <a:r>
              <a:rPr lang="en-US" altLang="en-US">
                <a:solidFill>
                  <a:srgbClr val="FF0000"/>
                </a:solidFill>
              </a:rPr>
              <a:t>S</a:t>
            </a:r>
            <a:r>
              <a:rPr lang="en-US" altLang="en-US"/>
              <a:t>hamir </a:t>
            </a:r>
            <a:r>
              <a:rPr lang="vi-VN" altLang="en-US"/>
              <a:t>và</a:t>
            </a:r>
            <a:r>
              <a:rPr lang="en-US" altLang="en-US"/>
              <a:t> Len 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/>
              <a:t>dleman (</a:t>
            </a:r>
            <a:r>
              <a:rPr lang="en-US" altLang="en-US">
                <a:solidFill>
                  <a:srgbClr val="FF0000"/>
                </a:solidFill>
              </a:rPr>
              <a:t>R.S.A</a:t>
            </a:r>
            <a:r>
              <a:rPr lang="en-US" altLang="en-US"/>
              <a:t>) </a:t>
            </a:r>
            <a:r>
              <a:rPr lang="vi-VN" altLang="en-US"/>
              <a:t>mô tả lần đầu tiên vào năm </a:t>
            </a:r>
            <a:r>
              <a:rPr lang="en-US" altLang="en-US"/>
              <a:t>1977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F0AFA1-5EEE-41CE-B024-6E643E96DBA7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THUẬT TOÁN MÃ HÓA </a:t>
            </a:r>
            <a:r>
              <a:rPr lang="en-US" sz="4400" b="1">
                <a:latin typeface="+mj-lt"/>
                <a:ea typeface="+mj-ea"/>
                <a:cs typeface="+mj-cs"/>
              </a:rPr>
              <a:t>RSA</a:t>
            </a:r>
          </a:p>
        </p:txBody>
      </p:sp>
      <p:pic>
        <p:nvPicPr>
          <p:cNvPr id="19460" name="Picture 1" descr="B0407_TT_3NhaTriThuc">
            <a:extLst>
              <a:ext uri="{FF2B5EF4-FFF2-40B4-BE49-F238E27FC236}">
                <a16:creationId xmlns:a16="http://schemas.microsoft.com/office/drawing/2014/main" id="{4F4050C9-EA2E-4285-8CA5-9EFC1B5BC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57400"/>
            <a:ext cx="3276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4">
            <a:extLst>
              <a:ext uri="{FF2B5EF4-FFF2-40B4-BE49-F238E27FC236}">
                <a16:creationId xmlns:a16="http://schemas.microsoft.com/office/drawing/2014/main" id="{6B9D0785-CFCA-4A62-853D-35A5BE6AE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00200"/>
            <a:ext cx="3429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chung</a:t>
            </a:r>
          </a:p>
        </p:txBody>
      </p:sp>
      <p:sp>
        <p:nvSpPr>
          <p:cNvPr id="19462" name="Date Placeholder 5">
            <a:extLst>
              <a:ext uri="{FF2B5EF4-FFF2-40B4-BE49-F238E27FC236}">
                <a16:creationId xmlns:a16="http://schemas.microsoft.com/office/drawing/2014/main" id="{10646923-1966-4FAD-9CF4-EB0A332C0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28216C-DE1A-4A14-A095-2CB3A8B03BCA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AC135-EE8E-48A8-AE30-482A96A0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359C34-72CE-431A-97F8-68D02555ACC4}" type="slidenum">
              <a:rPr lang="en-US" altLang="en-US">
                <a:solidFill>
                  <a:srgbClr val="7B9899"/>
                </a:solidFill>
              </a:rPr>
              <a:pPr eaLnBrk="1" hangingPunct="1"/>
              <a:t>2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19464" name="Footer Placeholder 7">
            <a:extLst>
              <a:ext uri="{FF2B5EF4-FFF2-40B4-BE49-F238E27FC236}">
                <a16:creationId xmlns:a16="http://schemas.microsoft.com/office/drawing/2014/main" id="{68966D2A-E011-4D8E-A148-E22C8017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/>
              <a:t>Nhóm</a:t>
            </a:r>
            <a:r>
              <a:rPr lang="en-US" dirty="0"/>
              <a:t> 4</a:t>
            </a:r>
          </a:p>
          <a:p>
            <a:pPr eaLnBrk="1" hangingPunct="1"/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851552-0F3F-4339-86B9-574B6FAF5954}"/>
              </a:ext>
            </a:extLst>
          </p:cNvPr>
          <p:cNvSpPr/>
          <p:nvPr/>
        </p:nvSpPr>
        <p:spPr>
          <a:xfrm>
            <a:off x="228600" y="4038600"/>
            <a:ext cx="86106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just">
              <a:buFontTx/>
              <a:buChar char="-"/>
              <a:defRPr/>
            </a:pPr>
            <a:r>
              <a:rPr lang="vi-VN" sz="2700">
                <a:latin typeface="+mn-lt"/>
              </a:rPr>
              <a:t>Trước đó, vào năm </a:t>
            </a:r>
            <a:r>
              <a:rPr lang="en-US" sz="2700">
                <a:latin typeface="+mn-lt"/>
              </a:rPr>
              <a:t>1973</a:t>
            </a:r>
            <a:r>
              <a:rPr lang="vi-VN" sz="2700">
                <a:latin typeface="+mn-lt"/>
              </a:rPr>
              <a:t>, </a:t>
            </a:r>
            <a:r>
              <a:rPr lang="en-US" sz="2700">
                <a:latin typeface="+mn-lt"/>
              </a:rPr>
              <a:t>Clifford Cocks - </a:t>
            </a:r>
            <a:r>
              <a:rPr lang="vi-VN" sz="2700">
                <a:latin typeface="+mn-lt"/>
              </a:rPr>
              <a:t> một nhà toán học người Anh</a:t>
            </a:r>
            <a:r>
              <a:rPr lang="en-US" sz="2700">
                <a:latin typeface="+mn-lt"/>
              </a:rPr>
              <a:t> </a:t>
            </a:r>
            <a:r>
              <a:rPr lang="vi-VN" sz="2700">
                <a:latin typeface="+mn-lt"/>
              </a:rPr>
              <a:t>đã mô tả một thuật toán tương tự.</a:t>
            </a:r>
            <a:r>
              <a:rPr lang="en-US" sz="2700">
                <a:latin typeface="+mn-lt"/>
              </a:rPr>
              <a:t> </a:t>
            </a:r>
          </a:p>
          <a:p>
            <a:pPr marL="514350" indent="-514350" algn="just">
              <a:buFontTx/>
              <a:buChar char="-"/>
              <a:defRPr/>
            </a:pPr>
            <a:r>
              <a:rPr lang="en-US" sz="2700">
                <a:latin typeface="+mn-lt"/>
              </a:rPr>
              <a:t>Nhưng tại thời điểm đó thì thuật toán này không khả thi và chưa bao giờ được thực nghiệm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C1BEA5C9-5A86-494C-B445-740F733349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2054225"/>
            <a:ext cx="8689975" cy="3508375"/>
          </a:xfrm>
        </p:spPr>
        <p:txBody>
          <a:bodyPr/>
          <a:lstStyle/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br>
              <a:rPr lang="vi-VN" altLang="en-US" b="1">
                <a:cs typeface="Times New Roman" panose="02020603050405020304" pitchFamily="18" charset="0"/>
              </a:rPr>
            </a:br>
            <a:r>
              <a:rPr lang="vi-VN" altLang="en-US" sz="2400">
                <a:cs typeface="Times New Roman" panose="02020603050405020304" pitchFamily="18" charset="0"/>
              </a:rPr>
              <a:t>1. </a:t>
            </a:r>
            <a:r>
              <a:rPr lang="vi-VN" altLang="en-US" sz="2400" b="1">
                <a:cs typeface="Times New Roman" panose="02020603050405020304" pitchFamily="18" charset="0"/>
              </a:rPr>
              <a:t>Độ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bảo </a:t>
            </a:r>
            <a:r>
              <a:rPr lang="vi-VN" altLang="en-US" sz="2400" b="1">
                <a:cs typeface="Times New Roman" panose="02020603050405020304" pitchFamily="18" charset="0"/>
              </a:rPr>
              <a:t>mật cao </a:t>
            </a:r>
            <a:r>
              <a:rPr lang="vi-VN" altLang="en-US" sz="2400">
                <a:cs typeface="Times New Roman" panose="02020603050405020304" pitchFamily="18" charset="0"/>
              </a:rPr>
              <a:t>(nghĩa là để giải mã được mà không biết khoá mật thì phải tốn hàng triệu năm). </a:t>
            </a:r>
            <a:br>
              <a:rPr lang="vi-VN" altLang="en-US" sz="2400">
                <a:cs typeface="Times New Roman" panose="02020603050405020304" pitchFamily="18" charset="0"/>
              </a:rPr>
            </a:br>
            <a:r>
              <a:rPr lang="vi-VN" altLang="en-US" sz="2400">
                <a:cs typeface="Times New Roman" panose="02020603050405020304" pitchFamily="18" charset="0"/>
              </a:rPr>
              <a:t>2. </a:t>
            </a:r>
            <a:r>
              <a:rPr lang="vi-VN" altLang="en-US" sz="2400" b="1">
                <a:cs typeface="Times New Roman" panose="02020603050405020304" pitchFamily="18" charset="0"/>
              </a:rPr>
              <a:t>Thao tác nhanh</a:t>
            </a:r>
            <a:r>
              <a:rPr lang="vi-VN" altLang="en-US" sz="2400">
                <a:cs typeface="Times New Roman" panose="02020603050405020304" pitchFamily="18" charset="0"/>
              </a:rPr>
              <a:t>(thao tác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>
                <a:cs typeface="Times New Roman" panose="02020603050405020304" pitchFamily="18" charset="0"/>
              </a:rPr>
              <a:t>mã hoá và giải mã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>
                <a:cs typeface="Times New Roman" panose="02020603050405020304" pitchFamily="18" charset="0"/>
              </a:rPr>
              <a:t>tốn ít thời gian). </a:t>
            </a:r>
            <a:br>
              <a:rPr lang="vi-VN" altLang="en-US" sz="2400">
                <a:cs typeface="Times New Roman" panose="02020603050405020304" pitchFamily="18" charset="0"/>
              </a:rPr>
            </a:br>
            <a:r>
              <a:rPr lang="vi-VN" altLang="en-US" sz="2400">
                <a:cs typeface="Times New Roman" panose="02020603050405020304" pitchFamily="18" charset="0"/>
              </a:rPr>
              <a:t>3. </a:t>
            </a:r>
            <a:r>
              <a:rPr lang="vi-VN" altLang="en-US" sz="2400" b="1">
                <a:cs typeface="Times New Roman" panose="02020603050405020304" pitchFamily="18" charset="0"/>
              </a:rPr>
              <a:t>Dùng chung được</a:t>
            </a:r>
            <a:r>
              <a:rPr lang="vi-VN" altLang="en-US" sz="2400">
                <a:cs typeface="Times New Roman" panose="02020603050405020304" pitchFamily="18" charset="0"/>
              </a:rPr>
              <a:t>. </a:t>
            </a:r>
            <a:br>
              <a:rPr lang="vi-VN" altLang="en-US" sz="2400">
                <a:cs typeface="Times New Roman" panose="02020603050405020304" pitchFamily="18" charset="0"/>
              </a:rPr>
            </a:br>
            <a:r>
              <a:rPr lang="vi-VN" altLang="en-US" sz="2400">
                <a:cs typeface="Times New Roman" panose="02020603050405020304" pitchFamily="18" charset="0"/>
              </a:rPr>
              <a:t>4. </a:t>
            </a:r>
            <a:r>
              <a:rPr lang="vi-VN" altLang="en-US" sz="2400" b="1">
                <a:cs typeface="Times New Roman" panose="02020603050405020304" pitchFamily="18" charset="0"/>
              </a:rPr>
              <a:t>Có ứng dụng rộng rãi</a:t>
            </a:r>
            <a:r>
              <a:rPr lang="vi-VN" altLang="en-US" sz="2400">
                <a:cs typeface="Times New Roman" panose="02020603050405020304" pitchFamily="18" charset="0"/>
              </a:rPr>
              <a:t>. </a:t>
            </a:r>
            <a:br>
              <a:rPr lang="vi-VN" altLang="en-US" sz="2400">
                <a:cs typeface="Times New Roman" panose="02020603050405020304" pitchFamily="18" charset="0"/>
              </a:rPr>
            </a:br>
            <a:r>
              <a:rPr lang="vi-VN" altLang="en-US" sz="2400">
                <a:cs typeface="Times New Roman" panose="02020603050405020304" pitchFamily="18" charset="0"/>
              </a:rPr>
              <a:t>5. </a:t>
            </a:r>
            <a:r>
              <a:rPr lang="vi-VN" altLang="en-US" sz="2400" b="1">
                <a:cs typeface="Times New Roman" panose="02020603050405020304" pitchFamily="18" charset="0"/>
              </a:rPr>
              <a:t>Có thể dùng để xác định chủ nhân </a:t>
            </a:r>
            <a:r>
              <a:rPr lang="vi-VN" altLang="en-US" sz="2400">
                <a:cs typeface="Times New Roman" panose="02020603050405020304" pitchFamily="18" charset="0"/>
              </a:rPr>
              <a:t>(dùng làm chữ ký điện tử).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7B1822CF-1126-4F50-8C83-6FD78320C4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4B7F93-77CE-4A55-9B0A-BC3F78A2FB7A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CE031BB3-87BB-40D2-9747-D189CF17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52400" y="6409574"/>
            <a:ext cx="3581400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/>
              <a:t>Nhóm</a:t>
            </a:r>
            <a:r>
              <a:rPr lang="en-US" dirty="0"/>
              <a:t> 4</a:t>
            </a:r>
          </a:p>
          <a:p>
            <a:pPr eaLnBrk="1" hangingPunct="1"/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8294-61D2-4DFF-AE6E-E8606FE6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E46D3D-68AB-49BC-B9AB-4556FC2DCCD5}" type="slidenum">
              <a:rPr lang="en-US" altLang="en-US">
                <a:solidFill>
                  <a:srgbClr val="7B9899"/>
                </a:solidFill>
              </a:rPr>
              <a:pPr eaLnBrk="1" hangingPunct="1"/>
              <a:t>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C731BE-D936-4386-8C9D-64AC2A89207F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THUẬT TOÁN MÃ HÓA </a:t>
            </a:r>
            <a:r>
              <a:rPr lang="en-US" sz="4400" b="1">
                <a:latin typeface="+mj-lt"/>
                <a:ea typeface="+mj-ea"/>
                <a:cs typeface="+mj-cs"/>
              </a:rPr>
              <a:t>RSA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15FCFFD9-A0C4-45C3-BE94-79A508140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8763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mã hóa </a:t>
            </a:r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RSA thoả mãn 5 yêu cầu của một hệ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mã hiện đại: </a:t>
            </a: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HoaRSA_key.JPG">
            <a:extLst>
              <a:ext uri="{FF2B5EF4-FFF2-40B4-BE49-F238E27FC236}">
                <a16:creationId xmlns:a16="http://schemas.microsoft.com/office/drawing/2014/main" id="{6D89774F-BA43-4102-9996-F2747CCB89A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9438" y="1752600"/>
            <a:ext cx="4678362" cy="457200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530B10-28A9-43BF-A093-0A7D726C3DBD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THUẬT TOÁN MÃ HÓA </a:t>
            </a:r>
            <a:r>
              <a:rPr lang="en-US" sz="4400" b="1">
                <a:latin typeface="+mj-lt"/>
                <a:ea typeface="+mj-ea"/>
                <a:cs typeface="+mj-cs"/>
              </a:rPr>
              <a:t>RSA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65CE2-D3FF-41A8-B2A8-B75F48967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00"/>
            <a:ext cx="4267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RSA có hai Khóa: </a:t>
            </a:r>
          </a:p>
          <a:p>
            <a:pPr algn="just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Khóa công khai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được công bố rộng rãi cho mọi người và được dùng để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mã hóa </a:t>
            </a:r>
          </a:p>
          <a:p>
            <a:pPr algn="just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Khóa bí mật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key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vi-V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Những thông tin được mã hóa bằng khóa công khai chỉ có thể được giải mã bằng khóa bí mật tương ứng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9" name="TextBox 8">
            <a:extLst>
              <a:ext uri="{FF2B5EF4-FFF2-40B4-BE49-F238E27FC236}">
                <a16:creationId xmlns:a16="http://schemas.microsoft.com/office/drawing/2014/main" id="{7689F012-C15B-4442-99F4-3E325E2EC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3733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Mô tả hoạt động</a:t>
            </a:r>
          </a:p>
        </p:txBody>
      </p:sp>
      <p:sp>
        <p:nvSpPr>
          <p:cNvPr id="21510" name="Date Placeholder 5">
            <a:extLst>
              <a:ext uri="{FF2B5EF4-FFF2-40B4-BE49-F238E27FC236}">
                <a16:creationId xmlns:a16="http://schemas.microsoft.com/office/drawing/2014/main" id="{33D6BC2C-DF91-461D-9F08-B11387F2FC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31B987-A24A-46FE-89CA-768505E9EFC9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15EFA-F8DC-4557-9F91-7F455FC4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141C9C-28B5-44EF-AF5D-3692B4B11C6E}" type="slidenum">
              <a:rPr lang="en-US" altLang="en-US">
                <a:solidFill>
                  <a:srgbClr val="7B9899"/>
                </a:solidFill>
              </a:rPr>
              <a:pPr eaLnBrk="1" hangingPunct="1"/>
              <a:t>4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1512" name="Footer Placeholder 8">
            <a:extLst>
              <a:ext uri="{FF2B5EF4-FFF2-40B4-BE49-F238E27FC236}">
                <a16:creationId xmlns:a16="http://schemas.microsoft.com/office/drawing/2014/main" id="{5B329C60-BDE0-4854-B25C-BBF5F237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err="1"/>
              <a:t>Nhóm</a:t>
            </a:r>
            <a:r>
              <a:rPr lang="en-US"/>
              <a:t>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ate Placeholder 3">
            <a:extLst>
              <a:ext uri="{FF2B5EF4-FFF2-40B4-BE49-F238E27FC236}">
                <a16:creationId xmlns:a16="http://schemas.microsoft.com/office/drawing/2014/main" id="{233A35B7-63A5-489E-85A7-BC120A6B68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BC2955-4EDD-4E25-AA54-0BEA5F115703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30" name="Footer Placeholder 4">
            <a:extLst>
              <a:ext uri="{FF2B5EF4-FFF2-40B4-BE49-F238E27FC236}">
                <a16:creationId xmlns:a16="http://schemas.microsoft.com/office/drawing/2014/main" id="{27DB13AC-54E0-4D9E-881A-2593D51B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0820-1FE8-4FD4-BD42-07B2FFCE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7584D9-8FD0-4B04-98B1-CE6FA09BF8CB}" type="slidenum">
              <a:rPr lang="en-US" altLang="en-US">
                <a:solidFill>
                  <a:srgbClr val="7B9899"/>
                </a:solidFill>
              </a:rPr>
              <a:pPr eaLnBrk="1" hangingPunct="1"/>
              <a:t>5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972D74-6162-4A42-8569-82B3DF1583AD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THUẬT TOÁN MÃ HÓA </a:t>
            </a:r>
            <a:r>
              <a:rPr lang="en-US" sz="4400" b="1">
                <a:latin typeface="+mj-lt"/>
                <a:ea typeface="+mj-ea"/>
                <a:cs typeface="+mj-cs"/>
              </a:rPr>
              <a:t>RSA</a:t>
            </a:r>
          </a:p>
        </p:txBody>
      </p:sp>
      <p:sp>
        <p:nvSpPr>
          <p:cNvPr id="1033" name="TextBox 8">
            <a:extLst>
              <a:ext uri="{FF2B5EF4-FFF2-40B4-BE49-F238E27FC236}">
                <a16:creationId xmlns:a16="http://schemas.microsoft.com/office/drawing/2014/main" id="{245E65EB-3251-477D-BF76-5A1560194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4267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Mô tả hoạt động(tiếp)</a:t>
            </a:r>
          </a:p>
        </p:txBody>
      </p:sp>
      <p:sp>
        <p:nvSpPr>
          <p:cNvPr id="9" name="Down Arrow Callout 8">
            <a:extLst>
              <a:ext uri="{FF2B5EF4-FFF2-40B4-BE49-F238E27FC236}">
                <a16:creationId xmlns:a16="http://schemas.microsoft.com/office/drawing/2014/main" id="{43E641D8-778E-497A-B353-6AB0E3434987}"/>
              </a:ext>
            </a:extLst>
          </p:cNvPr>
          <p:cNvSpPr/>
          <p:nvPr/>
        </p:nvSpPr>
        <p:spPr>
          <a:xfrm>
            <a:off x="1143000" y="2057400"/>
            <a:ext cx="2514600" cy="6096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Chọn p,q nguyên tố  </a:t>
            </a:r>
          </a:p>
        </p:txBody>
      </p:sp>
      <p:sp>
        <p:nvSpPr>
          <p:cNvPr id="11" name="Down Arrow Callout 10">
            <a:extLst>
              <a:ext uri="{FF2B5EF4-FFF2-40B4-BE49-F238E27FC236}">
                <a16:creationId xmlns:a16="http://schemas.microsoft.com/office/drawing/2014/main" id="{A50383AD-7338-4DB8-AF65-259615FE7DDE}"/>
              </a:ext>
            </a:extLst>
          </p:cNvPr>
          <p:cNvSpPr/>
          <p:nvPr/>
        </p:nvSpPr>
        <p:spPr>
          <a:xfrm>
            <a:off x="1143000" y="2667000"/>
            <a:ext cx="2514600" cy="6096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Tính n =p*q </a:t>
            </a:r>
          </a:p>
        </p:txBody>
      </p:sp>
      <p:sp>
        <p:nvSpPr>
          <p:cNvPr id="12" name="Down Arrow Callout 11">
            <a:extLst>
              <a:ext uri="{FF2B5EF4-FFF2-40B4-BE49-F238E27FC236}">
                <a16:creationId xmlns:a16="http://schemas.microsoft.com/office/drawing/2014/main" id="{96C0A71E-E093-4718-BBC9-6B92AF40120A}"/>
              </a:ext>
            </a:extLst>
          </p:cNvPr>
          <p:cNvSpPr/>
          <p:nvPr/>
        </p:nvSpPr>
        <p:spPr>
          <a:xfrm>
            <a:off x="1143000" y="3276600"/>
            <a:ext cx="2514600" cy="6858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Tính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>
                <a:cs typeface="Times New Roman" pitchFamily="18" charset="0"/>
              </a:rPr>
              <a:t>n) = </a:t>
            </a:r>
            <a:r>
              <a:rPr lang="vi-VN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>
                <a:cs typeface="Times New Roman" pitchFamily="18" charset="0"/>
              </a:rPr>
              <a:t>-1</a:t>
            </a:r>
            <a:r>
              <a:rPr lang="vi-VN">
                <a:solidFill>
                  <a:schemeClr val="bg1"/>
                </a:solidFill>
                <a:cs typeface="Times New Roman" pitchFamily="18" charset="0"/>
              </a:rPr>
              <a:t>)(</a:t>
            </a:r>
            <a:r>
              <a:rPr lang="en-US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vi-VN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vi-VN">
                <a:cs typeface="Times New Roman" pitchFamily="18" charset="0"/>
              </a:rPr>
              <a:t>1)</a:t>
            </a:r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3804C4E-5B10-4025-AAA1-44B0F24D016B}"/>
              </a:ext>
            </a:extLst>
          </p:cNvPr>
          <p:cNvSpPr/>
          <p:nvPr/>
        </p:nvSpPr>
        <p:spPr>
          <a:xfrm>
            <a:off x="3657600" y="4038600"/>
            <a:ext cx="1524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FFC3E3-7BE1-4749-9780-292388E5E301}"/>
              </a:ext>
            </a:extLst>
          </p:cNvPr>
          <p:cNvSpPr/>
          <p:nvPr/>
        </p:nvSpPr>
        <p:spPr>
          <a:xfrm>
            <a:off x="1143000" y="52578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Chọn khóa riêng d</a:t>
            </a:r>
          </a:p>
          <a:p>
            <a:pPr algn="ctr">
              <a:defRPr/>
            </a:pPr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9D577E2-5633-4920-970E-A3577474C72B}"/>
              </a:ext>
            </a:extLst>
          </p:cNvPr>
          <p:cNvSpPr/>
          <p:nvPr/>
        </p:nvSpPr>
        <p:spPr>
          <a:xfrm>
            <a:off x="3657600" y="5334000"/>
            <a:ext cx="1524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2EF5F5-5173-47F2-AF20-214393C974AF}"/>
              </a:ext>
            </a:extLst>
          </p:cNvPr>
          <p:cNvSpPr/>
          <p:nvPr/>
        </p:nvSpPr>
        <p:spPr>
          <a:xfrm>
            <a:off x="1143000" y="3962400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Chọn khóa công khai e</a:t>
            </a:r>
          </a:p>
          <a:p>
            <a:pPr algn="ctr">
              <a:defRPr/>
            </a:pPr>
            <a:r>
              <a:rPr lang="vi-VN">
                <a:cs typeface="Times New Roman" pitchFamily="18" charset="0"/>
              </a:rPr>
              <a:t>(0&lt; </a:t>
            </a:r>
            <a:r>
              <a:rPr lang="vi-VN" i="1">
                <a:solidFill>
                  <a:schemeClr val="bg1"/>
                </a:solidFill>
                <a:cs typeface="Times New Roman" pitchFamily="18" charset="0"/>
              </a:rPr>
              <a:t>e</a:t>
            </a:r>
            <a:r>
              <a:rPr lang="vi-VN" i="1">
                <a:cs typeface="Times New Roman" pitchFamily="18" charset="0"/>
              </a:rPr>
              <a:t> </a:t>
            </a:r>
            <a:r>
              <a:rPr lang="vi-VN">
                <a:cs typeface="Times New Roman" pitchFamily="18" charset="0"/>
              </a:rPr>
              <a:t>&lt; 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 i="1">
                <a:cs typeface="Times New Roman" pitchFamily="18" charset="0"/>
              </a:rPr>
              <a:t>n</a:t>
            </a:r>
            <a:r>
              <a:rPr lang="vi-VN">
                <a:cs typeface="Times New Roman" pitchFamily="18" charset="0"/>
              </a:rPr>
              <a:t>))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(e&lt; &gt;</a:t>
            </a:r>
            <a:r>
              <a:rPr lang="el-GR">
                <a:latin typeface="Times New Roman" pitchFamily="18" charset="0"/>
                <a:cs typeface="Times New Roman" pitchFamily="18" charset="0"/>
              </a:rPr>
              <a:t>Φ(</a:t>
            </a:r>
            <a:r>
              <a:rPr lang="vi-VN" i="1">
                <a:cs typeface="Times New Roman" pitchFamily="18" charset="0"/>
              </a:rPr>
              <a:t>n</a:t>
            </a:r>
            <a:r>
              <a:rPr lang="vi-VN">
                <a:cs typeface="Times New Roman" pitchFamily="18" charset="0"/>
              </a:rPr>
              <a:t>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49DA18F-77B4-4CEF-B33E-95244870CAC7}"/>
              </a:ext>
            </a:extLst>
          </p:cNvPr>
          <p:cNvSpPr/>
          <p:nvPr/>
        </p:nvSpPr>
        <p:spPr>
          <a:xfrm>
            <a:off x="2209800" y="47244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E55A2BE1-92DD-4129-A044-EFBEA14114D5}"/>
              </a:ext>
            </a:extLst>
          </p:cNvPr>
          <p:cNvSpPr/>
          <p:nvPr/>
        </p:nvSpPr>
        <p:spPr>
          <a:xfrm>
            <a:off x="6629400" y="4876800"/>
            <a:ext cx="1524000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Bản mã C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4AEFC00C-6A92-46DB-9C18-1085C5A56232}"/>
              </a:ext>
            </a:extLst>
          </p:cNvPr>
          <p:cNvSpPr/>
          <p:nvPr/>
        </p:nvSpPr>
        <p:spPr>
          <a:xfrm>
            <a:off x="5638800" y="2895600"/>
            <a:ext cx="1524000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Bản rõ m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283A022C-E272-4610-AE41-240D0DE20D9E}"/>
              </a:ext>
            </a:extLst>
          </p:cNvPr>
          <p:cNvSpPr/>
          <p:nvPr/>
        </p:nvSpPr>
        <p:spPr>
          <a:xfrm>
            <a:off x="5486400" y="6096000"/>
            <a:ext cx="1905000" cy="304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Bản rõ gốc m</a:t>
            </a:r>
          </a:p>
        </p:txBody>
      </p:sp>
      <p:sp>
        <p:nvSpPr>
          <p:cNvPr id="32" name="Down Arrow Callout 31">
            <a:extLst>
              <a:ext uri="{FF2B5EF4-FFF2-40B4-BE49-F238E27FC236}">
                <a16:creationId xmlns:a16="http://schemas.microsoft.com/office/drawing/2014/main" id="{4C76C684-AFF8-4321-AB48-DC0FE7F5944D}"/>
              </a:ext>
            </a:extLst>
          </p:cNvPr>
          <p:cNvSpPr/>
          <p:nvPr/>
        </p:nvSpPr>
        <p:spPr>
          <a:xfrm>
            <a:off x="5181600" y="5257800"/>
            <a:ext cx="2514600" cy="838200"/>
          </a:xfrm>
          <a:prstGeom prst="downArrowCallout">
            <a:avLst>
              <a:gd name="adj1" fmla="val 21883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9446C9-11C2-45E5-87A8-A5E755F38DE3}"/>
              </a:ext>
            </a:extLst>
          </p:cNvPr>
          <p:cNvSpPr/>
          <p:nvPr/>
        </p:nvSpPr>
        <p:spPr>
          <a:xfrm>
            <a:off x="5181600" y="39624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A6733C88-E932-4A52-A290-3742F3346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0386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3" imgW="914400" imgH="203040" progId="Equation.3">
                  <p:embed/>
                </p:oleObj>
              </mc:Choice>
              <mc:Fallback>
                <p:oleObj name="Equation" r:id="rId3" imgW="9144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03860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Down Arrow 34">
            <a:extLst>
              <a:ext uri="{FF2B5EF4-FFF2-40B4-BE49-F238E27FC236}">
                <a16:creationId xmlns:a16="http://schemas.microsoft.com/office/drawing/2014/main" id="{F39FFF8B-4120-41AC-A062-9C31886AB9A3}"/>
              </a:ext>
            </a:extLst>
          </p:cNvPr>
          <p:cNvSpPr/>
          <p:nvPr/>
        </p:nvSpPr>
        <p:spPr>
          <a:xfrm>
            <a:off x="6172200" y="4495800"/>
            <a:ext cx="457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67E472AB-A40F-4559-B0B3-7B188C481B8E}"/>
              </a:ext>
            </a:extLst>
          </p:cNvPr>
          <p:cNvSpPr/>
          <p:nvPr/>
        </p:nvSpPr>
        <p:spPr>
          <a:xfrm>
            <a:off x="6172200" y="3200400"/>
            <a:ext cx="457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063" name="Object 15">
            <a:extLst>
              <a:ext uri="{FF2B5EF4-FFF2-40B4-BE49-F238E27FC236}">
                <a16:creationId xmlns:a16="http://schemas.microsoft.com/office/drawing/2014/main" id="{03A677B3-74A9-48AB-93B9-ECDCE1643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5334000"/>
          <a:ext cx="18859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927000" imgH="203040" progId="Equation.3">
                  <p:embed/>
                </p:oleObj>
              </mc:Choice>
              <mc:Fallback>
                <p:oleObj name="Equation" r:id="rId5" imgW="92700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334000"/>
                        <a:ext cx="18859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>
            <a:extLst>
              <a:ext uri="{FF2B5EF4-FFF2-40B4-BE49-F238E27FC236}">
                <a16:creationId xmlns:a16="http://schemas.microsoft.com/office/drawing/2014/main" id="{2492378E-F354-454D-8890-1D083E888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4864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7" imgW="457200" imgH="203040" progId="Equation.3">
                  <p:embed/>
                </p:oleObj>
              </mc:Choice>
              <mc:Fallback>
                <p:oleObj name="Equation" r:id="rId7" imgW="4572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91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2">
            <a:extLst>
              <a:ext uri="{FF2B5EF4-FFF2-40B4-BE49-F238E27FC236}">
                <a16:creationId xmlns:a16="http://schemas.microsoft.com/office/drawing/2014/main" id="{3653BFE6-EDA4-4D63-BCCA-FF54C40EFD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2.1 Tạo khóa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5EEB59-68B7-42A6-8AE0-4B775C3EDE3E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THUẬT TOÁN MÃ HÓA </a:t>
            </a:r>
            <a:r>
              <a:rPr lang="en-US" sz="4400" b="1">
                <a:latin typeface="+mj-lt"/>
                <a:ea typeface="+mj-ea"/>
                <a:cs typeface="+mj-cs"/>
              </a:rPr>
              <a:t>RSA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A59E9-1E5F-47C0-8994-894D1100B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4419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</a:t>
            </a:r>
          </a:p>
          <a:p>
            <a:pPr eaLnBrk="1" hangingPunct="1"/>
            <a:r>
              <a:rPr lang="vi-VN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Bước 1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:B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nhận) tạo hai số nguyên tố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nhiên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vi-VN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vi-V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vi-VN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Bước 2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tính </a:t>
            </a:r>
            <a:r>
              <a:rPr lang="vi-VN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vi-VN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n) = (</a:t>
            </a:r>
            <a:r>
              <a:rPr lang="vi-VN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-1)(</a:t>
            </a:r>
            <a:r>
              <a:rPr lang="vi-VN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vi-VN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Bước 3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 chọn một số ngẫu nhiên </a:t>
            </a:r>
            <a:r>
              <a:rPr lang="vi-VN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(0&lt; </a:t>
            </a:r>
            <a:r>
              <a:rPr lang="vi-VN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vi-V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)) sao cho ƯCLN(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vi-V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))=1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vi-V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vi-VN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Bước 4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 tính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bằng cách dùng thuật toán Euclide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Tìm số tự nhiên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sao cho </a:t>
            </a:r>
          </a:p>
          <a:p>
            <a:pPr eaLnBrk="1" hangingPunct="1"/>
            <a:endParaRPr lang="en-US" altLang="en-US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vi-VN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Bước 5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vi-VN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làm khoá công khai (</a:t>
            </a:r>
            <a:r>
              <a:rPr lang="vi-VN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alt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làm khoá bí mật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ivate key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8A181-F177-4680-9BF5-67A592E0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828800"/>
            <a:ext cx="40386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  <a:p>
            <a:pPr eaLnBrk="1" hangingPunct="1"/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Bước 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Chọn số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(hai số này là 2 số nguyên tố)</a:t>
            </a:r>
            <a:endParaRPr lang="en-US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Bước 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    n = 23 * 41 = 943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22 * 40 = 880 </a:t>
            </a:r>
          </a:p>
          <a:p>
            <a:pPr eaLnBrk="1" hangingPunct="1"/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Bước 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chọn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7 vì  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ƯCLN(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7, 880</a:t>
            </a:r>
            <a:r>
              <a:rPr lang="vi-V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Bước 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=&gt; 7d=1+880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eaLnBrk="1" hangingPunct="1"/>
            <a:endParaRPr lang="en-US" alt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=&gt;d= 503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và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 = 4</a:t>
            </a:r>
          </a:p>
          <a:p>
            <a:pPr eaLnBrk="1" hangingPunct="1"/>
            <a:endParaRPr lang="en-US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Bước 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1" hangingPunct="1"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n = 943 và e = 7</a:t>
            </a:r>
          </a:p>
          <a:p>
            <a:pPr eaLnBrk="1" hangingPunct="1">
              <a:buFontTx/>
              <a:buChar char="-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d = 503</a:t>
            </a:r>
          </a:p>
        </p:txBody>
      </p:sp>
      <p:sp>
        <p:nvSpPr>
          <p:cNvPr id="2057" name="Date Placeholder 6">
            <a:extLst>
              <a:ext uri="{FF2B5EF4-FFF2-40B4-BE49-F238E27FC236}">
                <a16:creationId xmlns:a16="http://schemas.microsoft.com/office/drawing/2014/main" id="{C665C5EE-0E24-416F-8023-46AE0B2B3D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8CCACB-0BC4-4957-8259-11EFF15D1610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510BF4-7D88-4ABB-A271-A97FCCD7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540CE0-9361-4467-9B85-19E28F45D58F}" type="slidenum">
              <a:rPr lang="en-US" altLang="en-US">
                <a:solidFill>
                  <a:srgbClr val="7B9899"/>
                </a:solidFill>
              </a:rPr>
              <a:pPr eaLnBrk="1" hangingPunct="1"/>
              <a:t>6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059" name="Footer Placeholder 8">
            <a:extLst>
              <a:ext uri="{FF2B5EF4-FFF2-40B4-BE49-F238E27FC236}">
                <a16:creationId xmlns:a16="http://schemas.microsoft.com/office/drawing/2014/main" id="{E2BD9C21-D25E-45AD-A604-10682F5D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4</a:t>
            </a:r>
          </a:p>
        </p:txBody>
      </p:sp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D610D092-1E4A-4D6C-853F-4EFA63356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2672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4" imgW="457200" imgH="203040" progId="Equation.3">
                  <p:embed/>
                </p:oleObj>
              </mc:Choice>
              <mc:Fallback>
                <p:oleObj name="Equation" r:id="rId4" imgW="4572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>
            <a:extLst>
              <a:ext uri="{FF2B5EF4-FFF2-40B4-BE49-F238E27FC236}">
                <a16:creationId xmlns:a16="http://schemas.microsoft.com/office/drawing/2014/main" id="{5B940927-A880-46E4-BD2F-C8A6FC973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759325"/>
          <a:ext cx="1447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6" imgW="990360" imgH="393480" progId="Equation.3">
                  <p:embed/>
                </p:oleObj>
              </mc:Choice>
              <mc:Fallback>
                <p:oleObj name="Equation" r:id="rId6" imgW="9903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59325"/>
                        <a:ext cx="1447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>
            <a:extLst>
              <a:ext uri="{FF2B5EF4-FFF2-40B4-BE49-F238E27FC236}">
                <a16:creationId xmlns:a16="http://schemas.microsoft.com/office/drawing/2014/main" id="{7AF918CA-DB10-40E1-BA4F-1364C3B79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997325"/>
          <a:ext cx="1447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8" imgW="990360" imgH="393480" progId="Equation.3">
                  <p:embed/>
                </p:oleObj>
              </mc:Choice>
              <mc:Fallback>
                <p:oleObj name="Equation" r:id="rId8" imgW="99036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97325"/>
                        <a:ext cx="1447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7B55FA-589B-4616-8F94-A9751F4494EC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THUẬT TOÁN MÃ HÓA </a:t>
            </a:r>
            <a:r>
              <a:rPr lang="en-US" sz="4400" b="1">
                <a:latin typeface="+mj-lt"/>
                <a:ea typeface="+mj-ea"/>
                <a:cs typeface="+mj-cs"/>
              </a:rPr>
              <a:t>RSA</a:t>
            </a:r>
          </a:p>
        </p:txBody>
      </p:sp>
      <p:sp>
        <p:nvSpPr>
          <p:cNvPr id="3080" name="Date Placeholder 6">
            <a:extLst>
              <a:ext uri="{FF2B5EF4-FFF2-40B4-BE49-F238E27FC236}">
                <a16:creationId xmlns:a16="http://schemas.microsoft.com/office/drawing/2014/main" id="{0291BA35-7F4B-4068-9348-F10A3BC66E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44DDB4-3BBC-4565-B083-0917A5A67BAA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B4656C-653F-4B63-9894-6EA55E90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CF040E-A053-4A84-9590-8BE7F495B140}" type="slidenum">
              <a:rPr lang="en-US" altLang="en-US">
                <a:solidFill>
                  <a:srgbClr val="7B9899"/>
                </a:solidFill>
              </a:rPr>
              <a:pPr eaLnBrk="1" hangingPunct="1"/>
              <a:t>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082" name="Footer Placeholder 8">
            <a:extLst>
              <a:ext uri="{FF2B5EF4-FFF2-40B4-BE49-F238E27FC236}">
                <a16:creationId xmlns:a16="http://schemas.microsoft.com/office/drawing/2014/main" id="{D19039F2-80C0-4EB5-8AE0-34FF5250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Nhóm</a:t>
            </a:r>
            <a:r>
              <a:rPr lang="en-US" altLang="en-US" dirty="0"/>
              <a:t> 4</a:t>
            </a:r>
          </a:p>
        </p:txBody>
      </p:sp>
      <p:sp>
        <p:nvSpPr>
          <p:cNvPr id="3083" name="Content Placeholder 2">
            <a:extLst>
              <a:ext uri="{FF2B5EF4-FFF2-40B4-BE49-F238E27FC236}">
                <a16:creationId xmlns:a16="http://schemas.microsoft.com/office/drawing/2014/main" id="{0373DF63-29BF-4AEF-BE50-BC10B2EE0C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2.2 Mã hoá và giải mã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" name="Object 9">
            <a:extLst>
              <a:ext uri="{FF2B5EF4-FFF2-40B4-BE49-F238E27FC236}">
                <a16:creationId xmlns:a16="http://schemas.microsoft.com/office/drawing/2014/main" id="{DF857826-B4F5-42E0-BFEC-E9D930951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7713" y="3505200"/>
          <a:ext cx="19446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4" imgW="914400" imgH="203040" progId="Equation.3">
                  <p:embed/>
                </p:oleObj>
              </mc:Choice>
              <mc:Fallback>
                <p:oleObj name="Equation" r:id="rId4" imgW="9144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3505200"/>
                        <a:ext cx="19446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2">
            <a:extLst>
              <a:ext uri="{FF2B5EF4-FFF2-40B4-BE49-F238E27FC236}">
                <a16:creationId xmlns:a16="http://schemas.microsoft.com/office/drawing/2014/main" id="{FC5C564D-DD39-4088-AB0A-DB71DFF43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4343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altLang="en-US" dirty="0">
                <a:latin typeface="Times New Roman (Body)"/>
              </a:rPr>
              <a:t>Bước 1: A nhận khoá công khai của B.</a:t>
            </a:r>
            <a:endParaRPr lang="en-US" altLang="en-US" dirty="0">
              <a:latin typeface="Times New Roman (Body)"/>
            </a:endParaRPr>
          </a:p>
          <a:p>
            <a:pPr algn="just" eaLnBrk="1" hangingPunct="1"/>
            <a:r>
              <a:rPr lang="vi-VN" altLang="en-US" dirty="0">
                <a:latin typeface="Times New Roman (Body)"/>
              </a:rPr>
              <a:t> </a:t>
            </a:r>
          </a:p>
          <a:p>
            <a:pPr algn="just" eaLnBrk="1" hangingPunct="1"/>
            <a:r>
              <a:rPr lang="vi-VN" altLang="en-US" dirty="0">
                <a:latin typeface="Times New Roman (Body)"/>
              </a:rPr>
              <a:t>Bước 2: A biểu diễn thông tin cần gửi thành số m (0 &lt;= m &lt;= n-1)</a:t>
            </a:r>
            <a:endParaRPr lang="en-US" altLang="en-US" dirty="0">
              <a:latin typeface="Times New Roman (Body)"/>
            </a:endParaRPr>
          </a:p>
          <a:p>
            <a:pPr algn="just" eaLnBrk="1" hangingPunct="1"/>
            <a:endParaRPr lang="en-US" altLang="en-US" dirty="0">
              <a:latin typeface="Times New Roman (Body)"/>
            </a:endParaRPr>
          </a:p>
          <a:p>
            <a:pPr algn="just" eaLnBrk="1" hangingPunct="1"/>
            <a:r>
              <a:rPr lang="en-US" altLang="en-US" dirty="0">
                <a:latin typeface="Times New Roman (Body)"/>
              </a:rPr>
              <a:t>B</a:t>
            </a:r>
            <a:r>
              <a:rPr lang="vi-VN" altLang="en-US" dirty="0">
                <a:latin typeface="Times New Roman (Body)"/>
              </a:rPr>
              <a:t>ước</a:t>
            </a:r>
            <a:r>
              <a:rPr lang="en-US" altLang="en-US" dirty="0">
                <a:latin typeface="Times New Roman (Body)"/>
              </a:rPr>
              <a:t> 3: </a:t>
            </a:r>
            <a:r>
              <a:rPr lang="en-US" altLang="en-US" dirty="0" err="1">
                <a:latin typeface="Times New Roman (Body)"/>
              </a:rPr>
              <a:t>Tính</a:t>
            </a:r>
            <a:r>
              <a:rPr lang="en-US" altLang="en-US" dirty="0">
                <a:latin typeface="Times New Roman (Body)"/>
              </a:rPr>
              <a:t>                        </a:t>
            </a:r>
            <a:endParaRPr lang="en-US" altLang="en-US" i="1" dirty="0">
              <a:latin typeface="Times New Roman (Body)"/>
            </a:endParaRPr>
          </a:p>
          <a:p>
            <a:pPr algn="just" eaLnBrk="1" hangingPunct="1"/>
            <a:endParaRPr lang="en-US" altLang="en-US" i="1" dirty="0">
              <a:latin typeface="Times New Roman (Body)"/>
            </a:endParaRPr>
          </a:p>
          <a:p>
            <a:pPr algn="just" eaLnBrk="1" hangingPunct="1"/>
            <a:r>
              <a:rPr lang="en-US" altLang="en-US" dirty="0">
                <a:latin typeface="Times New Roman (Body)"/>
              </a:rPr>
              <a:t>B</a:t>
            </a:r>
            <a:r>
              <a:rPr lang="vi-VN" altLang="en-US" dirty="0">
                <a:latin typeface="Times New Roman (Body)"/>
              </a:rPr>
              <a:t>ước</a:t>
            </a:r>
            <a:r>
              <a:rPr lang="en-US" altLang="en-US" dirty="0">
                <a:latin typeface="Times New Roman (Body)"/>
              </a:rPr>
              <a:t> 4: </a:t>
            </a:r>
            <a:r>
              <a:rPr lang="en-US" altLang="en-US" dirty="0" err="1">
                <a:latin typeface="Times New Roman (Body)"/>
              </a:rPr>
              <a:t>Gửi</a:t>
            </a:r>
            <a:r>
              <a:rPr lang="en-US" altLang="en-US" dirty="0">
                <a:latin typeface="Times New Roman (Body)"/>
              </a:rPr>
              <a:t>  </a:t>
            </a:r>
            <a:r>
              <a:rPr lang="en-US" altLang="en-US" i="1" dirty="0">
                <a:latin typeface="Times New Roman (Body)"/>
              </a:rPr>
              <a:t>c</a:t>
            </a:r>
            <a:r>
              <a:rPr lang="en-US" altLang="en-US" dirty="0">
                <a:latin typeface="Times New Roman (Body)"/>
              </a:rPr>
              <a:t>  </a:t>
            </a:r>
            <a:r>
              <a:rPr lang="en-US" altLang="en-US" dirty="0" err="1">
                <a:latin typeface="Times New Roman (Body)"/>
              </a:rPr>
              <a:t>cho</a:t>
            </a:r>
            <a:r>
              <a:rPr lang="en-US" altLang="en-US" dirty="0">
                <a:latin typeface="Times New Roman (Body)"/>
              </a:rPr>
              <a:t> B</a:t>
            </a:r>
          </a:p>
          <a:p>
            <a:pPr algn="just" eaLnBrk="1" hangingPunct="1"/>
            <a:endParaRPr lang="en-US" altLang="en-US" i="1" dirty="0">
              <a:latin typeface="Times New Roman (Body)"/>
            </a:endParaRPr>
          </a:p>
          <a:p>
            <a:pPr algn="just" eaLnBrk="1" hangingPunct="1"/>
            <a:r>
              <a:rPr lang="en-US" altLang="en-US" dirty="0" err="1">
                <a:latin typeface="Times New Roman (Body)"/>
              </a:rPr>
              <a:t>Bước</a:t>
            </a:r>
            <a:r>
              <a:rPr lang="en-US" altLang="en-US" dirty="0">
                <a:latin typeface="Times New Roman (Body)"/>
              </a:rPr>
              <a:t> 5: </a:t>
            </a:r>
            <a:r>
              <a:rPr lang="en-US" altLang="en-US" dirty="0" err="1">
                <a:latin typeface="Times New Roman (Body)"/>
              </a:rPr>
              <a:t>Giải</a:t>
            </a:r>
            <a:r>
              <a:rPr lang="en-US" altLang="en-US" dirty="0">
                <a:latin typeface="Times New Roman (Body)"/>
              </a:rPr>
              <a:t> </a:t>
            </a:r>
            <a:r>
              <a:rPr lang="en-US" altLang="en-US" dirty="0" err="1">
                <a:latin typeface="Times New Roman (Body)"/>
              </a:rPr>
              <a:t>mã</a:t>
            </a:r>
            <a:endParaRPr lang="en-US" altLang="en-US" dirty="0">
              <a:latin typeface="Times New Roman (Body)"/>
            </a:endParaRPr>
          </a:p>
          <a:p>
            <a:pPr algn="just" eaLnBrk="1" hangingPunct="1"/>
            <a:r>
              <a:rPr lang="en-US" altLang="en-US" dirty="0">
                <a:latin typeface="Times New Roman (Body)"/>
              </a:rPr>
              <a:t>                    </a:t>
            </a:r>
            <a:r>
              <a:rPr lang="en-US" altLang="en-US" dirty="0" err="1">
                <a:latin typeface="Times New Roman (Body)"/>
              </a:rPr>
              <a:t>tính</a:t>
            </a:r>
            <a:r>
              <a:rPr lang="en-US" altLang="en-US" dirty="0">
                <a:latin typeface="Times New Roman (Body)"/>
              </a:rPr>
              <a:t>                           </a:t>
            </a:r>
          </a:p>
          <a:p>
            <a:pPr algn="just" eaLnBrk="1" hangingPunct="1"/>
            <a:r>
              <a:rPr lang="en-US" altLang="en-US" dirty="0">
                <a:latin typeface="Times New Roman (Body)"/>
              </a:rPr>
              <a:t>=&gt; m </a:t>
            </a:r>
            <a:r>
              <a:rPr lang="en-US" altLang="en-US" dirty="0" err="1">
                <a:latin typeface="Times New Roman (Body)"/>
              </a:rPr>
              <a:t>là</a:t>
            </a:r>
            <a:r>
              <a:rPr lang="en-US" altLang="en-US" dirty="0">
                <a:latin typeface="Times New Roman (Body)"/>
              </a:rPr>
              <a:t> </a:t>
            </a:r>
            <a:r>
              <a:rPr lang="en-US" altLang="en-US" dirty="0" err="1">
                <a:latin typeface="Times New Roman (Body)"/>
              </a:rPr>
              <a:t>thông</a:t>
            </a:r>
            <a:r>
              <a:rPr lang="en-US" altLang="en-US" dirty="0">
                <a:latin typeface="Times New Roman (Body)"/>
              </a:rPr>
              <a:t> tin </a:t>
            </a:r>
            <a:r>
              <a:rPr lang="en-US" altLang="en-US" dirty="0" err="1">
                <a:latin typeface="Times New Roman (Body)"/>
              </a:rPr>
              <a:t>nhận</a:t>
            </a:r>
            <a:r>
              <a:rPr lang="en-US" altLang="en-US" dirty="0">
                <a:latin typeface="Times New Roman (Body)"/>
              </a:rPr>
              <a:t> </a:t>
            </a:r>
            <a:r>
              <a:rPr lang="en-US" altLang="en-US" dirty="0" err="1">
                <a:latin typeface="Times New Roman (Body)"/>
              </a:rPr>
              <a:t>được</a:t>
            </a:r>
            <a:r>
              <a:rPr lang="en-US" altLang="en-US" dirty="0">
                <a:latin typeface="Times New Roman (Body)"/>
              </a:rPr>
              <a:t>.</a:t>
            </a:r>
          </a:p>
        </p:txBody>
      </p:sp>
      <p:sp>
        <p:nvSpPr>
          <p:cNvPr id="3085" name="Rectangle 16">
            <a:extLst>
              <a:ext uri="{FF2B5EF4-FFF2-40B4-BE49-F238E27FC236}">
                <a16:creationId xmlns:a16="http://schemas.microsoft.com/office/drawing/2014/main" id="{C24CD71C-6E13-4EB6-8B4B-82510BD28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52600"/>
            <a:ext cx="1076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Lý thuyết</a:t>
            </a:r>
          </a:p>
        </p:txBody>
      </p:sp>
      <p:sp>
        <p:nvSpPr>
          <p:cNvPr id="3086" name="Rectangle 17">
            <a:extLst>
              <a:ext uri="{FF2B5EF4-FFF2-40B4-BE49-F238E27FC236}">
                <a16:creationId xmlns:a16="http://schemas.microsoft.com/office/drawing/2014/main" id="{D4856D89-40A8-4E4D-B76E-8821C5C12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752600"/>
            <a:ext cx="806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Ví dụ: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78F81A05-425E-422B-B567-F514A9441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209800"/>
            <a:ext cx="36576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1: A nhận khoá công khai</a:t>
            </a:r>
          </a:p>
          <a:p>
            <a:pPr eaLnBrk="1" hangingPunct="1"/>
            <a:r>
              <a:rPr lang="en-US" altLang="en-US">
                <a:latin typeface="Times New Roman (Body)"/>
                <a:cs typeface="Times New Roman" panose="02020603050405020304" pitchFamily="18" charset="0"/>
              </a:rPr>
              <a:t>           n = 943 và e = 7</a:t>
            </a:r>
          </a:p>
          <a:p>
            <a:pPr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2: Thông tin cần gửi</a:t>
            </a:r>
          </a:p>
          <a:p>
            <a:pPr eaLnBrk="1" hangingPunct="1"/>
            <a:r>
              <a:rPr lang="en-US" altLang="en-US">
                <a:latin typeface="Times New Roman (Body)"/>
              </a:rPr>
              <a:t>     m = 35</a:t>
            </a:r>
          </a:p>
          <a:p>
            <a:pPr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3:                         </a:t>
            </a:r>
            <a:r>
              <a:rPr lang="en-US" altLang="en-US" sz="2000">
                <a:latin typeface="Times New Roman (Body)"/>
              </a:rPr>
              <a:t> </a:t>
            </a:r>
          </a:p>
          <a:p>
            <a:pPr eaLnBrk="1" hangingPunct="1"/>
            <a:endParaRPr lang="en-US" altLang="en-US">
              <a:latin typeface="Times New Roman (Body)"/>
            </a:endParaRPr>
          </a:p>
          <a:p>
            <a:pPr eaLnBrk="1" hangingPunct="1"/>
            <a:r>
              <a:rPr lang="en-US" altLang="en-US">
                <a:latin typeface="Times New Roman (Body)"/>
              </a:rPr>
              <a:t>B</a:t>
            </a:r>
            <a:r>
              <a:rPr lang="vi-VN" altLang="en-US">
                <a:latin typeface="Times New Roman (Body)"/>
              </a:rPr>
              <a:t>ước</a:t>
            </a:r>
            <a:r>
              <a:rPr lang="en-US" altLang="en-US">
                <a:latin typeface="Times New Roman (Body)"/>
              </a:rPr>
              <a:t> 4: </a:t>
            </a:r>
          </a:p>
          <a:p>
            <a:pPr eaLnBrk="1" hangingPunct="1"/>
            <a:endParaRPr lang="en-US" altLang="en-US">
              <a:latin typeface="Times New Roman (Body)"/>
            </a:endParaRPr>
          </a:p>
          <a:p>
            <a:pPr eaLnBrk="1" hangingPunct="1"/>
            <a:r>
              <a:rPr lang="en-US" altLang="en-US">
                <a:latin typeface="Times New Roman (Body)"/>
              </a:rPr>
              <a:t>Bước 5: Gải mã</a:t>
            </a:r>
          </a:p>
          <a:p>
            <a:pPr eaLnBrk="1" hangingPunct="1"/>
            <a:r>
              <a:rPr lang="en-US" altLang="en-US">
                <a:latin typeface="Times New Roman (Body)"/>
              </a:rPr>
              <a:t>                                       </a:t>
            </a:r>
          </a:p>
          <a:p>
            <a:pPr eaLnBrk="1" hangingPunct="1"/>
            <a:endParaRPr lang="en-US" altLang="en-US">
              <a:latin typeface="Times New Roman (Body)"/>
            </a:endParaRPr>
          </a:p>
          <a:p>
            <a:pPr eaLnBrk="1" hangingPunct="1"/>
            <a:r>
              <a:rPr lang="en-US" altLang="en-US">
                <a:latin typeface="Times New Roman (Body)"/>
              </a:rPr>
              <a:t>=&gt; m = 35</a:t>
            </a:r>
          </a:p>
        </p:txBody>
      </p:sp>
      <p:graphicFrame>
        <p:nvGraphicFramePr>
          <p:cNvPr id="2052" name="Object 11">
            <a:extLst>
              <a:ext uri="{FF2B5EF4-FFF2-40B4-BE49-F238E27FC236}">
                <a16:creationId xmlns:a16="http://schemas.microsoft.com/office/drawing/2014/main" id="{7679CC1B-6C78-4F51-B344-6CE197444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276600"/>
          <a:ext cx="2098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6" imgW="1015920" imgH="203040" progId="Equation.3">
                  <p:embed/>
                </p:oleObj>
              </mc:Choice>
              <mc:Fallback>
                <p:oleObj name="Equation" r:id="rId6" imgW="10159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276600"/>
                        <a:ext cx="2098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2">
            <a:extLst>
              <a:ext uri="{FF2B5EF4-FFF2-40B4-BE49-F238E27FC236}">
                <a16:creationId xmlns:a16="http://schemas.microsoft.com/office/drawing/2014/main" id="{94553B1E-C710-4E12-938D-3CFEB87A96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886200"/>
          <a:ext cx="1447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8" imgW="495000" imgH="177480" progId="Equation.3">
                  <p:embed/>
                </p:oleObj>
              </mc:Choice>
              <mc:Fallback>
                <p:oleObj name="Equation" r:id="rId8" imgW="49500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86200"/>
                        <a:ext cx="14478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>
            <a:extLst>
              <a:ext uri="{FF2B5EF4-FFF2-40B4-BE49-F238E27FC236}">
                <a16:creationId xmlns:a16="http://schemas.microsoft.com/office/drawing/2014/main" id="{73591D89-5A9B-4DC7-BAC8-748FDAC31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4876800"/>
          <a:ext cx="18859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10" imgW="927000" imgH="203040" progId="Equation.3">
                  <p:embed/>
                </p:oleObj>
              </mc:Choice>
              <mc:Fallback>
                <p:oleObj name="Equation" r:id="rId10" imgW="92700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4876800"/>
                        <a:ext cx="18859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6">
            <a:extLst>
              <a:ext uri="{FF2B5EF4-FFF2-40B4-BE49-F238E27FC236}">
                <a16:creationId xmlns:a16="http://schemas.microsoft.com/office/drawing/2014/main" id="{7844F205-F64E-46E4-BE53-B01D5379C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2413" y="4800600"/>
          <a:ext cx="24780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12" imgW="1218960" imgH="203040" progId="Equation.3">
                  <p:embed/>
                </p:oleObj>
              </mc:Choice>
              <mc:Fallback>
                <p:oleObj name="Equation" r:id="rId12" imgW="121896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4800600"/>
                        <a:ext cx="24780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7C561AF4-517B-423D-85FF-47AFD4D34A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2057400"/>
            <a:ext cx="8504238" cy="4041775"/>
          </a:xfrm>
        </p:spPr>
        <p:txBody>
          <a:bodyPr/>
          <a:lstStyle/>
          <a:p>
            <a:pPr algn="just">
              <a:buFont typeface="Wingdings 2" panose="05020102010507070707" pitchFamily="18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vi-VN" altLang="en-US" sz="2800">
                <a:cs typeface="Times New Roman" panose="02020603050405020304" pitchFamily="18" charset="0"/>
              </a:rPr>
              <a:t>Độ an toàn của hệ thống RSA dựa trên 2 vấn đề: bài toán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ra thừa số nguyên tố các số nguyên lớn </a:t>
            </a:r>
            <a:r>
              <a:rPr lang="vi-VN" altLang="en-US" sz="2800">
                <a:cs typeface="Times New Roman" panose="02020603050405020304" pitchFamily="18" charset="0"/>
              </a:rPr>
              <a:t>và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bài toán RSA.</a:t>
            </a:r>
          </a:p>
          <a:p>
            <a:pPr algn="just">
              <a:buFont typeface="Wingdings 2" panose="05020102010507070707" pitchFamily="18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vi-VN" altLang="en-US" sz="2800">
                <a:cs typeface="Times New Roman" panose="02020603050405020304" pitchFamily="18" charset="0"/>
              </a:rPr>
              <a:t>Vì vậy muốn xây dựng hệ RSA an toàn thì </a:t>
            </a:r>
            <a:r>
              <a:rPr lang="vi-VN" altLang="en-US" sz="2800" b="1">
                <a:cs typeface="Times New Roman" panose="02020603050405020304" pitchFamily="18" charset="0"/>
              </a:rPr>
              <a:t>n=p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altLang="en-US" sz="2800" b="1">
                <a:cs typeface="Times New Roman" panose="02020603050405020304" pitchFamily="18" charset="0"/>
              </a:rPr>
              <a:t>q</a:t>
            </a:r>
            <a:r>
              <a:rPr lang="vi-VN" altLang="en-US" sz="2800">
                <a:cs typeface="Times New Roman" panose="02020603050405020304" pitchFamily="18" charset="0"/>
              </a:rPr>
              <a:t> phải là một số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>
                <a:cs typeface="Times New Roman" panose="02020603050405020304" pitchFamily="18" charset="0"/>
              </a:rPr>
              <a:t>đủ lớn,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>
                <a:cs typeface="Times New Roman" panose="02020603050405020304" pitchFamily="18" charset="0"/>
              </a:rPr>
              <a:t>để không có khả năng phân tích nó về mặt tính toán.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>
                <a:cs typeface="Times New Roman" panose="02020603050405020304" pitchFamily="18" charset="0"/>
              </a:rPr>
              <a:t>Để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800">
                <a:cs typeface="Times New Roman" panose="02020603050405020304" pitchFamily="18" charset="0"/>
              </a:rPr>
              <a:t>đảm bảo an toàn nên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en-US" sz="2800">
                <a:cs typeface="Times New Roman" panose="02020603050405020304" pitchFamily="18" charset="0"/>
              </a:rPr>
              <a:t>họn các sốnguyên tố </a:t>
            </a:r>
            <a:r>
              <a:rPr lang="vi-VN" altLang="en-US" sz="2800" b="1">
                <a:cs typeface="Times New Roman" panose="02020603050405020304" pitchFamily="18" charset="0"/>
              </a:rPr>
              <a:t>p</a:t>
            </a:r>
            <a:r>
              <a:rPr lang="vi-VN" altLang="en-US" sz="2800">
                <a:cs typeface="Times New Roman" panose="02020603050405020304" pitchFamily="18" charset="0"/>
              </a:rPr>
              <a:t> và </a:t>
            </a:r>
            <a:r>
              <a:rPr lang="vi-VN" altLang="en-US" sz="2800" b="1">
                <a:cs typeface="Times New Roman" panose="02020603050405020304" pitchFamily="18" charset="0"/>
              </a:rPr>
              <a:t>q</a:t>
            </a:r>
            <a:r>
              <a:rPr lang="vi-VN" altLang="en-US" sz="2800">
                <a:cs typeface="Times New Roman" panose="02020603050405020304" pitchFamily="18" charset="0"/>
              </a:rPr>
              <a:t> từ 100 chữ số trở lên. 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 2" panose="05020102010507070707" pitchFamily="18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	Dưới đây là bảng thời gian phân tích mã RSA </a:t>
            </a:r>
          </a:p>
          <a:p>
            <a:pPr algn="just">
              <a:buFont typeface="Wingdings 2" panose="05020102010507070707" pitchFamily="18" charset="2"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495E4917-E7C9-46DD-B539-10F3DED3F5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FCBB34-B0AA-4E10-9448-761281F48ED2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54ED9154-9D71-4A7E-B3F2-4ED8E958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1731-E41C-45E5-9C94-A5C608DE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1DC89F-6B49-40C5-8B26-5D52DE5CB024}" type="slidenum">
              <a:rPr lang="en-US" altLang="en-US">
                <a:solidFill>
                  <a:srgbClr val="7B9899"/>
                </a:solidFill>
              </a:rPr>
              <a:pPr eaLnBrk="1" hangingPunct="1"/>
              <a:t>8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A192C6-B26C-4A3D-8B6B-FF8F5BC393DB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THUẬT TOÁN MÃ HÓA </a:t>
            </a:r>
            <a:r>
              <a:rPr lang="en-US" sz="4400" b="1">
                <a:latin typeface="+mj-lt"/>
                <a:ea typeface="+mj-ea"/>
                <a:cs typeface="+mj-cs"/>
              </a:rPr>
              <a:t>RSA</a:t>
            </a:r>
          </a:p>
        </p:txBody>
      </p:sp>
      <p:sp>
        <p:nvSpPr>
          <p:cNvPr id="22535" name="Content Placeholder 2">
            <a:extLst>
              <a:ext uri="{FF2B5EF4-FFF2-40B4-BE49-F238E27FC236}">
                <a16:creationId xmlns:a16="http://schemas.microsoft.com/office/drawing/2014/main" id="{9259384E-4BC7-4B70-B4A0-F3058D88657E}"/>
              </a:ext>
            </a:extLst>
          </p:cNvPr>
          <p:cNvSpPr txBox="1">
            <a:spLocks/>
          </p:cNvSpPr>
          <p:nvPr/>
        </p:nvSpPr>
        <p:spPr bwMode="auto">
          <a:xfrm>
            <a:off x="304800" y="1371600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3. Độ an toàn mã hóa RSA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en-US" sz="2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76E1E316-6C94-458C-982D-A878A3F633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9CF532-407B-4F41-94BC-F9B642F167C1}" type="datetime1">
              <a:rPr lang="vi-VN" altLang="en-US" smtClean="0">
                <a:solidFill>
                  <a:srgbClr val="FFFFFF"/>
                </a:solidFill>
              </a:rPr>
              <a:pPr eaLnBrk="1" hangingPunct="1"/>
              <a:t>08/11/2021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BCB96251-BF80-4BBA-910F-1D38DD53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err="1"/>
              <a:t>Nhóm</a:t>
            </a:r>
            <a:r>
              <a:rPr lang="en-US" dirty="0"/>
              <a:t>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D7C9E-9D95-41CB-94CC-AF7B5172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2D942B-72A4-42EA-ABDE-8347A14C97ED}" type="slidenum">
              <a:rPr lang="en-US" altLang="en-US">
                <a:solidFill>
                  <a:srgbClr val="7B9899"/>
                </a:solidFill>
              </a:rPr>
              <a:pPr eaLnBrk="1" hangingPunct="1"/>
              <a:t>9</a:t>
            </a:fld>
            <a:endParaRPr lang="en-US" altLang="en-US">
              <a:solidFill>
                <a:srgbClr val="7B9899"/>
              </a:solidFill>
            </a:endParaRPr>
          </a:p>
        </p:txBody>
      </p:sp>
      <p:graphicFrame>
        <p:nvGraphicFramePr>
          <p:cNvPr id="8" name="Group 112">
            <a:extLst>
              <a:ext uri="{FF2B5EF4-FFF2-40B4-BE49-F238E27FC236}">
                <a16:creationId xmlns:a16="http://schemas.microsoft.com/office/drawing/2014/main" id="{775B306B-9970-4898-A7D4-411AB841D890}"/>
              </a:ext>
            </a:extLst>
          </p:cNvPr>
          <p:cNvGraphicFramePr>
            <a:graphicFrameLocks/>
          </p:cNvGraphicFramePr>
          <p:nvPr/>
        </p:nvGraphicFramePr>
        <p:xfrm>
          <a:off x="609600" y="2209800"/>
          <a:ext cx="7772400" cy="39624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Số các chữ số trong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số được phân tích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Thời gian phân tích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 giờ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104 giờ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74 năm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4000 năm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500.000  năm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4x 10^25  năm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29ECC0C-23A2-4ED2-B7F0-B7B296A3AC57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THUẬT TOÁN MÃ HÓA </a:t>
            </a:r>
            <a:r>
              <a:rPr lang="en-US" sz="4400" b="1">
                <a:latin typeface="+mj-lt"/>
                <a:ea typeface="+mj-ea"/>
                <a:cs typeface="+mj-cs"/>
              </a:rPr>
              <a:t>RSA</a:t>
            </a:r>
          </a:p>
        </p:txBody>
      </p:sp>
      <p:sp>
        <p:nvSpPr>
          <p:cNvPr id="23584" name="Content Placeholder 2">
            <a:extLst>
              <a:ext uri="{FF2B5EF4-FFF2-40B4-BE49-F238E27FC236}">
                <a16:creationId xmlns:a16="http://schemas.microsoft.com/office/drawing/2014/main" id="{BA5891BB-ED3F-4572-A5BA-4623C32BD3A5}"/>
              </a:ext>
            </a:extLst>
          </p:cNvPr>
          <p:cNvSpPr txBox="1">
            <a:spLocks/>
          </p:cNvSpPr>
          <p:nvPr/>
        </p:nvSpPr>
        <p:spPr bwMode="auto">
          <a:xfrm>
            <a:off x="304800" y="1371600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lang="en-US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3. Độ an toàn mã hóa RSA(tiếp)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</a:pPr>
            <a:endParaRPr lang="en-US" altLang="en-US" sz="2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1858</TotalTime>
  <Words>1307</Words>
  <Application>Microsoft Office PowerPoint</Application>
  <PresentationFormat>On-screen Show (4:3)</PresentationFormat>
  <Paragraphs>214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Georgia</vt:lpstr>
      <vt:lpstr>Tahoma</vt:lpstr>
      <vt:lpstr>Times New Roman</vt:lpstr>
      <vt:lpstr>Times New Roman (Body)</vt:lpstr>
      <vt:lpstr>Verdana</vt:lpstr>
      <vt:lpstr>Wingdings</vt:lpstr>
      <vt:lpstr>Wingdings 2</vt:lpstr>
      <vt:lpstr>Civic</vt:lpstr>
      <vt:lpstr>Equation</vt:lpstr>
      <vt:lpstr>VISIO</vt:lpstr>
      <vt:lpstr>THUẬT TOÁN MÃ HÓA RSA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Tài liệu tham khảo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MÃ HÓA RSA</dc:title>
  <dc:creator>l3ad_l3oy_9x</dc:creator>
  <cp:lastModifiedBy>levandung3800@gmail.com</cp:lastModifiedBy>
  <cp:revision>145</cp:revision>
  <dcterms:created xsi:type="dcterms:W3CDTF">2010-11-01T15:09:46Z</dcterms:created>
  <dcterms:modified xsi:type="dcterms:W3CDTF">2021-11-08T14:40:04Z</dcterms:modified>
</cp:coreProperties>
</file>