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0"/>
  </p:notesMasterIdLst>
  <p:sldIdLst>
    <p:sldId id="262" r:id="rId2"/>
    <p:sldId id="261" r:id="rId3"/>
    <p:sldId id="308" r:id="rId4"/>
    <p:sldId id="310" r:id="rId5"/>
    <p:sldId id="309" r:id="rId6"/>
    <p:sldId id="264" r:id="rId7"/>
    <p:sldId id="287" r:id="rId8"/>
    <p:sldId id="278" r:id="rId9"/>
  </p:sldIdLst>
  <p:sldSz cx="9144000" cy="5143500" type="screen16x9"/>
  <p:notesSz cx="6858000" cy="9144000"/>
  <p:embeddedFontLst>
    <p:embeddedFont>
      <p:font typeface="Muli Regular" panose="020B0604020202020204" charset="0"/>
      <p:regular r:id="rId11"/>
      <p:bold r:id="rId12"/>
      <p:italic r:id="rId13"/>
      <p:boldItalic r:id="rId14"/>
    </p:embeddedFont>
    <p:embeddedFont>
      <p:font typeface="Poppins" panose="00000500000000000000" pitchFamily="2" charset="0"/>
      <p:regular r:id="rId15"/>
      <p:bold r:id="rId16"/>
      <p:italic r:id="rId17"/>
      <p:boldItalic r:id="rId18"/>
    </p:embeddedFont>
    <p:embeddedFont>
      <p:font typeface="Poppins Light" panose="000004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D8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F4149A-223D-49CE-A041-D19B33636836}">
  <a:tblStyle styleId="{78F4149A-223D-49CE-A041-D19B3363683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040" autoAdjust="0"/>
  </p:normalViewPr>
  <p:slideViewPr>
    <p:cSldViewPr snapToGrid="0">
      <p:cViewPr varScale="1">
        <p:scale>
          <a:sx n="84" d="100"/>
          <a:sy n="84" d="100"/>
        </p:scale>
        <p:origin x="141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betterup.com/blog/employee-retention" TargetMode="External"/><Relationship Id="rId13" Type="http://schemas.openxmlformats.org/officeDocument/2006/relationships/hyperlink" Target="https://www.betterup.com/blog/what-is-productivity" TargetMode="External"/><Relationship Id="rId18" Type="http://schemas.openxmlformats.org/officeDocument/2006/relationships/hyperlink" Target="https://www.betterup.com/blog/what-is-self-awareness" TargetMode="External"/><Relationship Id="rId26" Type="http://schemas.openxmlformats.org/officeDocument/2006/relationships/hyperlink" Target="https://www.betterup.com/blog/in-demand-skills" TargetMode="External"/><Relationship Id="rId3" Type="http://schemas.openxmlformats.org/officeDocument/2006/relationships/hyperlink" Target="https://www.researchgate.net/profile/Tima-Moldogaziev/publication/269106222_Employee_Empowerment_and_Job_Satisfaction_in_the_US_Federal_Bureaucracy_A_Self-Determination_Theory_Perspective/links/56684de008ae193b5f9f9b41/Employee-Empowerment-and-Job-Satisfaction-in-the-US-Federal-Bureaucracy-A-Self-Determination-Theory-Perspective.pdf" TargetMode="External"/><Relationship Id="rId21" Type="http://schemas.openxmlformats.org/officeDocument/2006/relationships/hyperlink" Target="https://www.betterup.com/blog/belonging" TargetMode="External"/><Relationship Id="rId7" Type="http://schemas.openxmlformats.org/officeDocument/2006/relationships/hyperlink" Target="https://www.sciencedaily.com/releases/2017/04/170424215501.htm" TargetMode="External"/><Relationship Id="rId12" Type="http://schemas.openxmlformats.org/officeDocument/2006/relationships/hyperlink" Target="https://www.betterup.com/blog/thinking-outside-the-box" TargetMode="External"/><Relationship Id="rId17" Type="http://schemas.openxmlformats.org/officeDocument/2006/relationships/hyperlink" Target="https://www.betterup.com/blog/work-motivation-the-value-behind-the-task" TargetMode="External"/><Relationship Id="rId25" Type="http://schemas.openxmlformats.org/officeDocument/2006/relationships/hyperlink" Target="https://www.betterup.com/blog/developing-leaders-what-are-the-benefits-and-how-to-do-it" TargetMode="External"/><Relationship Id="rId2" Type="http://schemas.openxmlformats.org/officeDocument/2006/relationships/slide" Target="../slides/slide3.xml"/><Relationship Id="rId16" Type="http://schemas.openxmlformats.org/officeDocument/2006/relationships/hyperlink" Target="https://www.betterup.com/blog/conflict-resolution-skills" TargetMode="External"/><Relationship Id="rId20" Type="http://schemas.openxmlformats.org/officeDocument/2006/relationships/hyperlink" Target="https://www.betterup.com/blog/employee-recognition" TargetMode="External"/><Relationship Id="rId1" Type="http://schemas.openxmlformats.org/officeDocument/2006/relationships/notesMaster" Target="../notesMasters/notesMaster1.xml"/><Relationship Id="rId6" Type="http://schemas.openxmlformats.org/officeDocument/2006/relationships/hyperlink" Target="https://www.betterup.com/blog/self-advocacy" TargetMode="External"/><Relationship Id="rId11" Type="http://schemas.openxmlformats.org/officeDocument/2006/relationships/hyperlink" Target="https://www.betterup.com/blog/brainstorming-techniques" TargetMode="External"/><Relationship Id="rId24" Type="http://schemas.openxmlformats.org/officeDocument/2006/relationships/hyperlink" Target="https://www.betterup.com/blog/leadership-characteristics" TargetMode="External"/><Relationship Id="rId5" Type="http://schemas.openxmlformats.org/officeDocument/2006/relationships/hyperlink" Target="https://www.betterup.com/blog/creativity-in-the-workplace" TargetMode="External"/><Relationship Id="rId15" Type="http://schemas.openxmlformats.org/officeDocument/2006/relationships/hyperlink" Target="https://www.betterup.com/blog/the-secret-to-building-trust-lies-in-the-unspoken" TargetMode="External"/><Relationship Id="rId23" Type="http://schemas.openxmlformats.org/officeDocument/2006/relationships/hyperlink" Target="https://www.betterup.com/blog/how-to-build-resilience-why-resilience-is-a-top-skill-for-the-workplace" TargetMode="External"/><Relationship Id="rId10" Type="http://schemas.openxmlformats.org/officeDocument/2006/relationships/hyperlink" Target="https://www.betterup.com/blog/8-creative-solutions-to-your-most-challenging-problems" TargetMode="External"/><Relationship Id="rId19" Type="http://schemas.openxmlformats.org/officeDocument/2006/relationships/hyperlink" Target="https://www.betterup.com/blog/professional-goals" TargetMode="External"/><Relationship Id="rId4" Type="http://schemas.openxmlformats.org/officeDocument/2006/relationships/hyperlink" Target="https://www.betterup.com/blog/work-motivation-how-to-keep-your-people-inspired" TargetMode="External"/><Relationship Id="rId9" Type="http://schemas.openxmlformats.org/officeDocument/2006/relationships/hyperlink" Target="https://www.betterup.com/blog/collaboration-at-work/" TargetMode="External"/><Relationship Id="rId14" Type="http://schemas.openxmlformats.org/officeDocument/2006/relationships/hyperlink" Target="https://www.betterup.com/blog/types-of-internal-conflict" TargetMode="External"/><Relationship Id="rId22" Type="http://schemas.openxmlformats.org/officeDocument/2006/relationships/hyperlink" Target="https://www.betterup.com/blog/bring-your-whole-self-to-work"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www.betterup.com/blog/how-to-make-better-decisions" TargetMode="External"/><Relationship Id="rId13" Type="http://schemas.openxmlformats.org/officeDocument/2006/relationships/hyperlink" Target="https://www.betterup.com/blog/full-potential" TargetMode="External"/><Relationship Id="rId3" Type="http://schemas.openxmlformats.org/officeDocument/2006/relationships/hyperlink" Target="https://www.betterup.com/blog/growth-mindset" TargetMode="External"/><Relationship Id="rId7" Type="http://schemas.openxmlformats.org/officeDocument/2006/relationships/hyperlink" Target="https://www.betterup.com/blog/what-is-self-management-and-how-can-you-improve-it" TargetMode="External"/><Relationship Id="rId12" Type="http://schemas.openxmlformats.org/officeDocument/2006/relationships/hyperlink" Target="https://www.betterup.com/blog/what-is-failure" TargetMode="External"/><Relationship Id="rId2" Type="http://schemas.openxmlformats.org/officeDocument/2006/relationships/slide" Target="../slides/slide7.xml"/><Relationship Id="rId16" Type="http://schemas.openxmlformats.org/officeDocument/2006/relationships/hyperlink" Target="https://www.betterup.com/blog/career-path" TargetMode="External"/><Relationship Id="rId1" Type="http://schemas.openxmlformats.org/officeDocument/2006/relationships/notesMaster" Target="../notesMasters/notesMaster1.xml"/><Relationship Id="rId6" Type="http://schemas.openxmlformats.org/officeDocument/2006/relationships/hyperlink" Target="https://www.betterup.com/blog/self-managed-teams" TargetMode="External"/><Relationship Id="rId11" Type="http://schemas.openxmlformats.org/officeDocument/2006/relationships/hyperlink" Target="https://www.betterup.com/blog/situational-leadership-examples" TargetMode="External"/><Relationship Id="rId5" Type="http://schemas.openxmlformats.org/officeDocument/2006/relationships/hyperlink" Target="https://www.betterup.com/blog/why-communication-is-key-to-workplace-and-how-to-improve-skills" TargetMode="External"/><Relationship Id="rId15" Type="http://schemas.openxmlformats.org/officeDocument/2006/relationships/hyperlink" Target="https://www.betterup.com/blog/upskilling" TargetMode="External"/><Relationship Id="rId10" Type="http://schemas.openxmlformats.org/officeDocument/2006/relationships/hyperlink" Target="https://www.betterup.com/blog/what-is-a-leader-and-how-do-you-become-one" TargetMode="External"/><Relationship Id="rId4" Type="http://schemas.openxmlformats.org/officeDocument/2006/relationships/hyperlink" Target="https://www.betterup.com/blog/delegation" TargetMode="External"/><Relationship Id="rId9" Type="http://schemas.openxmlformats.org/officeDocument/2006/relationships/hyperlink" Target="https://www.betterup.com/blog/team-conflict" TargetMode="External"/><Relationship Id="rId14" Type="http://schemas.openxmlformats.org/officeDocument/2006/relationships/hyperlink" Target="https://www.betterup.com/blog/employee-development"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Title</a:t>
            </a:r>
            <a:r>
              <a:rPr lang="vi-VN" dirty="0"/>
              <a:t>: tự chủ trong công việc</a:t>
            </a:r>
            <a:endParaRPr lang="en-US" dirty="0"/>
          </a:p>
          <a:p>
            <a:pPr algn="l"/>
            <a:r>
              <a:rPr lang="vi-VN" b="1" i="0" dirty="0">
                <a:solidFill>
                  <a:srgbClr val="21447B"/>
                </a:solidFill>
                <a:effectLst/>
                <a:latin typeface="Sofia pro"/>
              </a:rPr>
              <a:t>Tự chủ trong công việc</a:t>
            </a:r>
            <a:r>
              <a:rPr lang="vi-VN" b="0" i="0" dirty="0">
                <a:solidFill>
                  <a:srgbClr val="21447B"/>
                </a:solidFill>
                <a:effectLst/>
                <a:latin typeface="Sofia pro"/>
              </a:rPr>
              <a:t> là điều mà hầu hết nhân viên đều mong muốn. Trên thực tế, đó là điều mà mọi nhân viên nên trải nghiệm, đặc biệt là những người</a:t>
            </a:r>
            <a:r>
              <a:rPr lang="vi-VN" b="1" i="0" dirty="0">
                <a:solidFill>
                  <a:srgbClr val="21447B"/>
                </a:solidFill>
                <a:effectLst/>
                <a:latin typeface="Sofia pro"/>
              </a:rPr>
              <a:t> cảm thấy tự tin hơn trong cách làm việc </a:t>
            </a:r>
            <a:r>
              <a:rPr lang="vi-VN" b="0" i="0" dirty="0">
                <a:solidFill>
                  <a:srgbClr val="21447B"/>
                </a:solidFill>
                <a:effectLst/>
                <a:latin typeface="Sofia pro"/>
              </a:rPr>
              <a:t>và khả năng đạt được nó.</a:t>
            </a:r>
          </a:p>
          <a:p>
            <a:pPr algn="l"/>
            <a:r>
              <a:rPr lang="vi-VN" b="0" i="0" dirty="0">
                <a:solidFill>
                  <a:srgbClr val="21447B"/>
                </a:solidFill>
                <a:effectLst/>
                <a:latin typeface="Sofia pro"/>
              </a:rPr>
              <a:t>Đó cũng là một đặc điểm nổi tiếng giữa các nhà quản lý và trưởng nhóm: không ai từng nói với ai đó phụ trách rằng họ "</a:t>
            </a:r>
            <a:r>
              <a:rPr lang="vi-VN" b="1" i="0" dirty="0">
                <a:solidFill>
                  <a:srgbClr val="21447B"/>
                </a:solidFill>
                <a:effectLst/>
                <a:latin typeface="Sofia pro"/>
              </a:rPr>
              <a:t>cần phải tự chủ hơn trong công việc</a:t>
            </a:r>
            <a:r>
              <a:rPr lang="vi-VN" b="0" i="0" dirty="0">
                <a:solidFill>
                  <a:srgbClr val="21447B"/>
                </a:solidFill>
                <a:effectLst/>
                <a:latin typeface="Sofia pro"/>
              </a:rPr>
              <a:t>", đặc biệt là trong thời gian thử việc. Loại cụm từ này là một con dao hai lưỡi, như chúng ta sẽ thấy sau này.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vi-VN" b="0" i="0" dirty="0">
                <a:solidFill>
                  <a:srgbClr val="21447B"/>
                </a:solidFill>
                <a:effectLst/>
                <a:latin typeface="Sofia pro"/>
              </a:rPr>
              <a:t>Rõ ràng việc giành được quyền tự chủ trong công việc là một </a:t>
            </a:r>
            <a:r>
              <a:rPr lang="vi-VN" b="1" i="0" dirty="0">
                <a:solidFill>
                  <a:srgbClr val="21447B"/>
                </a:solidFill>
                <a:effectLst/>
                <a:latin typeface="Sofia pro"/>
              </a:rPr>
              <a:t>cột mốc quan trọng khi tuyển dụng bất kỳ nhân viên nào trong một công ty</a:t>
            </a:r>
            <a:r>
              <a:rPr lang="vi-VN" b="0" i="0" dirty="0">
                <a:solidFill>
                  <a:srgbClr val="21447B"/>
                </a:solidFill>
                <a:effectLst/>
                <a:latin typeface="Sofia pro"/>
              </a:rPr>
              <a:t>. Trong thực tế, nó vốn có trong quá trình học tập. Đó là, khá đơn giản, </a:t>
            </a:r>
            <a:r>
              <a:rPr lang="vi-VN" b="1" i="0" dirty="0">
                <a:solidFill>
                  <a:srgbClr val="21447B"/>
                </a:solidFill>
                <a:effectLst/>
                <a:latin typeface="Sofia pro"/>
              </a:rPr>
              <a:t>khả năng của nhân viên để tự thực hiện nhiệm vụ của họ</a:t>
            </a:r>
            <a:r>
              <a:rPr lang="vi-VN" b="0" i="0" dirty="0">
                <a:solidFill>
                  <a:srgbClr val="21447B"/>
                </a:solidFill>
                <a:effectLst/>
                <a:latin typeface="Sofia pro"/>
              </a:rPr>
              <a:t> mà không cần nhiều sự giúp đỡ hoặc giám sát từ bên ngoài.</a:t>
            </a:r>
          </a:p>
          <a:p>
            <a:pPr algn="l"/>
            <a:endParaRPr lang="vi-VN" b="0" i="0" dirty="0">
              <a:solidFill>
                <a:srgbClr val="21447B"/>
              </a:solidFill>
              <a:effectLst/>
              <a:latin typeface="Sofia pro"/>
            </a:endParaRPr>
          </a:p>
          <a:p>
            <a:pPr algn="l"/>
            <a:endParaRPr lang="vi-VN" b="0" i="0" dirty="0">
              <a:solidFill>
                <a:srgbClr val="21447B"/>
              </a:solidFill>
              <a:effectLst/>
              <a:latin typeface="Sofia pro"/>
            </a:endParaRPr>
          </a:p>
          <a:p>
            <a:pPr algn="l"/>
            <a:r>
              <a:rPr lang="vi-VN" b="0" i="0" dirty="0">
                <a:solidFill>
                  <a:srgbClr val="21447B"/>
                </a:solidFill>
                <a:effectLst/>
                <a:latin typeface="Sofia pro"/>
              </a:rPr>
              <a:t>Tự chủ trong công việc là thách thức đầu tiên </a:t>
            </a:r>
            <a:r>
              <a:rPr lang="vi-VN" b="1" i="0" dirty="0">
                <a:solidFill>
                  <a:srgbClr val="21447B"/>
                </a:solidFill>
                <a:effectLst/>
                <a:latin typeface="Sofia pro"/>
              </a:rPr>
              <a:t>bất cứ khi nào chúng ta đảm nhận các nhiệm vụ mới đòi hỏi đào tạo và kỹ năng chưa đạt đến đỉnh cao</a:t>
            </a:r>
            <a:r>
              <a:rPr lang="vi-VN" b="0" i="0" dirty="0">
                <a:solidFill>
                  <a:srgbClr val="21447B"/>
                </a:solidFill>
                <a:effectLst/>
                <a:latin typeface="Sofia pro"/>
              </a:rPr>
              <a:t>. Hơn nữa, như đã đề cập ở trên, khả năng quản lý bản thân tự chủ trong công việc cũng cho phép chúng ta không can thiệp vào công việc của người khác và làm mà không cần sự giúp đỡ và giám sát liên tục của họ để tránh cản trở hiệu suất của cả hai.</a:t>
            </a:r>
          </a:p>
          <a:p>
            <a:pPr marL="139700" indent="0">
              <a:buNone/>
            </a:pPr>
            <a:br>
              <a:rPr lang="vi-VN" dirty="0"/>
            </a:b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vi-VN" b="1" i="0" dirty="0">
                <a:solidFill>
                  <a:srgbClr val="000000"/>
                </a:solidFill>
                <a:effectLst/>
                <a:latin typeface="Ivar Headline"/>
              </a:rPr>
              <a:t>1. Tăng sự hài lòng trong công việc</a:t>
            </a:r>
          </a:p>
          <a:p>
            <a:pPr lvl="1" algn="l"/>
            <a:r>
              <a:rPr lang="vi-VN" b="0" i="0" dirty="0">
                <a:solidFill>
                  <a:srgbClr val="000000"/>
                </a:solidFill>
                <a:effectLst/>
                <a:latin typeface="Sohne"/>
              </a:rPr>
              <a:t>Một số công ty đấu tranh để tăng sự hài lòng trong công việc vì họ có cách tiếp cận sai. Họ thường bỏ qua việc loại bỏ các quy tắc được xác định trước nghiêm ngặt. Hành động đơn giản là </a:t>
            </a:r>
            <a:r>
              <a:rPr lang="vi-VN" b="0" i="0" u="sng" dirty="0">
                <a:solidFill>
                  <a:srgbClr val="C91459"/>
                </a:solidFill>
                <a:effectLst/>
                <a:latin typeface="Sohne"/>
                <a:hlinkClick r:id="rId3"/>
              </a:rPr>
              <a:t>trao quyền tự chủ cho nhân viên làm tăng sự hài lòng trong công việc</a:t>
            </a:r>
            <a:r>
              <a:rPr lang="vi-VN" b="0" i="0" dirty="0">
                <a:solidFill>
                  <a:srgbClr val="000000"/>
                </a:solidFill>
                <a:effectLst/>
                <a:latin typeface="Sohne"/>
              </a:rPr>
              <a:t>.</a:t>
            </a:r>
          </a:p>
          <a:p>
            <a:pPr lvl="1" algn="l"/>
            <a:r>
              <a:rPr lang="vi-VN" b="0" i="0" dirty="0">
                <a:solidFill>
                  <a:srgbClr val="000000"/>
                </a:solidFill>
                <a:effectLst/>
                <a:latin typeface="Sohne"/>
              </a:rPr>
              <a:t>Một lực lượng lao động hoạt động theo tốc độ của riêng họ và theo các quy tắc riêng của họ có nhiều khả năng cảm thấy hài lòng. Bởi vì kết quả của công việc khó khăn là một trường hợp của thành tích cá nhân, mỗi nhiệm vụ là một lý do để cảm thấy hoàn thành.</a:t>
            </a:r>
          </a:p>
          <a:p>
            <a:pPr algn="l"/>
            <a:r>
              <a:rPr lang="vi-VN" b="1" i="0" dirty="0">
                <a:solidFill>
                  <a:srgbClr val="000000"/>
                </a:solidFill>
                <a:effectLst/>
                <a:latin typeface="Ivar Headline"/>
              </a:rPr>
              <a:t>2. Tạo sự gắn kết và động lực của nhân viên</a:t>
            </a:r>
          </a:p>
          <a:p>
            <a:pPr lvl="1" algn="l"/>
            <a:r>
              <a:rPr lang="vi-VN" b="0" i="0" dirty="0">
                <a:solidFill>
                  <a:srgbClr val="000000"/>
                </a:solidFill>
                <a:effectLst/>
                <a:latin typeface="Sohne"/>
              </a:rPr>
              <a:t>Sự gắn kết tại nơi làm việc và </a:t>
            </a:r>
            <a:r>
              <a:rPr lang="vi-VN" b="0" i="0" u="sng" dirty="0">
                <a:solidFill>
                  <a:srgbClr val="C91459"/>
                </a:solidFill>
                <a:effectLst/>
                <a:latin typeface="Sohne"/>
                <a:hlinkClick r:id="rId4"/>
              </a:rPr>
              <a:t>động lực làm việc</a:t>
            </a:r>
            <a:r>
              <a:rPr lang="vi-VN" b="0" i="0" dirty="0">
                <a:solidFill>
                  <a:srgbClr val="000000"/>
                </a:solidFill>
                <a:effectLst/>
                <a:latin typeface="Sohne"/>
              </a:rPr>
              <a:t> tự nhiên tăng lên khi các thành viên trong nhóm phải tự đưa ra quyết định. Học một bộ quy tắc nghiêm ngặt và tuân thủ chúng là một cách tẻ nhạt để làm việc. Điều này thậm chí còn đúng hơn khi nhân viên bị trừng phạt vì đi chệch khỏi các quy tắc.</a:t>
            </a:r>
          </a:p>
          <a:p>
            <a:pPr lvl="1" algn="l"/>
            <a:r>
              <a:rPr lang="vi-VN" b="0" i="0" dirty="0">
                <a:solidFill>
                  <a:srgbClr val="000000"/>
                </a:solidFill>
                <a:effectLst/>
                <a:latin typeface="Sohne"/>
              </a:rPr>
              <a:t>Ngược lại, giải quyết các nhiệm vụ với sự tự do đang tiếp thêm sinh lực. Nó cho phép sự </a:t>
            </a:r>
            <a:r>
              <a:rPr lang="vi-VN" b="0" i="0" u="sng" dirty="0">
                <a:solidFill>
                  <a:srgbClr val="C91459"/>
                </a:solidFill>
                <a:effectLst/>
                <a:latin typeface="Sohne"/>
                <a:hlinkClick r:id="rId5"/>
              </a:rPr>
              <a:t>sáng tạo tại nơi làm việc</a:t>
            </a:r>
            <a:r>
              <a:rPr lang="vi-VN" b="0" i="0" dirty="0">
                <a:solidFill>
                  <a:srgbClr val="000000"/>
                </a:solidFill>
                <a:effectLst/>
                <a:latin typeface="Sohne"/>
              </a:rPr>
              <a:t> và thúc đẩy </a:t>
            </a:r>
            <a:r>
              <a:rPr lang="vi-VN" b="0" i="0" u="sng" dirty="0">
                <a:solidFill>
                  <a:srgbClr val="C91459"/>
                </a:solidFill>
                <a:effectLst/>
                <a:latin typeface="Sohne"/>
                <a:hlinkClick r:id="rId6"/>
              </a:rPr>
              <a:t>sự tự vận động tăng lên</a:t>
            </a:r>
            <a:r>
              <a:rPr lang="vi-VN" b="0" i="0" dirty="0">
                <a:solidFill>
                  <a:srgbClr val="000000"/>
                </a:solidFill>
                <a:effectLst/>
                <a:latin typeface="Sohne"/>
              </a:rPr>
              <a:t> từ nhân viên.</a:t>
            </a:r>
          </a:p>
          <a:p>
            <a:pPr lvl="1" algn="l"/>
            <a:r>
              <a:rPr lang="vi-VN" b="0" i="0" dirty="0">
                <a:solidFill>
                  <a:srgbClr val="000000"/>
                </a:solidFill>
                <a:effectLst/>
                <a:latin typeface="Sohne"/>
              </a:rPr>
              <a:t>Nhân viên được các nhà lãnh đạo tin tưởng của họ cố gắng cung cấp trên cả mong đợi. Họ thường sẽ muốn chứng minh rằng họ xứng đáng với sự tin tưởng mà họ đã được cấp. Bằng cách này, sự tham gia tại nơi làm việc đạt được và bằng cách mở rộng, sự hài lòng trong công việc của nhân viên tăng lên.</a:t>
            </a:r>
          </a:p>
          <a:p>
            <a:pPr algn="l"/>
            <a:r>
              <a:rPr lang="vi-VN" b="1" i="0" dirty="0">
                <a:solidFill>
                  <a:srgbClr val="000000"/>
                </a:solidFill>
                <a:effectLst/>
                <a:latin typeface="Ivar Headline"/>
              </a:rPr>
              <a:t>3. Cải thiện khả năng giữ chân nhân viên</a:t>
            </a:r>
          </a:p>
          <a:p>
            <a:pPr lvl="1" algn="l"/>
            <a:r>
              <a:rPr lang="vi-VN" b="0" i="0" u="sng" dirty="0">
                <a:solidFill>
                  <a:srgbClr val="C91459"/>
                </a:solidFill>
                <a:effectLst/>
                <a:latin typeface="Sohne"/>
                <a:hlinkClick r:id="rId7"/>
              </a:rPr>
              <a:t>Tăng khả năng tự chủ công việc dẫn đến nhân viên hạnh phúc hơn</a:t>
            </a:r>
            <a:r>
              <a:rPr lang="vi-VN" b="0" i="0" dirty="0">
                <a:solidFill>
                  <a:srgbClr val="000000"/>
                </a:solidFill>
                <a:effectLst/>
                <a:latin typeface="Sohne"/>
              </a:rPr>
              <a:t>. Nhân viên hạnh phúc không cảm thấy cần phải tìm kiếm công việc khác. Do đó, doanh thu công việc giảm đáng kể, tiết kiệm thời gian và công sức trong tuyển dụng và giới thiệu.</a:t>
            </a:r>
          </a:p>
          <a:p>
            <a:pPr lvl="1" algn="l"/>
            <a:r>
              <a:rPr lang="vi-VN" b="0" i="0" u="sng" dirty="0">
                <a:solidFill>
                  <a:srgbClr val="C91459"/>
                </a:solidFill>
                <a:effectLst/>
                <a:latin typeface="Sohne"/>
                <a:hlinkClick r:id="rId8"/>
              </a:rPr>
              <a:t>Tỷ lệ giữ chân nhân viên cao</a:t>
            </a:r>
            <a:r>
              <a:rPr lang="vi-VN" b="0" i="0" dirty="0">
                <a:solidFill>
                  <a:srgbClr val="000000"/>
                </a:solidFill>
                <a:effectLst/>
                <a:latin typeface="Sohne"/>
              </a:rPr>
              <a:t> cũng giảm thiểu sự gián đoạn tại nơi làm việc. </a:t>
            </a:r>
            <a:r>
              <a:rPr lang="vi-VN" b="0" i="0" u="sng" dirty="0">
                <a:solidFill>
                  <a:srgbClr val="C91459"/>
                </a:solidFill>
                <a:effectLst/>
                <a:latin typeface="Sohne"/>
                <a:hlinkClick r:id="rId9"/>
              </a:rPr>
              <a:t>Một nhóm đã làm việc cùng nhau</a:t>
            </a:r>
            <a:r>
              <a:rPr lang="vi-VN" b="0" i="0" dirty="0">
                <a:solidFill>
                  <a:srgbClr val="000000"/>
                </a:solidFill>
                <a:effectLst/>
                <a:latin typeface="Sohne"/>
              </a:rPr>
              <a:t> rộng rãi có khả năng hiệu quả hơn. Phải giới thiệu nhân viên mới có thể làm giảm hiệu quả đã thiết lập đó, ít nhất là trong thời điểm hiện tại.</a:t>
            </a:r>
          </a:p>
          <a:p>
            <a:pPr algn="l"/>
            <a:r>
              <a:rPr lang="vi-VN" b="1" i="0" dirty="0">
                <a:solidFill>
                  <a:srgbClr val="000000"/>
                </a:solidFill>
                <a:effectLst/>
                <a:latin typeface="Ivar Headline"/>
              </a:rPr>
              <a:t>4. Khuyến khích sáng tạo và đổi mới</a:t>
            </a:r>
          </a:p>
          <a:p>
            <a:pPr lvl="1" algn="l"/>
            <a:r>
              <a:rPr lang="vi-VN" b="0" i="0" dirty="0">
                <a:solidFill>
                  <a:srgbClr val="000000"/>
                </a:solidFill>
                <a:effectLst/>
                <a:latin typeface="Sohne"/>
              </a:rPr>
              <a:t>Những người suy nghĩ tự do đưa ra </a:t>
            </a:r>
            <a:r>
              <a:rPr lang="vi-VN" b="0" i="0" u="sng" dirty="0">
                <a:solidFill>
                  <a:srgbClr val="C91459"/>
                </a:solidFill>
                <a:effectLst/>
                <a:latin typeface="Sohne"/>
                <a:hlinkClick r:id="rId10"/>
              </a:rPr>
              <a:t>các giải pháp độc đáo và sáng tạo</a:t>
            </a:r>
            <a:r>
              <a:rPr lang="vi-VN" b="0" i="0" dirty="0">
                <a:solidFill>
                  <a:srgbClr val="000000"/>
                </a:solidFill>
                <a:effectLst/>
                <a:latin typeface="Sohne"/>
              </a:rPr>
              <a:t>. Đổi lại, điều này làm phát sinh sự đổi mới.</a:t>
            </a:r>
          </a:p>
          <a:p>
            <a:pPr lvl="1" algn="l"/>
            <a:r>
              <a:rPr lang="vi-VN" b="0" i="0" dirty="0">
                <a:solidFill>
                  <a:srgbClr val="000000"/>
                </a:solidFill>
                <a:effectLst/>
                <a:latin typeface="Sohne"/>
              </a:rPr>
              <a:t>Đổi mới là những gì một nơi làm việc cần để tiếp tục phát triển và phát triển. Nếu không có quyền tự chủ tại nơi làm việc, một tổ chức có thể trở nên trì trệ. Điều này đặc biệt đúng khi nhân viên không được khuyến khích </a:t>
            </a:r>
            <a:r>
              <a:rPr lang="vi-VN" b="0" i="0" u="sng" dirty="0">
                <a:solidFill>
                  <a:srgbClr val="C91459"/>
                </a:solidFill>
                <a:effectLst/>
                <a:latin typeface="Sohne"/>
                <a:hlinkClick r:id="rId11"/>
              </a:rPr>
              <a:t>động não những ý tưởng mới</a:t>
            </a:r>
            <a:r>
              <a:rPr lang="vi-VN" b="0" i="0" dirty="0">
                <a:solidFill>
                  <a:srgbClr val="000000"/>
                </a:solidFill>
                <a:effectLst/>
                <a:latin typeface="Sohne"/>
              </a:rPr>
              <a:t> và </a:t>
            </a:r>
            <a:r>
              <a:rPr lang="vi-VN" b="0" i="0" u="sng" dirty="0">
                <a:solidFill>
                  <a:srgbClr val="C91459"/>
                </a:solidFill>
                <a:effectLst/>
                <a:latin typeface="Sohne"/>
                <a:hlinkClick r:id="rId12"/>
              </a:rPr>
              <a:t>suy nghĩ bên ngoài hộp</a:t>
            </a:r>
            <a:r>
              <a:rPr lang="vi-VN" b="0" i="0" dirty="0">
                <a:solidFill>
                  <a:srgbClr val="000000"/>
                </a:solidFill>
                <a:effectLst/>
                <a:latin typeface="Sohne"/>
              </a:rPr>
              <a:t>.</a:t>
            </a:r>
          </a:p>
          <a:p>
            <a:pPr lvl="1" algn="l"/>
            <a:r>
              <a:rPr lang="vi-VN" b="0" i="0" dirty="0">
                <a:solidFill>
                  <a:srgbClr val="000000"/>
                </a:solidFill>
                <a:effectLst/>
                <a:latin typeface="Sohne"/>
              </a:rPr>
              <a:t>Khi công nghệ phát triển, các doanh nghiệp cũng vậy nếu họ muốn theo kịp và duy trì sự phù hợp. Sự phát triển tại nơi làm việc không thể xảy ra khi bầu không khí nơi làm việc dựa trên sự phù hợp.</a:t>
            </a:r>
          </a:p>
          <a:p>
            <a:pPr algn="l"/>
            <a:r>
              <a:rPr lang="vi-VN" b="1" i="0" dirty="0">
                <a:solidFill>
                  <a:srgbClr val="000000"/>
                </a:solidFill>
                <a:effectLst/>
                <a:latin typeface="Ivar Headline"/>
              </a:rPr>
              <a:t>5. Xây dựng văn hóa tin cậy</a:t>
            </a:r>
          </a:p>
          <a:p>
            <a:pPr lvl="1" algn="l"/>
            <a:r>
              <a:rPr lang="vi-VN" b="0" i="0" dirty="0">
                <a:solidFill>
                  <a:srgbClr val="000000"/>
                </a:solidFill>
                <a:effectLst/>
                <a:latin typeface="Sohne"/>
              </a:rPr>
              <a:t>Một lực lượng lao động dựa trên niềm tin hoạt động hiệu quả, do đó </a:t>
            </a:r>
            <a:r>
              <a:rPr lang="vi-VN" b="0" i="0" u="sng" dirty="0">
                <a:solidFill>
                  <a:srgbClr val="C91459"/>
                </a:solidFill>
                <a:effectLst/>
                <a:latin typeface="Sohne"/>
                <a:hlinkClick r:id="rId13"/>
              </a:rPr>
              <a:t>thúc đẩy năng suất</a:t>
            </a:r>
            <a:r>
              <a:rPr lang="vi-VN" b="0" i="0" dirty="0">
                <a:solidFill>
                  <a:srgbClr val="000000"/>
                </a:solidFill>
                <a:effectLst/>
                <a:latin typeface="Sohne"/>
              </a:rPr>
              <a:t>. Khi nhân viên hiểu rằng họ được tin tưởng để hoàn thành nhiệm vụ, niềm tin đó sẽ được mở rộng trở lại cho các nhà lãnh đạo. Kết quả là văn hóa nơi làm việc của sự tin tưởng lẫn nhau là một thiết lập cho sự đổi mới thực sự.</a:t>
            </a:r>
          </a:p>
          <a:p>
            <a:pPr lvl="1" algn="l"/>
            <a:r>
              <a:rPr lang="vi-VN" b="0" i="0" dirty="0">
                <a:solidFill>
                  <a:srgbClr val="000000"/>
                </a:solidFill>
                <a:effectLst/>
                <a:latin typeface="Sohne"/>
              </a:rPr>
              <a:t>Khi các nhà lãnh đạo được tin tưởng, </a:t>
            </a:r>
            <a:r>
              <a:rPr lang="vi-VN" b="0" i="0" u="sng" dirty="0">
                <a:solidFill>
                  <a:srgbClr val="C91459"/>
                </a:solidFill>
                <a:effectLst/>
                <a:latin typeface="Sohne"/>
                <a:hlinkClick r:id="rId14"/>
              </a:rPr>
              <a:t>xung đột nội bộ</a:t>
            </a:r>
            <a:r>
              <a:rPr lang="vi-VN" b="0" i="0" dirty="0">
                <a:solidFill>
                  <a:srgbClr val="000000"/>
                </a:solidFill>
                <a:effectLst/>
                <a:latin typeface="Sohne"/>
              </a:rPr>
              <a:t> sẽ giảm, và bằng cách mở rộng, hạnh phúc công việc tăng lên. </a:t>
            </a:r>
            <a:r>
              <a:rPr lang="vi-VN" b="0" i="0" u="sng" dirty="0">
                <a:solidFill>
                  <a:srgbClr val="C91459"/>
                </a:solidFill>
                <a:effectLst/>
                <a:latin typeface="Sohne"/>
                <a:hlinkClick r:id="rId15"/>
              </a:rPr>
              <a:t>Các nhà lãnh đạo đáng tin cậy dễ tiếp cận hơn</a:t>
            </a:r>
            <a:r>
              <a:rPr lang="vi-VN" b="0" i="0" dirty="0">
                <a:solidFill>
                  <a:srgbClr val="000000"/>
                </a:solidFill>
                <a:effectLst/>
                <a:latin typeface="Sohne"/>
              </a:rPr>
              <a:t> và </a:t>
            </a:r>
            <a:r>
              <a:rPr lang="vi-VN" b="0" i="0" u="sng" dirty="0">
                <a:solidFill>
                  <a:srgbClr val="C91459"/>
                </a:solidFill>
                <a:effectLst/>
                <a:latin typeface="Sohne"/>
                <a:hlinkClick r:id="rId16"/>
              </a:rPr>
              <a:t>giải quyết xung đột</a:t>
            </a:r>
            <a:r>
              <a:rPr lang="vi-VN" b="0" i="0" dirty="0">
                <a:solidFill>
                  <a:srgbClr val="000000"/>
                </a:solidFill>
                <a:effectLst/>
                <a:latin typeface="Sohne"/>
              </a:rPr>
              <a:t> trở nên có thể đạt được.</a:t>
            </a:r>
          </a:p>
          <a:p>
            <a:pPr algn="l"/>
            <a:r>
              <a:rPr lang="vi-VN" b="1" i="0" dirty="0">
                <a:solidFill>
                  <a:srgbClr val="000000"/>
                </a:solidFill>
                <a:effectLst/>
                <a:latin typeface="Ivar Headline"/>
              </a:rPr>
              <a:t>6. Tăng năng suất</a:t>
            </a:r>
          </a:p>
          <a:p>
            <a:pPr lvl="1" algn="l"/>
            <a:r>
              <a:rPr lang="vi-VN" b="0" i="0" dirty="0">
                <a:solidFill>
                  <a:srgbClr val="000000"/>
                </a:solidFill>
                <a:effectLst/>
                <a:latin typeface="Sohne"/>
              </a:rPr>
              <a:t>Một nhân viên được phép tự chủ là tự </a:t>
            </a:r>
            <a:r>
              <a:rPr lang="vi-VN" b="0" i="0" u="sng" dirty="0">
                <a:solidFill>
                  <a:srgbClr val="C91459"/>
                </a:solidFill>
                <a:effectLst/>
                <a:latin typeface="Sohne"/>
                <a:hlinkClick r:id="rId17"/>
              </a:rPr>
              <a:t>động viên</a:t>
            </a:r>
            <a:r>
              <a:rPr lang="vi-VN" b="0" i="0" dirty="0">
                <a:solidFill>
                  <a:srgbClr val="000000"/>
                </a:solidFill>
                <a:effectLst/>
                <a:latin typeface="Sohne"/>
              </a:rPr>
              <a:t>, được truyền cảm hứng để đạt được và có nhiều khả năng tham gia vào công việc hơn. Kết quả tất yếu là tăng năng suất.</a:t>
            </a:r>
          </a:p>
          <a:p>
            <a:pPr lvl="1" algn="l"/>
            <a:r>
              <a:rPr lang="vi-VN" b="0" i="0" dirty="0">
                <a:solidFill>
                  <a:srgbClr val="000000"/>
                </a:solidFill>
                <a:effectLst/>
                <a:latin typeface="Sohne"/>
              </a:rPr>
              <a:t>Nhân viên tự </a:t>
            </a:r>
            <a:r>
              <a:rPr lang="vi-VN" b="0" i="0" u="sng" dirty="0">
                <a:solidFill>
                  <a:srgbClr val="C91459"/>
                </a:solidFill>
                <a:effectLst/>
                <a:latin typeface="Sohne"/>
                <a:hlinkClick r:id="rId18"/>
              </a:rPr>
              <a:t>nhận thức</a:t>
            </a:r>
            <a:r>
              <a:rPr lang="vi-VN" b="0" i="0" dirty="0">
                <a:solidFill>
                  <a:srgbClr val="000000"/>
                </a:solidFill>
                <a:effectLst/>
                <a:latin typeface="Sohne"/>
              </a:rPr>
              <a:t>, suy nghĩ tự do đang đặt ra để </a:t>
            </a:r>
            <a:r>
              <a:rPr lang="vi-VN" b="0" i="0" u="sng" dirty="0">
                <a:solidFill>
                  <a:srgbClr val="C91459"/>
                </a:solidFill>
                <a:effectLst/>
                <a:latin typeface="Sohne"/>
                <a:hlinkClick r:id="rId19"/>
              </a:rPr>
              <a:t>đạt được mục tiêu nghề nghiệp</a:t>
            </a:r>
            <a:r>
              <a:rPr lang="vi-VN" b="0" i="0" dirty="0">
                <a:solidFill>
                  <a:srgbClr val="000000"/>
                </a:solidFill>
                <a:effectLst/>
                <a:latin typeface="Sohne"/>
              </a:rPr>
              <a:t> theo cách riêng của họ. Và đạt được những mục tiêu này đang thúc đẩy toàn bộ doanh nghiệp tiến lên.</a:t>
            </a:r>
          </a:p>
          <a:p>
            <a:pPr algn="l"/>
            <a:r>
              <a:rPr lang="vi-VN" b="1" i="0" dirty="0">
                <a:solidFill>
                  <a:srgbClr val="000000"/>
                </a:solidFill>
                <a:effectLst/>
                <a:latin typeface="Ivar Headline"/>
              </a:rPr>
              <a:t>7. Nhân viên cảm thấy có giá trị</a:t>
            </a:r>
          </a:p>
          <a:p>
            <a:pPr lvl="1" algn="l"/>
            <a:r>
              <a:rPr lang="vi-VN" b="0" i="0" dirty="0">
                <a:solidFill>
                  <a:srgbClr val="000000"/>
                </a:solidFill>
                <a:effectLst/>
                <a:latin typeface="Sohne"/>
              </a:rPr>
              <a:t>Ít làm cho một nhân viên cảm thấy có giá trị như có tự do. Khi mục tiêu đạt được thông qua tư duy cá nhân và đổi mới, kết quả thành công có nghĩa là khen ngợi. Vì đó là giải pháp của họ đã tạo ra kết quả, họ xứng đáng được </a:t>
            </a:r>
            <a:r>
              <a:rPr lang="vi-VN" b="0" i="0" u="sng" dirty="0">
                <a:solidFill>
                  <a:srgbClr val="C91459"/>
                </a:solidFill>
                <a:effectLst/>
                <a:latin typeface="Sohne"/>
                <a:hlinkClick r:id="rId20"/>
              </a:rPr>
              <a:t>công nhận và tín dụng</a:t>
            </a:r>
            <a:r>
              <a:rPr lang="vi-VN" b="0" i="0" dirty="0">
                <a:solidFill>
                  <a:srgbClr val="000000"/>
                </a:solidFill>
                <a:effectLst/>
                <a:latin typeface="Sohne"/>
              </a:rPr>
              <a:t>.</a:t>
            </a:r>
          </a:p>
          <a:p>
            <a:pPr lvl="1" algn="l"/>
            <a:r>
              <a:rPr lang="vi-VN" b="0" i="0" dirty="0">
                <a:solidFill>
                  <a:srgbClr val="000000"/>
                </a:solidFill>
                <a:effectLst/>
                <a:latin typeface="Sohne"/>
              </a:rPr>
              <a:t>Bằng cách mở rộng, điều này giúp tạo </a:t>
            </a:r>
            <a:r>
              <a:rPr lang="vi-VN" b="0" i="0" u="sng" dirty="0">
                <a:solidFill>
                  <a:srgbClr val="C91459"/>
                </a:solidFill>
                <a:effectLst/>
                <a:latin typeface="Sohne"/>
                <a:hlinkClick r:id="rId21"/>
              </a:rPr>
              <a:t>cảm giác thân thuộc</a:t>
            </a:r>
            <a:r>
              <a:rPr lang="vi-VN" b="0" i="0" dirty="0">
                <a:solidFill>
                  <a:srgbClr val="000000"/>
                </a:solidFill>
                <a:effectLst/>
                <a:latin typeface="Sohne"/>
              </a:rPr>
              <a:t>. Nhân viên cho phép cá nhân </a:t>
            </a:r>
            <a:r>
              <a:rPr lang="vi-VN" b="0" i="0" u="sng" dirty="0">
                <a:solidFill>
                  <a:srgbClr val="C91459"/>
                </a:solidFill>
                <a:effectLst/>
                <a:latin typeface="Sohne"/>
                <a:hlinkClick r:id="rId22"/>
              </a:rPr>
              <a:t>cảm thấy tự do thể hiện bản thân</a:t>
            </a:r>
            <a:r>
              <a:rPr lang="vi-VN" b="0" i="0" dirty="0">
                <a:solidFill>
                  <a:srgbClr val="000000"/>
                </a:solidFill>
                <a:effectLst/>
                <a:latin typeface="Sohne"/>
              </a:rPr>
              <a:t>. Điều này cho phép họ tìm thấy một vị trí trong lực lượng lao động. Và lần lượt, động lực nhóm được phép hình thành tự nhiên.</a:t>
            </a:r>
          </a:p>
          <a:p>
            <a:pPr algn="l"/>
            <a:r>
              <a:rPr lang="vi-VN" b="1" i="0" dirty="0">
                <a:solidFill>
                  <a:srgbClr val="000000"/>
                </a:solidFill>
                <a:effectLst/>
                <a:latin typeface="Ivar Headline"/>
              </a:rPr>
              <a:t>8. Phát triển phẩm chất lãnh đạo ở nhân viên</a:t>
            </a:r>
          </a:p>
          <a:p>
            <a:pPr lvl="1" algn="l"/>
            <a:r>
              <a:rPr lang="vi-VN" b="0" i="0" dirty="0">
                <a:solidFill>
                  <a:srgbClr val="000000"/>
                </a:solidFill>
                <a:effectLst/>
                <a:latin typeface="Sohne"/>
              </a:rPr>
              <a:t>Khi nhân viên có quyền tự chủ tại nơi làm việc, họ phát triển khả năng tự lực và </a:t>
            </a:r>
            <a:r>
              <a:rPr lang="vi-VN" b="0" i="0" u="sng" dirty="0">
                <a:solidFill>
                  <a:srgbClr val="C91459"/>
                </a:solidFill>
                <a:effectLst/>
                <a:latin typeface="Sohne"/>
                <a:hlinkClick r:id="rId23"/>
              </a:rPr>
              <a:t>khả năng phục hồi</a:t>
            </a:r>
            <a:r>
              <a:rPr lang="vi-VN" b="0" i="0" dirty="0">
                <a:solidFill>
                  <a:srgbClr val="000000"/>
                </a:solidFill>
                <a:effectLst/>
                <a:latin typeface="Sohne"/>
              </a:rPr>
              <a:t>. Đây là hai trong số nhiều </a:t>
            </a:r>
            <a:r>
              <a:rPr lang="vi-VN" b="0" i="0" u="sng" dirty="0">
                <a:solidFill>
                  <a:srgbClr val="C91459"/>
                </a:solidFill>
                <a:effectLst/>
                <a:latin typeface="Sohne"/>
                <a:hlinkClick r:id="rId24"/>
              </a:rPr>
              <a:t>kỹ năng lãnh đạo quan trọng</a:t>
            </a:r>
            <a:r>
              <a:rPr lang="vi-VN" b="0" i="0" dirty="0">
                <a:solidFill>
                  <a:srgbClr val="000000"/>
                </a:solidFill>
                <a:effectLst/>
                <a:latin typeface="Sohne"/>
              </a:rPr>
              <a:t>.</a:t>
            </a:r>
          </a:p>
          <a:p>
            <a:pPr lvl="1" algn="l"/>
            <a:r>
              <a:rPr lang="vi-VN" b="0" i="0" dirty="0">
                <a:solidFill>
                  <a:srgbClr val="000000"/>
                </a:solidFill>
                <a:effectLst/>
                <a:latin typeface="Sohne"/>
              </a:rPr>
              <a:t>Vì suy nghĩ độc lập đồng nghĩa với giải quyết vấn đề, một nơi làm việc dựa trên quyền tự chủ là một </a:t>
            </a:r>
            <a:r>
              <a:rPr lang="vi-VN" b="0" i="0" u="sng" dirty="0">
                <a:solidFill>
                  <a:srgbClr val="C91459"/>
                </a:solidFill>
                <a:effectLst/>
                <a:latin typeface="Sohne"/>
                <a:hlinkClick r:id="rId25"/>
              </a:rPr>
              <a:t>môi trường làm việc hoàn hảo để xây dựng các nhà lãnh đạo</a:t>
            </a:r>
            <a:r>
              <a:rPr lang="vi-VN" b="0" i="0" dirty="0">
                <a:solidFill>
                  <a:srgbClr val="000000"/>
                </a:solidFill>
                <a:effectLst/>
                <a:latin typeface="Sohne"/>
              </a:rPr>
              <a:t>.</a:t>
            </a:r>
          </a:p>
          <a:p>
            <a:pPr algn="l"/>
            <a:r>
              <a:rPr lang="vi-VN" b="1" i="0" dirty="0">
                <a:solidFill>
                  <a:srgbClr val="000000"/>
                </a:solidFill>
                <a:effectLst/>
                <a:latin typeface="Ivar Headline"/>
              </a:rPr>
              <a:t>9. Thúc đẩy phát triển kỹ năng</a:t>
            </a:r>
          </a:p>
          <a:p>
            <a:pPr lvl="1" algn="l"/>
            <a:r>
              <a:rPr lang="vi-VN" b="0" i="0" dirty="0">
                <a:solidFill>
                  <a:srgbClr val="000000"/>
                </a:solidFill>
                <a:effectLst/>
                <a:latin typeface="Sohne"/>
              </a:rPr>
              <a:t>Không có môi trường nào tốt hơn để phát triển kỹ năng hơn là môi trường mà mọi người có quyền tự do.</a:t>
            </a:r>
          </a:p>
          <a:p>
            <a:pPr lvl="1" algn="l"/>
            <a:r>
              <a:rPr lang="vi-VN" b="0" i="0" dirty="0">
                <a:solidFill>
                  <a:srgbClr val="000000"/>
                </a:solidFill>
                <a:effectLst/>
                <a:latin typeface="Sohne"/>
              </a:rPr>
              <a:t>Khi sự sáng tạo được cho phép, sự đổi mới là không thể tránh khỏi. Nhưng các giải pháp sáng tạo thường </a:t>
            </a:r>
            <a:r>
              <a:rPr lang="vi-VN" b="0" i="0" u="sng" dirty="0">
                <a:solidFill>
                  <a:srgbClr val="C91459"/>
                </a:solidFill>
                <a:effectLst/>
                <a:latin typeface="Sohne"/>
                <a:hlinkClick r:id="rId26"/>
              </a:rPr>
              <a:t>đòi hỏi các kỹ năng mới</a:t>
            </a:r>
            <a:r>
              <a:rPr lang="vi-VN" b="0" i="0" dirty="0">
                <a:solidFill>
                  <a:srgbClr val="000000"/>
                </a:solidFill>
                <a:effectLst/>
                <a:latin typeface="Sohne"/>
              </a:rPr>
              <a:t>. Và với trách nhiệm gia tăng, nhân viên cảm thấy được khuyến khích mở rộng bộ kỹ năng của họ. Kết quả là một lực lượng lao động phấn đấu để cải thiện bản thân dựa trên các mục tiêu cá nhân.</a:t>
            </a:r>
          </a:p>
        </p:txBody>
      </p:sp>
    </p:spTree>
    <p:extLst>
      <p:ext uri="{BB962C8B-B14F-4D97-AF65-F5344CB8AC3E}">
        <p14:creationId xmlns:p14="http://schemas.microsoft.com/office/powerpoint/2010/main" val="3849325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vi-VN" b="0" i="0" dirty="0">
                <a:solidFill>
                  <a:srgbClr val="21447B"/>
                </a:solidFill>
                <a:effectLst/>
                <a:latin typeface="Sofia pro"/>
              </a:rPr>
              <a:t>không phải tất cả nhân viên đều phù hợp với vị trí họ nắm giữ và trong giai đoạn đầu làm việc, rõ ràng là</a:t>
            </a:r>
            <a:r>
              <a:rPr lang="vi-VN" b="1" i="0" dirty="0">
                <a:solidFill>
                  <a:srgbClr val="21447B"/>
                </a:solidFill>
                <a:effectLst/>
                <a:latin typeface="Sofia pro"/>
              </a:rPr>
              <a:t> một số người không có tất cả các kỹ năng cần thiết để có được quyền tự chủ trong công việc và có thể hòa nhập hoàn toàn vào nhóm</a:t>
            </a:r>
            <a:r>
              <a:rPr lang="vi-VN" b="0" i="0" dirty="0">
                <a:solidFill>
                  <a:srgbClr val="21447B"/>
                </a:solidFill>
                <a:effectLst/>
                <a:latin typeface="Sofia pro"/>
              </a:rPr>
              <a:t>, mang lại sự nhanh nhẹn và hiệu suất tốt. </a:t>
            </a:r>
          </a:p>
          <a:p>
            <a:pPr algn="l"/>
            <a:endParaRPr lang="vi-VN" b="0" i="0" dirty="0">
              <a:solidFill>
                <a:srgbClr val="21447B"/>
              </a:solidFill>
              <a:effectLst/>
              <a:latin typeface="Sofia pro"/>
            </a:endParaRPr>
          </a:p>
          <a:p>
            <a:pPr algn="l"/>
            <a:r>
              <a:rPr lang="vi-VN" b="0" i="0" dirty="0">
                <a:solidFill>
                  <a:srgbClr val="21447B"/>
                </a:solidFill>
                <a:effectLst/>
                <a:latin typeface="Sofia pro"/>
              </a:rPr>
              <a:t>Một trong những</a:t>
            </a:r>
            <a:r>
              <a:rPr lang="vi-VN" b="1" i="0" dirty="0">
                <a:solidFill>
                  <a:srgbClr val="21447B"/>
                </a:solidFill>
                <a:effectLst/>
                <a:latin typeface="Sofia pro"/>
              </a:rPr>
              <a:t> sai lầm phổ biến nhất của các nhà quản lý nhóm </a:t>
            </a:r>
            <a:r>
              <a:rPr lang="vi-VN" b="0" i="0" dirty="0">
                <a:solidFill>
                  <a:srgbClr val="21447B"/>
                </a:solidFill>
                <a:effectLst/>
                <a:latin typeface="Sofia pro"/>
              </a:rPr>
              <a:t>hoặc người giám sát là nghĩ rằng quá trình khuyến khích quyền tự chủ của nhân viên này là vấn đề đòi hỏi điều đó từ họ: nhắc nhở họ rằng họ được kỳ vọng sẽ tự chủ, gây áp lực cho họ không yêu cầu giúp đỡ, và </a:t>
            </a:r>
            <a:r>
              <a:rPr lang="vi-VN" b="1" i="0" dirty="0">
                <a:solidFill>
                  <a:srgbClr val="21447B"/>
                </a:solidFill>
                <a:effectLst/>
                <a:latin typeface="Sofia pro"/>
              </a:rPr>
              <a:t>ngồi lại và chờ đợi quyền tự chủ trong công việc xuất hiện bất ngờ trong hiệu suất của thành viên trong nhóm đó</a:t>
            </a:r>
            <a:r>
              <a:rPr lang="vi-VN" b="0" i="0" dirty="0">
                <a:solidFill>
                  <a:srgbClr val="21447B"/>
                </a:solidFill>
                <a:effectLst/>
                <a:latin typeface="Sofia pro"/>
              </a:rPr>
              <a:t>.</a:t>
            </a:r>
          </a:p>
          <a:p>
            <a:endParaRPr lang="vi-VN" b="0" i="0" dirty="0">
              <a:solidFill>
                <a:srgbClr val="21447B"/>
              </a:solidFill>
              <a:effectLst/>
              <a:latin typeface="Sofia pro"/>
            </a:endParaRPr>
          </a:p>
          <a:p>
            <a:pPr algn="l"/>
            <a:endParaRPr lang="vi-VN" b="0" i="0" dirty="0">
              <a:solidFill>
                <a:srgbClr val="21447B"/>
              </a:solidFill>
              <a:effectLst/>
              <a:latin typeface="Sofia pro"/>
            </a:endParaRPr>
          </a:p>
          <a:p>
            <a:pPr algn="l"/>
            <a:r>
              <a:rPr lang="vi-VN" b="0" i="0" dirty="0">
                <a:solidFill>
                  <a:srgbClr val="21447B"/>
                </a:solidFill>
                <a:effectLst/>
                <a:latin typeface="Sofia pro"/>
              </a:rPr>
              <a:t>Tuy nhiên,</a:t>
            </a:r>
            <a:r>
              <a:rPr lang="vi-VN" b="1" i="0" dirty="0">
                <a:solidFill>
                  <a:srgbClr val="21447B"/>
                </a:solidFill>
                <a:effectLst/>
                <a:latin typeface="Sofia pro"/>
              </a:rPr>
              <a:t> có nhiều loại kỹ năng và tài năng và </a:t>
            </a:r>
            <a:r>
              <a:rPr lang="vi-VN" b="0" i="0" dirty="0">
                <a:solidFill>
                  <a:srgbClr val="21447B"/>
                </a:solidFill>
                <a:effectLst/>
                <a:latin typeface="Sofia pro"/>
              </a:rPr>
              <a:t>không phải tất cả chúng đều thể hiện nhanh chóng, mà không chỉ ra rằng nhân viên không phù hợp với vị trí này. Người đó chỉ đơn giản là cần thêm thời gian và tất nhiên, phương pháp đào tạo phù hợp để phát huy hết tiềm năng của họ. Bằng cách này, vào cuối thời gian thử việc / đào tạo,</a:t>
            </a:r>
            <a:r>
              <a:rPr lang="vi-VN" b="1" i="0" dirty="0">
                <a:solidFill>
                  <a:srgbClr val="21447B"/>
                </a:solidFill>
                <a:effectLst/>
                <a:latin typeface="Sofia pro"/>
              </a:rPr>
              <a:t> công ty không phải mất một nhân viên có giá trị</a:t>
            </a:r>
            <a:r>
              <a:rPr lang="vi-VN" b="0" i="0" dirty="0">
                <a:solidFill>
                  <a:srgbClr val="21447B"/>
                </a:solidFill>
                <a:effectLst/>
                <a:latin typeface="Sofia pro"/>
              </a:rPr>
              <a:t> chỉ vì họ không phải là người nhanh nhất trên thế giới trong việc có được quyền tự chủ trong công việc, mà chậm hơn một chút hoặc phụ thuộc nhiều hơn vào quá trình học tập của họ.</a:t>
            </a:r>
          </a:p>
        </p:txBody>
      </p:sp>
    </p:spTree>
    <p:extLst>
      <p:ext uri="{BB962C8B-B14F-4D97-AF65-F5344CB8AC3E}">
        <p14:creationId xmlns:p14="http://schemas.microsoft.com/office/powerpoint/2010/main" val="1579902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vi-VN" b="0" i="0" dirty="0">
                <a:solidFill>
                  <a:srgbClr val="21447B"/>
                </a:solidFill>
                <a:effectLst/>
                <a:latin typeface="Sofia pro"/>
              </a:rPr>
              <a:t>Tự chủ công việc là một trong những </a:t>
            </a:r>
            <a:r>
              <a:rPr lang="vi-VN" b="1" i="0" dirty="0">
                <a:solidFill>
                  <a:srgbClr val="21447B"/>
                </a:solidFill>
                <a:effectLst/>
                <a:latin typeface="Sofia pro"/>
              </a:rPr>
              <a:t>yếu tố được đo lường chặt chẽ trong thời gian thử việc của nhân viên </a:t>
            </a:r>
            <a:r>
              <a:rPr lang="vi-VN" b="0" i="0" dirty="0">
                <a:solidFill>
                  <a:srgbClr val="21447B"/>
                </a:solidFill>
                <a:effectLst/>
                <a:latin typeface="Sofia pro"/>
              </a:rPr>
              <a:t>mới gia nhập công ty và chạy song </a:t>
            </a:r>
            <a:r>
              <a:rPr lang="vi-VN" b="0" i="0" dirty="0" err="1">
                <a:solidFill>
                  <a:srgbClr val="21447B"/>
                </a:solidFill>
                <a:effectLst/>
                <a:latin typeface="Sofia pro"/>
              </a:rPr>
              <a:t>song</a:t>
            </a:r>
            <a:r>
              <a:rPr lang="vi-VN" b="0" i="0" dirty="0">
                <a:solidFill>
                  <a:srgbClr val="21447B"/>
                </a:solidFill>
                <a:effectLst/>
                <a:latin typeface="Sofia pro"/>
              </a:rPr>
              <a:t> với thời gian đào tạo của họ. Trên thực tế, không cần phải nói rằng gọi đó là</a:t>
            </a:r>
            <a:r>
              <a:rPr lang="vi-VN" b="1" i="0" dirty="0">
                <a:solidFill>
                  <a:srgbClr val="21447B"/>
                </a:solidFill>
                <a:effectLst/>
                <a:latin typeface="Sofia pro"/>
              </a:rPr>
              <a:t> thời gian đào tạo nghe có vẻ thân thiện</a:t>
            </a:r>
            <a:r>
              <a:rPr lang="vi-VN" b="0" i="0" dirty="0">
                <a:solidFill>
                  <a:srgbClr val="21447B"/>
                </a:solidFill>
                <a:effectLst/>
                <a:latin typeface="Sofia pro"/>
              </a:rPr>
              <a:t> hơn và ít đáng sợ hơn đối với thực tập sinh (nhân viên), đó là cơ sở tốt cho sự chuẩn bị của họ.</a:t>
            </a:r>
          </a:p>
          <a:p>
            <a:endParaRPr dirty="0"/>
          </a:p>
        </p:txBody>
      </p:sp>
    </p:spTree>
    <p:extLst>
      <p:ext uri="{BB962C8B-B14F-4D97-AF65-F5344CB8AC3E}">
        <p14:creationId xmlns:p14="http://schemas.microsoft.com/office/powerpoint/2010/main" val="377318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vi-VN" b="1" i="0" dirty="0">
                <a:effectLst/>
                <a:latin typeface="Recoleta"/>
              </a:rPr>
              <a:t>Chịu trách nhiệm theo tốc độ của riêng mình</a:t>
            </a:r>
          </a:p>
          <a:p>
            <a:pPr algn="l"/>
            <a:endParaRPr lang="vi-VN" b="1" i="0" dirty="0">
              <a:effectLst/>
              <a:latin typeface="Recoleta"/>
            </a:endParaRPr>
          </a:p>
          <a:p>
            <a:pPr algn="l"/>
            <a:r>
              <a:rPr lang="vi-VN" b="0" i="0" dirty="0">
                <a:solidFill>
                  <a:srgbClr val="21447B"/>
                </a:solidFill>
                <a:effectLst/>
                <a:latin typeface="Sofia pro"/>
              </a:rPr>
              <a:t>Tự chủ trong công việc, cũng như trong tất cả các </a:t>
            </a:r>
            <a:r>
              <a:rPr lang="vi-VN" b="0" i="0" dirty="0" err="1">
                <a:solidFill>
                  <a:srgbClr val="21447B"/>
                </a:solidFill>
                <a:effectLst/>
                <a:latin typeface="Sofia pro"/>
              </a:rPr>
              <a:t>khía</a:t>
            </a:r>
            <a:r>
              <a:rPr lang="vi-VN" b="0" i="0" dirty="0">
                <a:solidFill>
                  <a:srgbClr val="21447B"/>
                </a:solidFill>
                <a:effectLst/>
                <a:latin typeface="Sofia pro"/>
              </a:rPr>
              <a:t> cạnh khác của cuộc sống, có liên quan trực tiếp đến trách nhiệm: tôi càng có nhiều </a:t>
            </a:r>
            <a:r>
              <a:rPr lang="vi-VN" b="1" i="0" dirty="0">
                <a:solidFill>
                  <a:srgbClr val="21447B"/>
                </a:solidFill>
                <a:effectLst/>
                <a:latin typeface="Sofia pro"/>
              </a:rPr>
              <a:t>quyền tự chủ, tôi càng có nhiều trách nhiệm</a:t>
            </a:r>
            <a:r>
              <a:rPr lang="vi-VN" b="0" i="0" dirty="0">
                <a:solidFill>
                  <a:srgbClr val="21447B"/>
                </a:solidFill>
                <a:effectLst/>
                <a:latin typeface="Sofia pro"/>
              </a:rPr>
              <a:t>. Do đó, tự chủ trong công việc không nên được hiểu là "Tôi đi theo con đường riêng của mình", mà không chịu trách nhiệm với bất cứ ai và bất kể hậu quả của hành động của tôi. Ngược lại: </a:t>
            </a:r>
            <a:r>
              <a:rPr lang="vi-VN" b="1" i="0" dirty="0">
                <a:solidFill>
                  <a:srgbClr val="21447B"/>
                </a:solidFill>
                <a:effectLst/>
                <a:latin typeface="Sofia pro"/>
              </a:rPr>
              <a:t>tự chủ ngụ ý tôi chịu trách nhiệm về những hậu quả đó và chịu trách nhiệm về kết quả </a:t>
            </a:r>
            <a:r>
              <a:rPr lang="vi-VN" b="0" i="0" dirty="0">
                <a:solidFill>
                  <a:srgbClr val="21447B"/>
                </a:solidFill>
                <a:effectLst/>
                <a:latin typeface="Sofia pro"/>
              </a:rPr>
              <a:t>của mình.</a:t>
            </a:r>
          </a:p>
          <a:p>
            <a:pPr algn="l"/>
            <a:r>
              <a:rPr lang="vi-VN" b="0" i="0" dirty="0">
                <a:solidFill>
                  <a:srgbClr val="21447B"/>
                </a:solidFill>
                <a:effectLst/>
                <a:latin typeface="Sofia pro"/>
              </a:rPr>
              <a:t>Tự chủ trong công việc nên được khuyến khích bất cứ khi nào nó được coi là</a:t>
            </a:r>
            <a:r>
              <a:rPr lang="vi-VN" b="1" i="0" dirty="0">
                <a:solidFill>
                  <a:srgbClr val="21447B"/>
                </a:solidFill>
                <a:effectLst/>
                <a:latin typeface="Sofia pro"/>
              </a:rPr>
              <a:t> tích cực cho năng suất của nhân viên và cho hiệu suất của nhóm, và</a:t>
            </a:r>
            <a:r>
              <a:rPr lang="vi-VN" b="0" i="0" dirty="0">
                <a:solidFill>
                  <a:srgbClr val="21447B"/>
                </a:solidFill>
                <a:effectLst/>
                <a:latin typeface="Sofia pro"/>
              </a:rPr>
              <a:t> cách tiếp cận này là phổ biến nhất.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vi-VN" b="1" i="0" dirty="0">
                <a:solidFill>
                  <a:srgbClr val="000000"/>
                </a:solidFill>
                <a:effectLst/>
                <a:latin typeface="Ivar Headline"/>
              </a:rPr>
              <a:t>1. Hỗ trợ tư duy phát triển</a:t>
            </a:r>
          </a:p>
          <a:p>
            <a:pPr lvl="1" algn="l"/>
            <a:r>
              <a:rPr lang="vi-VN" b="0" i="0" dirty="0">
                <a:solidFill>
                  <a:srgbClr val="000000"/>
                </a:solidFill>
                <a:effectLst/>
                <a:latin typeface="Sohne"/>
              </a:rPr>
              <a:t>Hỗ trợ tư </a:t>
            </a:r>
            <a:r>
              <a:rPr lang="vi-VN" b="0" i="0" u="none" dirty="0">
                <a:solidFill>
                  <a:srgbClr val="C91459"/>
                </a:solidFill>
                <a:effectLst/>
                <a:latin typeface="Sohne"/>
                <a:hlinkClick r:id="rId3"/>
              </a:rPr>
              <a:t>duy phát triển</a:t>
            </a:r>
            <a:r>
              <a:rPr lang="vi-VN" b="0" i="0" u="none" dirty="0">
                <a:solidFill>
                  <a:srgbClr val="000000"/>
                </a:solidFill>
                <a:effectLst/>
                <a:latin typeface="Sohne"/>
              </a:rPr>
              <a:t> </a:t>
            </a:r>
            <a:r>
              <a:rPr lang="vi-VN" b="0" i="0" dirty="0">
                <a:solidFill>
                  <a:srgbClr val="000000"/>
                </a:solidFill>
                <a:effectLst/>
                <a:latin typeface="Sohne"/>
              </a:rPr>
              <a:t>là bước đầu tiên cần thiết. Tư duy phát triển chỉ rõ rằng kỹ năng và trí thông minh là thứ có thể được phát triển. Ngược lại, tư duy cố định được cố định trong niềm tin rằng kỹ năng và trí thông minh là vốn có, và mọi người không thể phát triển chúng.</a:t>
            </a:r>
          </a:p>
          <a:p>
            <a:pPr lvl="1" algn="l"/>
            <a:r>
              <a:rPr lang="vi-VN" b="0" i="0" dirty="0">
                <a:solidFill>
                  <a:srgbClr val="000000"/>
                </a:solidFill>
                <a:effectLst/>
                <a:latin typeface="Sohne"/>
              </a:rPr>
              <a:t>Một nhân viên được khuyến khích vào tư duy phát triển được định vị để phát triển bản thân và sẽ cố gắng vượt ra ngoài vị trí của họ ngày hôm nay. Điều này rất quan trọng vì một số lý do, đặc biệt là khi phát triển kỹ năng.</a:t>
            </a:r>
          </a:p>
          <a:p>
            <a:pPr marL="139700" indent="0" algn="l">
              <a:buNone/>
            </a:pPr>
            <a:r>
              <a:rPr lang="vi-VN" b="1" i="0" dirty="0">
                <a:solidFill>
                  <a:srgbClr val="000000"/>
                </a:solidFill>
                <a:effectLst/>
                <a:latin typeface="Ivar Headline"/>
              </a:rPr>
              <a:t>2. Xây dựng văn hóa tin cậy</a:t>
            </a:r>
          </a:p>
          <a:p>
            <a:pPr lvl="1" algn="l"/>
            <a:r>
              <a:rPr lang="vi-VN" b="0" i="0" dirty="0">
                <a:solidFill>
                  <a:srgbClr val="000000"/>
                </a:solidFill>
                <a:effectLst/>
                <a:latin typeface="Sohne"/>
              </a:rPr>
              <a:t>Xây dựng văn hóa tin tưởng sẽ mất thời gian. Bước đầu tiên là </a:t>
            </a:r>
            <a:r>
              <a:rPr lang="vi-VN" b="0" i="0" u="sng" dirty="0">
                <a:solidFill>
                  <a:srgbClr val="C91459"/>
                </a:solidFill>
                <a:effectLst/>
                <a:latin typeface="Sohne"/>
                <a:hlinkClick r:id="rId4"/>
              </a:rPr>
              <a:t>giao nhiệm vụ cho nhân viên và cho</a:t>
            </a:r>
            <a:r>
              <a:rPr lang="vi-VN" b="0" i="0" dirty="0">
                <a:solidFill>
                  <a:srgbClr val="000000"/>
                </a:solidFill>
                <a:effectLst/>
                <a:latin typeface="Sohne"/>
              </a:rPr>
              <a:t> họ tự do tìm ra con đường riêng dẫn đến thành công. Càng nhiều nhiệm vụ được giao theo thời gian, cảm giác tin tưởng của lực lượng lao động sẽ càng nhanh chóng phát triển.</a:t>
            </a:r>
          </a:p>
          <a:p>
            <a:pPr marL="139700" indent="0" algn="l">
              <a:buNone/>
            </a:pPr>
            <a:r>
              <a:rPr lang="vi-VN" b="1" i="0" dirty="0">
                <a:solidFill>
                  <a:srgbClr val="000000"/>
                </a:solidFill>
                <a:effectLst/>
                <a:latin typeface="Ivar Headline"/>
              </a:rPr>
              <a:t>3. Giao tiếp hiệu quả</a:t>
            </a:r>
          </a:p>
          <a:p>
            <a:pPr lvl="1" algn="l"/>
            <a:r>
              <a:rPr lang="vi-VN" b="0" i="0" u="sng" dirty="0">
                <a:solidFill>
                  <a:srgbClr val="C91459"/>
                </a:solidFill>
                <a:effectLst/>
                <a:latin typeface="Sohne"/>
                <a:hlinkClick r:id="rId5"/>
              </a:rPr>
              <a:t>Giao tiếp rõ ràng và hiệu quả là điều cần thiết</a:t>
            </a:r>
            <a:r>
              <a:rPr lang="vi-VN" b="0" i="0" dirty="0">
                <a:solidFill>
                  <a:srgbClr val="000000"/>
                </a:solidFill>
                <a:effectLst/>
                <a:latin typeface="Sohne"/>
              </a:rPr>
              <a:t>. Tự chủ tại nơi làm việc là cho phép tự do, nhưng một mục tiêu rõ ràng là một yêu cầu trong sự sắp xếp này. Hãy nhớ rằng quyền tự chủ có thể áp dụng cho </a:t>
            </a:r>
            <a:r>
              <a:rPr lang="vi-VN" b="0" i="0" u="sng" dirty="0">
                <a:solidFill>
                  <a:srgbClr val="C91459"/>
                </a:solidFill>
                <a:effectLst/>
                <a:latin typeface="Sohne"/>
                <a:hlinkClick r:id="rId6"/>
              </a:rPr>
              <a:t>các nhóm</a:t>
            </a:r>
            <a:r>
              <a:rPr lang="vi-VN" b="0" i="0" dirty="0">
                <a:solidFill>
                  <a:srgbClr val="000000"/>
                </a:solidFill>
                <a:effectLst/>
                <a:latin typeface="Sohne"/>
              </a:rPr>
              <a:t> tự quản lý và </a:t>
            </a:r>
            <a:r>
              <a:rPr lang="vi-VN" b="0" i="0" u="sng" dirty="0">
                <a:solidFill>
                  <a:srgbClr val="C91459"/>
                </a:solidFill>
                <a:effectLst/>
                <a:latin typeface="Sohne"/>
                <a:hlinkClick r:id="rId7"/>
              </a:rPr>
              <a:t>các cá nhân tự quản lý</a:t>
            </a:r>
            <a:r>
              <a:rPr lang="vi-VN" b="0" i="0" dirty="0">
                <a:solidFill>
                  <a:srgbClr val="000000"/>
                </a:solidFill>
                <a:effectLst/>
                <a:latin typeface="Sohne"/>
              </a:rPr>
              <a:t>. Nhưng trong cả hai trường hợp, sự rõ ràng là cần thiết.</a:t>
            </a:r>
          </a:p>
          <a:p>
            <a:pPr lvl="1" algn="l"/>
            <a:r>
              <a:rPr lang="vi-VN" b="0" i="0" dirty="0">
                <a:solidFill>
                  <a:srgbClr val="000000"/>
                </a:solidFill>
                <a:effectLst/>
                <a:latin typeface="Sohne"/>
              </a:rPr>
              <a:t>Một người không thể </a:t>
            </a:r>
            <a:r>
              <a:rPr lang="vi-VN" b="0" i="0" u="sng" dirty="0">
                <a:solidFill>
                  <a:srgbClr val="C91459"/>
                </a:solidFill>
                <a:effectLst/>
                <a:latin typeface="Sohne"/>
                <a:hlinkClick r:id="rId8"/>
              </a:rPr>
              <a:t>đưa ra quyết định thông minh</a:t>
            </a:r>
            <a:r>
              <a:rPr lang="vi-VN" b="0" i="0" dirty="0">
                <a:solidFill>
                  <a:srgbClr val="000000"/>
                </a:solidFill>
                <a:effectLst/>
                <a:latin typeface="Sohne"/>
              </a:rPr>
              <a:t> nếu họ không chắc chắn về nhiệm vụ họ được giao. </a:t>
            </a:r>
            <a:r>
              <a:rPr lang="vi-VN" b="0" i="0" u="sng" dirty="0">
                <a:solidFill>
                  <a:srgbClr val="C91459"/>
                </a:solidFill>
                <a:effectLst/>
                <a:latin typeface="Sohne"/>
                <a:hlinkClick r:id="rId9"/>
              </a:rPr>
              <a:t>Một nhóm có thể kết thúc xung đột</a:t>
            </a:r>
            <a:r>
              <a:rPr lang="vi-VN" b="0" i="0" dirty="0">
                <a:solidFill>
                  <a:srgbClr val="000000"/>
                </a:solidFill>
                <a:effectLst/>
                <a:latin typeface="Sohne"/>
              </a:rPr>
              <a:t> nếu các thành viên không chắc chắn về những gì họ đang cố gắng đạt được.</a:t>
            </a:r>
          </a:p>
          <a:p>
            <a:pPr lvl="1" algn="l"/>
            <a:r>
              <a:rPr lang="vi-VN" b="0" i="0" dirty="0">
                <a:solidFill>
                  <a:srgbClr val="000000"/>
                </a:solidFill>
                <a:effectLst/>
                <a:latin typeface="Sohne"/>
              </a:rPr>
              <a:t>Trong cả hai trường hợp, trách nhiệm của người lãnh đạo là làm rõ nhiệm vụ là gì. Một khi các nhóm và cá nhân có tư duy tự do rõ ràng về hướng đi, họ có thể tự tin tiến về phía trước.</a:t>
            </a:r>
          </a:p>
          <a:p>
            <a:pPr marL="139700" indent="0" algn="l">
              <a:buNone/>
            </a:pPr>
            <a:r>
              <a:rPr lang="vi-VN" b="1" i="0" dirty="0">
                <a:solidFill>
                  <a:srgbClr val="000000"/>
                </a:solidFill>
                <a:effectLst/>
                <a:latin typeface="Ivar Headline"/>
              </a:rPr>
              <a:t>4. Cung cấp hỗ trợ và tư vấn khi cần thiết</a:t>
            </a:r>
          </a:p>
          <a:p>
            <a:pPr lvl="1" algn="l"/>
            <a:r>
              <a:rPr lang="vi-VN" b="0" i="0" u="sng" dirty="0">
                <a:solidFill>
                  <a:srgbClr val="C91459"/>
                </a:solidFill>
                <a:effectLst/>
                <a:latin typeface="Sohne"/>
                <a:hlinkClick r:id="rId10"/>
              </a:rPr>
              <a:t>Một nhà lãnh đạo giỏi</a:t>
            </a:r>
            <a:r>
              <a:rPr lang="vi-VN" b="0" i="0" dirty="0">
                <a:solidFill>
                  <a:srgbClr val="000000"/>
                </a:solidFill>
                <a:effectLst/>
                <a:latin typeface="Sohne"/>
              </a:rPr>
              <a:t> hiểu khi nào là thời gian để bước vào và cung cấp hỗ trợ. Họ nhận ra khi quá nhiều quyền tự chủ dẫn đến vô tổ chức và nhằm mục đích ngăn chặn điều này.</a:t>
            </a:r>
          </a:p>
          <a:p>
            <a:pPr lvl="1" algn="l"/>
            <a:r>
              <a:rPr lang="vi-VN" b="0" i="0" dirty="0">
                <a:solidFill>
                  <a:srgbClr val="000000"/>
                </a:solidFill>
                <a:effectLst/>
                <a:latin typeface="Sohne"/>
              </a:rPr>
              <a:t>Tự chủ không có nghĩa là không cần lãnh đạo bên ngoài, mà nó </a:t>
            </a:r>
            <a:r>
              <a:rPr lang="vi-VN" b="0" i="0" u="sng" dirty="0">
                <a:solidFill>
                  <a:srgbClr val="C91459"/>
                </a:solidFill>
                <a:effectLst/>
                <a:latin typeface="Sohne"/>
                <a:hlinkClick r:id="rId11"/>
              </a:rPr>
              <a:t>phụ thuộc vào tình huống</a:t>
            </a:r>
            <a:r>
              <a:rPr lang="vi-VN" b="0" i="0" dirty="0">
                <a:solidFill>
                  <a:srgbClr val="000000"/>
                </a:solidFill>
                <a:effectLst/>
                <a:latin typeface="Sohne"/>
              </a:rPr>
              <a:t>. Nếu một nhóm hoặc một cá nhân đình trệ, hỗ trợ bên ngoài là tốt. Một nhà lãnh đạo có thể theo dõi tiến độ mà không can thiệp và bước vào khi cần thiết.</a:t>
            </a:r>
          </a:p>
          <a:p>
            <a:pPr lvl="1" algn="l"/>
            <a:r>
              <a:rPr lang="vi-VN" b="0" i="0" dirty="0">
                <a:solidFill>
                  <a:srgbClr val="000000"/>
                </a:solidFill>
                <a:effectLst/>
                <a:latin typeface="Sohne"/>
              </a:rPr>
              <a:t>Nếu một nhà lãnh đạo bước vào, không nên nắm quyền kiểm soát. Nó nên được cung cấp hướng dẫn và giúp đưa dự án trở lại đúng hướng. Ngay cả khi mắc sai lầm, </a:t>
            </a:r>
            <a:r>
              <a:rPr lang="vi-VN" b="0" i="0" u="sng" dirty="0">
                <a:solidFill>
                  <a:srgbClr val="C91459"/>
                </a:solidFill>
                <a:effectLst/>
                <a:latin typeface="Sohne"/>
                <a:hlinkClick r:id="rId12"/>
              </a:rPr>
              <a:t>thất bại nên được coi là cơ hội</a:t>
            </a:r>
            <a:r>
              <a:rPr lang="vi-VN" b="0" i="0" dirty="0">
                <a:solidFill>
                  <a:srgbClr val="000000"/>
                </a:solidFill>
                <a:effectLst/>
                <a:latin typeface="Sohne"/>
              </a:rPr>
              <a:t> để học hỏi và phát triển.</a:t>
            </a:r>
          </a:p>
          <a:p>
            <a:pPr lvl="1" algn="l"/>
            <a:r>
              <a:rPr lang="vi-VN" b="0" i="0" dirty="0">
                <a:solidFill>
                  <a:srgbClr val="000000"/>
                </a:solidFill>
                <a:effectLst/>
                <a:latin typeface="Sohne"/>
              </a:rPr>
              <a:t>Khi dự án trở lại đúng hướng, nhà lãnh đạo có thể lùi lại và một lần nữa cho phép tự chủ.</a:t>
            </a:r>
          </a:p>
          <a:p>
            <a:pPr marL="139700" indent="0" algn="l">
              <a:buNone/>
            </a:pPr>
            <a:r>
              <a:rPr lang="vi-VN" b="1" i="0" dirty="0">
                <a:solidFill>
                  <a:srgbClr val="000000"/>
                </a:solidFill>
                <a:effectLst/>
                <a:latin typeface="Ivar Headline"/>
              </a:rPr>
              <a:t>5. Đặt mục tiêu và điểm chuẩn</a:t>
            </a:r>
          </a:p>
          <a:p>
            <a:pPr lvl="1" algn="l"/>
            <a:r>
              <a:rPr lang="vi-VN" b="0" i="0" dirty="0">
                <a:solidFill>
                  <a:srgbClr val="000000"/>
                </a:solidFill>
                <a:effectLst/>
                <a:latin typeface="Sohne"/>
              </a:rPr>
              <a:t>Mỗi dự án, dù lớn hay nhỏ, đều nên có mục tiêu và điểm chuẩn. Một nhiệm vụ dễ quản lý hơn khi có những điểm tiến bộ rõ ràng đóng vai trò là hướng dẫn để điều khiển động lượng. Nếu rõ ràng một dự án sẽ đi đến đâu, việc quyết định làm thế nào để đến đó đơn giản hơn nhiều.</a:t>
            </a:r>
          </a:p>
          <a:p>
            <a:pPr lvl="1" algn="l"/>
            <a:r>
              <a:rPr lang="vi-VN" b="0" i="0" dirty="0">
                <a:solidFill>
                  <a:srgbClr val="000000"/>
                </a:solidFill>
                <a:effectLst/>
                <a:latin typeface="Sohne"/>
              </a:rPr>
              <a:t>Điều quan trọng là các cá nhân và nhóm phải quyết định mục tiêu của riêng họ, mặc dù một nhà lãnh đạo có thể có mặt để xác minh quyết định. Nhưng mục tiêu cũng linh hoạt. Khi một dự án phát triển, có thể cần phải điều chỉnh đường dẫn ban đầu. Đây là một phần tự nhiên của việc tiến tới thành công.</a:t>
            </a:r>
          </a:p>
          <a:p>
            <a:pPr lvl="1" algn="l"/>
            <a:r>
              <a:rPr lang="vi-VN" b="0" i="0" dirty="0">
                <a:solidFill>
                  <a:srgbClr val="000000"/>
                </a:solidFill>
                <a:effectLst/>
                <a:latin typeface="Sohne"/>
              </a:rPr>
              <a:t>Điểm chuẩn cũng quan trọng như mục tiêu. Khi tiến độ được thực hiện, điểm chuẩn cho hiệu suất được tạo ra một cách tự nhiên.</a:t>
            </a:r>
          </a:p>
          <a:p>
            <a:pPr lvl="1" algn="l"/>
            <a:r>
              <a:rPr lang="vi-VN" b="0" i="0" dirty="0">
                <a:solidFill>
                  <a:srgbClr val="000000"/>
                </a:solidFill>
                <a:effectLst/>
                <a:latin typeface="Sohne"/>
              </a:rPr>
              <a:t>Các điểm chuẩn này nên được ghi lại và tham chiếu lại cho tất cả các dự án trong tương lai. Nhân viên </a:t>
            </a:r>
            <a:r>
              <a:rPr lang="vi-VN" b="0" i="0" u="sng" dirty="0">
                <a:solidFill>
                  <a:srgbClr val="C91459"/>
                </a:solidFill>
                <a:effectLst/>
                <a:latin typeface="Sohne"/>
                <a:hlinkClick r:id="rId13"/>
              </a:rPr>
              <a:t>hiểu tiềm năng của chính họ</a:t>
            </a:r>
            <a:r>
              <a:rPr lang="vi-VN" b="0" i="0" dirty="0">
                <a:solidFill>
                  <a:srgbClr val="000000"/>
                </a:solidFill>
                <a:effectLst/>
                <a:latin typeface="Sohne"/>
              </a:rPr>
              <a:t> sẽ cố gắng đạt được kết quả tương tự hoặc cải thiện nó.</a:t>
            </a:r>
          </a:p>
          <a:p>
            <a:pPr marL="139700" indent="0" algn="l">
              <a:buNone/>
            </a:pPr>
            <a:r>
              <a:rPr lang="vi-VN" b="1" i="0" dirty="0">
                <a:solidFill>
                  <a:srgbClr val="000000"/>
                </a:solidFill>
                <a:effectLst/>
                <a:latin typeface="Ivar Headline"/>
              </a:rPr>
              <a:t>6. Ghi nhận công việc tốt</a:t>
            </a:r>
          </a:p>
          <a:p>
            <a:pPr lvl="1" algn="l"/>
            <a:r>
              <a:rPr lang="vi-VN" b="0" i="0" dirty="0">
                <a:solidFill>
                  <a:srgbClr val="000000"/>
                </a:solidFill>
                <a:effectLst/>
                <a:latin typeface="Sohne"/>
              </a:rPr>
              <a:t>Một khi quyền tự chủ được cho phép, thành công cần được thừa nhận. Ghi công cho công việc tốt củng cố rằng suy nghĩ tự do không chỉ được phép mà còn được khen thưởng.</a:t>
            </a:r>
          </a:p>
          <a:p>
            <a:pPr lvl="1" algn="l"/>
            <a:r>
              <a:rPr lang="vi-VN" b="0" i="0" dirty="0">
                <a:solidFill>
                  <a:srgbClr val="000000"/>
                </a:solidFill>
                <a:effectLst/>
                <a:latin typeface="Sohne"/>
              </a:rPr>
              <a:t>Nhân viên nhận được sự công nhận cho kết quả hiểu những gì họ có thể đạt được và đánh giá cao rằng phương pháp của họ mang lại kết quả.</a:t>
            </a:r>
          </a:p>
          <a:p>
            <a:pPr marL="139700" indent="0" algn="l">
              <a:buNone/>
            </a:pPr>
            <a:r>
              <a:rPr lang="vi-VN" b="1" i="0" dirty="0">
                <a:solidFill>
                  <a:srgbClr val="000000"/>
                </a:solidFill>
                <a:effectLst/>
                <a:latin typeface="Ivar Headline"/>
              </a:rPr>
              <a:t>7. Thuê đúng người</a:t>
            </a:r>
          </a:p>
          <a:p>
            <a:pPr lvl="1" algn="l"/>
            <a:r>
              <a:rPr lang="vi-VN" b="0" i="0" dirty="0">
                <a:solidFill>
                  <a:srgbClr val="000000"/>
                </a:solidFill>
                <a:effectLst/>
                <a:latin typeface="Sohne"/>
              </a:rPr>
              <a:t>Điều quan trọng là phải hiểu rằng không phải ai cũng hài lòng với quyền tự chủ tại nơi làm việc. Nhiều người đã phát triển trong một nền văn hóa của các quy tắc và thoải mái hơn khi làm việc trong những điều kiện đó. Thuê những người thoải mái nhất với môi trường tự trị là chìa khóa để xây dựng lực lượng lao động mong muốn.</a:t>
            </a:r>
          </a:p>
          <a:p>
            <a:pPr marL="139700" indent="0" algn="l">
              <a:buNone/>
            </a:pPr>
            <a:r>
              <a:rPr lang="vi-VN" b="1" i="0" dirty="0">
                <a:solidFill>
                  <a:srgbClr val="000000"/>
                </a:solidFill>
                <a:effectLst/>
                <a:latin typeface="Ivar Headline"/>
              </a:rPr>
              <a:t>8. Cho phép sai lầm</a:t>
            </a:r>
          </a:p>
          <a:p>
            <a:pPr lvl="1" algn="l"/>
            <a:r>
              <a:rPr lang="vi-VN" b="0" i="0" dirty="0">
                <a:solidFill>
                  <a:srgbClr val="000000"/>
                </a:solidFill>
                <a:effectLst/>
                <a:latin typeface="Sohne"/>
              </a:rPr>
              <a:t>Ủy thác nhiệm vụ phải dựa trên trách nhiệm - không phải trừng phạt. Nếu sai lầm được thực hiện, một người không nên sợ đổ lỗi. Thay vào đó, những sai lầm nên được tiếp cận như một cơ hội để học hỏi và sử dụng như một cơ hội để cải thiện hiệu suất trong tương lai.</a:t>
            </a:r>
          </a:p>
          <a:p>
            <a:pPr lvl="1" algn="l"/>
            <a:r>
              <a:rPr lang="vi-VN" b="0" i="0" dirty="0">
                <a:solidFill>
                  <a:srgbClr val="000000"/>
                </a:solidFill>
                <a:effectLst/>
                <a:latin typeface="Sohne"/>
              </a:rPr>
              <a:t>Nếu đổ lỗi và trừng phạt được gán cho những sai lầm, điều này sẽ chỉ ngăn cản suy nghĩ tự do và sáng tạo trong tương lai.</a:t>
            </a:r>
          </a:p>
          <a:p>
            <a:pPr marL="139700" indent="0" algn="l">
              <a:buNone/>
            </a:pPr>
            <a:r>
              <a:rPr lang="vi-VN" b="1" i="0" dirty="0">
                <a:solidFill>
                  <a:srgbClr val="000000"/>
                </a:solidFill>
                <a:effectLst/>
                <a:latin typeface="Ivar Headline"/>
              </a:rPr>
              <a:t>9. Hỗ trợ phát triển chuyên môn</a:t>
            </a:r>
          </a:p>
          <a:p>
            <a:pPr lvl="1" algn="l"/>
            <a:r>
              <a:rPr lang="vi-VN" b="0" i="0" u="sng" dirty="0">
                <a:solidFill>
                  <a:srgbClr val="C91459"/>
                </a:solidFill>
                <a:effectLst/>
                <a:latin typeface="Sohne"/>
                <a:hlinkClick r:id="rId14"/>
              </a:rPr>
              <a:t>Hỗ trợ phát triển nhân viên</a:t>
            </a:r>
            <a:r>
              <a:rPr lang="vi-VN" b="0" i="0" dirty="0">
                <a:solidFill>
                  <a:srgbClr val="000000"/>
                </a:solidFill>
                <a:effectLst/>
                <a:latin typeface="Sohne"/>
              </a:rPr>
              <a:t> là đôi bên cùng có lợi. Nhân viên được khuyến khích nhận ra điểm yếu của chính họ và </a:t>
            </a:r>
            <a:r>
              <a:rPr lang="vi-VN" b="0" i="0" u="sng" dirty="0">
                <a:solidFill>
                  <a:srgbClr val="000000"/>
                </a:solidFill>
                <a:effectLst/>
                <a:latin typeface="Sohne"/>
                <a:hlinkClick r:id="rId15"/>
              </a:rPr>
              <a:t>phát triển kỹ năng của riêng họ</a:t>
            </a:r>
            <a:r>
              <a:rPr lang="vi-VN" b="0" i="0" dirty="0">
                <a:solidFill>
                  <a:srgbClr val="000000"/>
                </a:solidFill>
                <a:effectLst/>
                <a:latin typeface="Sohne"/>
              </a:rPr>
              <a:t> có một </a:t>
            </a:r>
            <a:r>
              <a:rPr lang="vi-VN" b="0" i="0" u="sng" dirty="0">
                <a:solidFill>
                  <a:srgbClr val="C91459"/>
                </a:solidFill>
                <a:effectLst/>
                <a:latin typeface="Sohne"/>
                <a:hlinkClick r:id="rId16"/>
              </a:rPr>
              <a:t>con đường sự nghiệp rõ ràng</a:t>
            </a:r>
            <a:r>
              <a:rPr lang="vi-VN" b="0" i="0" dirty="0">
                <a:solidFill>
                  <a:srgbClr val="000000"/>
                </a:solidFill>
                <a:effectLst/>
                <a:latin typeface="Sohne"/>
              </a:rPr>
              <a:t> về phía trước. Điều này mang lại lợi ích cho toàn bộ công ty, do lực lượng lao động có tay nghề cao hơn sẽ tăng năng suất.</a:t>
            </a:r>
          </a:p>
          <a:p>
            <a:pPr marL="139700" indent="0">
              <a:buNone/>
            </a:pPr>
            <a:br>
              <a:rPr lang="vi-VN" dirty="0"/>
            </a:br>
            <a:endParaRPr dirty="0"/>
          </a:p>
        </p:txBody>
      </p:sp>
    </p:spTree>
    <p:extLst>
      <p:ext uri="{BB962C8B-B14F-4D97-AF65-F5344CB8AC3E}">
        <p14:creationId xmlns:p14="http://schemas.microsoft.com/office/powerpoint/2010/main" val="3275063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5289349" y="2301324"/>
            <a:ext cx="3702249" cy="2686125"/>
          </a:xfrm>
          <a:prstGeom prst="rect">
            <a:avLst/>
          </a:prstGeom>
          <a:noFill/>
          <a:ln>
            <a:noFill/>
          </a:ln>
        </p:spPr>
      </p:pic>
      <p:sp>
        <p:nvSpPr>
          <p:cNvPr id="23" name="Google Shape;23;p5"/>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4" name="Google Shape;24;p5"/>
          <p:cNvSpPr txBox="1">
            <a:spLocks noGrp="1"/>
          </p:cNvSpPr>
          <p:nvPr>
            <p:ph type="body" idx="1"/>
          </p:nvPr>
        </p:nvSpPr>
        <p:spPr>
          <a:xfrm>
            <a:off x="457200" y="2038350"/>
            <a:ext cx="4929300" cy="1862700"/>
          </a:xfrm>
          <a:prstGeom prst="rect">
            <a:avLst/>
          </a:prstGeom>
        </p:spPr>
        <p:txBody>
          <a:bodyPr spcFirstLastPara="1" wrap="square" lIns="0" tIns="0" rIns="0" bIns="0" anchor="t" anchorCtr="0">
            <a:noAutofit/>
          </a:bodyPr>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41" name="Google Shape;41;p8"/>
          <p:cNvSpPr txBox="1">
            <a:spLocks noGrp="1"/>
          </p:cNvSpPr>
          <p:nvPr>
            <p:ph type="body" idx="1"/>
          </p:nvPr>
        </p:nvSpPr>
        <p:spPr>
          <a:xfrm>
            <a:off x="457200" y="2082325"/>
            <a:ext cx="2359800" cy="2843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2" name="Google Shape;42;p8"/>
          <p:cNvSpPr txBox="1">
            <a:spLocks noGrp="1"/>
          </p:cNvSpPr>
          <p:nvPr>
            <p:ph type="body" idx="2"/>
          </p:nvPr>
        </p:nvSpPr>
        <p:spPr>
          <a:xfrm>
            <a:off x="3392100" y="2082325"/>
            <a:ext cx="2359800" cy="2843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 name="Google Shape;43;p8"/>
          <p:cNvSpPr txBox="1">
            <a:spLocks noGrp="1"/>
          </p:cNvSpPr>
          <p:nvPr>
            <p:ph type="body" idx="3"/>
          </p:nvPr>
        </p:nvSpPr>
        <p:spPr>
          <a:xfrm>
            <a:off x="6326997" y="2082325"/>
            <a:ext cx="2359800" cy="2843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4" name="Google Shape;44;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5541170" y="2518284"/>
            <a:ext cx="3450425" cy="2472825"/>
          </a:xfrm>
          <a:prstGeom prst="rect">
            <a:avLst/>
          </a:prstGeom>
          <a:noFill/>
          <a:ln>
            <a:noFill/>
          </a:ln>
        </p:spPr>
      </p:pic>
      <p:sp>
        <p:nvSpPr>
          <p:cNvPr id="58" name="Google Shape;58;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no illustration">
  <p:cSld name="BLANK_1">
    <p:spTree>
      <p:nvGrpSpPr>
        <p:cNvPr id="1" name="Shape 59"/>
        <p:cNvGrpSpPr/>
        <p:nvPr/>
      </p:nvGrpSpPr>
      <p:grpSpPr>
        <a:xfrm>
          <a:off x="0" y="0"/>
          <a:ext cx="0" cy="0"/>
          <a:chOff x="0" y="0"/>
          <a:chExt cx="0" cy="0"/>
        </a:xfrm>
      </p:grpSpPr>
      <p:sp>
        <p:nvSpPr>
          <p:cNvPr id="60" name="Google Shape;6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1pPr>
            <a:lvl2pPr lvl="1">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2pPr>
            <a:lvl3pPr lvl="2">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3pPr>
            <a:lvl4pPr lvl="3">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4pPr>
            <a:lvl5pPr lvl="4">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5pPr>
            <a:lvl6pPr lvl="5">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6pPr>
            <a:lvl7pPr lvl="6">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7pPr>
            <a:lvl8pPr lvl="7">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8pPr>
            <a:lvl9pPr lvl="8">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noAutofit/>
          </a:bodyPr>
          <a:lstStyle>
            <a:lvl1pPr marL="457200" lvl="0" indent="-368300">
              <a:lnSpc>
                <a:spcPct val="115000"/>
              </a:lnSpc>
              <a:spcBef>
                <a:spcPts val="600"/>
              </a:spcBef>
              <a:spcAft>
                <a:spcPts val="0"/>
              </a:spcAft>
              <a:buClr>
                <a:schemeClr val="dk2"/>
              </a:buClr>
              <a:buSzPts val="2200"/>
              <a:buFont typeface="Muli Regular"/>
              <a:buChar char="●"/>
              <a:defRPr sz="2200">
                <a:solidFill>
                  <a:schemeClr val="dk1"/>
                </a:solidFill>
                <a:latin typeface="Muli Regular"/>
                <a:ea typeface="Muli Regular"/>
                <a:cs typeface="Muli Regular"/>
                <a:sym typeface="Muli Regular"/>
              </a:defRPr>
            </a:lvl1pPr>
            <a:lvl2pPr marL="914400" lvl="1" indent="-368300">
              <a:lnSpc>
                <a:spcPct val="115000"/>
              </a:lnSpc>
              <a:spcBef>
                <a:spcPts val="0"/>
              </a:spcBef>
              <a:spcAft>
                <a:spcPts val="0"/>
              </a:spcAft>
              <a:buClr>
                <a:schemeClr val="accent5"/>
              </a:buClr>
              <a:buSzPts val="2200"/>
              <a:buFont typeface="Muli Regular"/>
              <a:buChar char="○"/>
              <a:defRPr sz="2200">
                <a:solidFill>
                  <a:schemeClr val="dk1"/>
                </a:solidFill>
                <a:latin typeface="Muli Regular"/>
                <a:ea typeface="Muli Regular"/>
                <a:cs typeface="Muli Regular"/>
                <a:sym typeface="Muli Regular"/>
              </a:defRPr>
            </a:lvl2pPr>
            <a:lvl3pPr marL="1371600" lvl="2" indent="-368300">
              <a:lnSpc>
                <a:spcPct val="115000"/>
              </a:lnSpc>
              <a:spcBef>
                <a:spcPts val="0"/>
              </a:spcBef>
              <a:spcAft>
                <a:spcPts val="0"/>
              </a:spcAft>
              <a:buClr>
                <a:schemeClr val="accent4"/>
              </a:buClr>
              <a:buSzPts val="2200"/>
              <a:buFont typeface="Muli Regular"/>
              <a:buChar char="■"/>
              <a:defRPr sz="2200">
                <a:solidFill>
                  <a:schemeClr val="dk1"/>
                </a:solidFill>
                <a:latin typeface="Muli Regular"/>
                <a:ea typeface="Muli Regular"/>
                <a:cs typeface="Muli Regular"/>
                <a:sym typeface="Muli Regular"/>
              </a:defRPr>
            </a:lvl3pPr>
            <a:lvl4pPr marL="1828800" lvl="3"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4pPr>
            <a:lvl5pPr marL="2286000" lvl="4"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5pPr>
            <a:lvl6pPr marL="2743200" lvl="5"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6pPr>
            <a:lvl7pPr marL="3200400" lvl="6"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7pPr>
            <a:lvl8pPr marL="3657600" lvl="7"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8pPr>
            <a:lvl9pPr marL="4114800" lvl="8"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dk2"/>
                </a:solidFill>
                <a:latin typeface="Poppins Light"/>
                <a:ea typeface="Poppins Light"/>
                <a:cs typeface="Poppins Light"/>
                <a:sym typeface="Poppins Light"/>
              </a:defRPr>
            </a:lvl1pPr>
            <a:lvl2pPr lvl="1" algn="r">
              <a:buNone/>
              <a:defRPr sz="1300">
                <a:solidFill>
                  <a:schemeClr val="dk2"/>
                </a:solidFill>
                <a:latin typeface="Poppins Light"/>
                <a:ea typeface="Poppins Light"/>
                <a:cs typeface="Poppins Light"/>
                <a:sym typeface="Poppins Light"/>
              </a:defRPr>
            </a:lvl2pPr>
            <a:lvl3pPr lvl="2" algn="r">
              <a:buNone/>
              <a:defRPr sz="1300">
                <a:solidFill>
                  <a:schemeClr val="dk2"/>
                </a:solidFill>
                <a:latin typeface="Poppins Light"/>
                <a:ea typeface="Poppins Light"/>
                <a:cs typeface="Poppins Light"/>
                <a:sym typeface="Poppins Light"/>
              </a:defRPr>
            </a:lvl3pPr>
            <a:lvl4pPr lvl="3" algn="r">
              <a:buNone/>
              <a:defRPr sz="1300">
                <a:solidFill>
                  <a:schemeClr val="dk2"/>
                </a:solidFill>
                <a:latin typeface="Poppins Light"/>
                <a:ea typeface="Poppins Light"/>
                <a:cs typeface="Poppins Light"/>
                <a:sym typeface="Poppins Light"/>
              </a:defRPr>
            </a:lvl4pPr>
            <a:lvl5pPr lvl="4" algn="r">
              <a:buNone/>
              <a:defRPr sz="1300">
                <a:solidFill>
                  <a:schemeClr val="dk2"/>
                </a:solidFill>
                <a:latin typeface="Poppins Light"/>
                <a:ea typeface="Poppins Light"/>
                <a:cs typeface="Poppins Light"/>
                <a:sym typeface="Poppins Light"/>
              </a:defRPr>
            </a:lvl5pPr>
            <a:lvl6pPr lvl="5" algn="r">
              <a:buNone/>
              <a:defRPr sz="1300">
                <a:solidFill>
                  <a:schemeClr val="dk2"/>
                </a:solidFill>
                <a:latin typeface="Poppins Light"/>
                <a:ea typeface="Poppins Light"/>
                <a:cs typeface="Poppins Light"/>
                <a:sym typeface="Poppins Light"/>
              </a:defRPr>
            </a:lvl6pPr>
            <a:lvl7pPr lvl="6" algn="r">
              <a:buNone/>
              <a:defRPr sz="1300">
                <a:solidFill>
                  <a:schemeClr val="dk2"/>
                </a:solidFill>
                <a:latin typeface="Poppins Light"/>
                <a:ea typeface="Poppins Light"/>
                <a:cs typeface="Poppins Light"/>
                <a:sym typeface="Poppins Light"/>
              </a:defRPr>
            </a:lvl7pPr>
            <a:lvl8pPr lvl="7" algn="r">
              <a:buNone/>
              <a:defRPr sz="1300">
                <a:solidFill>
                  <a:schemeClr val="dk2"/>
                </a:solidFill>
                <a:latin typeface="Poppins Light"/>
                <a:ea typeface="Poppins Light"/>
                <a:cs typeface="Poppins Light"/>
                <a:sym typeface="Poppins Light"/>
              </a:defRPr>
            </a:lvl8pPr>
            <a:lvl9pPr lvl="8" algn="r">
              <a:buNone/>
              <a:defRPr sz="1300">
                <a:solidFill>
                  <a:schemeClr val="dk2"/>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4" r:id="rId2"/>
    <p:sldLayoutId id="2147483658" r:id="rId3"/>
    <p:sldLayoutId id="214748365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idx="4294967295"/>
          </p:nvPr>
        </p:nvSpPr>
        <p:spPr>
          <a:xfrm>
            <a:off x="267695" y="2708747"/>
            <a:ext cx="49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5400" dirty="0"/>
              <a:t>Autonomy At Work</a:t>
            </a:r>
            <a:endParaRPr lang="vi-VN" sz="5400" dirty="0"/>
          </a:p>
        </p:txBody>
      </p:sp>
      <p:sp>
        <p:nvSpPr>
          <p:cNvPr id="107" name="Google Shape;107;p20"/>
          <p:cNvSpPr/>
          <p:nvPr/>
        </p:nvSpPr>
        <p:spPr>
          <a:xfrm>
            <a:off x="7282278" y="3011993"/>
            <a:ext cx="339869" cy="3245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0"/>
          <p:cNvGrpSpPr/>
          <p:nvPr/>
        </p:nvGrpSpPr>
        <p:grpSpPr>
          <a:xfrm>
            <a:off x="6860474" y="1189660"/>
            <a:ext cx="1456028" cy="1456403"/>
            <a:chOff x="6654650" y="3665275"/>
            <a:chExt cx="409100" cy="409125"/>
          </a:xfrm>
        </p:grpSpPr>
        <p:sp>
          <p:nvSpPr>
            <p:cNvPr id="109" name="Google Shape;109;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20"/>
          <p:cNvGrpSpPr/>
          <p:nvPr/>
        </p:nvGrpSpPr>
        <p:grpSpPr>
          <a:xfrm rot="1056949">
            <a:off x="5457333" y="2334562"/>
            <a:ext cx="961941" cy="962053"/>
            <a:chOff x="570875" y="4322250"/>
            <a:chExt cx="443300" cy="443325"/>
          </a:xfrm>
        </p:grpSpPr>
        <p:sp>
          <p:nvSpPr>
            <p:cNvPr id="112" name="Google Shape;112;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20"/>
          <p:cNvSpPr/>
          <p:nvPr/>
        </p:nvSpPr>
        <p:spPr>
          <a:xfrm rot="2466722">
            <a:off x="5565166" y="1471935"/>
            <a:ext cx="472204" cy="4508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rot="-1609319">
            <a:off x="6255742" y="1755624"/>
            <a:ext cx="339819" cy="32447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rot="2926198">
            <a:off x="8316146" y="2012664"/>
            <a:ext cx="254474" cy="24298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rot="-1609137">
            <a:off x="7257139" y="384869"/>
            <a:ext cx="229255" cy="2189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3" name="TextBox 2">
            <a:extLst>
              <a:ext uri="{FF2B5EF4-FFF2-40B4-BE49-F238E27FC236}">
                <a16:creationId xmlns:a16="http://schemas.microsoft.com/office/drawing/2014/main" id="{538CCDB5-DBBF-636D-6C99-90DC6A246713}"/>
              </a:ext>
            </a:extLst>
          </p:cNvPr>
          <p:cNvSpPr txBox="1"/>
          <p:nvPr/>
        </p:nvSpPr>
        <p:spPr>
          <a:xfrm>
            <a:off x="433507" y="4620280"/>
            <a:ext cx="4645076" cy="523220"/>
          </a:xfrm>
          <a:prstGeom prst="rect">
            <a:avLst/>
          </a:prstGeom>
          <a:noFill/>
        </p:spPr>
        <p:txBody>
          <a:bodyPr wrap="square">
            <a:spAutoFit/>
          </a:bodyPr>
          <a:lstStyle/>
          <a:p>
            <a:r>
              <a:rPr lang="en-US" sz="1400" b="1" dirty="0">
                <a:solidFill>
                  <a:srgbClr val="A7D86D"/>
                </a:solidFill>
                <a:latin typeface="Poppins" panose="00000500000000000000" pitchFamily="2" charset="0"/>
                <a:cs typeface="Poppins" panose="00000500000000000000" pitchFamily="2" charset="0"/>
              </a:rPr>
              <a:t>Name: Le Van Ky Du</a:t>
            </a:r>
          </a:p>
          <a:p>
            <a:r>
              <a:rPr lang="en-US" b="1" dirty="0">
                <a:solidFill>
                  <a:srgbClr val="A7D86D"/>
                </a:solidFill>
                <a:latin typeface="Poppins" panose="00000500000000000000" pitchFamily="2" charset="0"/>
                <a:cs typeface="Poppins" panose="00000500000000000000" pitchFamily="2" charset="0"/>
              </a:rPr>
              <a:t>Date : 13/01/2024</a:t>
            </a:r>
            <a:endParaRPr lang="vi-VN" b="1" dirty="0">
              <a:solidFill>
                <a:srgbClr val="A7D86D"/>
              </a:solidFill>
              <a:cs typeface="Poppins" panose="000005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57200" y="1078899"/>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What is autonomy at work?</a:t>
            </a:r>
          </a:p>
        </p:txBody>
      </p:sp>
      <p:sp>
        <p:nvSpPr>
          <p:cNvPr id="99" name="Google Shape;99;p19"/>
          <p:cNvSpPr txBox="1">
            <a:spLocks noGrp="1"/>
          </p:cNvSpPr>
          <p:nvPr>
            <p:ph type="body" idx="1"/>
          </p:nvPr>
        </p:nvSpPr>
        <p:spPr>
          <a:xfrm>
            <a:off x="457200" y="2571750"/>
            <a:ext cx="4695600" cy="1862700"/>
          </a:xfrm>
          <a:prstGeom prst="rect">
            <a:avLst/>
          </a:prstGeom>
        </p:spPr>
        <p:txBody>
          <a:bodyPr spcFirstLastPara="1" wrap="square" lIns="0" tIns="0" rIns="0" bIns="0" anchor="t" anchorCtr="0">
            <a:noAutofit/>
          </a:bodyPr>
          <a:lstStyle/>
          <a:p>
            <a:pPr marL="457200" lvl="0" indent="-368300" algn="l" rtl="0">
              <a:spcBef>
                <a:spcPts val="600"/>
              </a:spcBef>
              <a:spcAft>
                <a:spcPts val="0"/>
              </a:spcAft>
              <a:buSzPts val="2200"/>
              <a:buChar char="●"/>
            </a:pPr>
            <a:r>
              <a:rPr lang="en-US" sz="1000" dirty="0">
                <a:latin typeface="Poppins" panose="00000500000000000000" pitchFamily="2" charset="0"/>
                <a:cs typeface="Poppins" panose="00000500000000000000" pitchFamily="2" charset="0"/>
              </a:rPr>
              <a:t>It is clear that gaining autonomy at work is an essential milestone when recruiting any employee in a company. In fact, it is inherent to the learning process. It is, quite simply, the employee’s ability to carry out their duties on their own without needing a great deal of outside help or supervision. </a:t>
            </a:r>
          </a:p>
          <a:p>
            <a:pPr marL="457200" lvl="0" indent="-368300" algn="l" rtl="0">
              <a:spcBef>
                <a:spcPts val="600"/>
              </a:spcBef>
              <a:spcAft>
                <a:spcPts val="0"/>
              </a:spcAft>
              <a:buSzPts val="2200"/>
              <a:buChar char="●"/>
            </a:pPr>
            <a:r>
              <a:rPr lang="en-US" sz="1000" dirty="0">
                <a:latin typeface="Poppins" panose="00000500000000000000" pitchFamily="2" charset="0"/>
                <a:cs typeface="Poppins" panose="00000500000000000000" pitchFamily="2" charset="0"/>
              </a:rPr>
              <a:t>Autonomy at work is the first challenge whenever we take on new tasks requiring training and skills that have not yet reached their peak. Moreover, as mentioned above, the ability to manage ourselves autonomously at work also allows us to not interfere in others’ work and to do without their help and constant supervision to avoid hindering the performance of both. </a:t>
            </a:r>
          </a:p>
        </p:txBody>
      </p:sp>
      <p:sp>
        <p:nvSpPr>
          <p:cNvPr id="100" name="Google Shape;100;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4000" dirty="0">
                <a:solidFill>
                  <a:srgbClr val="A7D86D"/>
                </a:solidFill>
              </a:rPr>
              <a:t> </a:t>
            </a:r>
            <a:r>
              <a:rPr lang="vi-VN" sz="4000" dirty="0" err="1">
                <a:solidFill>
                  <a:srgbClr val="A7D86D"/>
                </a:solidFill>
              </a:rPr>
              <a:t>Autonomy</a:t>
            </a:r>
            <a:r>
              <a:rPr lang="vi-VN" sz="4000" dirty="0">
                <a:solidFill>
                  <a:srgbClr val="A7D86D"/>
                </a:solidFill>
              </a:rPr>
              <a:t> </a:t>
            </a:r>
            <a:r>
              <a:rPr lang="vi-VN" sz="4000" dirty="0" err="1">
                <a:solidFill>
                  <a:srgbClr val="A7D86D"/>
                </a:solidFill>
              </a:rPr>
              <a:t>at</a:t>
            </a:r>
            <a:r>
              <a:rPr lang="vi-VN" sz="4000" dirty="0">
                <a:solidFill>
                  <a:srgbClr val="A7D86D"/>
                </a:solidFill>
              </a:rPr>
              <a:t> </a:t>
            </a:r>
            <a:r>
              <a:rPr lang="vi-VN" sz="4000" dirty="0" err="1">
                <a:solidFill>
                  <a:srgbClr val="A7D86D"/>
                </a:solidFill>
              </a:rPr>
              <a:t>work</a:t>
            </a:r>
            <a:r>
              <a:rPr lang="vi-VN" sz="4000" dirty="0">
                <a:solidFill>
                  <a:srgbClr val="A7D86D"/>
                </a:solidFill>
              </a:rPr>
              <a:t> : </a:t>
            </a:r>
            <a:r>
              <a:rPr lang="vi-VN" sz="4000" dirty="0" err="1">
                <a:solidFill>
                  <a:srgbClr val="A7D86D"/>
                </a:solidFill>
              </a:rPr>
              <a:t>Good</a:t>
            </a:r>
            <a:r>
              <a:rPr lang="vi-VN" sz="4000" dirty="0">
                <a:solidFill>
                  <a:srgbClr val="A7D86D"/>
                </a:solidFill>
              </a:rPr>
              <a:t> </a:t>
            </a:r>
            <a:r>
              <a:rPr kumimoji="0" lang="vi-VN" sz="4000" b="1" i="0" u="none" strike="noStrike" kern="0" cap="none" spc="0" normalizeH="0" baseline="0" noProof="0" dirty="0">
                <a:ln>
                  <a:noFill/>
                </a:ln>
                <a:solidFill>
                  <a:srgbClr val="A7D86D"/>
                </a:solidFill>
                <a:effectLst/>
                <a:uLnTx/>
                <a:uFillTx/>
                <a:cs typeface="Poppins"/>
                <a:sym typeface="Poppins"/>
              </a:rPr>
              <a:t>?</a:t>
            </a:r>
            <a:endParaRPr lang="en-US" dirty="0"/>
          </a:p>
        </p:txBody>
      </p:sp>
      <p:sp>
        <p:nvSpPr>
          <p:cNvPr id="134" name="Google Shape;134;p22"/>
          <p:cNvSpPr txBox="1">
            <a:spLocks noGrp="1"/>
          </p:cNvSpPr>
          <p:nvPr>
            <p:ph type="body" idx="1"/>
          </p:nvPr>
        </p:nvSpPr>
        <p:spPr>
          <a:xfrm>
            <a:off x="457200" y="2268385"/>
            <a:ext cx="5775278" cy="1947081"/>
          </a:xfrm>
          <a:prstGeom prst="rect">
            <a:avLst/>
          </a:prstGeom>
        </p:spPr>
        <p:txBody>
          <a:bodyPr spcFirstLastPara="1" wrap="square" lIns="0" tIns="0" rIns="0" bIns="0" anchor="t" anchorCtr="0">
            <a:noAutofit/>
          </a:bodyPr>
          <a:lstStyle/>
          <a:p>
            <a:r>
              <a:rPr lang="en-US" sz="1000" dirty="0">
                <a:latin typeface="Poppins" panose="00000500000000000000" pitchFamily="2" charset="0"/>
                <a:cs typeface="Poppins" panose="00000500000000000000" pitchFamily="2" charset="0"/>
              </a:rPr>
              <a:t>Increases job satisfaction</a:t>
            </a:r>
          </a:p>
          <a:p>
            <a:r>
              <a:rPr lang="en-US" sz="1000" dirty="0">
                <a:latin typeface="Poppins" panose="00000500000000000000" pitchFamily="2" charset="0"/>
                <a:cs typeface="Poppins" panose="00000500000000000000" pitchFamily="2" charset="0"/>
              </a:rPr>
              <a:t>Creates employee engagement and motivation</a:t>
            </a:r>
          </a:p>
          <a:p>
            <a:r>
              <a:rPr lang="en-US" sz="1000" dirty="0">
                <a:latin typeface="Poppins" panose="00000500000000000000" pitchFamily="2" charset="0"/>
                <a:cs typeface="Poppins" panose="00000500000000000000" pitchFamily="2" charset="0"/>
              </a:rPr>
              <a:t>Improves employee retention</a:t>
            </a:r>
          </a:p>
          <a:p>
            <a:r>
              <a:rPr lang="en-US" sz="1000" dirty="0">
                <a:latin typeface="Poppins" panose="00000500000000000000" pitchFamily="2" charset="0"/>
                <a:cs typeface="Poppins" panose="00000500000000000000" pitchFamily="2" charset="0"/>
              </a:rPr>
              <a:t>Encourages creativity and innovation</a:t>
            </a:r>
          </a:p>
          <a:p>
            <a:r>
              <a:rPr lang="en-US" sz="1000" dirty="0">
                <a:latin typeface="Poppins" panose="00000500000000000000" pitchFamily="2" charset="0"/>
                <a:cs typeface="Poppins" panose="00000500000000000000" pitchFamily="2" charset="0"/>
              </a:rPr>
              <a:t>Builds a culture of trust</a:t>
            </a:r>
          </a:p>
          <a:p>
            <a:r>
              <a:rPr lang="en-US" sz="1000" dirty="0">
                <a:latin typeface="Poppins" panose="00000500000000000000" pitchFamily="2" charset="0"/>
                <a:cs typeface="Poppins" panose="00000500000000000000" pitchFamily="2" charset="0"/>
              </a:rPr>
              <a:t>Boosts productivity</a:t>
            </a:r>
          </a:p>
          <a:p>
            <a:r>
              <a:rPr lang="en-US" sz="1000" dirty="0">
                <a:latin typeface="Poppins" panose="00000500000000000000" pitchFamily="2" charset="0"/>
                <a:cs typeface="Poppins" panose="00000500000000000000" pitchFamily="2" charset="0"/>
              </a:rPr>
              <a:t>Employees feel valued</a:t>
            </a:r>
          </a:p>
          <a:p>
            <a:r>
              <a:rPr lang="en-US" sz="1000" dirty="0">
                <a:latin typeface="Poppins" panose="00000500000000000000" pitchFamily="2" charset="0"/>
                <a:cs typeface="Poppins" panose="00000500000000000000" pitchFamily="2" charset="0"/>
              </a:rPr>
              <a:t>Develops leadership qualities in employees</a:t>
            </a:r>
          </a:p>
          <a:p>
            <a:r>
              <a:rPr lang="en-US" sz="1000" dirty="0">
                <a:latin typeface="Poppins" panose="00000500000000000000" pitchFamily="2" charset="0"/>
                <a:cs typeface="Poppins" panose="00000500000000000000" pitchFamily="2" charset="0"/>
              </a:rPr>
              <a:t>Promotes skill development</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0220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4000" dirty="0">
                <a:solidFill>
                  <a:srgbClr val="A7D86D"/>
                </a:solidFill>
              </a:rPr>
              <a:t> </a:t>
            </a:r>
            <a:r>
              <a:rPr lang="vi-VN" sz="4000" dirty="0" err="1">
                <a:solidFill>
                  <a:srgbClr val="A7D86D"/>
                </a:solidFill>
              </a:rPr>
              <a:t>Autonomy</a:t>
            </a:r>
            <a:r>
              <a:rPr lang="vi-VN" sz="4000" dirty="0">
                <a:solidFill>
                  <a:srgbClr val="A7D86D"/>
                </a:solidFill>
              </a:rPr>
              <a:t> </a:t>
            </a:r>
            <a:r>
              <a:rPr lang="vi-VN" sz="4000" dirty="0" err="1">
                <a:solidFill>
                  <a:srgbClr val="A7D86D"/>
                </a:solidFill>
              </a:rPr>
              <a:t>at</a:t>
            </a:r>
            <a:r>
              <a:rPr lang="vi-VN" sz="4000" dirty="0">
                <a:solidFill>
                  <a:srgbClr val="A7D86D"/>
                </a:solidFill>
              </a:rPr>
              <a:t> </a:t>
            </a:r>
            <a:r>
              <a:rPr lang="vi-VN" sz="4000" dirty="0" err="1">
                <a:solidFill>
                  <a:srgbClr val="A7D86D"/>
                </a:solidFill>
              </a:rPr>
              <a:t>work</a:t>
            </a:r>
            <a:r>
              <a:rPr lang="vi-VN" sz="4000" dirty="0">
                <a:solidFill>
                  <a:srgbClr val="A7D86D"/>
                </a:solidFill>
              </a:rPr>
              <a:t> : </a:t>
            </a:r>
            <a:r>
              <a:rPr lang="vi-VN" sz="4000" dirty="0" err="1">
                <a:solidFill>
                  <a:srgbClr val="A7D86D"/>
                </a:solidFill>
              </a:rPr>
              <a:t>Bad</a:t>
            </a:r>
            <a:r>
              <a:rPr lang="vi-VN" sz="4000" dirty="0">
                <a:solidFill>
                  <a:srgbClr val="A7D86D"/>
                </a:solidFill>
              </a:rPr>
              <a:t> </a:t>
            </a:r>
            <a:r>
              <a:rPr kumimoji="0" lang="vi-VN" sz="4000" b="1" i="0" u="none" strike="noStrike" kern="0" cap="none" spc="0" normalizeH="0" baseline="0" noProof="0" dirty="0">
                <a:ln>
                  <a:noFill/>
                </a:ln>
                <a:solidFill>
                  <a:srgbClr val="A7D86D"/>
                </a:solidFill>
                <a:effectLst/>
                <a:uLnTx/>
                <a:uFillTx/>
                <a:cs typeface="Poppins"/>
                <a:sym typeface="Poppins"/>
              </a:rPr>
              <a:t>?</a:t>
            </a:r>
            <a:endParaRPr lang="en-US" dirty="0"/>
          </a:p>
        </p:txBody>
      </p:sp>
      <p:sp>
        <p:nvSpPr>
          <p:cNvPr id="134" name="Google Shape;134;p22"/>
          <p:cNvSpPr txBox="1">
            <a:spLocks noGrp="1"/>
          </p:cNvSpPr>
          <p:nvPr>
            <p:ph type="body" idx="1"/>
          </p:nvPr>
        </p:nvSpPr>
        <p:spPr>
          <a:xfrm>
            <a:off x="457200" y="2268385"/>
            <a:ext cx="8023384" cy="1947081"/>
          </a:xfrm>
          <a:prstGeom prst="rect">
            <a:avLst/>
          </a:prstGeom>
        </p:spPr>
        <p:txBody>
          <a:bodyPr spcFirstLastPara="1" wrap="square" lIns="0" tIns="0" rIns="0" bIns="0" anchor="t" anchorCtr="0">
            <a:noAutofit/>
          </a:bodyPr>
          <a:lstStyle/>
          <a:p>
            <a:r>
              <a:rPr lang="en-US" sz="1000" dirty="0">
                <a:latin typeface="Poppins" panose="00000500000000000000" pitchFamily="2" charset="0"/>
                <a:cs typeface="Poppins" panose="00000500000000000000" pitchFamily="2" charset="0"/>
              </a:rPr>
              <a:t>Clearly, not all employees are suited to the positions they hold and, in the early stages of their employment, it becomes apparent that some do not have all the skills required to gain autonomy in the job and be able to fully integrate into the team, bringing agility and good performance. </a:t>
            </a:r>
          </a:p>
          <a:p>
            <a:r>
              <a:rPr lang="en-US" sz="1000" dirty="0">
                <a:latin typeface="Poppins" panose="00000500000000000000" pitchFamily="2" charset="0"/>
                <a:cs typeface="Poppins" panose="00000500000000000000" pitchFamily="2" charset="0"/>
              </a:rPr>
              <a:t>One of the most common mistakes made by team managers or supervisors is to think that this process of </a:t>
            </a:r>
            <a:r>
              <a:rPr lang="en-US" sz="1000" dirty="0" err="1">
                <a:latin typeface="Poppins" panose="00000500000000000000" pitchFamily="2" charset="0"/>
                <a:cs typeface="Poppins" panose="00000500000000000000" pitchFamily="2" charset="0"/>
              </a:rPr>
              <a:t>encourgaingemployee</a:t>
            </a:r>
            <a:r>
              <a:rPr lang="en-US" sz="1000" dirty="0">
                <a:latin typeface="Poppins" panose="00000500000000000000" pitchFamily="2" charset="0"/>
                <a:cs typeface="Poppins" panose="00000500000000000000" pitchFamily="2" charset="0"/>
              </a:rPr>
              <a:t> autonomy is a matter of demanding it from them: reminding them that they are expected to be autonomous, pressuring them not to ask for help, and sitting back and waiting for autonomy at work to come through out of the blue in that team member’s performance.</a:t>
            </a:r>
          </a:p>
          <a:p>
            <a:r>
              <a:rPr lang="en-US" sz="1000" dirty="0">
                <a:latin typeface="Poppins" panose="00000500000000000000" pitchFamily="2" charset="0"/>
                <a:cs typeface="Poppins" panose="00000500000000000000" pitchFamily="2" charset="0"/>
              </a:rPr>
              <a:t>However, there are many types of skills and talents and not all of them manifest themselves quickly, without indicating that the employee is unsuitable for the position. The person simply needs more time and, of course, the right training methodology to bring out their full potential. This way, at the end of the probation/training period, the company does not have to lose a valuable employee just because they are not the fastest in the world at acquiring autonomy on the job, but a little slower or more dependent in their learning process.</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595056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4000" dirty="0">
                <a:solidFill>
                  <a:srgbClr val="A7D86D"/>
                </a:solidFill>
              </a:rPr>
              <a:t> </a:t>
            </a:r>
            <a:r>
              <a:rPr lang="en-US" sz="4000" dirty="0">
                <a:solidFill>
                  <a:srgbClr val="A7D86D"/>
                </a:solidFill>
              </a:rPr>
              <a:t>Autonomy at work and onboarding</a:t>
            </a:r>
            <a:endParaRPr lang="en-US" dirty="0"/>
          </a:p>
        </p:txBody>
      </p:sp>
      <p:sp>
        <p:nvSpPr>
          <p:cNvPr id="134" name="Google Shape;134;p22"/>
          <p:cNvSpPr txBox="1">
            <a:spLocks noGrp="1"/>
          </p:cNvSpPr>
          <p:nvPr>
            <p:ph type="body" idx="1"/>
          </p:nvPr>
        </p:nvSpPr>
        <p:spPr>
          <a:xfrm>
            <a:off x="457200" y="2268385"/>
            <a:ext cx="5775278" cy="1947081"/>
          </a:xfrm>
          <a:prstGeom prst="rect">
            <a:avLst/>
          </a:prstGeom>
        </p:spPr>
        <p:txBody>
          <a:bodyPr spcFirstLastPara="1" wrap="square" lIns="0" tIns="0" rIns="0" bIns="0" anchor="t" anchorCtr="0">
            <a:noAutofit/>
          </a:bodyPr>
          <a:lstStyle/>
          <a:p>
            <a:r>
              <a:rPr lang="en-US" sz="1000" dirty="0">
                <a:latin typeface="Poppins" panose="00000500000000000000" pitchFamily="2" charset="0"/>
                <a:cs typeface="Poppins" panose="00000500000000000000" pitchFamily="2" charset="0"/>
              </a:rPr>
              <a:t>Job autonomy is among the factors closely measured during an employees’ probation period who has just joined the company and which runs parallel to their training period. In fact, it goes without saying that calling it a training period sounds friendlier and less intimidating for the trainee (the employee), which is a good basis for their preparation. </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2733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4000" dirty="0">
                <a:solidFill>
                  <a:srgbClr val="A7D86D"/>
                </a:solidFill>
              </a:rPr>
              <a:t> </a:t>
            </a:r>
            <a:r>
              <a:rPr lang="en-US" sz="4000" dirty="0">
                <a:solidFill>
                  <a:srgbClr val="A7D86D"/>
                </a:solidFill>
              </a:rPr>
              <a:t>Taking responsibility at one’s own pace</a:t>
            </a:r>
            <a:endParaRPr lang="en-US" dirty="0"/>
          </a:p>
        </p:txBody>
      </p:sp>
      <p:sp>
        <p:nvSpPr>
          <p:cNvPr id="134" name="Google Shape;134;p22"/>
          <p:cNvSpPr txBox="1">
            <a:spLocks noGrp="1"/>
          </p:cNvSpPr>
          <p:nvPr>
            <p:ph type="body" idx="1"/>
          </p:nvPr>
        </p:nvSpPr>
        <p:spPr>
          <a:xfrm>
            <a:off x="457200" y="2268385"/>
            <a:ext cx="5775278" cy="1947081"/>
          </a:xfrm>
          <a:prstGeom prst="rect">
            <a:avLst/>
          </a:prstGeom>
        </p:spPr>
        <p:txBody>
          <a:bodyPr spcFirstLastPara="1" wrap="square" lIns="0" tIns="0" rIns="0" bIns="0" anchor="t" anchorCtr="0">
            <a:noAutofit/>
          </a:bodyPr>
          <a:lstStyle/>
          <a:p>
            <a:r>
              <a:rPr lang="en-US" sz="1000" dirty="0">
                <a:latin typeface="Poppins" panose="00000500000000000000" pitchFamily="2" charset="0"/>
                <a:cs typeface="Poppins" panose="00000500000000000000" pitchFamily="2" charset="0"/>
              </a:rPr>
              <a:t>Autonomy at work, as in all other aspects of life, is directly linked to responsibility: the more autonomy I acquire, the more responsibility I have. Therefore, autonomy at work should not be understood as “I go my own way”, without being accountable to anyone and regardless of the consequences of my actions. On the contrary: autonomy implies I take responsibility for those consequences and am accountable for my results. </a:t>
            </a:r>
          </a:p>
          <a:p>
            <a:r>
              <a:rPr lang="en-US" sz="1000" dirty="0">
                <a:latin typeface="Poppins" panose="00000500000000000000" pitchFamily="2" charset="0"/>
                <a:cs typeface="Poppins" panose="00000500000000000000" pitchFamily="2" charset="0"/>
              </a:rPr>
              <a:t>Autonomy at work should be encouraged whenever it is considered to be positive for the employee’s productivity and for the team’s performance, and this approach is the most common. </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57200" y="1044175"/>
            <a:ext cx="772668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solidFill>
                  <a:srgbClr val="A7D86D"/>
                </a:solidFill>
              </a:rPr>
              <a:t>How to encourage autonomy at work ?</a:t>
            </a:r>
            <a:endParaRPr lang="en-US" dirty="0"/>
          </a:p>
        </p:txBody>
      </p:sp>
      <p:sp>
        <p:nvSpPr>
          <p:cNvPr id="134" name="Google Shape;134;p22"/>
          <p:cNvSpPr txBox="1">
            <a:spLocks noGrp="1"/>
          </p:cNvSpPr>
          <p:nvPr>
            <p:ph type="body" idx="1"/>
          </p:nvPr>
        </p:nvSpPr>
        <p:spPr>
          <a:xfrm>
            <a:off x="960120" y="2103251"/>
            <a:ext cx="3261365" cy="2843400"/>
          </a:xfrm>
          <a:prstGeom prst="rect">
            <a:avLst/>
          </a:prstGeom>
        </p:spPr>
        <p:txBody>
          <a:bodyPr spcFirstLastPara="1" wrap="square" lIns="0" tIns="0" rIns="0" bIns="0" anchor="t" anchorCtr="0">
            <a:noAutofit/>
          </a:bodyPr>
          <a:lstStyle/>
          <a:p>
            <a:pPr marL="342900" lvl="0" indent="-342900" algn="l" rtl="0">
              <a:spcBef>
                <a:spcPts val="600"/>
              </a:spcBef>
              <a:spcAft>
                <a:spcPts val="0"/>
              </a:spcAft>
              <a:buAutoNum type="arabicPeriod"/>
            </a:pPr>
            <a:r>
              <a:rPr lang="en-US" b="1" dirty="0">
                <a:solidFill>
                  <a:srgbClr val="A7D86D"/>
                </a:solidFill>
                <a:latin typeface="Poppins" panose="00000500000000000000" pitchFamily="2" charset="0"/>
                <a:cs typeface="Poppins" panose="00000500000000000000" pitchFamily="2" charset="0"/>
              </a:rPr>
              <a:t>Support a growth mindset</a:t>
            </a:r>
          </a:p>
          <a:p>
            <a:pPr marL="342900" lvl="0" indent="-342900" algn="l" rtl="0">
              <a:spcBef>
                <a:spcPts val="600"/>
              </a:spcBef>
              <a:spcAft>
                <a:spcPts val="0"/>
              </a:spcAft>
              <a:buAutoNum type="arabicPeriod"/>
            </a:pPr>
            <a:r>
              <a:rPr lang="en-US" b="1" dirty="0">
                <a:solidFill>
                  <a:srgbClr val="A7D86D"/>
                </a:solidFill>
                <a:latin typeface="Poppins" panose="00000500000000000000" pitchFamily="2" charset="0"/>
                <a:cs typeface="Poppins" panose="00000500000000000000" pitchFamily="2" charset="0"/>
              </a:rPr>
              <a:t>Build a culture of trust</a:t>
            </a:r>
          </a:p>
          <a:p>
            <a:pPr marL="342900" lvl="0" indent="-342900" algn="l" rtl="0">
              <a:spcBef>
                <a:spcPts val="600"/>
              </a:spcBef>
              <a:spcAft>
                <a:spcPts val="0"/>
              </a:spcAft>
              <a:buAutoNum type="arabicPeriod"/>
            </a:pPr>
            <a:r>
              <a:rPr lang="en-US" b="1" dirty="0">
                <a:solidFill>
                  <a:srgbClr val="A7D86D"/>
                </a:solidFill>
                <a:latin typeface="Poppins" panose="00000500000000000000" pitchFamily="2" charset="0"/>
                <a:cs typeface="Poppins" panose="00000500000000000000" pitchFamily="2" charset="0"/>
              </a:rPr>
              <a:t>Communicate effectively</a:t>
            </a:r>
          </a:p>
          <a:p>
            <a:pPr marL="342900" lvl="0" indent="-342900" algn="l" rtl="0">
              <a:spcBef>
                <a:spcPts val="600"/>
              </a:spcBef>
              <a:spcAft>
                <a:spcPts val="0"/>
              </a:spcAft>
              <a:buAutoNum type="arabicPeriod"/>
            </a:pPr>
            <a:r>
              <a:rPr lang="en-US" b="1" dirty="0">
                <a:solidFill>
                  <a:srgbClr val="A7D86D"/>
                </a:solidFill>
                <a:latin typeface="Poppins" panose="00000500000000000000" pitchFamily="2" charset="0"/>
                <a:cs typeface="Poppins" panose="00000500000000000000" pitchFamily="2" charset="0"/>
              </a:rPr>
              <a:t>Provide support and advice where needed</a:t>
            </a:r>
          </a:p>
          <a:p>
            <a:pPr marL="0" lvl="0" indent="0" algn="l" rtl="0">
              <a:spcBef>
                <a:spcPts val="600"/>
              </a:spcBef>
              <a:spcAft>
                <a:spcPts val="0"/>
              </a:spcAft>
              <a:buNone/>
            </a:pPr>
            <a:endParaRPr lang="en-US" dirty="0"/>
          </a:p>
          <a:p>
            <a:pPr marL="342900" lvl="0" indent="-342900" algn="l" rtl="0">
              <a:spcBef>
                <a:spcPts val="600"/>
              </a:spcBef>
              <a:spcAft>
                <a:spcPts val="0"/>
              </a:spcAft>
              <a:buAutoNum type="arabicPeriod"/>
            </a:pPr>
            <a:endParaRPr lang="en-US" dirty="0"/>
          </a:p>
        </p:txBody>
      </p:sp>
      <p:sp>
        <p:nvSpPr>
          <p:cNvPr id="135" name="Google Shape;135;p22"/>
          <p:cNvSpPr txBox="1">
            <a:spLocks noGrp="1"/>
          </p:cNvSpPr>
          <p:nvPr>
            <p:ph type="body" idx="2"/>
          </p:nvPr>
        </p:nvSpPr>
        <p:spPr>
          <a:xfrm>
            <a:off x="4922515" y="2103251"/>
            <a:ext cx="3261365" cy="284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vi-VN" b="1" dirty="0">
                <a:solidFill>
                  <a:srgbClr val="A7D86D"/>
                </a:solidFill>
                <a:latin typeface="Poppins" panose="00000500000000000000" pitchFamily="2" charset="0"/>
                <a:cs typeface="Poppins" panose="00000500000000000000" pitchFamily="2" charset="0"/>
              </a:rPr>
              <a:t>5. </a:t>
            </a:r>
            <a:r>
              <a:rPr lang="en-US" b="1" dirty="0">
                <a:solidFill>
                  <a:srgbClr val="A7D86D"/>
                </a:solidFill>
                <a:latin typeface="Poppins" panose="00000500000000000000" pitchFamily="2" charset="0"/>
                <a:cs typeface="Poppins" panose="00000500000000000000" pitchFamily="2" charset="0"/>
              </a:rPr>
              <a:t>  Set goals and benchmarks</a:t>
            </a:r>
            <a:endParaRPr lang="vi-VN" b="1" dirty="0">
              <a:solidFill>
                <a:srgbClr val="A7D86D"/>
              </a:solidFill>
              <a:latin typeface="Poppins" panose="00000500000000000000" pitchFamily="2" charset="0"/>
              <a:cs typeface="Poppins" panose="00000500000000000000" pitchFamily="2" charset="0"/>
            </a:endParaRPr>
          </a:p>
          <a:p>
            <a:pPr marL="342900" indent="-342900">
              <a:buFont typeface="+mj-lt"/>
              <a:buAutoNum type="arabicPeriod" startAt="6"/>
            </a:pPr>
            <a:r>
              <a:rPr lang="en-US" b="1" dirty="0">
                <a:solidFill>
                  <a:srgbClr val="A7D86D"/>
                </a:solidFill>
                <a:latin typeface="Poppins" panose="00000500000000000000" pitchFamily="2" charset="0"/>
                <a:cs typeface="Poppins" panose="00000500000000000000" pitchFamily="2" charset="0"/>
              </a:rPr>
              <a:t>Acknowledge good work</a:t>
            </a:r>
            <a:r>
              <a:rPr lang="vi-VN" b="1" dirty="0">
                <a:solidFill>
                  <a:srgbClr val="A7D86D"/>
                </a:solidFill>
                <a:latin typeface="Poppins" panose="00000500000000000000" pitchFamily="2" charset="0"/>
                <a:cs typeface="Poppins" panose="00000500000000000000" pitchFamily="2" charset="0"/>
              </a:rPr>
              <a:t> </a:t>
            </a:r>
          </a:p>
          <a:p>
            <a:pPr marL="342900" indent="-342900">
              <a:buFont typeface="+mj-lt"/>
              <a:buAutoNum type="arabicPeriod" startAt="6"/>
            </a:pPr>
            <a:r>
              <a:rPr lang="en-US" b="1" dirty="0">
                <a:solidFill>
                  <a:srgbClr val="A7D86D"/>
                </a:solidFill>
                <a:latin typeface="Poppins" panose="00000500000000000000" pitchFamily="2" charset="0"/>
                <a:cs typeface="Poppins" panose="00000500000000000000" pitchFamily="2" charset="0"/>
              </a:rPr>
              <a:t>Hire the right people</a:t>
            </a:r>
            <a:endParaRPr lang="vi-VN" b="1" dirty="0">
              <a:solidFill>
                <a:srgbClr val="A7D86D"/>
              </a:solidFill>
              <a:latin typeface="Poppins" panose="00000500000000000000" pitchFamily="2" charset="0"/>
              <a:cs typeface="Poppins" panose="00000500000000000000" pitchFamily="2" charset="0"/>
            </a:endParaRPr>
          </a:p>
          <a:p>
            <a:pPr marL="342900" indent="-342900">
              <a:buFont typeface="+mj-lt"/>
              <a:buAutoNum type="arabicPeriod" startAt="6"/>
            </a:pPr>
            <a:r>
              <a:rPr lang="en-US" b="1" dirty="0">
                <a:solidFill>
                  <a:srgbClr val="A7D86D"/>
                </a:solidFill>
                <a:latin typeface="Poppins" panose="00000500000000000000" pitchFamily="2" charset="0"/>
                <a:cs typeface="Poppins" panose="00000500000000000000" pitchFamily="2" charset="0"/>
              </a:rPr>
              <a:t>Allow for mistakes: </a:t>
            </a:r>
          </a:p>
          <a:p>
            <a:pPr marL="342900" indent="-342900">
              <a:buFont typeface="+mj-lt"/>
              <a:buAutoNum type="arabicPeriod" startAt="6"/>
            </a:pPr>
            <a:r>
              <a:rPr lang="en-US" b="1" dirty="0">
                <a:solidFill>
                  <a:srgbClr val="A7D86D"/>
                </a:solidFill>
                <a:latin typeface="Poppins" panose="00000500000000000000" pitchFamily="2" charset="0"/>
                <a:cs typeface="Poppins" panose="00000500000000000000" pitchFamily="2" charset="0"/>
              </a:rPr>
              <a:t>Support professional development</a:t>
            </a:r>
          </a:p>
          <a:p>
            <a:pPr marL="342900" lvl="0" indent="-342900" algn="l" rtl="0">
              <a:spcBef>
                <a:spcPts val="600"/>
              </a:spcBef>
              <a:spcAft>
                <a:spcPts val="0"/>
              </a:spcAft>
              <a:buFont typeface="+mj-lt"/>
              <a:buAutoNum type="arabicPeriod" startAt="6"/>
            </a:pPr>
            <a:endParaRPr lang="vi-VN" b="1" dirty="0">
              <a:solidFill>
                <a:srgbClr val="A7D86D"/>
              </a:solidFill>
              <a:latin typeface="Poppins" panose="00000500000000000000" pitchFamily="2" charset="0"/>
              <a:cs typeface="Poppins" panose="00000500000000000000" pitchFamily="2" charset="0"/>
            </a:endParaRPr>
          </a:p>
          <a:p>
            <a:pPr marL="342900" lvl="0" indent="-342900" algn="l" rtl="0">
              <a:spcBef>
                <a:spcPts val="600"/>
              </a:spcBef>
              <a:spcAft>
                <a:spcPts val="0"/>
              </a:spcAft>
              <a:buFont typeface="+mj-lt"/>
              <a:buAutoNum type="arabicPeriod" startAt="6"/>
            </a:pPr>
            <a:endParaRPr lang="vi-VN" b="1" dirty="0">
              <a:solidFill>
                <a:srgbClr val="A7D86D"/>
              </a:solidFill>
              <a:latin typeface="Poppins" panose="00000500000000000000" pitchFamily="2" charset="0"/>
              <a:cs typeface="Poppins" panose="00000500000000000000" pitchFamily="2" charset="0"/>
            </a:endParaRPr>
          </a:p>
          <a:p>
            <a:pPr marL="0" lvl="0" indent="0" algn="l" rtl="0">
              <a:spcBef>
                <a:spcPts val="600"/>
              </a:spcBef>
              <a:spcAft>
                <a:spcPts val="0"/>
              </a:spcAft>
              <a:buNone/>
            </a:pPr>
            <a:endParaRPr lang="vi-VN" b="1" dirty="0">
              <a:solidFill>
                <a:srgbClr val="A7D86D"/>
              </a:solidFill>
              <a:latin typeface="Poppins" panose="00000500000000000000" pitchFamily="2" charset="0"/>
              <a:cs typeface="Poppins" panose="00000500000000000000" pitchFamily="2" charset="0"/>
            </a:endParaRP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160198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6"/>
          <p:cNvSpPr txBox="1">
            <a:spLocks noGrp="1"/>
          </p:cNvSpPr>
          <p:nvPr>
            <p:ph type="ctrTitle" idx="4294967295"/>
          </p:nvPr>
        </p:nvSpPr>
        <p:spPr>
          <a:xfrm>
            <a:off x="685800" y="440350"/>
            <a:ext cx="48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Thanks!</a:t>
            </a:r>
            <a:endParaRPr sz="6000" dirty="0"/>
          </a:p>
        </p:txBody>
      </p:sp>
      <p:sp>
        <p:nvSpPr>
          <p:cNvPr id="303" name="Google Shape;303;p36"/>
          <p:cNvSpPr txBox="1">
            <a:spLocks noGrp="1"/>
          </p:cNvSpPr>
          <p:nvPr>
            <p:ph type="subTitle" idx="4294967295"/>
          </p:nvPr>
        </p:nvSpPr>
        <p:spPr>
          <a:xfrm>
            <a:off x="685800" y="1639925"/>
            <a:ext cx="4863900" cy="7848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3600" b="1" dirty="0"/>
              <a:t>Any questions?</a:t>
            </a:r>
            <a:endParaRPr sz="3600" b="1" dirty="0"/>
          </a:p>
        </p:txBody>
      </p:sp>
      <p:sp>
        <p:nvSpPr>
          <p:cNvPr id="305" name="Google Shape;305;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theme/theme1.xml><?xml version="1.0" encoding="utf-8"?>
<a:theme xmlns:a="http://schemas.openxmlformats.org/drawingml/2006/main" name="Gower template">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3785</Words>
  <Application>Microsoft Office PowerPoint</Application>
  <PresentationFormat>On-screen Show (16:9)</PresentationFormat>
  <Paragraphs>124</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Ivar Headline</vt:lpstr>
      <vt:lpstr>Muli Regular</vt:lpstr>
      <vt:lpstr>Sofia pro</vt:lpstr>
      <vt:lpstr>Poppins Light</vt:lpstr>
      <vt:lpstr>Sohne</vt:lpstr>
      <vt:lpstr>Poppins</vt:lpstr>
      <vt:lpstr>Recoleta</vt:lpstr>
      <vt:lpstr>Gower template</vt:lpstr>
      <vt:lpstr>Autonomy At Work</vt:lpstr>
      <vt:lpstr>What is autonomy at work?</vt:lpstr>
      <vt:lpstr> Autonomy at work : Good ?</vt:lpstr>
      <vt:lpstr> Autonomy at work : Bad ?</vt:lpstr>
      <vt:lpstr> Autonomy at work and onboarding</vt:lpstr>
      <vt:lpstr> Taking responsibility at one’s own pace</vt:lpstr>
      <vt:lpstr>How to encourage autonomy at work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 in Java</dc:title>
  <dc:creator>L̴̆̈́̓̽͗̓̏̑͒̎̿͂̐̈́̈́̌͗̆̾̓͆̃̈́͋͌̑͆̈́͛̿͂̈̐̕̕͝͠͠e D</dc:creator>
  <cp:lastModifiedBy>L̴̆̈́̓̽͗̓̏̑͒̎̿͂̐̈́̈́̌͗̆̾̓͆̃̈́͋͌̑͆̈́͛̿͂̈̐̕̕͝͠͠e D</cp:lastModifiedBy>
  <cp:revision>22</cp:revision>
  <dcterms:modified xsi:type="dcterms:W3CDTF">2024-01-13T16:34:52Z</dcterms:modified>
</cp:coreProperties>
</file>