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2"/>
  </p:notesMasterIdLst>
  <p:sldIdLst>
    <p:sldId id="262" r:id="rId2"/>
    <p:sldId id="261" r:id="rId3"/>
    <p:sldId id="308" r:id="rId4"/>
    <p:sldId id="309" r:id="rId5"/>
    <p:sldId id="310" r:id="rId6"/>
    <p:sldId id="311" r:id="rId7"/>
    <p:sldId id="312" r:id="rId8"/>
    <p:sldId id="313" r:id="rId9"/>
    <p:sldId id="314" r:id="rId10"/>
    <p:sldId id="278" r:id="rId11"/>
  </p:sldIdLst>
  <p:sldSz cx="9144000" cy="5143500" type="screen16x9"/>
  <p:notesSz cx="6858000" cy="9144000"/>
  <p:embeddedFontLst>
    <p:embeddedFont>
      <p:font typeface="Lora" pitchFamily="2" charset="0"/>
      <p:regular r:id="rId13"/>
      <p:bold r:id="rId14"/>
      <p:italic r:id="rId15"/>
      <p:boldItalic r:id="rId16"/>
    </p:embeddedFont>
    <p:embeddedFont>
      <p:font typeface="Muli Regular" panose="020B0604020202020204" charset="0"/>
      <p:regular r:id="rId17"/>
      <p:bold r:id="rId18"/>
      <p:italic r:id="rId19"/>
      <p:boldItalic r:id="rId20"/>
    </p:embeddedFont>
    <p:embeddedFont>
      <p:font typeface="Poppins" panose="00000500000000000000" pitchFamily="2" charset="0"/>
      <p:regular r:id="rId21"/>
      <p:bold r:id="rId22"/>
      <p:italic r:id="rId23"/>
      <p:boldItalic r:id="rId24"/>
    </p:embeddedFont>
    <p:embeddedFont>
      <p:font typeface="Poppins Light" panose="000004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4149A-223D-49CE-A041-D19B33636836}">
  <a:tblStyle styleId="{78F4149A-223D-49CE-A041-D19B336368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40" autoAdjust="0"/>
  </p:normalViewPr>
  <p:slideViewPr>
    <p:cSldViewPr snapToGrid="0">
      <p:cViewPr varScale="1">
        <p:scale>
          <a:sx n="87" d="100"/>
          <a:sy n="87" d="100"/>
        </p:scale>
        <p:origin x="133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b="0" i="0" dirty="0">
              <a:solidFill>
                <a:srgbClr val="21447B"/>
              </a:solidFill>
              <a:effectLst/>
              <a:latin typeface="Sofia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b="0" i="0" dirty="0">
                <a:solidFill>
                  <a:srgbClr val="242424"/>
                </a:solidFill>
                <a:effectLst/>
                <a:latin typeface="Lora" pitchFamily="2" charset="0"/>
              </a:rPr>
              <a:t>Đặt câu hỏi là một </a:t>
            </a:r>
            <a:r>
              <a:rPr lang="vi-VN" b="0" i="0" dirty="0" err="1">
                <a:solidFill>
                  <a:srgbClr val="242424"/>
                </a:solidFill>
                <a:effectLst/>
                <a:latin typeface="Lora" pitchFamily="2" charset="0"/>
              </a:rPr>
              <a:t>khía</a:t>
            </a:r>
            <a:r>
              <a:rPr lang="vi-VN" b="0" i="0" dirty="0">
                <a:solidFill>
                  <a:srgbClr val="242424"/>
                </a:solidFill>
                <a:effectLst/>
                <a:latin typeface="Lora" pitchFamily="2" charset="0"/>
              </a:rPr>
              <a:t> cạnh phổ biến trong công việc hàng ngày của nhiều chuyên gia. Đặt câu hỏi là một kỹ năng có thể được mài giũa để làm cho các cuộc trò chuyện hiệu quả hơn.</a:t>
            </a:r>
            <a:r>
              <a:rPr lang="vi-VN" b="0" i="0" dirty="0">
                <a:solidFill>
                  <a:srgbClr val="21447B"/>
                </a:solidFill>
                <a:effectLst/>
                <a:latin typeface="Sofia pro"/>
              </a:rPr>
              <a:t>.</a:t>
            </a:r>
          </a:p>
          <a:p>
            <a:pPr marL="139700" indent="0" algn="l">
              <a:buNone/>
            </a:pPr>
            <a:endParaRPr lang="vi-VN" b="0" i="0" dirty="0">
              <a:solidFill>
                <a:srgbClr val="2D2D2D"/>
              </a:solidFill>
              <a:effectLst/>
              <a:latin typeface="Indeed Sans"/>
            </a:endParaRPr>
          </a:p>
          <a:p>
            <a:pPr algn="l"/>
            <a:r>
              <a:rPr lang="vi-VN" b="0" i="0" dirty="0">
                <a:solidFill>
                  <a:srgbClr val="2D2D2D"/>
                </a:solidFill>
                <a:effectLst/>
                <a:latin typeface="Indeed Sans"/>
              </a:rPr>
              <a:t>giúp bạn hiểu thêm về công ty, trách nhiệm và nghề nghiệp của họ. Hiểu cách đặt câu hỏi thông minh, chuyên sâu có thể giúp bạn hình thành các mối quan hệ chuyên nghiệp mạnh mẽ và mở rộng chuyên môn chuyên môn của bạn</a:t>
            </a:r>
            <a:endParaRPr lang="vi-VN" b="0" i="0" dirty="0">
              <a:solidFill>
                <a:srgbClr val="21447B"/>
              </a:solidFill>
              <a:effectLst/>
              <a:latin typeface="Sofia pro"/>
            </a:endParaRPr>
          </a:p>
          <a:p>
            <a:pPr marL="139700" indent="0">
              <a:buNone/>
            </a:pPr>
            <a:br>
              <a:rPr lang="vi-VN"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0" i="0" dirty="0">
                <a:solidFill>
                  <a:srgbClr val="2D2D2D"/>
                </a:solidFill>
                <a:effectLst/>
                <a:latin typeface="Indeed Sans"/>
              </a:rPr>
              <a:t>Câu hỏi thông minh rất quan trọng vì chúng có thể giúp bạn hỏi thông tin cụ thể và nhận câu trả lời chi tiết. Họ cũng có thể giúp bạn thể hiện kiến thức của mình vì họ cho bạn cơ hội chứng minh những gì bạn đã biết. Một số lợi ích khác của việc đặt câu hỏi thông minh là:</a:t>
            </a:r>
          </a:p>
          <a:p>
            <a:pPr marL="139700" indent="0" algn="l">
              <a:buNone/>
            </a:pPr>
            <a:endParaRPr lang="vi-VN" b="0" i="0" dirty="0">
              <a:solidFill>
                <a:srgbClr val="2D2D2D"/>
              </a:solidFill>
              <a:effectLst/>
              <a:latin typeface="Indeed Sans"/>
            </a:endParaRPr>
          </a:p>
          <a:p>
            <a:pPr algn="l">
              <a:buFont typeface="Arial" panose="020B0604020202020204" pitchFamily="34" charset="0"/>
              <a:buChar char="•"/>
            </a:pPr>
            <a:r>
              <a:rPr lang="vi-VN" b="0" i="0" dirty="0">
                <a:solidFill>
                  <a:srgbClr val="2D2D2D"/>
                </a:solidFill>
                <a:effectLst/>
                <a:latin typeface="Indeed Sans"/>
              </a:rPr>
              <a:t>Giúp hình thành mối quan hệ giữa các cá nhân mạnh mẽ</a:t>
            </a:r>
          </a:p>
          <a:p>
            <a:pPr algn="l">
              <a:buFont typeface="Arial" panose="020B0604020202020204" pitchFamily="34" charset="0"/>
              <a:buChar char="•"/>
            </a:pPr>
            <a:r>
              <a:rPr lang="vi-VN" b="0" i="0" dirty="0">
                <a:solidFill>
                  <a:srgbClr val="2D2D2D"/>
                </a:solidFill>
                <a:effectLst/>
                <a:latin typeface="Indeed Sans"/>
              </a:rPr>
              <a:t>Mở rộng trình độ công việc của bạn</a:t>
            </a:r>
          </a:p>
          <a:p>
            <a:pPr algn="l">
              <a:buFont typeface="Arial" panose="020B0604020202020204" pitchFamily="34" charset="0"/>
              <a:buChar char="•"/>
            </a:pPr>
            <a:r>
              <a:rPr lang="vi-VN" b="0" i="0" dirty="0">
                <a:solidFill>
                  <a:srgbClr val="2D2D2D"/>
                </a:solidFill>
                <a:effectLst/>
                <a:latin typeface="Indeed Sans"/>
              </a:rPr>
              <a:t>Dạy kiến thức chuyên ngành</a:t>
            </a:r>
          </a:p>
          <a:p>
            <a:pPr algn="l"/>
            <a:endParaRPr lang="vi-VN" b="0" i="0" dirty="0">
              <a:solidFill>
                <a:srgbClr val="000000"/>
              </a:solidFill>
              <a:effectLst/>
              <a:latin typeface="Sohne"/>
            </a:endParaRPr>
          </a:p>
        </p:txBody>
      </p:sp>
    </p:spTree>
    <p:extLst>
      <p:ext uri="{BB962C8B-B14F-4D97-AF65-F5344CB8AC3E}">
        <p14:creationId xmlns:p14="http://schemas.microsoft.com/office/powerpoint/2010/main" val="384932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2D2D2D"/>
                </a:solidFill>
                <a:effectLst/>
                <a:latin typeface="Indeed Sans"/>
              </a:rPr>
              <a:t>Xem xét kiến thức hiện có của bạn về một chủ đề có thể giúp bạn xác định bất kỳ khoảng trống nào. Sự hướng nội này giúp bạn xác định loại câu hỏi cần hỏi. Đôi khi, kiến thức công việc trước đây của bạn thậm chí có thể giúp bạn khám phá giải pháp cho câu hỏi của mình.</a:t>
            </a:r>
            <a:endParaRPr dirty="0"/>
          </a:p>
        </p:txBody>
      </p:sp>
    </p:spTree>
    <p:extLst>
      <p:ext uri="{BB962C8B-B14F-4D97-AF65-F5344CB8AC3E}">
        <p14:creationId xmlns:p14="http://schemas.microsoft.com/office/powerpoint/2010/main" val="37731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2D2D2D"/>
                </a:solidFill>
                <a:effectLst/>
                <a:latin typeface="Indeed Sans"/>
              </a:rPr>
              <a:t>2. Xác nhận những gì bạn muốn học</a:t>
            </a:r>
          </a:p>
          <a:p>
            <a:pPr marL="457200" indent="-317500" algn="l"/>
            <a:r>
              <a:rPr lang="vi-VN" b="0" i="0" dirty="0">
                <a:solidFill>
                  <a:srgbClr val="2D2D2D"/>
                </a:solidFill>
                <a:effectLst/>
                <a:latin typeface="Indeed Sans"/>
              </a:rPr>
              <a:t>Xác định những gì bạn muốn biết thêm có thể giúp bạn hình thành các câu hỏi thông minh. Ví dụ: bạn có thể hiểu biết về các quy định an toàn nhất định liên quan đến vị trí của bạn, nhưng bạn muốn tìm hiểu thêm về các quy định an toàn áp dụng cho toàn bộ tổ chức. Điều này cung cấp cho bạn ý tưởng về loại thông tin cần hỏi người quản lý, đồng nghiệp hoặc nhân viên an toàn của bạn.</a:t>
            </a:r>
          </a:p>
          <a:p>
            <a:pPr marL="139700" indent="0">
              <a:buNone/>
            </a:pPr>
            <a:br>
              <a:rPr lang="vi-VN" dirty="0"/>
            </a:br>
            <a:endParaRPr dirty="0"/>
          </a:p>
        </p:txBody>
      </p:sp>
    </p:spTree>
    <p:extLst>
      <p:ext uri="{BB962C8B-B14F-4D97-AF65-F5344CB8AC3E}">
        <p14:creationId xmlns:p14="http://schemas.microsoft.com/office/powerpoint/2010/main" val="428280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2D2D2D"/>
                </a:solidFill>
                <a:effectLst/>
                <a:latin typeface="Indeed Sans"/>
              </a:rPr>
              <a:t>3. Tạo bản nháp câu hỏi của bạn</a:t>
            </a:r>
          </a:p>
          <a:p>
            <a:pPr algn="l"/>
            <a:r>
              <a:rPr lang="vi-VN" b="0" i="0" dirty="0">
                <a:solidFill>
                  <a:srgbClr val="2D2D2D"/>
                </a:solidFill>
                <a:effectLst/>
                <a:latin typeface="Indeed Sans"/>
              </a:rPr>
              <a:t>Viết câu hỏi của bạn xuống có thể giúp bạn xác định các cách để cải thiện chất lượng của yêu cầu. Điều này có thể đảm bảo bạn đang đặt câu hỏi chính xác để khuyến khích câu trả lời bạn muốn nghe. Viết yêu cầu của bạn có thể giúp bạn nhớ chúng trong các cuộc phỏng vấn, các buổi đào tạo hoặc các cuộc họp của công ty. Phác thảo câu hỏi của bạn có thể giải quyết một số thành phần của yêu cầu của bạn và cung cấp một khuôn khổ để tinh chỉnh và đơn giản hóa câu hỏi của bạn.</a:t>
            </a:r>
          </a:p>
          <a:p>
            <a:pPr marL="139700" indent="0">
              <a:buNone/>
            </a:pPr>
            <a:br>
              <a:rPr lang="vi-VN" dirty="0"/>
            </a:br>
            <a:endParaRPr dirty="0"/>
          </a:p>
        </p:txBody>
      </p:sp>
    </p:spTree>
    <p:extLst>
      <p:ext uri="{BB962C8B-B14F-4D97-AF65-F5344CB8AC3E}">
        <p14:creationId xmlns:p14="http://schemas.microsoft.com/office/powerpoint/2010/main" val="354307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2D2D2D"/>
                </a:solidFill>
                <a:effectLst/>
                <a:latin typeface="Indeed Sans"/>
              </a:rPr>
              <a:t>4. Tinh chỉnh câu hỏi của bạn</a:t>
            </a:r>
          </a:p>
          <a:p>
            <a:pPr algn="l"/>
            <a:r>
              <a:rPr lang="vi-VN" b="0" i="0" dirty="0">
                <a:solidFill>
                  <a:srgbClr val="2D2D2D"/>
                </a:solidFill>
                <a:effectLst/>
                <a:latin typeface="Indeed Sans"/>
              </a:rPr>
              <a:t>Điều chỉnh các truy vấn của bạn để truyền đạt rõ ràng hơn những gì bạn muốn biết có thể dẫn đến câu trả lời tốt hơn bằng cách giúp người bạn đang nói chuyện hiểu rõ hơn về yêu cầu của bạn. Sử dụng bản nháp, phân tích lựa chọn từ của bạn để xác định xem chúng có truyền đạt hiệu quả câu hỏi của bạn hay không</a:t>
            </a:r>
          </a:p>
          <a:p>
            <a:pPr algn="l"/>
            <a:endParaRPr lang="vi-VN" b="0" i="0" dirty="0">
              <a:solidFill>
                <a:srgbClr val="2D2D2D"/>
              </a:solidFill>
              <a:effectLst/>
              <a:latin typeface="Indeed Sans"/>
            </a:endParaRPr>
          </a:p>
          <a:p>
            <a:pPr algn="l"/>
            <a:r>
              <a:rPr lang="vi-VN" b="0" i="0" dirty="0">
                <a:solidFill>
                  <a:srgbClr val="2D2D2D"/>
                </a:solidFill>
                <a:effectLst/>
                <a:latin typeface="Indeed Sans"/>
              </a:rPr>
              <a:t>Ví dụ: bạn có thể có câu hỏi về trách nhiệm công việc của mình. Bản nháp ban đầu của một câu hỏi có thể là </a:t>
            </a:r>
            <a:r>
              <a:rPr lang="vi-VN" b="0" i="1" dirty="0">
                <a:solidFill>
                  <a:srgbClr val="2D2D2D"/>
                </a:solidFill>
                <a:effectLst/>
                <a:latin typeface="Indeed Sans"/>
              </a:rPr>
              <a:t>"Báo cáo sản xuất của tôi là gì?"</a:t>
            </a:r>
            <a:r>
              <a:rPr lang="vi-VN" b="0" i="0" dirty="0">
                <a:solidFill>
                  <a:srgbClr val="2D2D2D"/>
                </a:solidFill>
                <a:effectLst/>
                <a:latin typeface="Indeed Sans"/>
              </a:rPr>
              <a:t> Cụ thể hơn với câu hỏi của bạn có thể giúp bạn hiểu chính xác những gì được mong đợi ở bạn. Một câu hỏi hay hơn có thể là, </a:t>
            </a:r>
            <a:r>
              <a:rPr lang="vi-VN" b="0" i="1" dirty="0">
                <a:solidFill>
                  <a:srgbClr val="2D2D2D"/>
                </a:solidFill>
                <a:effectLst/>
                <a:latin typeface="Indeed Sans"/>
              </a:rPr>
              <a:t>"Khi nào báo cáo sản xuất mà tôi chịu trách nhiệm đến hạn?"</a:t>
            </a:r>
            <a:endParaRPr dirty="0"/>
          </a:p>
        </p:txBody>
      </p:sp>
    </p:spTree>
    <p:extLst>
      <p:ext uri="{BB962C8B-B14F-4D97-AF65-F5344CB8AC3E}">
        <p14:creationId xmlns:p14="http://schemas.microsoft.com/office/powerpoint/2010/main" val="303844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2D2D2D"/>
                </a:solidFill>
                <a:effectLst/>
                <a:latin typeface="Indeed Sans"/>
              </a:rPr>
              <a:t>5. Đảm bảo sự đơn giản</a:t>
            </a:r>
          </a:p>
          <a:p>
            <a:pPr algn="l"/>
            <a:r>
              <a:rPr lang="vi-VN" b="0" i="0" dirty="0">
                <a:solidFill>
                  <a:srgbClr val="2D2D2D"/>
                </a:solidFill>
                <a:effectLst/>
                <a:latin typeface="Indeed Sans"/>
              </a:rPr>
              <a:t>Sự thẳng thắn có thể cải thiện chất lượng cuộc thảo luận của bạn. Cô đọng truy vấn của bạn </a:t>
            </a:r>
            <a:r>
              <a:rPr lang="vi-VN" b="0" i="0" dirty="0" err="1">
                <a:solidFill>
                  <a:srgbClr val="2D2D2D"/>
                </a:solidFill>
                <a:effectLst/>
                <a:latin typeface="Indeed Sans"/>
              </a:rPr>
              <a:t>int</a:t>
            </a:r>
            <a:r>
              <a:rPr lang="vi-VN" b="0" i="0" dirty="0">
                <a:solidFill>
                  <a:srgbClr val="2D2D2D"/>
                </a:solidFill>
                <a:effectLst/>
                <a:latin typeface="Indeed Sans"/>
              </a:rPr>
              <a:t> o một câu hỏi được diễn đạt tốt có thể làm tăng khả năng nhận được câu trả lời bạn muốn. Hiểu được người khác biết bao nhiêu về chủ đề này cũng có thể giúp bạn đơn giản hóa các câu hỏi của mình. Điều này cho phép bạn nhanh chóng đặt câu hỏi mà không cần dành thời gian để giải thích chủ đề.</a:t>
            </a:r>
          </a:p>
          <a:p>
            <a:pPr algn="l"/>
            <a:endParaRPr lang="vi-VN" b="0" i="0" dirty="0">
              <a:solidFill>
                <a:srgbClr val="2D2D2D"/>
              </a:solidFill>
              <a:effectLst/>
              <a:latin typeface="Indeed Sans"/>
            </a:endParaRPr>
          </a:p>
          <a:p>
            <a:pPr algn="l"/>
            <a:r>
              <a:rPr lang="vi-VN" b="0" i="0" dirty="0">
                <a:solidFill>
                  <a:srgbClr val="2D2D2D"/>
                </a:solidFill>
                <a:effectLst/>
                <a:latin typeface="Indeed Sans"/>
              </a:rPr>
              <a:t>Ví dụ: người quản lý của bạn có thể biết cách phân tích báo cáo sản xuất. Thay vì giải thích báo cáo sản xuất, hãy tập trung vào việc hỏi báo cáo sản xuất có ý nghĩa gì. Câu hỏi của bạn có thể là "</a:t>
            </a:r>
            <a:r>
              <a:rPr lang="vi-VN" b="0" i="1" dirty="0">
                <a:solidFill>
                  <a:srgbClr val="2D2D2D"/>
                </a:solidFill>
                <a:effectLst/>
                <a:latin typeface="Indeed Sans"/>
              </a:rPr>
              <a:t>Bạn có thể cho tôi biết thêm</a:t>
            </a:r>
            <a:r>
              <a:rPr lang="vi-VN" b="0" i="0" dirty="0">
                <a:solidFill>
                  <a:srgbClr val="2D2D2D"/>
                </a:solidFill>
                <a:effectLst/>
                <a:latin typeface="Indeed Sans"/>
              </a:rPr>
              <a:t> về báo cáo sản xuất này không?" thay vì </a:t>
            </a:r>
            <a:r>
              <a:rPr lang="vi-VN" b="0" i="1" dirty="0">
                <a:solidFill>
                  <a:srgbClr val="2D2D2D"/>
                </a:solidFill>
                <a:effectLst/>
                <a:latin typeface="Indeed Sans"/>
              </a:rPr>
              <a:t>"Tôi đã lấy tất cả các báo cáo của tuần trước về năng suất sản xuất, chất lượng, đơn đặt hàng của khách hàng và báo cáo nhà cung cấp. Tôi đã xem báo cáo năng suất sản xuất và cố gắng xác định ý nghĩa của nó. Anh có thể cho tôi biết thêm về báo cáo sản xuất này được không?"</a:t>
            </a:r>
            <a:endParaRPr lang="vi-VN" b="0" i="0" dirty="0">
              <a:solidFill>
                <a:srgbClr val="2D2D2D"/>
              </a:solidFill>
              <a:effectLst/>
              <a:latin typeface="Indeed Sans"/>
            </a:endParaRPr>
          </a:p>
          <a:p>
            <a:br>
              <a:rPr lang="vi-VN" dirty="0"/>
            </a:br>
            <a:endParaRPr dirty="0"/>
          </a:p>
        </p:txBody>
      </p:sp>
    </p:spTree>
    <p:extLst>
      <p:ext uri="{BB962C8B-B14F-4D97-AF65-F5344CB8AC3E}">
        <p14:creationId xmlns:p14="http://schemas.microsoft.com/office/powerpoint/2010/main" val="257758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2D2D2D"/>
                </a:solidFill>
                <a:effectLst/>
                <a:latin typeface="Indeed Sans"/>
              </a:rPr>
              <a:t>6. Đặt câu hỏi của bạn một cách tự tin và lịch sự</a:t>
            </a:r>
          </a:p>
          <a:p>
            <a:pPr algn="l"/>
            <a:r>
              <a:rPr lang="vi-VN" b="0" i="0" dirty="0">
                <a:solidFill>
                  <a:srgbClr val="2D2D2D"/>
                </a:solidFill>
                <a:effectLst/>
                <a:latin typeface="Indeed Sans"/>
              </a:rPr>
              <a:t>Tự tin có thể giúp cho nhóm của bạn thấy bạn hiểu những gì bạn biết và rằng bạn đang tận tâm lấp đầy khoảng trống kiến thức của mình. Điều này cũng có thể tăng cường mối quan hệ giữa bạn, nhóm của bạn hoặc người quản lý của bạn. Nó cho thấy rằng bạn tin tưởng vào những hiểu biết của họ và nhận ra chuyên môn của họ.</a:t>
            </a:r>
          </a:p>
          <a:p>
            <a:pPr algn="l"/>
            <a:r>
              <a:rPr lang="vi-VN" b="0" i="0" dirty="0">
                <a:solidFill>
                  <a:srgbClr val="2D2D2D"/>
                </a:solidFill>
                <a:effectLst/>
                <a:latin typeface="Indeed Sans"/>
              </a:rPr>
              <a:t>Tìm thời điểm thích hợp để đặt câu hỏi của bạn có thể đảm bảo bên kia có nhiều thời gian để trả lời đầy đủ. Điều này có thể giúp bạn cho nhóm hoặc người quản lý thấy bạn tôn trọng thời gian của họ. Ví dụ: bạn có thể tiếp cận người quản lý của mình sau một cuộc họp hoặc khi bạn chắc chắn rằng họ có thời gian để trả lời câu hỏi của bạn. Điều này cũng có thể đảm bảo bạn có thời gian để yêu cầu làm rõ chi tiết hoặc các câu hỏi khác.</a:t>
            </a:r>
          </a:p>
          <a:p>
            <a:br>
              <a:rPr lang="vi-VN" dirty="0"/>
            </a:br>
            <a:endParaRPr dirty="0"/>
          </a:p>
        </p:txBody>
      </p:sp>
    </p:spTree>
    <p:extLst>
      <p:ext uri="{BB962C8B-B14F-4D97-AF65-F5344CB8AC3E}">
        <p14:creationId xmlns:p14="http://schemas.microsoft.com/office/powerpoint/2010/main" val="2514378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8"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7695" y="2708747"/>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t>Smart Questions in Daily Work</a:t>
            </a:r>
            <a:endParaRPr lang="vi-VN" sz="54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Box 2">
            <a:extLst>
              <a:ext uri="{FF2B5EF4-FFF2-40B4-BE49-F238E27FC236}">
                <a16:creationId xmlns:a16="http://schemas.microsoft.com/office/drawing/2014/main" id="{538CCDB5-DBBF-636D-6C99-90DC6A246713}"/>
              </a:ext>
            </a:extLst>
          </p:cNvPr>
          <p:cNvSpPr txBox="1"/>
          <p:nvPr/>
        </p:nvSpPr>
        <p:spPr>
          <a:xfrm>
            <a:off x="433507" y="4620280"/>
            <a:ext cx="4645076" cy="523220"/>
          </a:xfrm>
          <a:prstGeom prst="rect">
            <a:avLst/>
          </a:prstGeom>
          <a:noFill/>
        </p:spPr>
        <p:txBody>
          <a:bodyPr wrap="square">
            <a:spAutoFit/>
          </a:bodyPr>
          <a:lstStyle/>
          <a:p>
            <a:r>
              <a:rPr lang="en-US" sz="1400" b="1" dirty="0">
                <a:solidFill>
                  <a:srgbClr val="A7D86D"/>
                </a:solidFill>
                <a:latin typeface="Poppins" panose="00000500000000000000" pitchFamily="2" charset="0"/>
                <a:cs typeface="Poppins" panose="00000500000000000000" pitchFamily="2" charset="0"/>
              </a:rPr>
              <a:t>Name: Le Van Ky Du</a:t>
            </a:r>
          </a:p>
          <a:p>
            <a:r>
              <a:rPr lang="en-US" b="1" dirty="0">
                <a:solidFill>
                  <a:srgbClr val="A7D86D"/>
                </a:solidFill>
                <a:latin typeface="Poppins" panose="00000500000000000000" pitchFamily="2" charset="0"/>
                <a:cs typeface="Poppins" panose="00000500000000000000" pitchFamily="2" charset="0"/>
              </a:rPr>
              <a:t>Date : 13/01/2024</a:t>
            </a:r>
            <a:endParaRPr lang="vi-VN" b="1" dirty="0">
              <a:solidFill>
                <a:srgbClr val="A7D86D"/>
              </a:solidFill>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03" name="Google Shape;303;p36"/>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1078899"/>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What is smart question ?</a:t>
            </a:r>
          </a:p>
        </p:txBody>
      </p:sp>
      <p:sp>
        <p:nvSpPr>
          <p:cNvPr id="99" name="Google Shape;99;p19"/>
          <p:cNvSpPr txBox="1">
            <a:spLocks noGrp="1"/>
          </p:cNvSpPr>
          <p:nvPr>
            <p:ph type="body" idx="1"/>
          </p:nvPr>
        </p:nvSpPr>
        <p:spPr>
          <a:xfrm>
            <a:off x="457200" y="257175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Asking questions is a common aspect of many professionals’ daily tasks. Questioning is a skill that can be honed to make conversations more productive.</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It can help you understand more about their company, responsibilities and profession. Understanding how to ask intelligent, in-depth questions can help you form strong professional relationships and expand your professional expertise. </a:t>
            </a:r>
          </a:p>
          <a:p>
            <a:pPr marL="457200" lvl="0" indent="-368300" algn="l" rtl="0">
              <a:spcBef>
                <a:spcPts val="600"/>
              </a:spcBef>
              <a:spcAft>
                <a:spcPts val="0"/>
              </a:spcAft>
              <a:buSzPts val="2200"/>
              <a:buChar char="●"/>
            </a:pPr>
            <a:endParaRPr lang="en-US" sz="1000" dirty="0">
              <a:latin typeface="Poppins" panose="00000500000000000000" pitchFamily="2" charset="0"/>
              <a:cs typeface="Poppins" panose="00000500000000000000" pitchFamily="2" charset="0"/>
            </a:endParaRPr>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err="1">
                <a:solidFill>
                  <a:srgbClr val="A7D86D"/>
                </a:solidFill>
              </a:rPr>
              <a:t>Why</a:t>
            </a:r>
            <a:r>
              <a:rPr lang="vi-VN" sz="4000" dirty="0">
                <a:solidFill>
                  <a:srgbClr val="A7D86D"/>
                </a:solidFill>
              </a:rPr>
              <a:t> </a:t>
            </a:r>
            <a:r>
              <a:rPr lang="vi-VN" sz="4000" dirty="0" err="1">
                <a:solidFill>
                  <a:srgbClr val="A7D86D"/>
                </a:solidFill>
              </a:rPr>
              <a:t>smart</a:t>
            </a:r>
            <a:r>
              <a:rPr lang="vi-VN" sz="4000" dirty="0">
                <a:solidFill>
                  <a:srgbClr val="A7D86D"/>
                </a:solidFill>
              </a:rPr>
              <a:t> </a:t>
            </a:r>
            <a:r>
              <a:rPr lang="vi-VN" sz="4000" dirty="0" err="1">
                <a:solidFill>
                  <a:srgbClr val="A7D86D"/>
                </a:solidFill>
              </a:rPr>
              <a:t>question</a:t>
            </a:r>
            <a:br>
              <a:rPr lang="vi-VN" sz="4000" dirty="0">
                <a:solidFill>
                  <a:srgbClr val="A7D86D"/>
                </a:solidFill>
              </a:rPr>
            </a:br>
            <a:r>
              <a:rPr lang="vi-VN" sz="4000" dirty="0">
                <a:solidFill>
                  <a:srgbClr val="A7D86D"/>
                </a:solidFill>
              </a:rPr>
              <a:t> </a:t>
            </a:r>
            <a:r>
              <a:rPr lang="vi-VN" sz="4000" dirty="0" err="1">
                <a:solidFill>
                  <a:srgbClr val="A7D86D"/>
                </a:solidFill>
              </a:rPr>
              <a:t>is</a:t>
            </a:r>
            <a:r>
              <a:rPr lang="vi-VN" sz="4000" dirty="0">
                <a:solidFill>
                  <a:srgbClr val="A7D86D"/>
                </a:solidFill>
              </a:rPr>
              <a:t> </a:t>
            </a:r>
            <a:r>
              <a:rPr lang="vi-VN" sz="4000" dirty="0" err="1">
                <a:solidFill>
                  <a:srgbClr val="A7D86D"/>
                </a:solidFill>
              </a:rPr>
              <a:t>Impotant</a:t>
            </a:r>
            <a:r>
              <a:rPr lang="vi-VN" sz="4000" dirty="0">
                <a:solidFill>
                  <a:srgbClr val="A7D86D"/>
                </a:solidFill>
              </a:rPr>
              <a:t>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1000" dirty="0">
                <a:latin typeface="Poppins" panose="00000500000000000000" pitchFamily="2" charset="0"/>
                <a:cs typeface="Poppins" panose="00000500000000000000" pitchFamily="2" charset="0"/>
              </a:rPr>
              <a:t>Smart questions are important because they can help you ask for specific information and get detailed answers. They can also help you show your knowledge because they give you the opportunity to demonstrate what you already know. Some other benefits of asking smart questions are:</a:t>
            </a:r>
          </a:p>
          <a:p>
            <a:endParaRPr lang="en-US" sz="1000" dirty="0">
              <a:latin typeface="Poppins" panose="00000500000000000000" pitchFamily="2" charset="0"/>
              <a:cs typeface="Poppins" panose="00000500000000000000" pitchFamily="2" charset="0"/>
            </a:endParaRPr>
          </a:p>
          <a:p>
            <a:r>
              <a:rPr lang="en-US" sz="1000" dirty="0">
                <a:latin typeface="Poppins" panose="00000500000000000000" pitchFamily="2" charset="0"/>
                <a:cs typeface="Poppins" panose="00000500000000000000" pitchFamily="2" charset="0"/>
              </a:rPr>
              <a:t>Helps form strong interpersonal relationships</a:t>
            </a:r>
          </a:p>
          <a:p>
            <a:r>
              <a:rPr lang="en-US" sz="1000" dirty="0">
                <a:latin typeface="Poppins" panose="00000500000000000000" pitchFamily="2" charset="0"/>
                <a:cs typeface="Poppins" panose="00000500000000000000" pitchFamily="2" charset="0"/>
              </a:rPr>
              <a:t>Expands your job proficiency</a:t>
            </a:r>
          </a:p>
          <a:p>
            <a:r>
              <a:rPr lang="en-US" sz="1000" dirty="0">
                <a:latin typeface="Poppins" panose="00000500000000000000" pitchFamily="2" charset="0"/>
                <a:cs typeface="Poppins" panose="00000500000000000000" pitchFamily="2" charset="0"/>
              </a:rPr>
              <a:t>Teaches specialized industry knowledge</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0220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1. Think about what you already know</a:t>
            </a:r>
          </a:p>
          <a:p>
            <a:r>
              <a:rPr lang="en-US" sz="1000" dirty="0">
                <a:latin typeface="Poppins" panose="00000500000000000000" pitchFamily="2" charset="0"/>
                <a:cs typeface="Poppins" panose="00000500000000000000" pitchFamily="2" charset="0"/>
              </a:rPr>
              <a:t>Reviewing your existing knowledge on a subject can help you pinpoint any gaps. This introspection helps you determine what type of questions to ask. Sometimes, your previous job knowledge can even help you discover the solution to your question</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2733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2. Confirm what you want to learn</a:t>
            </a:r>
          </a:p>
          <a:p>
            <a:r>
              <a:rPr lang="en-US" sz="1000" dirty="0">
                <a:solidFill>
                  <a:schemeClr val="tx1"/>
                </a:solidFill>
                <a:latin typeface="Poppins" panose="00000500000000000000" pitchFamily="2" charset="0"/>
                <a:cs typeface="Poppins" panose="00000500000000000000" pitchFamily="2" charset="0"/>
              </a:rPr>
              <a:t>Determining what you want to know more about can help you form smart questions. For example, you might be knowledgeable about certain safety regulations relating to your position, but you want to learn more about the safety regulations that apply to the whole organization. This gives you an idea of what type of information to ask your manager, peers or safety personnel.</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77736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3. Create a draft of your questions</a:t>
            </a:r>
          </a:p>
          <a:p>
            <a:r>
              <a:rPr lang="en-US" sz="1000" dirty="0">
                <a:solidFill>
                  <a:schemeClr val="tx1"/>
                </a:solidFill>
                <a:latin typeface="Poppins" panose="00000500000000000000" pitchFamily="2" charset="0"/>
                <a:cs typeface="Poppins" panose="00000500000000000000" pitchFamily="2" charset="0"/>
              </a:rPr>
              <a:t>Writing your questions down can help you identify ways to improve the quality of the request. This can ensure you're asking precise questions to encourage the answers you want to hear. Writing your inquiries can help you remember them during interviews, training sessions or company meetings. Outlining your question might address some components of your inquiry and provide a framework to refine and simplify your question.</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20909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4. Refine your questions</a:t>
            </a:r>
          </a:p>
          <a:p>
            <a:r>
              <a:rPr lang="en-US" sz="1000" dirty="0">
                <a:solidFill>
                  <a:schemeClr val="tx1"/>
                </a:solidFill>
                <a:latin typeface="Poppins" panose="00000500000000000000" pitchFamily="2" charset="0"/>
                <a:cs typeface="Poppins" panose="00000500000000000000" pitchFamily="2" charset="0"/>
              </a:rPr>
              <a:t>Adjusting your queries to more clearly convey what you want to know can lead to better answers by helping the person you're talking to better understand your request. Using the draft, analyze your word choice to determine if they effectively convey your question.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0289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5. Ensure simplicity</a:t>
            </a:r>
          </a:p>
          <a:p>
            <a:r>
              <a:rPr lang="en-US" sz="1000" dirty="0">
                <a:solidFill>
                  <a:schemeClr val="tx1"/>
                </a:solidFill>
                <a:latin typeface="Poppins" panose="00000500000000000000" pitchFamily="2" charset="0"/>
                <a:cs typeface="Poppins" panose="00000500000000000000" pitchFamily="2" charset="0"/>
              </a:rPr>
              <a:t>Directness can improve the quality of your discussion. Condensing your query int o one well-phrased question can increase the likelihood of getting the answer you want. Understanding how much the other person knows about the subject can also help you simplify your questions. This allows you to quickly ask the questions without taking time to explain the topic.</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54519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ask smart questions</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pPr marL="127000" indent="0">
              <a:buNone/>
            </a:pPr>
            <a:r>
              <a:rPr lang="en-US" sz="2000" b="1" dirty="0">
                <a:solidFill>
                  <a:srgbClr val="A7D86D"/>
                </a:solidFill>
                <a:latin typeface="Poppins" panose="00000500000000000000" pitchFamily="2" charset="0"/>
                <a:cs typeface="Poppins" panose="00000500000000000000" pitchFamily="2" charset="0"/>
              </a:rPr>
              <a:t>6. Ask your questions confidently and politely</a:t>
            </a:r>
          </a:p>
          <a:p>
            <a:r>
              <a:rPr lang="en-US" sz="1000" dirty="0">
                <a:solidFill>
                  <a:schemeClr val="tx1"/>
                </a:solidFill>
                <a:latin typeface="Poppins" panose="00000500000000000000" pitchFamily="2" charset="0"/>
                <a:cs typeface="Poppins" panose="00000500000000000000" pitchFamily="2" charset="0"/>
              </a:rPr>
              <a:t>Being confident can help show your team you understand what you know and that you're dedicated to filling your knowledge gaps. This may also strengthen the relationship between you, your team or your manager. It shows that you trust their insights and recognize their expertise.</a:t>
            </a:r>
          </a:p>
          <a:p>
            <a:r>
              <a:rPr lang="en-US" sz="1000" dirty="0">
                <a:solidFill>
                  <a:schemeClr val="tx1"/>
                </a:solidFill>
                <a:latin typeface="Poppins" panose="00000500000000000000" pitchFamily="2" charset="0"/>
                <a:cs typeface="Poppins" panose="00000500000000000000" pitchFamily="2" charset="0"/>
              </a:rPr>
              <a:t>Finding the right time to ask your questions can ensure the other party has plenty of time to answer fully. This can help you show your team or manager you respect their time.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535201948"/>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1679</Words>
  <Application>Microsoft Office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Poppins Light</vt:lpstr>
      <vt:lpstr>Sohne</vt:lpstr>
      <vt:lpstr>Poppins</vt:lpstr>
      <vt:lpstr>Sofia pro</vt:lpstr>
      <vt:lpstr>Lora</vt:lpstr>
      <vt:lpstr>Indeed Sans</vt:lpstr>
      <vt:lpstr>Muli Regular</vt:lpstr>
      <vt:lpstr>Gower template</vt:lpstr>
      <vt:lpstr>Smart Questions in Daily Work</vt:lpstr>
      <vt:lpstr>What is smart question ?</vt:lpstr>
      <vt:lpstr>Why smart question  is Impotant ?</vt:lpstr>
      <vt:lpstr>How to ask smart questions</vt:lpstr>
      <vt:lpstr>How to ask smart questions</vt:lpstr>
      <vt:lpstr>How to ask smart questions</vt:lpstr>
      <vt:lpstr>How to ask smart questions</vt:lpstr>
      <vt:lpstr>How to ask smart questions</vt:lpstr>
      <vt:lpstr>How to ask smart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in Java</dc:title>
  <dc:creator>L̴̆̈́̓̽͗̓̏̑͒̎̿͂̐̈́̈́̌͗̆̾̓͆̃̈́͋͌̑͆̈́͛̿͂̈̐̕̕͝͠͠e D</dc:creator>
  <cp:lastModifiedBy>L̴̆̈́̓̽͗̓̏̑͒̎̿͂̐̈́̈́̌͗̆̾̓͆̃̈́͋͌̑͆̈́͛̿͂̈̐̕̕͝͠͠e D</cp:lastModifiedBy>
  <cp:revision>22</cp:revision>
  <dcterms:modified xsi:type="dcterms:W3CDTF">2024-01-13T16:32:28Z</dcterms:modified>
</cp:coreProperties>
</file>