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1"/>
  </p:notesMasterIdLst>
  <p:sldIdLst>
    <p:sldId id="262" r:id="rId2"/>
    <p:sldId id="259" r:id="rId3"/>
    <p:sldId id="261" r:id="rId4"/>
    <p:sldId id="264" r:id="rId5"/>
    <p:sldId id="286" r:id="rId6"/>
    <p:sldId id="287" r:id="rId7"/>
    <p:sldId id="306" r:id="rId8"/>
    <p:sldId id="307" r:id="rId9"/>
    <p:sldId id="278" r:id="rId10"/>
  </p:sldIdLst>
  <p:sldSz cx="9144000" cy="5143500" type="screen16x9"/>
  <p:notesSz cx="6858000" cy="9144000"/>
  <p:embeddedFontLst>
    <p:embeddedFont>
      <p:font typeface="Muli Regular" panose="020B0604020202020204" charset="0"/>
      <p:regular r:id="rId12"/>
      <p:bold r:id="rId13"/>
      <p:italic r:id="rId14"/>
      <p:boldItalic r:id="rId15"/>
    </p:embeddedFont>
    <p:embeddedFont>
      <p:font typeface="Poppins" panose="00000500000000000000" pitchFamily="2" charset="0"/>
      <p:regular r:id="rId16"/>
      <p:bold r:id="rId17"/>
      <p:italic r:id="rId18"/>
      <p:boldItalic r:id="rId19"/>
    </p:embeddedFont>
    <p:embeddedFont>
      <p:font typeface="Poppins Light" panose="000004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D8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F4149A-223D-49CE-A041-D19B33636836}">
  <a:tblStyle styleId="{78F4149A-223D-49CE-A041-D19B3363683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040" autoAdjust="0"/>
  </p:normalViewPr>
  <p:slideViewPr>
    <p:cSldViewPr snapToGrid="0">
      <p:cViewPr varScale="1">
        <p:scale>
          <a:sx n="84" d="100"/>
          <a:sy n="84" d="100"/>
        </p:scale>
        <p:origin x="1418"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endParaRPr lang="en-US" dirty="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vi-VN" dirty="0"/>
              <a:t>Không có bất kì một cách tiếp cận học tập nào có thể phù hợp hết tất cả mọi người. Mỗi người chúng ta đều có những khả năng khác nhau, vì vậy phương pháp học tập nên được thiết kế riêng biệt cho từng cá nhân để có thể mang lại hiệu quả tốt nhất. Bài viết này sẽ giúp các bạn thiết kế phương pháp học phù hợp cho riêng mình. </a:t>
            </a:r>
          </a:p>
          <a:p>
            <a:pPr>
              <a:buFont typeface="Arial" panose="020B0604020202020204" pitchFamily="34" charset="0"/>
              <a:buChar char="•"/>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vi-VN" dirty="0"/>
              <a:t>các phương pháp học tập còn giúp bạn tiết kiệm được thời gian. Học tập kéo dài, thức đêm liên tục chỉ khiến đầu óc sức khỏe bạn mệt mỏi chồng chất nhiều hơn. Thay vì như vậy, học tập đúng cách sẽ giúp đầu óc được thư giãn, bản thân còn có nhiều cơ hội gặp gỡ bạn bè, thăm gia đình và chăm sóc bản thân hơn. </a:t>
            </a:r>
          </a:p>
          <a:p>
            <a:pPr>
              <a:buFont typeface="Arial" panose="020B0604020202020204" pitchFamily="34" charset="0"/>
              <a:buChar char="•"/>
            </a:pPr>
            <a:endParaRPr lang="vi-VN" dirty="0"/>
          </a:p>
          <a:p>
            <a:pPr>
              <a:buFont typeface="Arial" panose="020B0604020202020204" pitchFamily="34" charset="0"/>
              <a:buChar char="•"/>
            </a:pPr>
            <a:r>
              <a:rPr lang="vi-VN" dirty="0"/>
              <a:t>Ngoài ra, nó còn giúp bạn tiếp thu kiến lượng dễ dàng hơn, hiểu nhanh hơn gấp nhiều lần mà không phải gặp quá nhiều khó khăn.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680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1. Xác định mục tiêu rõ ràng</a:t>
            </a:r>
          </a:p>
          <a:p>
            <a:pPr marL="171450" lvl="0" indent="-171450" algn="l" rtl="0">
              <a:spcBef>
                <a:spcPts val="0"/>
              </a:spcBef>
              <a:spcAft>
                <a:spcPts val="0"/>
              </a:spcAft>
            </a:pPr>
            <a:r>
              <a:rPr lang="vi-VN" dirty="0"/>
              <a:t>giúp bạn định hình được mong muốn của bản thân, chỉ ra cần làm gì để đạt được thành tựu đó. Khi đã xác định được điều này, chắc chắn bạn sẽ có tinh thần làm việc và thái độ chăm chỉ một cách nghiêm túc hơn. </a:t>
            </a:r>
          </a:p>
          <a:p>
            <a:pPr marL="171450" lvl="0" indent="-171450" algn="l" rtl="0">
              <a:spcBef>
                <a:spcPts val="0"/>
              </a:spcBef>
              <a:spcAft>
                <a:spcPts val="0"/>
              </a:spcAft>
            </a:pPr>
            <a:r>
              <a:rPr lang="vi-VN" dirty="0"/>
              <a:t>giúp bạn không bị phân tâm bởi những điều không liên quan hoặc làm chậm quá trình học tập của bạn. Tránh được việc trì hoãn, mất động lực và mất cảm hứng để tiếp tục.</a:t>
            </a:r>
          </a:p>
          <a:p>
            <a:pPr marL="171450" lvl="0" indent="-171450" algn="l" rtl="0">
              <a:spcBef>
                <a:spcPts val="0"/>
              </a:spcBef>
              <a:spcAft>
                <a:spcPts val="0"/>
              </a:spcAft>
            </a:pPr>
            <a:endParaRPr lang="vi-VN" dirty="0"/>
          </a:p>
          <a:p>
            <a:pPr marL="171450" lvl="0" indent="-171450" algn="l" rtl="0">
              <a:spcBef>
                <a:spcPts val="0"/>
              </a:spcBef>
              <a:spcAft>
                <a:spcPts val="0"/>
              </a:spcAft>
            </a:pPr>
            <a:endParaRPr lang="vi-VN" dirty="0"/>
          </a:p>
          <a:p>
            <a:pPr marL="0" lvl="0" indent="0" algn="l" rtl="0">
              <a:spcBef>
                <a:spcPts val="0"/>
              </a:spcBef>
              <a:spcAft>
                <a:spcPts val="0"/>
              </a:spcAft>
              <a:buNone/>
            </a:pPr>
            <a:r>
              <a:rPr lang="vi-VN" dirty="0"/>
              <a:t>2. Xác định kế hoạch phù hợp với bản thân</a:t>
            </a:r>
          </a:p>
          <a:p>
            <a:pPr marL="171450" lvl="0" indent="-171450" algn="l" rtl="0">
              <a:spcBef>
                <a:spcPts val="0"/>
              </a:spcBef>
              <a:spcAft>
                <a:spcPts val="0"/>
              </a:spcAft>
            </a:pPr>
            <a:r>
              <a:rPr lang="vi-VN" dirty="0"/>
              <a:t>giúp bạn không bị quên bất kỳ công việc nào cũng như nhắc nhở bản thân phải hoàn thành theo đúng phần việc đã đặt ra. Bằng cách phân loại, sắp xếp các đầu mục công việc theo thứ tự quan trọng và thời gian hoàn thành. </a:t>
            </a:r>
            <a:endParaRPr dirty="0"/>
          </a:p>
        </p:txBody>
      </p:sp>
    </p:spTree>
    <p:extLst>
      <p:ext uri="{BB962C8B-B14F-4D97-AF65-F5344CB8AC3E}">
        <p14:creationId xmlns:p14="http://schemas.microsoft.com/office/powerpoint/2010/main" val="3275063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3. </a:t>
            </a:r>
            <a:r>
              <a:rPr lang="en-US" dirty="0" err="1"/>
              <a:t>Ghi</a:t>
            </a:r>
            <a:r>
              <a:rPr lang="en-US" dirty="0"/>
              <a:t> </a:t>
            </a:r>
            <a:r>
              <a:rPr lang="en-US" dirty="0" err="1"/>
              <a:t>chú</a:t>
            </a:r>
            <a:endParaRPr lang="en-US" dirty="0"/>
          </a:p>
          <a:p>
            <a:pPr marL="0" lvl="0" indent="0" algn="l" rtl="0">
              <a:spcBef>
                <a:spcPts val="0"/>
              </a:spcBef>
              <a:spcAft>
                <a:spcPts val="0"/>
              </a:spcAft>
              <a:buNone/>
            </a:pPr>
            <a:r>
              <a:rPr lang="en-US" dirty="0" err="1"/>
              <a:t>bạn</a:t>
            </a:r>
            <a:r>
              <a:rPr lang="en-US" dirty="0"/>
              <a:t> </a:t>
            </a:r>
            <a:r>
              <a:rPr lang="en-US" dirty="0" err="1"/>
              <a:t>cần</a:t>
            </a:r>
            <a:r>
              <a:rPr lang="en-US" dirty="0"/>
              <a:t> </a:t>
            </a:r>
            <a:r>
              <a:rPr lang="en-US" dirty="0" err="1"/>
              <a:t>phải</a:t>
            </a:r>
            <a:r>
              <a:rPr lang="en-US" dirty="0"/>
              <a:t> </a:t>
            </a:r>
            <a:r>
              <a:rPr lang="en-US" dirty="0" err="1"/>
              <a:t>ghi</a:t>
            </a:r>
            <a:r>
              <a:rPr lang="en-US" dirty="0"/>
              <a:t> </a:t>
            </a:r>
            <a:r>
              <a:rPr lang="en-US" dirty="0" err="1"/>
              <a:t>chú</a:t>
            </a:r>
            <a:r>
              <a:rPr lang="en-US" dirty="0"/>
              <a:t> </a:t>
            </a:r>
            <a:r>
              <a:rPr lang="en-US" dirty="0" err="1"/>
              <a:t>kiến</a:t>
            </a:r>
            <a:r>
              <a:rPr lang="en-US" dirty="0"/>
              <a:t> </a:t>
            </a:r>
            <a:r>
              <a:rPr lang="en-US" dirty="0" err="1"/>
              <a:t>thức</a:t>
            </a:r>
            <a:r>
              <a:rPr lang="en-US" dirty="0"/>
              <a:t> </a:t>
            </a:r>
            <a:r>
              <a:rPr lang="en-US" dirty="0" err="1"/>
              <a:t>rõ</a:t>
            </a:r>
            <a:r>
              <a:rPr lang="en-US" dirty="0"/>
              <a:t> </a:t>
            </a:r>
            <a:r>
              <a:rPr lang="en-US" dirty="0" err="1"/>
              <a:t>ràng</a:t>
            </a:r>
            <a:r>
              <a:rPr lang="en-US" dirty="0"/>
              <a:t>, </a:t>
            </a:r>
            <a:r>
              <a:rPr lang="en-US" dirty="0" err="1"/>
              <a:t>trình</a:t>
            </a:r>
            <a:r>
              <a:rPr lang="en-US" dirty="0"/>
              <a:t> </a:t>
            </a:r>
            <a:r>
              <a:rPr lang="en-US" dirty="0" err="1"/>
              <a:t>bày</a:t>
            </a:r>
            <a:r>
              <a:rPr lang="en-US" dirty="0"/>
              <a:t> </a:t>
            </a:r>
            <a:r>
              <a:rPr lang="en-US" dirty="0" err="1"/>
              <a:t>ngắn</a:t>
            </a:r>
            <a:r>
              <a:rPr lang="en-US" dirty="0"/>
              <a:t> </a:t>
            </a:r>
            <a:r>
              <a:rPr lang="en-US" dirty="0" err="1"/>
              <a:t>gọn</a:t>
            </a:r>
            <a:r>
              <a:rPr lang="en-US" dirty="0"/>
              <a:t>, </a:t>
            </a:r>
            <a:r>
              <a:rPr lang="en-US" dirty="0" err="1"/>
              <a:t>xúc</a:t>
            </a:r>
            <a:r>
              <a:rPr lang="en-US" dirty="0"/>
              <a:t> </a:t>
            </a:r>
            <a:r>
              <a:rPr lang="en-US" dirty="0" err="1"/>
              <a:t>tích</a:t>
            </a:r>
            <a:r>
              <a:rPr lang="en-US" dirty="0"/>
              <a:t> </a:t>
            </a:r>
            <a:r>
              <a:rPr lang="en-US" dirty="0" err="1"/>
              <a:t>với</a:t>
            </a:r>
            <a:r>
              <a:rPr lang="en-US" dirty="0"/>
              <a:t> </a:t>
            </a:r>
            <a:r>
              <a:rPr lang="en-US" dirty="0" err="1"/>
              <a:t>những</a:t>
            </a:r>
            <a:r>
              <a:rPr lang="en-US" dirty="0"/>
              <a:t> ý </a:t>
            </a:r>
            <a:r>
              <a:rPr lang="en-US" dirty="0" err="1"/>
              <a:t>chính</a:t>
            </a:r>
            <a:r>
              <a:rPr lang="en-US" dirty="0"/>
              <a: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4. </a:t>
            </a:r>
            <a:r>
              <a:rPr lang="en-US" dirty="0" err="1"/>
              <a:t>Áp</a:t>
            </a:r>
            <a:r>
              <a:rPr lang="en-US" dirty="0"/>
              <a:t> </a:t>
            </a:r>
            <a:r>
              <a:rPr lang="en-US" dirty="0" err="1"/>
              <a:t>dụng</a:t>
            </a:r>
            <a:r>
              <a:rPr lang="en-US" dirty="0"/>
              <a:t> </a:t>
            </a:r>
            <a:r>
              <a:rPr lang="en-US" dirty="0" err="1"/>
              <a:t>vào</a:t>
            </a:r>
            <a:r>
              <a:rPr lang="en-US" dirty="0"/>
              <a:t> </a:t>
            </a:r>
            <a:r>
              <a:rPr lang="en-US" dirty="0" err="1"/>
              <a:t>thực</a:t>
            </a:r>
            <a:r>
              <a:rPr lang="en-US" dirty="0"/>
              <a:t> </a:t>
            </a:r>
            <a:r>
              <a:rPr lang="en-US" dirty="0" err="1"/>
              <a:t>tế</a:t>
            </a:r>
            <a:endParaRPr lang="en-US" dirty="0"/>
          </a:p>
          <a:p>
            <a:pPr marL="0" lvl="0" indent="0" algn="l" rtl="0">
              <a:spcBef>
                <a:spcPts val="0"/>
              </a:spcBef>
              <a:spcAft>
                <a:spcPts val="0"/>
              </a:spcAft>
              <a:buNone/>
            </a:pPr>
            <a:r>
              <a:rPr lang="vi-VN" dirty="0"/>
              <a:t>cách tốt nhất là nên áp dụng kiến thức đó vào cuộc sống. Nhờ vậy có thể hiểu được bản chất của kiến thức đó và ghi nhớ được lâu hơn.</a:t>
            </a:r>
            <a:endParaRPr lang="en-US" dirty="0"/>
          </a:p>
        </p:txBody>
      </p:sp>
    </p:spTree>
    <p:extLst>
      <p:ext uri="{BB962C8B-B14F-4D97-AF65-F5344CB8AC3E}">
        <p14:creationId xmlns:p14="http://schemas.microsoft.com/office/powerpoint/2010/main" val="2479205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5 . Tin tưởng bản thân</a:t>
            </a:r>
          </a:p>
          <a:p>
            <a:pPr marL="0" lvl="0" indent="0" algn="l" rtl="0">
              <a:spcBef>
                <a:spcPts val="0"/>
              </a:spcBef>
              <a:spcAft>
                <a:spcPts val="0"/>
              </a:spcAft>
              <a:buNone/>
            </a:pPr>
            <a:r>
              <a:rPr lang="vi-VN" dirty="0"/>
              <a:t>Đây là điều cuối cùng và cũng là điều quan trọng. Niềm tin luôn là nền tảng vững chắc đi đến thành công. Có sự tin tưởng vào khả năng của bản thân sẽ tạo ra động lực để phấn đấu, có nhiệt huyết để kiên trì đến cùng.</a:t>
            </a:r>
            <a:endParaRPr dirty="0"/>
          </a:p>
        </p:txBody>
      </p:sp>
    </p:spTree>
    <p:extLst>
      <p:ext uri="{BB962C8B-B14F-4D97-AF65-F5344CB8AC3E}">
        <p14:creationId xmlns:p14="http://schemas.microsoft.com/office/powerpoint/2010/main" val="3767721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5150275" y="2175625"/>
            <a:ext cx="3879000" cy="2870460"/>
          </a:xfrm>
          <a:prstGeom prst="rect">
            <a:avLst/>
          </a:prstGeom>
          <a:noFill/>
          <a:ln>
            <a:noFill/>
          </a:ln>
        </p:spPr>
      </p:pic>
      <p:sp>
        <p:nvSpPr>
          <p:cNvPr id="14" name="Google Shape;14;p3"/>
          <p:cNvSpPr txBox="1">
            <a:spLocks noGrp="1"/>
          </p:cNvSpPr>
          <p:nvPr>
            <p:ph type="ctrTitle"/>
          </p:nvPr>
        </p:nvSpPr>
        <p:spPr>
          <a:xfrm>
            <a:off x="685800" y="1811950"/>
            <a:ext cx="49731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144850"/>
            <a:ext cx="24936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1800"/>
              <a:buNone/>
              <a:defRPr sz="1800">
                <a:solidFill>
                  <a:schemeClr val="accent5"/>
                </a:solidFill>
              </a:defRPr>
            </a:lvl1pPr>
            <a:lvl2pPr lvl="1" rtl="0">
              <a:spcBef>
                <a:spcPts val="0"/>
              </a:spcBef>
              <a:spcAft>
                <a:spcPts val="0"/>
              </a:spcAft>
              <a:buSzPts val="1800"/>
              <a:buNone/>
              <a:defRPr sz="1800">
                <a:solidFill>
                  <a:schemeClr val="accent5"/>
                </a:solidFill>
              </a:defRPr>
            </a:lvl2pPr>
            <a:lvl3pPr lvl="2" rtl="0">
              <a:spcBef>
                <a:spcPts val="0"/>
              </a:spcBef>
              <a:spcAft>
                <a:spcPts val="0"/>
              </a:spcAft>
              <a:buClr>
                <a:schemeClr val="accent5"/>
              </a:buClr>
              <a:buSzPts val="1800"/>
              <a:buNone/>
              <a:defRPr sz="1800">
                <a:solidFill>
                  <a:schemeClr val="accent5"/>
                </a:solidFill>
              </a:defRPr>
            </a:lvl3pPr>
            <a:lvl4pPr lvl="3" rtl="0">
              <a:spcBef>
                <a:spcPts val="0"/>
              </a:spcBef>
              <a:spcAft>
                <a:spcPts val="0"/>
              </a:spcAft>
              <a:buClr>
                <a:schemeClr val="accent5"/>
              </a:buClr>
              <a:buSzPts val="1800"/>
              <a:buNone/>
              <a:defRPr sz="1800">
                <a:solidFill>
                  <a:schemeClr val="accent5"/>
                </a:solidFill>
              </a:defRPr>
            </a:lvl4pPr>
            <a:lvl5pPr lvl="4" rtl="0">
              <a:spcBef>
                <a:spcPts val="0"/>
              </a:spcBef>
              <a:spcAft>
                <a:spcPts val="0"/>
              </a:spcAft>
              <a:buClr>
                <a:schemeClr val="accent5"/>
              </a:buClr>
              <a:buSzPts val="1800"/>
              <a:buNone/>
              <a:defRPr sz="1800">
                <a:solidFill>
                  <a:schemeClr val="accent5"/>
                </a:solidFill>
              </a:defRPr>
            </a:lvl5pPr>
            <a:lvl6pPr lvl="5" rtl="0">
              <a:spcBef>
                <a:spcPts val="0"/>
              </a:spcBef>
              <a:spcAft>
                <a:spcPts val="0"/>
              </a:spcAft>
              <a:buClr>
                <a:schemeClr val="accent5"/>
              </a:buClr>
              <a:buSzPts val="1800"/>
              <a:buNone/>
              <a:defRPr sz="1800">
                <a:solidFill>
                  <a:schemeClr val="accent5"/>
                </a:solidFill>
              </a:defRPr>
            </a:lvl6pPr>
            <a:lvl7pPr lvl="6" rtl="0">
              <a:spcBef>
                <a:spcPts val="0"/>
              </a:spcBef>
              <a:spcAft>
                <a:spcPts val="0"/>
              </a:spcAft>
              <a:buClr>
                <a:schemeClr val="accent5"/>
              </a:buClr>
              <a:buSzPts val="1800"/>
              <a:buNone/>
              <a:defRPr sz="1800">
                <a:solidFill>
                  <a:schemeClr val="accent5"/>
                </a:solidFill>
              </a:defRPr>
            </a:lvl7pPr>
            <a:lvl8pPr lvl="7" rtl="0">
              <a:spcBef>
                <a:spcPts val="0"/>
              </a:spcBef>
              <a:spcAft>
                <a:spcPts val="0"/>
              </a:spcAft>
              <a:buClr>
                <a:schemeClr val="accent5"/>
              </a:buClr>
              <a:buSzPts val="1800"/>
              <a:buNone/>
              <a:defRPr sz="1800">
                <a:solidFill>
                  <a:schemeClr val="accent5"/>
                </a:solidFill>
              </a:defRPr>
            </a:lvl8pPr>
            <a:lvl9pPr lvl="8" rtl="0">
              <a:spcBef>
                <a:spcPts val="0"/>
              </a:spcBef>
              <a:spcAft>
                <a:spcPts val="0"/>
              </a:spcAft>
              <a:buClr>
                <a:schemeClr val="accent5"/>
              </a:buClr>
              <a:buSzPts val="1800"/>
              <a:buNone/>
              <a:defRPr sz="1800">
                <a:solidFill>
                  <a:schemeClr val="accent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5289349" y="2301324"/>
            <a:ext cx="3702249" cy="2686125"/>
          </a:xfrm>
          <a:prstGeom prst="rect">
            <a:avLst/>
          </a:prstGeom>
          <a:noFill/>
          <a:ln>
            <a:noFill/>
          </a:ln>
        </p:spPr>
      </p:pic>
      <p:sp>
        <p:nvSpPr>
          <p:cNvPr id="23" name="Google Shape;23;p5"/>
          <p:cNvSpPr txBox="1">
            <a:spLocks noGrp="1"/>
          </p:cNvSpPr>
          <p:nvPr>
            <p:ph type="title"/>
          </p:nvPr>
        </p:nvSpPr>
        <p:spPr>
          <a:xfrm>
            <a:off x="457200" y="1044175"/>
            <a:ext cx="6300300" cy="857400"/>
          </a:xfrm>
          <a:prstGeom prst="rect">
            <a:avLst/>
          </a:prstGeom>
        </p:spPr>
        <p:txBody>
          <a:bodyPr spcFirstLastPara="1" wrap="square" lIns="0" tIns="0" rIns="0" bIns="0"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4" name="Google Shape;24;p5"/>
          <p:cNvSpPr txBox="1">
            <a:spLocks noGrp="1"/>
          </p:cNvSpPr>
          <p:nvPr>
            <p:ph type="body" idx="1"/>
          </p:nvPr>
        </p:nvSpPr>
        <p:spPr>
          <a:xfrm>
            <a:off x="457200" y="2038350"/>
            <a:ext cx="4929300" cy="1862700"/>
          </a:xfrm>
          <a:prstGeom prst="rect">
            <a:avLst/>
          </a:prstGeom>
        </p:spPr>
        <p:txBody>
          <a:bodyPr spcFirstLastPara="1" wrap="square" lIns="0" tIns="0" rIns="0" bIns="0" anchor="t" anchorCtr="0">
            <a:noAutofit/>
          </a:bodyPr>
          <a:lstStyle>
            <a:lvl1pPr marL="457200" lvl="0" indent="-368300">
              <a:spcBef>
                <a:spcPts val="600"/>
              </a:spcBef>
              <a:spcAft>
                <a:spcPts val="0"/>
              </a:spcAft>
              <a:buSzPts val="2200"/>
              <a:buChar char="●"/>
              <a:defRPr/>
            </a:lvl1pPr>
            <a:lvl2pPr marL="914400" lvl="1" indent="-368300">
              <a:spcBef>
                <a:spcPts val="0"/>
              </a:spcBef>
              <a:spcAft>
                <a:spcPts val="0"/>
              </a:spcAft>
              <a:buSzPts val="2200"/>
              <a:buChar char="○"/>
              <a:defRPr/>
            </a:lvl2pPr>
            <a:lvl3pPr marL="1371600" lvl="2" indent="-368300">
              <a:spcBef>
                <a:spcPts val="0"/>
              </a:spcBef>
              <a:spcAft>
                <a:spcPts val="0"/>
              </a:spcAft>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57200" y="1044175"/>
            <a:ext cx="6300300" cy="857400"/>
          </a:xfrm>
          <a:prstGeom prst="rect">
            <a:avLst/>
          </a:prstGeom>
        </p:spPr>
        <p:txBody>
          <a:bodyPr spcFirstLastPara="1" wrap="square" lIns="0" tIns="0" rIns="0" bIns="0" anchor="b"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41" name="Google Shape;41;p8"/>
          <p:cNvSpPr txBox="1">
            <a:spLocks noGrp="1"/>
          </p:cNvSpPr>
          <p:nvPr>
            <p:ph type="body" idx="1"/>
          </p:nvPr>
        </p:nvSpPr>
        <p:spPr>
          <a:xfrm>
            <a:off x="457200" y="2082325"/>
            <a:ext cx="2359800" cy="2843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2" name="Google Shape;42;p8"/>
          <p:cNvSpPr txBox="1">
            <a:spLocks noGrp="1"/>
          </p:cNvSpPr>
          <p:nvPr>
            <p:ph type="body" idx="2"/>
          </p:nvPr>
        </p:nvSpPr>
        <p:spPr>
          <a:xfrm>
            <a:off x="3392100" y="2082325"/>
            <a:ext cx="2359800" cy="2843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3" name="Google Shape;43;p8"/>
          <p:cNvSpPr txBox="1">
            <a:spLocks noGrp="1"/>
          </p:cNvSpPr>
          <p:nvPr>
            <p:ph type="body" idx="3"/>
          </p:nvPr>
        </p:nvSpPr>
        <p:spPr>
          <a:xfrm>
            <a:off x="6326997" y="2082325"/>
            <a:ext cx="2359800" cy="2843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4" name="Google Shape;44;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pic>
        <p:nvPicPr>
          <p:cNvPr id="57" name="Google Shape;57;p12"/>
          <p:cNvPicPr preferRelativeResize="0"/>
          <p:nvPr/>
        </p:nvPicPr>
        <p:blipFill>
          <a:blip r:embed="rId2">
            <a:alphaModFix/>
          </a:blip>
          <a:stretch>
            <a:fillRect/>
          </a:stretch>
        </p:blipFill>
        <p:spPr>
          <a:xfrm>
            <a:off x="5541170" y="2518284"/>
            <a:ext cx="3450425" cy="2472825"/>
          </a:xfrm>
          <a:prstGeom prst="rect">
            <a:avLst/>
          </a:prstGeom>
          <a:noFill/>
          <a:ln>
            <a:noFill/>
          </a:ln>
        </p:spPr>
      </p:pic>
      <p:sp>
        <p:nvSpPr>
          <p:cNvPr id="58" name="Google Shape;58;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no illustration">
  <p:cSld name="BLANK_1">
    <p:spTree>
      <p:nvGrpSpPr>
        <p:cNvPr id="1" name="Shape 59"/>
        <p:cNvGrpSpPr/>
        <p:nvPr/>
      </p:nvGrpSpPr>
      <p:grpSpPr>
        <a:xfrm>
          <a:off x="0" y="0"/>
          <a:ext cx="0" cy="0"/>
          <a:chOff x="0" y="0"/>
          <a:chExt cx="0" cy="0"/>
        </a:xfrm>
      </p:grpSpPr>
      <p:sp>
        <p:nvSpPr>
          <p:cNvPr id="60" name="Google Shape;60;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044175"/>
            <a:ext cx="63003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1pPr>
            <a:lvl2pPr lvl="1">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2pPr>
            <a:lvl3pPr lvl="2">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3pPr>
            <a:lvl4pPr lvl="3">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4pPr>
            <a:lvl5pPr lvl="4">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5pPr>
            <a:lvl6pPr lvl="5">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6pPr>
            <a:lvl7pPr lvl="6">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7pPr>
            <a:lvl8pPr lvl="7">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8pPr>
            <a:lvl9pPr lvl="8">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457200" y="2038350"/>
            <a:ext cx="4929300" cy="1862700"/>
          </a:xfrm>
          <a:prstGeom prst="rect">
            <a:avLst/>
          </a:prstGeom>
          <a:noFill/>
          <a:ln>
            <a:noFill/>
          </a:ln>
        </p:spPr>
        <p:txBody>
          <a:bodyPr spcFirstLastPara="1" wrap="square" lIns="0" tIns="0" rIns="0" bIns="0" anchor="t" anchorCtr="0">
            <a:noAutofit/>
          </a:bodyPr>
          <a:lstStyle>
            <a:lvl1pPr marL="457200" lvl="0" indent="-368300">
              <a:lnSpc>
                <a:spcPct val="115000"/>
              </a:lnSpc>
              <a:spcBef>
                <a:spcPts val="600"/>
              </a:spcBef>
              <a:spcAft>
                <a:spcPts val="0"/>
              </a:spcAft>
              <a:buClr>
                <a:schemeClr val="dk2"/>
              </a:buClr>
              <a:buSzPts val="2200"/>
              <a:buFont typeface="Muli Regular"/>
              <a:buChar char="●"/>
              <a:defRPr sz="2200">
                <a:solidFill>
                  <a:schemeClr val="dk1"/>
                </a:solidFill>
                <a:latin typeface="Muli Regular"/>
                <a:ea typeface="Muli Regular"/>
                <a:cs typeface="Muli Regular"/>
                <a:sym typeface="Muli Regular"/>
              </a:defRPr>
            </a:lvl1pPr>
            <a:lvl2pPr marL="914400" lvl="1" indent="-368300">
              <a:lnSpc>
                <a:spcPct val="115000"/>
              </a:lnSpc>
              <a:spcBef>
                <a:spcPts val="0"/>
              </a:spcBef>
              <a:spcAft>
                <a:spcPts val="0"/>
              </a:spcAft>
              <a:buClr>
                <a:schemeClr val="accent5"/>
              </a:buClr>
              <a:buSzPts val="2200"/>
              <a:buFont typeface="Muli Regular"/>
              <a:buChar char="○"/>
              <a:defRPr sz="2200">
                <a:solidFill>
                  <a:schemeClr val="dk1"/>
                </a:solidFill>
                <a:latin typeface="Muli Regular"/>
                <a:ea typeface="Muli Regular"/>
                <a:cs typeface="Muli Regular"/>
                <a:sym typeface="Muli Regular"/>
              </a:defRPr>
            </a:lvl2pPr>
            <a:lvl3pPr marL="1371600" lvl="2" indent="-368300">
              <a:lnSpc>
                <a:spcPct val="115000"/>
              </a:lnSpc>
              <a:spcBef>
                <a:spcPts val="0"/>
              </a:spcBef>
              <a:spcAft>
                <a:spcPts val="0"/>
              </a:spcAft>
              <a:buClr>
                <a:schemeClr val="accent4"/>
              </a:buClr>
              <a:buSzPts val="2200"/>
              <a:buFont typeface="Muli Regular"/>
              <a:buChar char="■"/>
              <a:defRPr sz="2200">
                <a:solidFill>
                  <a:schemeClr val="dk1"/>
                </a:solidFill>
                <a:latin typeface="Muli Regular"/>
                <a:ea typeface="Muli Regular"/>
                <a:cs typeface="Muli Regular"/>
                <a:sym typeface="Muli Regular"/>
              </a:defRPr>
            </a:lvl3pPr>
            <a:lvl4pPr marL="1828800" lvl="3"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4pPr>
            <a:lvl5pPr marL="2286000" lvl="4"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5pPr>
            <a:lvl6pPr marL="2743200" lvl="5"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6pPr>
            <a:lvl7pPr marL="3200400" lvl="6"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7pPr>
            <a:lvl8pPr marL="3657600" lvl="7"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8pPr>
            <a:lvl9pPr marL="4114800" lvl="8"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dk2"/>
                </a:solidFill>
                <a:latin typeface="Poppins Light"/>
                <a:ea typeface="Poppins Light"/>
                <a:cs typeface="Poppins Light"/>
                <a:sym typeface="Poppins Light"/>
              </a:defRPr>
            </a:lvl1pPr>
            <a:lvl2pPr lvl="1" algn="r">
              <a:buNone/>
              <a:defRPr sz="1300">
                <a:solidFill>
                  <a:schemeClr val="dk2"/>
                </a:solidFill>
                <a:latin typeface="Poppins Light"/>
                <a:ea typeface="Poppins Light"/>
                <a:cs typeface="Poppins Light"/>
                <a:sym typeface="Poppins Light"/>
              </a:defRPr>
            </a:lvl2pPr>
            <a:lvl3pPr lvl="2" algn="r">
              <a:buNone/>
              <a:defRPr sz="1300">
                <a:solidFill>
                  <a:schemeClr val="dk2"/>
                </a:solidFill>
                <a:latin typeface="Poppins Light"/>
                <a:ea typeface="Poppins Light"/>
                <a:cs typeface="Poppins Light"/>
                <a:sym typeface="Poppins Light"/>
              </a:defRPr>
            </a:lvl3pPr>
            <a:lvl4pPr lvl="3" algn="r">
              <a:buNone/>
              <a:defRPr sz="1300">
                <a:solidFill>
                  <a:schemeClr val="dk2"/>
                </a:solidFill>
                <a:latin typeface="Poppins Light"/>
                <a:ea typeface="Poppins Light"/>
                <a:cs typeface="Poppins Light"/>
                <a:sym typeface="Poppins Light"/>
              </a:defRPr>
            </a:lvl4pPr>
            <a:lvl5pPr lvl="4" algn="r">
              <a:buNone/>
              <a:defRPr sz="1300">
                <a:solidFill>
                  <a:schemeClr val="dk2"/>
                </a:solidFill>
                <a:latin typeface="Poppins Light"/>
                <a:ea typeface="Poppins Light"/>
                <a:cs typeface="Poppins Light"/>
                <a:sym typeface="Poppins Light"/>
              </a:defRPr>
            </a:lvl5pPr>
            <a:lvl6pPr lvl="5" algn="r">
              <a:buNone/>
              <a:defRPr sz="1300">
                <a:solidFill>
                  <a:schemeClr val="dk2"/>
                </a:solidFill>
                <a:latin typeface="Poppins Light"/>
                <a:ea typeface="Poppins Light"/>
                <a:cs typeface="Poppins Light"/>
                <a:sym typeface="Poppins Light"/>
              </a:defRPr>
            </a:lvl6pPr>
            <a:lvl7pPr lvl="6" algn="r">
              <a:buNone/>
              <a:defRPr sz="1300">
                <a:solidFill>
                  <a:schemeClr val="dk2"/>
                </a:solidFill>
                <a:latin typeface="Poppins Light"/>
                <a:ea typeface="Poppins Light"/>
                <a:cs typeface="Poppins Light"/>
                <a:sym typeface="Poppins Light"/>
              </a:defRPr>
            </a:lvl7pPr>
            <a:lvl8pPr lvl="7" algn="r">
              <a:buNone/>
              <a:defRPr sz="1300">
                <a:solidFill>
                  <a:schemeClr val="dk2"/>
                </a:solidFill>
                <a:latin typeface="Poppins Light"/>
                <a:ea typeface="Poppins Light"/>
                <a:cs typeface="Poppins Light"/>
                <a:sym typeface="Poppins Light"/>
              </a:defRPr>
            </a:lvl8pPr>
            <a:lvl9pPr lvl="8" algn="r">
              <a:buNone/>
              <a:defRPr sz="1300">
                <a:solidFill>
                  <a:schemeClr val="dk2"/>
                </a:solidFill>
                <a:latin typeface="Poppins Light"/>
                <a:ea typeface="Poppins Light"/>
                <a:cs typeface="Poppins Light"/>
                <a:sym typeface="Poppins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4" r:id="rId3"/>
    <p:sldLayoutId id="2147483658" r:id="rId4"/>
    <p:sldLayoutId id="2147483659"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ctrTitle" idx="4294967295"/>
          </p:nvPr>
        </p:nvSpPr>
        <p:spPr>
          <a:xfrm>
            <a:off x="267695" y="2708747"/>
            <a:ext cx="49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5400" dirty="0"/>
              <a:t>Learn Fast</a:t>
            </a:r>
            <a:endParaRPr lang="vi-VN" sz="5400" dirty="0"/>
          </a:p>
        </p:txBody>
      </p:sp>
      <p:sp>
        <p:nvSpPr>
          <p:cNvPr id="107" name="Google Shape;107;p20"/>
          <p:cNvSpPr/>
          <p:nvPr/>
        </p:nvSpPr>
        <p:spPr>
          <a:xfrm>
            <a:off x="7282278" y="3011993"/>
            <a:ext cx="339869" cy="32451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20"/>
          <p:cNvGrpSpPr/>
          <p:nvPr/>
        </p:nvGrpSpPr>
        <p:grpSpPr>
          <a:xfrm>
            <a:off x="6860474" y="1189660"/>
            <a:ext cx="1456028" cy="1456403"/>
            <a:chOff x="6654650" y="3665275"/>
            <a:chExt cx="409100" cy="409125"/>
          </a:xfrm>
        </p:grpSpPr>
        <p:sp>
          <p:nvSpPr>
            <p:cNvPr id="109" name="Google Shape;109;p2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A7A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A7A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20"/>
          <p:cNvGrpSpPr/>
          <p:nvPr/>
        </p:nvGrpSpPr>
        <p:grpSpPr>
          <a:xfrm rot="1056949">
            <a:off x="5457333" y="2334562"/>
            <a:ext cx="961941" cy="962053"/>
            <a:chOff x="570875" y="4322250"/>
            <a:chExt cx="443300" cy="443325"/>
          </a:xfrm>
        </p:grpSpPr>
        <p:sp>
          <p:nvSpPr>
            <p:cNvPr id="112" name="Google Shape;112;p2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20"/>
          <p:cNvSpPr/>
          <p:nvPr/>
        </p:nvSpPr>
        <p:spPr>
          <a:xfrm rot="2466722">
            <a:off x="5565166" y="1471935"/>
            <a:ext cx="472204" cy="45087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rot="-1609319">
            <a:off x="6255742" y="1755624"/>
            <a:ext cx="339819" cy="32447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rot="2926198">
            <a:off x="8316146" y="2012664"/>
            <a:ext cx="254474" cy="24298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rot="-1609137">
            <a:off x="7257139" y="384869"/>
            <a:ext cx="229255" cy="21890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3" name="TextBox 2">
            <a:extLst>
              <a:ext uri="{FF2B5EF4-FFF2-40B4-BE49-F238E27FC236}">
                <a16:creationId xmlns:a16="http://schemas.microsoft.com/office/drawing/2014/main" id="{538CCDB5-DBBF-636D-6C99-90DC6A246713}"/>
              </a:ext>
            </a:extLst>
          </p:cNvPr>
          <p:cNvSpPr txBox="1"/>
          <p:nvPr/>
        </p:nvSpPr>
        <p:spPr>
          <a:xfrm>
            <a:off x="433507" y="4620280"/>
            <a:ext cx="4645076" cy="523220"/>
          </a:xfrm>
          <a:prstGeom prst="rect">
            <a:avLst/>
          </a:prstGeom>
          <a:noFill/>
        </p:spPr>
        <p:txBody>
          <a:bodyPr wrap="square">
            <a:spAutoFit/>
          </a:bodyPr>
          <a:lstStyle/>
          <a:p>
            <a:r>
              <a:rPr lang="en-US" sz="1400" b="1" dirty="0">
                <a:solidFill>
                  <a:srgbClr val="A7D86D"/>
                </a:solidFill>
                <a:latin typeface="Poppins" panose="00000500000000000000" pitchFamily="2" charset="0"/>
                <a:cs typeface="Poppins" panose="00000500000000000000" pitchFamily="2" charset="0"/>
              </a:rPr>
              <a:t>Name: Le Van Ky Du</a:t>
            </a:r>
          </a:p>
          <a:p>
            <a:r>
              <a:rPr lang="en-US" b="1" dirty="0">
                <a:solidFill>
                  <a:srgbClr val="A7D86D"/>
                </a:solidFill>
                <a:latin typeface="Poppins" panose="00000500000000000000" pitchFamily="2" charset="0"/>
                <a:cs typeface="Poppins" panose="00000500000000000000" pitchFamily="2" charset="0"/>
              </a:rPr>
              <a:t>Date </a:t>
            </a:r>
            <a:r>
              <a:rPr lang="en-US" b="1">
                <a:solidFill>
                  <a:srgbClr val="A7D86D"/>
                </a:solidFill>
                <a:latin typeface="Poppins" panose="00000500000000000000" pitchFamily="2" charset="0"/>
                <a:cs typeface="Poppins" panose="00000500000000000000" pitchFamily="2" charset="0"/>
              </a:rPr>
              <a:t>: 13/01/2024</a:t>
            </a:r>
            <a:endParaRPr lang="vi-VN" b="1" dirty="0">
              <a:solidFill>
                <a:srgbClr val="A7D86D"/>
              </a:solidFill>
              <a:cs typeface="Poppins" panose="000005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429322" y="2571750"/>
            <a:ext cx="49731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1.</a:t>
            </a:r>
            <a:r>
              <a:rPr lang="vi-VN" dirty="0"/>
              <a:t> </a:t>
            </a:r>
            <a:r>
              <a:rPr lang="vi-VN" dirty="0" err="1"/>
              <a:t>Introduction</a:t>
            </a:r>
            <a:endParaRPr lang="vi-V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457200" y="1078899"/>
            <a:ext cx="63003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t>The importance of learning efficiently in today</a:t>
            </a:r>
          </a:p>
        </p:txBody>
      </p:sp>
      <p:sp>
        <p:nvSpPr>
          <p:cNvPr id="99" name="Google Shape;99;p19"/>
          <p:cNvSpPr txBox="1">
            <a:spLocks noGrp="1"/>
          </p:cNvSpPr>
          <p:nvPr>
            <p:ph type="body" idx="1"/>
          </p:nvPr>
        </p:nvSpPr>
        <p:spPr>
          <a:xfrm>
            <a:off x="457200" y="2571750"/>
            <a:ext cx="4695600" cy="1862700"/>
          </a:xfrm>
          <a:prstGeom prst="rect">
            <a:avLst/>
          </a:prstGeom>
        </p:spPr>
        <p:txBody>
          <a:bodyPr spcFirstLastPara="1" wrap="square" lIns="0" tIns="0" rIns="0" bIns="0" anchor="t" anchorCtr="0">
            <a:noAutofit/>
          </a:bodyPr>
          <a:lstStyle/>
          <a:p>
            <a:pPr marL="457200" lvl="0" indent="-368300" algn="l" rtl="0">
              <a:spcBef>
                <a:spcPts val="600"/>
              </a:spcBef>
              <a:spcAft>
                <a:spcPts val="0"/>
              </a:spcAft>
              <a:buSzPts val="2200"/>
              <a:buChar char="●"/>
            </a:pPr>
            <a:r>
              <a:rPr lang="en-US" sz="1000" dirty="0">
                <a:latin typeface="Poppins" panose="00000500000000000000" pitchFamily="2" charset="0"/>
                <a:cs typeface="Poppins" panose="00000500000000000000" pitchFamily="2" charset="0"/>
              </a:rPr>
              <a:t>"There is no one-size-fits-all approach to learning. Each of us has different abilities, so learning methods should be designed individually to achieve the best results. This slide will help you design a suitable learning method for yourself.</a:t>
            </a:r>
          </a:p>
          <a:p>
            <a:pPr marL="457200" lvl="0" indent="-368300" algn="l" rtl="0">
              <a:spcBef>
                <a:spcPts val="600"/>
              </a:spcBef>
              <a:spcAft>
                <a:spcPts val="0"/>
              </a:spcAft>
              <a:buSzPts val="2200"/>
              <a:buChar char="●"/>
            </a:pPr>
            <a:endParaRPr lang="en-US" sz="1000" dirty="0">
              <a:latin typeface="Poppins" panose="00000500000000000000" pitchFamily="2" charset="0"/>
              <a:cs typeface="Poppins" panose="00000500000000000000" pitchFamily="2" charset="0"/>
            </a:endParaRPr>
          </a:p>
        </p:txBody>
      </p:sp>
      <p:sp>
        <p:nvSpPr>
          <p:cNvPr id="100" name="Google Shape;100;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457200" y="1044175"/>
            <a:ext cx="772668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4000" dirty="0">
                <a:solidFill>
                  <a:srgbClr val="A7D86D"/>
                </a:solidFill>
              </a:rPr>
              <a:t> </a:t>
            </a:r>
            <a:r>
              <a:rPr lang="vi-VN" sz="4000" dirty="0" err="1">
                <a:solidFill>
                  <a:srgbClr val="A7D86D"/>
                </a:solidFill>
              </a:rPr>
              <a:t>Some</a:t>
            </a:r>
            <a:r>
              <a:rPr lang="vi-VN" sz="4000" dirty="0">
                <a:solidFill>
                  <a:srgbClr val="A7D86D"/>
                </a:solidFill>
              </a:rPr>
              <a:t> </a:t>
            </a:r>
            <a:r>
              <a:rPr lang="vi-VN" sz="4000" dirty="0" err="1">
                <a:solidFill>
                  <a:srgbClr val="A7D86D"/>
                </a:solidFill>
              </a:rPr>
              <a:t>advantages</a:t>
            </a:r>
            <a:r>
              <a:rPr lang="vi-VN" sz="4000" dirty="0">
                <a:solidFill>
                  <a:srgbClr val="A7D86D"/>
                </a:solidFill>
              </a:rPr>
              <a:t> </a:t>
            </a:r>
            <a:r>
              <a:rPr lang="vi-VN" sz="4000" dirty="0" err="1">
                <a:solidFill>
                  <a:srgbClr val="A7D86D"/>
                </a:solidFill>
              </a:rPr>
              <a:t>of</a:t>
            </a:r>
            <a:r>
              <a:rPr lang="vi-VN" sz="4000" dirty="0">
                <a:solidFill>
                  <a:srgbClr val="A7D86D"/>
                </a:solidFill>
              </a:rPr>
              <a:t> </a:t>
            </a:r>
            <a:r>
              <a:rPr lang="vi-VN" sz="4000" dirty="0" err="1">
                <a:solidFill>
                  <a:srgbClr val="A7D86D"/>
                </a:solidFill>
              </a:rPr>
              <a:t>learning-fast</a:t>
            </a:r>
            <a:r>
              <a:rPr lang="vi-VN" sz="4000" dirty="0">
                <a:solidFill>
                  <a:srgbClr val="A7D86D"/>
                </a:solidFill>
              </a:rPr>
              <a:t> </a:t>
            </a:r>
            <a:r>
              <a:rPr kumimoji="0" lang="vi-VN" sz="4000" b="1" i="0" u="none" strike="noStrike" kern="0" cap="none" spc="0" normalizeH="0" baseline="0" noProof="0" dirty="0">
                <a:ln>
                  <a:noFill/>
                </a:ln>
                <a:solidFill>
                  <a:srgbClr val="A7D86D"/>
                </a:solidFill>
                <a:effectLst/>
                <a:uLnTx/>
                <a:uFillTx/>
                <a:cs typeface="Poppins"/>
                <a:sym typeface="Poppins"/>
              </a:rPr>
              <a:t>?</a:t>
            </a:r>
            <a:endParaRPr lang="en-US" dirty="0"/>
          </a:p>
        </p:txBody>
      </p:sp>
      <p:sp>
        <p:nvSpPr>
          <p:cNvPr id="134" name="Google Shape;134;p22"/>
          <p:cNvSpPr txBox="1">
            <a:spLocks noGrp="1"/>
          </p:cNvSpPr>
          <p:nvPr>
            <p:ph type="body" idx="1"/>
          </p:nvPr>
        </p:nvSpPr>
        <p:spPr>
          <a:xfrm>
            <a:off x="457200" y="2268385"/>
            <a:ext cx="5775278" cy="1947081"/>
          </a:xfrm>
          <a:prstGeom prst="rect">
            <a:avLst/>
          </a:prstGeom>
        </p:spPr>
        <p:txBody>
          <a:bodyPr spcFirstLastPara="1" wrap="square" lIns="0" tIns="0" rIns="0" bIns="0" anchor="t" anchorCtr="0">
            <a:noAutofit/>
          </a:bodyPr>
          <a:lstStyle/>
          <a:p>
            <a:r>
              <a:rPr lang="en-US" sz="1000" dirty="0">
                <a:latin typeface="Poppins" panose="00000500000000000000" pitchFamily="2" charset="0"/>
                <a:cs typeface="Poppins" panose="00000500000000000000" pitchFamily="2" charset="0"/>
              </a:rPr>
              <a:t>Help you save time. Studying for a long time and staying up all night will only make your mind and health more tired. Instead, studying properly will help your mind relax, and you will have more opportunities to meet friends, visit family and take care of yourself.</a:t>
            </a:r>
          </a:p>
          <a:p>
            <a:endParaRPr lang="en-US" sz="1000" dirty="0">
              <a:latin typeface="Poppins" panose="00000500000000000000" pitchFamily="2" charset="0"/>
              <a:cs typeface="Poppins" panose="00000500000000000000" pitchFamily="2" charset="0"/>
            </a:endParaRPr>
          </a:p>
          <a:p>
            <a:r>
              <a:rPr lang="en-US" sz="1000" dirty="0">
                <a:latin typeface="Poppins" panose="00000500000000000000" pitchFamily="2" charset="0"/>
                <a:cs typeface="Poppins" panose="00000500000000000000" pitchFamily="2" charset="0"/>
              </a:rPr>
              <a:t>In addition, It also help you absorb knowledge more easily and understand many times faster without having to encounter too many difficulties. </a:t>
            </a:r>
          </a:p>
        </p:txBody>
      </p:sp>
      <p:sp>
        <p:nvSpPr>
          <p:cNvPr id="137" name="Google Shape;137;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429322" y="2571750"/>
            <a:ext cx="49731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a:t>
            </a:r>
            <a:r>
              <a:rPr lang="en" dirty="0"/>
              <a:t>.</a:t>
            </a:r>
            <a:r>
              <a:rPr lang="vi-VN" dirty="0"/>
              <a:t> </a:t>
            </a:r>
            <a:r>
              <a:rPr lang="en-US" dirty="0"/>
              <a:t>Applying the learning-fast</a:t>
            </a:r>
            <a:endParaRPr lang="vi-VN" dirty="0"/>
          </a:p>
        </p:txBody>
      </p:sp>
    </p:spTree>
    <p:extLst>
      <p:ext uri="{BB962C8B-B14F-4D97-AF65-F5344CB8AC3E}">
        <p14:creationId xmlns:p14="http://schemas.microsoft.com/office/powerpoint/2010/main" val="2425102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457200" y="1044175"/>
            <a:ext cx="772668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solidFill>
                  <a:srgbClr val="A7D86D"/>
                </a:solidFill>
              </a:rPr>
              <a:t>T</a:t>
            </a:r>
            <a:r>
              <a:rPr kumimoji="0" lang="en-US" sz="4000" b="1" i="0" u="none" strike="noStrike" kern="0" cap="none" spc="0" normalizeH="0" baseline="0" noProof="0" dirty="0">
                <a:ln>
                  <a:noFill/>
                </a:ln>
                <a:solidFill>
                  <a:srgbClr val="A7D86D"/>
                </a:solidFill>
                <a:effectLst/>
                <a:uLnTx/>
                <a:uFillTx/>
                <a:cs typeface="Poppins"/>
                <a:sym typeface="Poppins"/>
              </a:rPr>
              <a:t>o a</a:t>
            </a:r>
            <a:r>
              <a:rPr lang="en-US" sz="4000" dirty="0" err="1"/>
              <a:t>pplying</a:t>
            </a:r>
            <a:r>
              <a:rPr lang="en-US" sz="4000" dirty="0"/>
              <a:t> the learning-fast</a:t>
            </a:r>
            <a:endParaRPr lang="en-US" dirty="0"/>
          </a:p>
        </p:txBody>
      </p:sp>
      <p:sp>
        <p:nvSpPr>
          <p:cNvPr id="134" name="Google Shape;134;p22"/>
          <p:cNvSpPr txBox="1">
            <a:spLocks noGrp="1"/>
          </p:cNvSpPr>
          <p:nvPr>
            <p:ph type="body" idx="1"/>
          </p:nvPr>
        </p:nvSpPr>
        <p:spPr>
          <a:xfrm>
            <a:off x="960120" y="2103251"/>
            <a:ext cx="3261365" cy="2843400"/>
          </a:xfrm>
          <a:prstGeom prst="rect">
            <a:avLst/>
          </a:prstGeom>
        </p:spPr>
        <p:txBody>
          <a:bodyPr spcFirstLastPara="1" wrap="square" lIns="0" tIns="0" rIns="0" bIns="0" anchor="t" anchorCtr="0">
            <a:noAutofit/>
          </a:bodyPr>
          <a:lstStyle/>
          <a:p>
            <a:pPr marL="342900" lvl="0" indent="-342900" algn="l" rtl="0">
              <a:spcBef>
                <a:spcPts val="600"/>
              </a:spcBef>
              <a:spcAft>
                <a:spcPts val="0"/>
              </a:spcAft>
              <a:buAutoNum type="arabicPeriod"/>
            </a:pPr>
            <a:r>
              <a:rPr lang="en-US" b="1" dirty="0">
                <a:solidFill>
                  <a:srgbClr val="A7D86D"/>
                </a:solidFill>
                <a:latin typeface="Poppins" panose="00000500000000000000" pitchFamily="2" charset="0"/>
                <a:cs typeface="Poppins" panose="00000500000000000000" pitchFamily="2" charset="0"/>
              </a:rPr>
              <a:t>Define Your Learning Goals</a:t>
            </a:r>
          </a:p>
          <a:p>
            <a:pPr marL="228600" indent="-228600"/>
            <a:r>
              <a:rPr lang="en-US" sz="1000" dirty="0">
                <a:latin typeface="Poppins" panose="00000500000000000000" pitchFamily="2" charset="0"/>
                <a:cs typeface="Poppins" panose="00000500000000000000" pitchFamily="2" charset="0"/>
              </a:rPr>
              <a:t>Helps you shape your desires and figure out what you need to do to achieve them. Once you have determined this, you will certainly have a more serious working spirit and hard-working attitude.</a:t>
            </a:r>
          </a:p>
          <a:p>
            <a:pPr marL="228600" indent="-228600"/>
            <a:r>
              <a:rPr lang="en-US" sz="1000" dirty="0">
                <a:latin typeface="Poppins" panose="00000500000000000000" pitchFamily="2" charset="0"/>
                <a:cs typeface="Poppins" panose="00000500000000000000" pitchFamily="2" charset="0"/>
              </a:rPr>
              <a:t>Avoid getting distracted by irrelevant things or slowing down your learning process. Avoid procrastination, loss of motivation and loss of inspiration to continue.</a:t>
            </a:r>
            <a:endParaRPr lang="en-US" sz="1000" b="1" dirty="0">
              <a:solidFill>
                <a:srgbClr val="A7D86D"/>
              </a:solidFill>
              <a:latin typeface="Poppins" panose="00000500000000000000" pitchFamily="2" charset="0"/>
              <a:cs typeface="Poppins" panose="00000500000000000000" pitchFamily="2" charset="0"/>
            </a:endParaRPr>
          </a:p>
          <a:p>
            <a:pPr marL="342900" lvl="0" indent="-342900" algn="l" rtl="0">
              <a:spcBef>
                <a:spcPts val="600"/>
              </a:spcBef>
              <a:spcAft>
                <a:spcPts val="0"/>
              </a:spcAft>
              <a:buAutoNum type="arabicPeriod"/>
            </a:pPr>
            <a:endParaRPr lang="en-US" dirty="0"/>
          </a:p>
          <a:p>
            <a:pPr marL="342900" lvl="0" indent="-342900" algn="l" rtl="0">
              <a:spcBef>
                <a:spcPts val="600"/>
              </a:spcBef>
              <a:spcAft>
                <a:spcPts val="0"/>
              </a:spcAft>
              <a:buAutoNum type="arabicPeriod"/>
            </a:pPr>
            <a:endParaRPr lang="en-US" dirty="0"/>
          </a:p>
        </p:txBody>
      </p:sp>
      <p:sp>
        <p:nvSpPr>
          <p:cNvPr id="135" name="Google Shape;135;p22"/>
          <p:cNvSpPr txBox="1">
            <a:spLocks noGrp="1"/>
          </p:cNvSpPr>
          <p:nvPr>
            <p:ph type="body" idx="2"/>
          </p:nvPr>
        </p:nvSpPr>
        <p:spPr>
          <a:xfrm>
            <a:off x="4922515" y="2103251"/>
            <a:ext cx="3261365" cy="2843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vi-VN" b="1" dirty="0">
                <a:solidFill>
                  <a:srgbClr val="A7D86D"/>
                </a:solidFill>
                <a:latin typeface="Poppins" panose="00000500000000000000" pitchFamily="2" charset="0"/>
                <a:cs typeface="Poppins" panose="00000500000000000000" pitchFamily="2" charset="0"/>
              </a:rPr>
              <a:t>2.    </a:t>
            </a:r>
            <a:r>
              <a:rPr lang="vi-VN" b="1" dirty="0" err="1">
                <a:solidFill>
                  <a:srgbClr val="A7D86D"/>
                </a:solidFill>
                <a:latin typeface="Poppins" panose="00000500000000000000" pitchFamily="2" charset="0"/>
                <a:cs typeface="Poppins" panose="00000500000000000000" pitchFamily="2" charset="0"/>
              </a:rPr>
              <a:t>Make</a:t>
            </a:r>
            <a:r>
              <a:rPr lang="vi-VN" b="1" dirty="0">
                <a:solidFill>
                  <a:srgbClr val="A7D86D"/>
                </a:solidFill>
                <a:latin typeface="Poppins" panose="00000500000000000000" pitchFamily="2" charset="0"/>
                <a:cs typeface="Poppins" panose="00000500000000000000" pitchFamily="2" charset="0"/>
              </a:rPr>
              <a:t> a </a:t>
            </a:r>
            <a:r>
              <a:rPr lang="vi-VN" b="1" dirty="0" err="1">
                <a:solidFill>
                  <a:srgbClr val="A7D86D"/>
                </a:solidFill>
                <a:latin typeface="Poppins" panose="00000500000000000000" pitchFamily="2" charset="0"/>
                <a:cs typeface="Poppins" panose="00000500000000000000" pitchFamily="2" charset="0"/>
              </a:rPr>
              <a:t>suitable</a:t>
            </a:r>
            <a:r>
              <a:rPr lang="vi-VN" b="1" dirty="0">
                <a:solidFill>
                  <a:srgbClr val="A7D86D"/>
                </a:solidFill>
                <a:latin typeface="Poppins" panose="00000500000000000000" pitchFamily="2" charset="0"/>
                <a:cs typeface="Poppins" panose="00000500000000000000" pitchFamily="2" charset="0"/>
              </a:rPr>
              <a:t> </a:t>
            </a:r>
            <a:r>
              <a:rPr lang="vi-VN" b="1" dirty="0" err="1">
                <a:solidFill>
                  <a:srgbClr val="A7D86D"/>
                </a:solidFill>
                <a:latin typeface="Poppins" panose="00000500000000000000" pitchFamily="2" charset="0"/>
                <a:cs typeface="Poppins" panose="00000500000000000000" pitchFamily="2" charset="0"/>
              </a:rPr>
              <a:t>study</a:t>
            </a:r>
            <a:r>
              <a:rPr lang="vi-VN" b="1" dirty="0">
                <a:solidFill>
                  <a:srgbClr val="A7D86D"/>
                </a:solidFill>
                <a:latin typeface="Poppins" panose="00000500000000000000" pitchFamily="2" charset="0"/>
                <a:cs typeface="Poppins" panose="00000500000000000000" pitchFamily="2" charset="0"/>
              </a:rPr>
              <a:t> </a:t>
            </a:r>
            <a:r>
              <a:rPr lang="vi-VN" b="1" dirty="0" err="1">
                <a:solidFill>
                  <a:srgbClr val="A7D86D"/>
                </a:solidFill>
                <a:latin typeface="Poppins" panose="00000500000000000000" pitchFamily="2" charset="0"/>
                <a:cs typeface="Poppins" panose="00000500000000000000" pitchFamily="2" charset="0"/>
              </a:rPr>
              <a:t>plan</a:t>
            </a:r>
            <a:r>
              <a:rPr lang="vi-VN" b="1" dirty="0">
                <a:solidFill>
                  <a:srgbClr val="A7D86D"/>
                </a:solidFill>
                <a:latin typeface="Poppins" panose="00000500000000000000" pitchFamily="2" charset="0"/>
                <a:cs typeface="Poppins" panose="00000500000000000000" pitchFamily="2" charset="0"/>
              </a:rPr>
              <a:t>: </a:t>
            </a:r>
          </a:p>
          <a:p>
            <a:pPr marL="127000" indent="0">
              <a:buNone/>
            </a:pPr>
            <a:r>
              <a:rPr lang="en-US" sz="1000" dirty="0">
                <a:latin typeface="Poppins" panose="00000500000000000000" pitchFamily="2" charset="0"/>
                <a:cs typeface="Poppins" panose="00000500000000000000" pitchFamily="2" charset="0"/>
              </a:rPr>
              <a:t>Help you not forget any work as well as remind yourself to complete the assigned tasks. By classifying and arranging work items in order of importance and completion time.</a:t>
            </a:r>
          </a:p>
        </p:txBody>
      </p:sp>
      <p:sp>
        <p:nvSpPr>
          <p:cNvPr id="137" name="Google Shape;137;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160198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457200" y="1044175"/>
            <a:ext cx="772668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kumimoji="0" lang="en-US" sz="4000" b="1" i="0" u="none" strike="noStrike" kern="0" cap="none" spc="0" normalizeH="0" baseline="0" noProof="0" dirty="0">
                <a:ln>
                  <a:noFill/>
                </a:ln>
                <a:solidFill>
                  <a:srgbClr val="A7D86D"/>
                </a:solidFill>
                <a:effectLst/>
                <a:uLnTx/>
                <a:uFillTx/>
                <a:latin typeface="Poppins"/>
                <a:cs typeface="Poppins"/>
                <a:sym typeface="Poppins"/>
              </a:rPr>
              <a:t>To applying the learning-fast</a:t>
            </a:r>
            <a:endParaRPr lang="en-US" dirty="0"/>
          </a:p>
        </p:txBody>
      </p:sp>
      <p:sp>
        <p:nvSpPr>
          <p:cNvPr id="134" name="Google Shape;134;p22"/>
          <p:cNvSpPr txBox="1">
            <a:spLocks noGrp="1"/>
          </p:cNvSpPr>
          <p:nvPr>
            <p:ph type="body" idx="1"/>
          </p:nvPr>
        </p:nvSpPr>
        <p:spPr>
          <a:xfrm>
            <a:off x="960120" y="2103251"/>
            <a:ext cx="3261365" cy="2843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dirty="0">
                <a:solidFill>
                  <a:srgbClr val="A7D86D"/>
                </a:solidFill>
                <a:latin typeface="Poppins" panose="00000500000000000000" pitchFamily="2" charset="0"/>
                <a:cs typeface="Poppins" panose="00000500000000000000" pitchFamily="2" charset="0"/>
              </a:rPr>
              <a:t>3. Full notes</a:t>
            </a:r>
          </a:p>
          <a:p>
            <a:pPr marL="0" lvl="0" indent="0" algn="l" rtl="0">
              <a:spcBef>
                <a:spcPts val="600"/>
              </a:spcBef>
              <a:spcAft>
                <a:spcPts val="0"/>
              </a:spcAft>
              <a:buNone/>
            </a:pPr>
            <a:r>
              <a:rPr lang="en-US" sz="1000" dirty="0">
                <a:latin typeface="Poppins" panose="00000500000000000000" pitchFamily="2" charset="0"/>
                <a:cs typeface="Poppins" panose="00000500000000000000" pitchFamily="2" charset="0"/>
              </a:rPr>
              <a:t>      You need to take clear notes and present them briefly and concisely with the main ideas.</a:t>
            </a:r>
            <a:endParaRPr lang="vi-VN" sz="1000" b="1" dirty="0">
              <a:solidFill>
                <a:srgbClr val="A7D86D"/>
              </a:solidFill>
              <a:latin typeface="Poppins" panose="00000500000000000000" pitchFamily="2" charset="0"/>
              <a:cs typeface="Poppins" panose="00000500000000000000" pitchFamily="2" charset="0"/>
            </a:endParaRPr>
          </a:p>
        </p:txBody>
      </p:sp>
      <p:sp>
        <p:nvSpPr>
          <p:cNvPr id="135" name="Google Shape;135;p22"/>
          <p:cNvSpPr txBox="1">
            <a:spLocks noGrp="1"/>
          </p:cNvSpPr>
          <p:nvPr>
            <p:ph type="body" idx="2"/>
          </p:nvPr>
        </p:nvSpPr>
        <p:spPr>
          <a:xfrm>
            <a:off x="4922515" y="2103251"/>
            <a:ext cx="3261365" cy="2843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solidFill>
                  <a:srgbClr val="A7D86D"/>
                </a:solidFill>
                <a:latin typeface="Poppins" panose="00000500000000000000" pitchFamily="2" charset="0"/>
                <a:cs typeface="Poppins" panose="00000500000000000000" pitchFamily="2" charset="0"/>
              </a:rPr>
              <a:t>4.</a:t>
            </a:r>
            <a:r>
              <a:rPr lang="vi-VN" b="1" dirty="0">
                <a:solidFill>
                  <a:srgbClr val="A7D86D"/>
                </a:solidFill>
                <a:latin typeface="Poppins" panose="00000500000000000000" pitchFamily="2" charset="0"/>
                <a:cs typeface="Poppins" panose="00000500000000000000" pitchFamily="2" charset="0"/>
              </a:rPr>
              <a:t> </a:t>
            </a:r>
            <a:r>
              <a:rPr lang="en-US" b="1" dirty="0">
                <a:solidFill>
                  <a:srgbClr val="A7D86D"/>
                </a:solidFill>
                <a:latin typeface="Poppins" panose="00000500000000000000" pitchFamily="2" charset="0"/>
                <a:cs typeface="Poppins" panose="00000500000000000000" pitchFamily="2" charset="0"/>
              </a:rPr>
              <a:t>​Apply learned knowledge into practice</a:t>
            </a:r>
          </a:p>
          <a:p>
            <a:pPr marL="0" lvl="0" indent="0" algn="l" rtl="0">
              <a:spcBef>
                <a:spcPts val="600"/>
              </a:spcBef>
              <a:spcAft>
                <a:spcPts val="0"/>
              </a:spcAft>
              <a:buNone/>
            </a:pPr>
            <a:r>
              <a:rPr lang="en-US" sz="1000" b="1" dirty="0">
                <a:solidFill>
                  <a:srgbClr val="A7D86D"/>
                </a:solidFill>
                <a:latin typeface="Poppins" panose="00000500000000000000" pitchFamily="2" charset="0"/>
                <a:cs typeface="Poppins" panose="00000500000000000000" pitchFamily="2" charset="0"/>
              </a:rPr>
              <a:t>        </a:t>
            </a:r>
            <a:r>
              <a:rPr lang="en-US" sz="1000" dirty="0">
                <a:latin typeface="Poppins" panose="00000500000000000000" pitchFamily="2" charset="0"/>
                <a:cs typeface="Poppins" panose="00000500000000000000" pitchFamily="2" charset="0"/>
              </a:rPr>
              <a:t>The best way is to apply that knowledge to life. Thanks to that, we can understand the nature of that knowledge and remember it longer.</a:t>
            </a:r>
          </a:p>
        </p:txBody>
      </p:sp>
      <p:sp>
        <p:nvSpPr>
          <p:cNvPr id="137" name="Google Shape;137;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193579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457200" y="1044175"/>
            <a:ext cx="772668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kumimoji="0" lang="en-US" sz="4000" b="1" i="0" u="none" strike="noStrike" kern="0" cap="none" spc="0" normalizeH="0" baseline="0" noProof="0" dirty="0">
                <a:ln>
                  <a:noFill/>
                </a:ln>
                <a:solidFill>
                  <a:srgbClr val="A7D86D"/>
                </a:solidFill>
                <a:effectLst/>
                <a:uLnTx/>
                <a:uFillTx/>
                <a:latin typeface="Poppins"/>
                <a:cs typeface="Poppins"/>
                <a:sym typeface="Poppins"/>
              </a:rPr>
              <a:t>To applying the learning-fast</a:t>
            </a:r>
            <a:endParaRPr lang="en-US" dirty="0"/>
          </a:p>
        </p:txBody>
      </p:sp>
      <p:sp>
        <p:nvSpPr>
          <p:cNvPr id="134" name="Google Shape;134;p22"/>
          <p:cNvSpPr txBox="1">
            <a:spLocks noGrp="1"/>
          </p:cNvSpPr>
          <p:nvPr>
            <p:ph type="body" idx="1"/>
          </p:nvPr>
        </p:nvSpPr>
        <p:spPr>
          <a:xfrm>
            <a:off x="960120" y="2103251"/>
            <a:ext cx="3261365" cy="2843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dirty="0">
                <a:solidFill>
                  <a:srgbClr val="A7D86D"/>
                </a:solidFill>
                <a:latin typeface="Poppins" panose="00000500000000000000" pitchFamily="2" charset="0"/>
                <a:cs typeface="Poppins" panose="00000500000000000000" pitchFamily="2" charset="0"/>
              </a:rPr>
              <a:t>5. Believe in yourself: </a:t>
            </a:r>
            <a:endParaRPr b="1" dirty="0">
              <a:solidFill>
                <a:srgbClr val="A7D86D"/>
              </a:solidFill>
              <a:latin typeface="Poppins" panose="00000500000000000000" pitchFamily="2" charset="0"/>
              <a:cs typeface="Poppins" panose="00000500000000000000" pitchFamily="2" charset="0"/>
            </a:endParaRPr>
          </a:p>
          <a:p>
            <a:pPr marL="0" lvl="0" indent="0" algn="l" rtl="0">
              <a:spcBef>
                <a:spcPts val="600"/>
              </a:spcBef>
              <a:spcAft>
                <a:spcPts val="0"/>
              </a:spcAft>
              <a:buNone/>
            </a:pPr>
            <a:r>
              <a:rPr lang="en-US" sz="1000" dirty="0">
                <a:latin typeface="Poppins" panose="00000500000000000000" pitchFamily="2" charset="0"/>
                <a:cs typeface="Poppins" panose="00000500000000000000" pitchFamily="2" charset="0"/>
              </a:rPr>
              <a:t>This is the last and important thing. Faith is always a solid foundation for success. Having confidence in one's own abilities will create motivation to strive and enthusiasm to persevere to the end.</a:t>
            </a:r>
          </a:p>
        </p:txBody>
      </p:sp>
      <p:sp>
        <p:nvSpPr>
          <p:cNvPr id="137" name="Google Shape;137;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292860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6"/>
          <p:cNvSpPr txBox="1">
            <a:spLocks noGrp="1"/>
          </p:cNvSpPr>
          <p:nvPr>
            <p:ph type="ctrTitle" idx="4294967295"/>
          </p:nvPr>
        </p:nvSpPr>
        <p:spPr>
          <a:xfrm>
            <a:off x="685800" y="440350"/>
            <a:ext cx="48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a:t>Thanks!</a:t>
            </a:r>
            <a:endParaRPr sz="6000" dirty="0"/>
          </a:p>
        </p:txBody>
      </p:sp>
      <p:sp>
        <p:nvSpPr>
          <p:cNvPr id="303" name="Google Shape;303;p36"/>
          <p:cNvSpPr txBox="1">
            <a:spLocks noGrp="1"/>
          </p:cNvSpPr>
          <p:nvPr>
            <p:ph type="subTitle" idx="4294967295"/>
          </p:nvPr>
        </p:nvSpPr>
        <p:spPr>
          <a:xfrm>
            <a:off x="685800" y="1639925"/>
            <a:ext cx="4863900" cy="7848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 sz="3600" b="1" dirty="0"/>
              <a:t>Any questions?</a:t>
            </a:r>
            <a:endParaRPr sz="3600" b="1" dirty="0"/>
          </a:p>
        </p:txBody>
      </p:sp>
      <p:sp>
        <p:nvSpPr>
          <p:cNvPr id="305" name="Google Shape;305;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Gower template">
  <a:themeElements>
    <a:clrScheme name="Custom 347">
      <a:dk1>
        <a:srgbClr val="65617D"/>
      </a:dk1>
      <a:lt1>
        <a:srgbClr val="FFFFFF"/>
      </a:lt1>
      <a:dk2>
        <a:srgbClr val="A7D86D"/>
      </a:dk2>
      <a:lt2>
        <a:srgbClr val="ECEBF0"/>
      </a:lt2>
      <a:accent1>
        <a:srgbClr val="A7D86D"/>
      </a:accent1>
      <a:accent2>
        <a:srgbClr val="7CBE5F"/>
      </a:accent2>
      <a:accent3>
        <a:srgbClr val="52A551"/>
      </a:accent3>
      <a:accent4>
        <a:srgbClr val="D8D5EB"/>
      </a:accent4>
      <a:accent5>
        <a:srgbClr val="A7A4BC"/>
      </a:accent5>
      <a:accent6>
        <a:srgbClr val="65617D"/>
      </a:accent6>
      <a:hlink>
        <a:srgbClr val="65617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TotalTime>
  <Words>848</Words>
  <Application>Microsoft Office PowerPoint</Application>
  <PresentationFormat>On-screen Show (16:9)</PresentationFormat>
  <Paragraphs>52</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Poppins</vt:lpstr>
      <vt:lpstr>Poppins Light</vt:lpstr>
      <vt:lpstr>Muli Regular</vt:lpstr>
      <vt:lpstr>Gower template</vt:lpstr>
      <vt:lpstr>Learn Fast</vt:lpstr>
      <vt:lpstr>1. Introduction</vt:lpstr>
      <vt:lpstr>The importance of learning efficiently in today</vt:lpstr>
      <vt:lpstr> Some advantages of learning-fast ?</vt:lpstr>
      <vt:lpstr>2. Applying the learning-fast</vt:lpstr>
      <vt:lpstr>To applying the learning-fast</vt:lpstr>
      <vt:lpstr>To applying the learning-fast</vt:lpstr>
      <vt:lpstr>To applying the learning-fast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Reactive Programming in Java</dc:title>
  <dc:creator>L̴̆̈́̓̽͗̓̏̑͒̎̿͂̐̈́̈́̌͗̆̾̓͆̃̈́͋͌̑͆̈́͛̿͂̈̐̕̕͝͠͠e D</dc:creator>
  <cp:lastModifiedBy>L̴̆̈́̓̽͗̓̏̑͒̎̿͂̐̈́̈́̌͗̆̾̓͆̃̈́͋͌̑͆̈́͛̿͂̈̐̕̕͝͠͠e D</cp:lastModifiedBy>
  <cp:revision>22</cp:revision>
  <dcterms:modified xsi:type="dcterms:W3CDTF">2024-01-13T16:43:34Z</dcterms:modified>
</cp:coreProperties>
</file>