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3"/>
  </p:notesMasterIdLst>
  <p:sldIdLst>
    <p:sldId id="262" r:id="rId2"/>
    <p:sldId id="259" r:id="rId3"/>
    <p:sldId id="261" r:id="rId4"/>
    <p:sldId id="264" r:id="rId5"/>
    <p:sldId id="305" r:id="rId6"/>
    <p:sldId id="286" r:id="rId7"/>
    <p:sldId id="287" r:id="rId8"/>
    <p:sldId id="306" r:id="rId9"/>
    <p:sldId id="307" r:id="rId10"/>
    <p:sldId id="308" r:id="rId11"/>
    <p:sldId id="278" r:id="rId12"/>
  </p:sldIdLst>
  <p:sldSz cx="9144000" cy="5143500" type="screen16x9"/>
  <p:notesSz cx="6858000" cy="9144000"/>
  <p:embeddedFontLst>
    <p:embeddedFont>
      <p:font typeface="Muli Regular" panose="020B0604020202020204"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Poppins Light" panose="000004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D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4149A-223D-49CE-A041-D19B33636836}">
  <a:tblStyle styleId="{78F4149A-223D-49CE-A041-D19B336368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40" autoAdjust="0"/>
  </p:normalViewPr>
  <p:slideViewPr>
    <p:cSldViewPr snapToGrid="0">
      <p:cViewPr>
        <p:scale>
          <a:sx n="87" d="100"/>
          <a:sy n="87" d="100"/>
        </p:scale>
        <p:origin x="133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Title</a:t>
            </a:r>
            <a:r>
              <a:rPr lang="vi-VN" dirty="0"/>
              <a:t>: "Phương Pháp </a:t>
            </a:r>
            <a:r>
              <a:rPr lang="vi-VN" dirty="0" err="1"/>
              <a:t>Top-Down</a:t>
            </a:r>
            <a:r>
              <a:rPr lang="vi-VN" dirty="0"/>
              <a:t> Trong Lập Trình</a:t>
            </a:r>
            <a:endParaRPr lang="en-US" dirty="0"/>
          </a:p>
          <a:p>
            <a:pPr marL="0" lvl="0" indent="0" algn="l" rtl="0">
              <a:spcBef>
                <a:spcPts val="0"/>
              </a:spcBef>
              <a:spcAft>
                <a:spcPts val="0"/>
              </a:spcAft>
              <a:buNone/>
            </a:pPr>
            <a:r>
              <a:rPr lang="vi-VN" dirty="0"/>
              <a:t>"</a:t>
            </a:r>
            <a:r>
              <a:rPr lang="vi-VN" dirty="0" err="1"/>
              <a:t>Subtitle</a:t>
            </a:r>
            <a:r>
              <a:rPr lang="vi-VN" dirty="0"/>
              <a:t>: "Tiếp Cận Hệ Thống Từ Tổng Thể Đến Chi Tiết"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Vấn đề của cách tiếp cận này đó là nó không dạy bạn những định nghĩa, nguyên tắc cơ bản.</a:t>
            </a:r>
          </a:p>
          <a:p>
            <a:pPr>
              <a:buFont typeface="Arial" panose="020B0604020202020204" pitchFamily="34" charset="0"/>
              <a:buChar char="•"/>
            </a:pPr>
            <a:endParaRPr lang="vi-VN" dirty="0"/>
          </a:p>
          <a:p>
            <a:pPr>
              <a:buFont typeface="Arial" panose="020B0604020202020204" pitchFamily="34" charset="0"/>
              <a:buChar char="•"/>
            </a:pPr>
            <a:r>
              <a:rPr lang="vi-VN" dirty="0"/>
              <a:t>Cuối mỗi </a:t>
            </a:r>
            <a:r>
              <a:rPr lang="vi-VN" dirty="0" err="1"/>
              <a:t>tutorial</a:t>
            </a:r>
            <a:r>
              <a:rPr lang="vi-VN" dirty="0"/>
              <a:t>, bạn có thể sẽ không hiểu được là sản phẩm (phần mềm) của bạn hoạt động như thế nào. Thậm chí nếu một </a:t>
            </a:r>
            <a:r>
              <a:rPr lang="vi-VN" dirty="0" err="1"/>
              <a:t>tutorial</a:t>
            </a:r>
            <a:r>
              <a:rPr lang="vi-VN" dirty="0"/>
              <a:t> không đủ chi tiết, bạn có thể phải vật lộn để giải quyết vấn đề của nó, khi bạn đi chệch hướng, dù là nhỏ nhất, bạn có thể sẽ không thể hoàn thành nó và không thể chẩn đoán được vấn đề mắc phải. Nó giống như bạn bị ném thẳng vào chỗ sâu nhất của bể bơi trước khi bạn biết bơi.</a:t>
            </a:r>
            <a:endParaRPr dirty="0"/>
          </a:p>
        </p:txBody>
      </p:sp>
    </p:spTree>
    <p:extLst>
      <p:ext uri="{BB962C8B-B14F-4D97-AF65-F5344CB8AC3E}">
        <p14:creationId xmlns:p14="http://schemas.microsoft.com/office/powerpoint/2010/main" val="1278260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Key Points :"Starting with the big picture and breaking it down into smaller components."</a:t>
            </a:r>
          </a:p>
          <a:p>
            <a:pPr>
              <a:buFont typeface="Arial" panose="020B0604020202020204" pitchFamily="34" charset="0"/>
              <a:buChar char="•"/>
            </a:pPr>
            <a:r>
              <a:rPr lang="en-US" dirty="0"/>
              <a:t>"Also known as stepwise refinement.“</a:t>
            </a:r>
          </a:p>
          <a:p>
            <a:pPr>
              <a:buFont typeface="Arial" panose="020B0604020202020204" pitchFamily="34" charset="0"/>
              <a:buChar char="•"/>
            </a:pPr>
            <a:endParaRPr lang="en-US" dirty="0"/>
          </a:p>
          <a:p>
            <a:pPr>
              <a:buFont typeface="Arial" panose="020B0604020202020204" pitchFamily="34" charset="0"/>
              <a:buChar char="•"/>
            </a:pPr>
            <a:r>
              <a:rPr lang="vi-VN" dirty="0" err="1"/>
              <a:t>Key</a:t>
            </a:r>
            <a:r>
              <a:rPr lang="vi-VN" dirty="0"/>
              <a:t> </a:t>
            </a:r>
            <a:r>
              <a:rPr lang="vi-VN" dirty="0" err="1"/>
              <a:t>Points</a:t>
            </a:r>
            <a:r>
              <a:rPr lang="vi-VN" dirty="0"/>
              <a:t>:"Bắt đầu từ tổng thể và phân chia vấn đề thành các thành phần nhỏ hơn."</a:t>
            </a:r>
          </a:p>
          <a:p>
            <a:pPr>
              <a:buFont typeface="Arial" panose="020B0604020202020204" pitchFamily="34" charset="0"/>
              <a:buChar char="•"/>
            </a:pPr>
            <a:r>
              <a:rPr lang="vi-VN" dirty="0"/>
              <a:t>"Còn được biết đến với tên gọi tinh lược hoặc phân cấp."</a:t>
            </a:r>
          </a:p>
          <a:p>
            <a:pPr>
              <a:buFont typeface="Arial" panose="020B0604020202020204" pitchFamily="34" charset="0"/>
              <a:buChar cha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Với hướng tiếp cận này, mục tiêu chính sẽ là học bằng cách tạo ra những (phần nhỏ của) phần mềm thực sự.</a:t>
            </a:r>
          </a:p>
          <a:p>
            <a:pPr>
              <a:buFont typeface="Arial" panose="020B0604020202020204" pitchFamily="34" charset="0"/>
              <a:buChar char="•"/>
            </a:pPr>
            <a:endParaRPr lang="vi-VN" dirty="0"/>
          </a:p>
          <a:p>
            <a:pPr>
              <a:buFont typeface="Arial" panose="020B0604020202020204" pitchFamily="34" charset="0"/>
              <a:buChar char="•"/>
            </a:pPr>
            <a:r>
              <a:rPr lang="vi-VN" dirty="0"/>
              <a:t>Hầu hết những người tự học sẽ hướng mình theo cách tiếp cận này lúc mới bắt đầu học </a:t>
            </a:r>
            <a:r>
              <a:rPr lang="vi-VN" dirty="0" err="1"/>
              <a:t>code</a:t>
            </a:r>
            <a:r>
              <a:rPr lang="vi-VN" dirty="0"/>
              <a:t>. Vì đơn giản họ mong muốn mình làm được những thứ hấp dẫn ngay lập tức như một trang </a:t>
            </a:r>
            <a:r>
              <a:rPr lang="vi-VN" dirty="0" err="1"/>
              <a:t>web</a:t>
            </a:r>
            <a:r>
              <a:rPr lang="vi-VN" dirty="0"/>
              <a:t> hay một </a:t>
            </a:r>
            <a:r>
              <a:rPr lang="vi-VN" dirty="0" err="1"/>
              <a:t>game</a:t>
            </a:r>
            <a:r>
              <a:rPr lang="vi-VN" dirty="0"/>
              <a:t> 2D, 3D...</a:t>
            </a:r>
          </a:p>
          <a:p>
            <a:pPr>
              <a:buFont typeface="Arial" panose="020B0604020202020204" pitchFamily="34" charset="0"/>
              <a:buChar char="•"/>
            </a:pPr>
            <a:endParaRPr lang="vi-VN" dirty="0"/>
          </a:p>
          <a:p>
            <a:pPr>
              <a:buFont typeface="Arial" panose="020B0604020202020204" pitchFamily="34" charset="0"/>
              <a:buChar char="•"/>
            </a:pPr>
            <a:r>
              <a:rPr lang="vi-VN" dirty="0"/>
              <a:t>Và cách nhanh nhất để làm điều đó là học làm theo một bài </a:t>
            </a:r>
            <a:r>
              <a:rPr lang="vi-VN" dirty="0" err="1"/>
              <a:t>tutorial</a:t>
            </a:r>
            <a:r>
              <a:rPr lang="vi-VN" dirty="0"/>
              <a:t> - dài và cụ thể, một </a:t>
            </a:r>
            <a:r>
              <a:rPr lang="vi-VN" dirty="0" err="1"/>
              <a:t>tutorial</a:t>
            </a:r>
            <a:r>
              <a:rPr lang="vi-VN" dirty="0"/>
              <a:t> được hướng dẫn rất chi tiết. Nếu bạn thực hiện theo các bước chính xác, bạn được đảm bảo sẽ tạo ra một cái gì đó (thú vị với bạn).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Điều tốt đẹp mà cách tiếp cận này mang lại là bạn tạo ra một cái gì đó rất nhanh chóng. Cảm giác thật sung sướng khi tạo ra một phần mềm thực sự bằng chính tay bạn trong thời gian ngắn. Bạn có thể bị nghiện cảm giác đó , và nó có thể giúp bạn có động lực vượt qua quá trình học tập.</a:t>
            </a:r>
          </a:p>
          <a:p>
            <a:pPr>
              <a:buFont typeface="Arial" panose="020B0604020202020204" pitchFamily="34" charset="0"/>
              <a:buChar char="•"/>
            </a:pPr>
            <a:endParaRPr lang="vi-VN" dirty="0"/>
          </a:p>
          <a:p>
            <a:pPr>
              <a:buFont typeface="Arial" panose="020B0604020202020204" pitchFamily="34" charset="0"/>
              <a:buChar char="•"/>
            </a:pPr>
            <a:r>
              <a:rPr lang="vi-VN" dirty="0"/>
              <a:t>"Tổ chức: Phân chia sự phức tạp thành bước nhỏ và quản lý được."</a:t>
            </a:r>
          </a:p>
          <a:p>
            <a:pPr>
              <a:buFont typeface="Arial" panose="020B0604020202020204" pitchFamily="34" charset="0"/>
              <a:buChar char="•"/>
            </a:pPr>
            <a:r>
              <a:rPr lang="vi-VN" dirty="0"/>
              <a:t>"Hiệu Quả: Tính linh hoạt và sửa lỗi dễ dàng."</a:t>
            </a:r>
          </a:p>
          <a:p>
            <a:pPr>
              <a:buFont typeface="Arial" panose="020B0604020202020204" pitchFamily="34" charset="0"/>
              <a:buChar char="•"/>
            </a:pPr>
            <a:r>
              <a:rPr lang="vi-VN" dirty="0"/>
              <a:t>"Hiểu Quả: Dễ hiểu và duy trì."</a:t>
            </a:r>
          </a:p>
          <a:p>
            <a:pPr>
              <a:buFont typeface="Arial" panose="020B0604020202020204" pitchFamily="34" charset="0"/>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Vấn đề của cách tiếp cận này đó là nó không dạy bạn những định nghĩa, nguyên tắc cơ bản.</a:t>
            </a:r>
          </a:p>
          <a:p>
            <a:pPr>
              <a:buFont typeface="Arial" panose="020B0604020202020204" pitchFamily="34" charset="0"/>
              <a:buChar char="•"/>
            </a:pPr>
            <a:endParaRPr lang="vi-VN" dirty="0"/>
          </a:p>
          <a:p>
            <a:pPr>
              <a:buFont typeface="Arial" panose="020B0604020202020204" pitchFamily="34" charset="0"/>
              <a:buChar char="•"/>
            </a:pPr>
            <a:r>
              <a:rPr lang="vi-VN" dirty="0"/>
              <a:t>Cuối mỗi </a:t>
            </a:r>
            <a:r>
              <a:rPr lang="vi-VN" dirty="0" err="1"/>
              <a:t>tutorial</a:t>
            </a:r>
            <a:r>
              <a:rPr lang="vi-VN" dirty="0"/>
              <a:t>, bạn có thể sẽ không hiểu được là sản phẩm (phần mềm) của bạn hoạt động như thế nào. Thậm chí nếu một </a:t>
            </a:r>
            <a:r>
              <a:rPr lang="vi-VN" dirty="0" err="1"/>
              <a:t>tutorial</a:t>
            </a:r>
            <a:r>
              <a:rPr lang="vi-VN" dirty="0"/>
              <a:t> không đủ chi tiết, bạn có thể phải vật lộn để giải quyết vấn đề của nó, khi bạn đi chệch hướng, dù là nhỏ nhất, bạn có thể sẽ không thể hoàn thành nó và không thể chẩn đoán được vấn đề mắc phải. Nó giống như bạn bị ném thẳng vào chỗ sâu nhất của bể bơi trước khi bạn biết bơi.</a:t>
            </a:r>
            <a:endParaRPr dirty="0"/>
          </a:p>
        </p:txBody>
      </p:sp>
    </p:spTree>
    <p:extLst>
      <p:ext uri="{BB962C8B-B14F-4D97-AF65-F5344CB8AC3E}">
        <p14:creationId xmlns:p14="http://schemas.microsoft.com/office/powerpoint/2010/main" val="10422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680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b="1" dirty="0"/>
              <a:t>Hiểu Vấn Đề:</a:t>
            </a:r>
            <a:endParaRPr lang="vi-VN" dirty="0"/>
          </a:p>
          <a:p>
            <a:pPr>
              <a:buFont typeface="Arial" panose="020B0604020202020204" pitchFamily="34" charset="0"/>
              <a:buChar char="•"/>
            </a:pPr>
            <a:r>
              <a:rPr lang="vi-VN" dirty="0"/>
              <a:t>"Xác định vấn đề cần giải quyết."</a:t>
            </a:r>
          </a:p>
          <a:p>
            <a:pPr>
              <a:buFont typeface="Arial" panose="020B0604020202020204" pitchFamily="34" charset="0"/>
              <a:buChar char="•"/>
            </a:pPr>
            <a:r>
              <a:rPr lang="vi-VN" dirty="0"/>
              <a:t>"Xác định các thành phần chính.“</a:t>
            </a:r>
          </a:p>
          <a:p>
            <a:pPr>
              <a:buFont typeface="Arial" panose="020B0604020202020204" pitchFamily="34" charset="0"/>
              <a:buChar char="•"/>
            </a:pPr>
            <a:endParaRPr lang="vi-VN" dirty="0"/>
          </a:p>
          <a:p>
            <a:pPr>
              <a:buFont typeface="Arial" panose="020B0604020202020204" pitchFamily="34" charset="0"/>
              <a:buChar char="•"/>
            </a:pPr>
            <a:endParaRPr lang="vi-VN" dirty="0"/>
          </a:p>
          <a:p>
            <a:r>
              <a:rPr lang="vi-VN" b="1" dirty="0"/>
              <a:t>Thiết Kế Mô-đun Chính:</a:t>
            </a:r>
            <a:endParaRPr lang="vi-VN" dirty="0"/>
          </a:p>
          <a:p>
            <a:pPr>
              <a:buFont typeface="Arial" panose="020B0604020202020204" pitchFamily="34" charset="0"/>
              <a:buChar char="•"/>
            </a:pPr>
            <a:r>
              <a:rPr lang="vi-VN" dirty="0"/>
              <a:t>"Thiết kế cấp độ cao nhất của chương trình."</a:t>
            </a:r>
          </a:p>
          <a:p>
            <a:pPr>
              <a:buFont typeface="Arial" panose="020B0604020202020204" pitchFamily="34" charset="0"/>
              <a:buChar char="•"/>
            </a:pPr>
            <a:r>
              <a:rPr lang="vi-VN" dirty="0"/>
              <a:t>"Xác định chức năng chính."</a:t>
            </a:r>
          </a:p>
        </p:txBody>
      </p:sp>
    </p:spTree>
    <p:extLst>
      <p:ext uri="{BB962C8B-B14F-4D97-AF65-F5344CB8AC3E}">
        <p14:creationId xmlns:p14="http://schemas.microsoft.com/office/powerpoint/2010/main" val="327506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b="1" dirty="0"/>
              <a:t>Xác Định Mô-đun Con:</a:t>
            </a:r>
            <a:endParaRPr lang="vi-VN" dirty="0"/>
          </a:p>
          <a:p>
            <a:pPr>
              <a:buFont typeface="Arial" panose="020B0604020202020204" pitchFamily="34" charset="0"/>
              <a:buChar char="•"/>
            </a:pPr>
            <a:r>
              <a:rPr lang="vi-VN" dirty="0"/>
              <a:t>"Phân chia mô-đun chính thành các mô-đun con nhỏ hơn."</a:t>
            </a:r>
          </a:p>
          <a:p>
            <a:pPr>
              <a:buFont typeface="Arial" panose="020B0604020202020204" pitchFamily="34" charset="0"/>
              <a:buChar char="•"/>
            </a:pPr>
            <a:r>
              <a:rPr lang="vi-VN" dirty="0"/>
              <a:t>"Mỗi mô-đun con đại diện cho một nhiệm vụ cụ thể.“</a:t>
            </a:r>
          </a:p>
          <a:p>
            <a:pPr>
              <a:buFont typeface="Arial" panose="020B0604020202020204" pitchFamily="34" charset="0"/>
              <a:buChar char="•"/>
            </a:pPr>
            <a:endParaRPr lang="vi-VN" dirty="0"/>
          </a:p>
          <a:p>
            <a:pPr>
              <a:buFont typeface="Arial" panose="020B0604020202020204" pitchFamily="34" charset="0"/>
              <a:buChar char="•"/>
            </a:pPr>
            <a:endParaRPr lang="vi-VN" dirty="0"/>
          </a:p>
          <a:p>
            <a:r>
              <a:rPr lang="vi-VN" b="1" dirty="0"/>
              <a:t>Thiết Kế Mô-đun Con:</a:t>
            </a:r>
            <a:endParaRPr lang="vi-VN" dirty="0"/>
          </a:p>
          <a:p>
            <a:pPr>
              <a:buFont typeface="Arial" panose="020B0604020202020204" pitchFamily="34" charset="0"/>
              <a:buChar char="•"/>
            </a:pPr>
            <a:r>
              <a:rPr lang="vi-VN" dirty="0"/>
              <a:t>"Phân chia chức năng thành các công việc nhỏ hơn."</a:t>
            </a:r>
          </a:p>
          <a:p>
            <a:pPr>
              <a:buFont typeface="Arial" panose="020B0604020202020204" pitchFamily="34" charset="0"/>
              <a:buChar char="•"/>
            </a:pPr>
            <a:r>
              <a:rPr lang="vi-VN" dirty="0"/>
              <a:t>"Thiết kế giao diện cho mỗi mô-đun con."</a:t>
            </a:r>
          </a:p>
        </p:txBody>
      </p:sp>
    </p:spTree>
    <p:extLst>
      <p:ext uri="{BB962C8B-B14F-4D97-AF65-F5344CB8AC3E}">
        <p14:creationId xmlns:p14="http://schemas.microsoft.com/office/powerpoint/2010/main" val="247920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2223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Regular"/>
              <a:buChar char="●"/>
              <a:defRPr sz="2200">
                <a:solidFill>
                  <a:schemeClr val="dk1"/>
                </a:solidFill>
                <a:latin typeface="Muli Regular"/>
                <a:ea typeface="Muli Regular"/>
                <a:cs typeface="Muli Regular"/>
                <a:sym typeface="Muli Regular"/>
              </a:defRPr>
            </a:lvl1pPr>
            <a:lvl2pPr marL="914400" lvl="1" indent="-368300">
              <a:lnSpc>
                <a:spcPct val="115000"/>
              </a:lnSpc>
              <a:spcBef>
                <a:spcPts val="0"/>
              </a:spcBef>
              <a:spcAft>
                <a:spcPts val="0"/>
              </a:spcAft>
              <a:buClr>
                <a:schemeClr val="accent5"/>
              </a:buClr>
              <a:buSzPts val="2200"/>
              <a:buFont typeface="Muli Regular"/>
              <a:buChar char="○"/>
              <a:defRPr sz="2200">
                <a:solidFill>
                  <a:schemeClr val="dk1"/>
                </a:solidFill>
                <a:latin typeface="Muli Regular"/>
                <a:ea typeface="Muli Regular"/>
                <a:cs typeface="Muli Regular"/>
                <a:sym typeface="Muli Regular"/>
              </a:defRPr>
            </a:lvl2pPr>
            <a:lvl3pPr marL="1371600" lvl="2" indent="-368300">
              <a:lnSpc>
                <a:spcPct val="115000"/>
              </a:lnSpc>
              <a:spcBef>
                <a:spcPts val="0"/>
              </a:spcBef>
              <a:spcAft>
                <a:spcPts val="0"/>
              </a:spcAft>
              <a:buClr>
                <a:schemeClr val="accent4"/>
              </a:buClr>
              <a:buSzPts val="2200"/>
              <a:buFont typeface="Muli Regular"/>
              <a:buChar char="■"/>
              <a:defRPr sz="2200">
                <a:solidFill>
                  <a:schemeClr val="dk1"/>
                </a:solidFill>
                <a:latin typeface="Muli Regular"/>
                <a:ea typeface="Muli Regular"/>
                <a:cs typeface="Muli Regular"/>
                <a:sym typeface="Muli Regular"/>
              </a:defRPr>
            </a:lvl3pPr>
            <a:lvl4pPr marL="1828800" lvl="3"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4pPr>
            <a:lvl5pPr marL="2286000" lvl="4"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5pPr>
            <a:lvl6pPr marL="2743200" lvl="5"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6pPr>
            <a:lvl7pPr marL="3200400" lvl="6"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7pPr>
            <a:lvl8pPr marL="3657600" lvl="7"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8pPr>
            <a:lvl9pPr marL="4114800" lvl="8"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8"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267695" y="2708747"/>
            <a:ext cx="49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t>Top-Down Approach in Programming</a:t>
            </a:r>
            <a:endParaRPr lang="vi-VN" sz="5400" dirty="0"/>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TextBox 2">
            <a:extLst>
              <a:ext uri="{FF2B5EF4-FFF2-40B4-BE49-F238E27FC236}">
                <a16:creationId xmlns:a16="http://schemas.microsoft.com/office/drawing/2014/main" id="{538CCDB5-DBBF-636D-6C99-90DC6A246713}"/>
              </a:ext>
            </a:extLst>
          </p:cNvPr>
          <p:cNvSpPr txBox="1"/>
          <p:nvPr/>
        </p:nvSpPr>
        <p:spPr>
          <a:xfrm>
            <a:off x="433507" y="4620280"/>
            <a:ext cx="4645076" cy="523220"/>
          </a:xfrm>
          <a:prstGeom prst="rect">
            <a:avLst/>
          </a:prstGeom>
          <a:noFill/>
        </p:spPr>
        <p:txBody>
          <a:bodyPr wrap="square">
            <a:spAutoFit/>
          </a:bodyPr>
          <a:lstStyle/>
          <a:p>
            <a:r>
              <a:rPr lang="en-US" sz="1400" b="1" dirty="0">
                <a:solidFill>
                  <a:srgbClr val="A7D86D"/>
                </a:solidFill>
                <a:latin typeface="Poppins" panose="00000500000000000000" pitchFamily="2" charset="0"/>
                <a:cs typeface="Poppins" panose="00000500000000000000" pitchFamily="2" charset="0"/>
              </a:rPr>
              <a:t>Name: Le Van Ky Du</a:t>
            </a:r>
          </a:p>
          <a:p>
            <a:r>
              <a:rPr lang="en-US" b="1" dirty="0">
                <a:solidFill>
                  <a:srgbClr val="A7D86D"/>
                </a:solidFill>
                <a:latin typeface="Poppins" panose="00000500000000000000" pitchFamily="2" charset="0"/>
                <a:cs typeface="Poppins" panose="00000500000000000000" pitchFamily="2" charset="0"/>
              </a:rPr>
              <a:t>Date : 13/01/2024</a:t>
            </a:r>
            <a:endParaRPr lang="vi-VN" b="1" dirty="0">
              <a:solidFill>
                <a:srgbClr val="A7D86D"/>
              </a:solidFill>
              <a:cs typeface="Poppins"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3" name="Picture 2">
            <a:extLst>
              <a:ext uri="{FF2B5EF4-FFF2-40B4-BE49-F238E27FC236}">
                <a16:creationId xmlns:a16="http://schemas.microsoft.com/office/drawing/2014/main" id="{6C902865-D13F-0FAA-2E5C-D85B158760DC}"/>
              </a:ext>
            </a:extLst>
          </p:cNvPr>
          <p:cNvPicPr>
            <a:picLocks noChangeAspect="1"/>
          </p:cNvPicPr>
          <p:nvPr/>
        </p:nvPicPr>
        <p:blipFill>
          <a:blip r:embed="rId3"/>
          <a:stretch>
            <a:fillRect/>
          </a:stretch>
        </p:blipFill>
        <p:spPr>
          <a:xfrm>
            <a:off x="715117" y="70963"/>
            <a:ext cx="7063861" cy="5301137"/>
          </a:xfrm>
          <a:prstGeom prst="rect">
            <a:avLst/>
          </a:prstGeom>
        </p:spPr>
      </p:pic>
      <p:sp>
        <p:nvSpPr>
          <p:cNvPr id="133" name="Google Shape;133;p22"/>
          <p:cNvSpPr txBox="1">
            <a:spLocks noGrp="1"/>
          </p:cNvSpPr>
          <p:nvPr>
            <p:ph type="title"/>
          </p:nvPr>
        </p:nvSpPr>
        <p:spPr>
          <a:xfrm>
            <a:off x="435219" y="310017"/>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000" dirty="0" err="1"/>
              <a:t>Example</a:t>
            </a:r>
            <a:r>
              <a:rPr lang="vi-VN" sz="2000" dirty="0"/>
              <a:t> </a:t>
            </a:r>
            <a:r>
              <a:rPr lang="vi-VN" sz="2000" dirty="0" err="1"/>
              <a:t>for</a:t>
            </a:r>
            <a:r>
              <a:rPr lang="vi-VN" sz="2000" dirty="0"/>
              <a:t> </a:t>
            </a:r>
            <a:r>
              <a:rPr lang="vi-VN" sz="2000" dirty="0" err="1"/>
              <a:t>top-down</a:t>
            </a:r>
            <a:r>
              <a:rPr lang="vi-VN" sz="2000" dirty="0"/>
              <a:t> </a:t>
            </a:r>
            <a:r>
              <a:rPr lang="vi-VN" sz="2000" dirty="0" err="1"/>
              <a:t>approach</a:t>
            </a:r>
            <a:r>
              <a:rPr lang="vi-VN" sz="2000" dirty="0"/>
              <a:t> in </a:t>
            </a:r>
            <a:r>
              <a:rPr lang="vi-VN" sz="2000" dirty="0" err="1"/>
              <a:t>coding</a:t>
            </a:r>
            <a:r>
              <a:rPr lang="vi-VN" sz="2000" dirty="0"/>
              <a:t> a </a:t>
            </a:r>
            <a:r>
              <a:rPr lang="vi-VN" sz="2000" dirty="0" err="1"/>
              <a:t>webshop</a:t>
            </a:r>
            <a:r>
              <a:rPr lang="vi-VN" sz="2000" dirty="0"/>
              <a:t>:</a:t>
            </a:r>
            <a:endParaRPr lang="en-US" sz="2000" dirty="0"/>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25256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ctrTitle" idx="4294967295"/>
          </p:nvPr>
        </p:nvSpPr>
        <p:spPr>
          <a:xfrm>
            <a:off x="685800" y="44035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
        <p:nvSpPr>
          <p:cNvPr id="303" name="Google Shape;303;p36"/>
          <p:cNvSpPr txBox="1">
            <a:spLocks noGrp="1"/>
          </p:cNvSpPr>
          <p:nvPr>
            <p:ph type="subTitle" idx="4294967295"/>
          </p:nvPr>
        </p:nvSpPr>
        <p:spPr>
          <a:xfrm>
            <a:off x="685800" y="1639925"/>
            <a:ext cx="4863900" cy="784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3600" b="1" dirty="0"/>
              <a:t>Any questions?</a:t>
            </a:r>
            <a:endParaRPr sz="3600" b="1" dirty="0"/>
          </a:p>
        </p:txBody>
      </p:sp>
      <p:sp>
        <p:nvSpPr>
          <p:cNvPr id="305" name="Google Shape;305;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429322" y="25717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r>
              <a:rPr lang="vi-VN" dirty="0"/>
              <a:t> </a:t>
            </a:r>
            <a:r>
              <a:rPr lang="vi-VN" dirty="0" err="1"/>
              <a:t>Introduction</a:t>
            </a: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 y="1078899"/>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What is </a:t>
            </a:r>
            <a:br>
              <a:rPr lang="en-US" sz="3600" dirty="0"/>
            </a:br>
            <a:r>
              <a:rPr lang="en-US" sz="3600" dirty="0"/>
              <a:t>Top-Down Approach in Programming?</a:t>
            </a:r>
          </a:p>
        </p:txBody>
      </p:sp>
      <p:sp>
        <p:nvSpPr>
          <p:cNvPr id="99" name="Google Shape;99;p19"/>
          <p:cNvSpPr txBox="1">
            <a:spLocks noGrp="1"/>
          </p:cNvSpPr>
          <p:nvPr>
            <p:ph type="body" idx="1"/>
          </p:nvPr>
        </p:nvSpPr>
        <p:spPr>
          <a:xfrm>
            <a:off x="457200" y="2571750"/>
            <a:ext cx="4695600" cy="1862700"/>
          </a:xfrm>
          <a:prstGeom prst="rect">
            <a:avLst/>
          </a:prstGeom>
        </p:spPr>
        <p:txBody>
          <a:bodyPr spcFirstLastPara="1" wrap="square" lIns="0" tIns="0" rIns="0" bIns="0" anchor="t" anchorCtr="0">
            <a:noAutofit/>
          </a:bodyPr>
          <a:lstStyle/>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With this approach, the main goal will be to learn by creating (small pieces of) real software.</a:t>
            </a:r>
          </a:p>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Most self-learners will follow this approach when they first start learning to code. Because they simply want to be able to create attractive things immediately like a website or a 2D, 3D game...</a:t>
            </a:r>
          </a:p>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And the fastest way to do that is to learn to follow a tutorial - long and specific, a tutorial with very detailed instructions. If you follow the steps correctly, you are guaranteed to create something (interesting to you).</a:t>
            </a:r>
          </a:p>
        </p:txBody>
      </p:sp>
      <p:sp>
        <p:nvSpPr>
          <p:cNvPr id="100" name="Google Shape;10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Top-Down: The Good </a:t>
            </a:r>
            <a:r>
              <a:rPr kumimoji="0" lang="vi-VN" sz="4000" b="1" i="0" u="none" strike="noStrike" kern="0" cap="none" spc="0" normalizeH="0" baseline="0" noProof="0" dirty="0">
                <a:ln>
                  <a:noFill/>
                </a:ln>
                <a:solidFill>
                  <a:srgbClr val="A7D86D"/>
                </a:solidFill>
                <a:effectLst/>
                <a:uLnTx/>
                <a:uFillTx/>
                <a:cs typeface="Poppins"/>
                <a:sym typeface="Poppins"/>
              </a:rPr>
              <a:t>?</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r>
              <a:rPr lang="en-US" sz="1000" dirty="0">
                <a:latin typeface="Poppins" panose="00000500000000000000" pitchFamily="2" charset="0"/>
                <a:cs typeface="Poppins" panose="00000500000000000000" pitchFamily="2" charset="0"/>
              </a:rPr>
              <a:t>"Organization”: Breaks complexity into manageable steps.</a:t>
            </a:r>
          </a:p>
          <a:p>
            <a:r>
              <a:rPr lang="en-US" sz="1000" dirty="0">
                <a:latin typeface="Poppins" panose="00000500000000000000" pitchFamily="2" charset="0"/>
                <a:cs typeface="Poppins" panose="00000500000000000000" pitchFamily="2" charset="0"/>
              </a:rPr>
              <a:t>"Efficiency”: Flexible and easy to debug.</a:t>
            </a:r>
          </a:p>
          <a:p>
            <a:r>
              <a:rPr lang="en-US" sz="1000" dirty="0">
                <a:latin typeface="Poppins" panose="00000500000000000000" pitchFamily="2" charset="0"/>
                <a:cs typeface="Poppins" panose="00000500000000000000" pitchFamily="2" charset="0"/>
              </a:rPr>
              <a:t>"Understanding”: Clear and maintainable code.</a:t>
            </a:r>
          </a:p>
          <a:p>
            <a:r>
              <a:rPr lang="en-US" sz="1000" dirty="0">
                <a:latin typeface="Poppins" panose="00000500000000000000" pitchFamily="2" charset="0"/>
                <a:cs typeface="Poppins" panose="00000500000000000000" pitchFamily="2" charset="0"/>
              </a:rPr>
              <a:t>The nice thing about this approach is that you create something very quickly. It feels great to create real software with your own hands in a short time. You can get addicted to that feeling , and it can help you stay motivated through the studying process.</a:t>
            </a:r>
          </a:p>
          <a:p>
            <a:pPr marL="171450" indent="-171450"/>
            <a:endParaRPr lang="en-US" sz="1000" dirty="0">
              <a:latin typeface="Poppins" panose="00000500000000000000" pitchFamily="2" charset="0"/>
              <a:cs typeface="Poppins" panose="00000500000000000000" pitchFamily="2" charset="0"/>
            </a:endParaRP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Top-Down: The Bad </a:t>
            </a:r>
            <a:r>
              <a:rPr kumimoji="0" lang="vi-VN" sz="4000" b="1" i="0" u="none" strike="noStrike" kern="0" cap="none" spc="0" normalizeH="0" baseline="0" noProof="0" dirty="0">
                <a:ln>
                  <a:noFill/>
                </a:ln>
                <a:solidFill>
                  <a:srgbClr val="A7D86D"/>
                </a:solidFill>
                <a:effectLst/>
                <a:uLnTx/>
                <a:uFillTx/>
                <a:cs typeface="Poppins"/>
                <a:sym typeface="Poppins"/>
              </a:rPr>
              <a:t>?</a:t>
            </a:r>
            <a:endParaRPr lang="en-US" dirty="0"/>
          </a:p>
        </p:txBody>
      </p:sp>
      <p:sp>
        <p:nvSpPr>
          <p:cNvPr id="134" name="Google Shape;134;p22"/>
          <p:cNvSpPr txBox="1">
            <a:spLocks noGrp="1"/>
          </p:cNvSpPr>
          <p:nvPr>
            <p:ph type="body" idx="1"/>
          </p:nvPr>
        </p:nvSpPr>
        <p:spPr>
          <a:xfrm>
            <a:off x="457200" y="2224585"/>
            <a:ext cx="5775278" cy="1947081"/>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000" b="1" dirty="0">
              <a:solidFill>
                <a:srgbClr val="A7D86D"/>
              </a:solidFill>
              <a:latin typeface="Poppins" panose="00000500000000000000" pitchFamily="2" charset="0"/>
              <a:cs typeface="Poppins" panose="00000500000000000000" pitchFamily="2" charset="0"/>
            </a:endParaRPr>
          </a:p>
          <a:p>
            <a:pPr marL="0" lvl="0" indent="0" algn="l" rtl="0">
              <a:spcBef>
                <a:spcPts val="600"/>
              </a:spcBef>
              <a:spcAft>
                <a:spcPts val="0"/>
              </a:spcAft>
              <a:buNone/>
            </a:pPr>
            <a:r>
              <a:rPr lang="en-US" sz="1000" dirty="0">
                <a:latin typeface="Poppins" panose="00000500000000000000" pitchFamily="2" charset="0"/>
                <a:cs typeface="Poppins" panose="00000500000000000000" pitchFamily="2" charset="0"/>
              </a:rPr>
              <a:t>The problem with this approach is that it doesn't teach you basic definitions or principles.</a:t>
            </a:r>
          </a:p>
          <a:p>
            <a:pPr marL="0" lvl="0" indent="0" algn="l" rtl="0">
              <a:spcBef>
                <a:spcPts val="600"/>
              </a:spcBef>
              <a:spcAft>
                <a:spcPts val="0"/>
              </a:spcAft>
              <a:buNone/>
            </a:pPr>
            <a:r>
              <a:rPr lang="en-US" sz="1000" dirty="0">
                <a:latin typeface="Poppins" panose="00000500000000000000" pitchFamily="2" charset="0"/>
                <a:cs typeface="Poppins" panose="00000500000000000000" pitchFamily="2" charset="0"/>
              </a:rPr>
              <a:t>At the end of each tutorial, you may not understand how your product (software) works. Even if a tutorial is not detailed enough, you may struggle to solve its problem; when you get off track, even the slightest, you may not be able to complete it and be unable to diagnose it. problem. It's like being thrown straight into the deepest part of a swimming pool before you even know how to swim.</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8566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429322" y="25717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a:t>
            </a:r>
            <a:r>
              <a:rPr lang="en" dirty="0"/>
              <a:t>.</a:t>
            </a:r>
            <a:r>
              <a:rPr lang="vi-VN" dirty="0"/>
              <a:t> </a:t>
            </a:r>
            <a:r>
              <a:rPr lang="en-US" dirty="0"/>
              <a:t>Applying the Top-Down Approach Process</a:t>
            </a:r>
            <a:endParaRPr lang="vi-VN" dirty="0"/>
          </a:p>
        </p:txBody>
      </p:sp>
    </p:spTree>
    <p:extLst>
      <p:ext uri="{BB962C8B-B14F-4D97-AF65-F5344CB8AC3E}">
        <p14:creationId xmlns:p14="http://schemas.microsoft.com/office/powerpoint/2010/main" val="242510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T</a:t>
            </a:r>
            <a:r>
              <a:rPr kumimoji="0" lang="en-US" sz="4000" b="1" i="0" u="none" strike="noStrike" kern="0" cap="none" spc="0" normalizeH="0" baseline="0" noProof="0" dirty="0">
                <a:ln>
                  <a:noFill/>
                </a:ln>
                <a:solidFill>
                  <a:srgbClr val="A7D86D"/>
                </a:solidFill>
                <a:effectLst/>
                <a:uLnTx/>
                <a:uFillTx/>
                <a:cs typeface="Poppins"/>
                <a:sym typeface="Poppins"/>
              </a:rPr>
              <a:t>o a</a:t>
            </a:r>
            <a:r>
              <a:rPr lang="en-US" sz="4000" dirty="0" err="1"/>
              <a:t>pplying</a:t>
            </a:r>
            <a:r>
              <a:rPr lang="en-US" sz="4000" dirty="0"/>
              <a:t> the Top-Down Approach Process</a:t>
            </a:r>
            <a:endParaRPr lang="en-US" dirty="0"/>
          </a:p>
        </p:txBody>
      </p:sp>
      <p:sp>
        <p:nvSpPr>
          <p:cNvPr id="134" name="Google Shape;134;p22"/>
          <p:cNvSpPr txBox="1">
            <a:spLocks noGrp="1"/>
          </p:cNvSpPr>
          <p:nvPr>
            <p:ph type="body" idx="1"/>
          </p:nvPr>
        </p:nvSpPr>
        <p:spPr>
          <a:xfrm>
            <a:off x="960120" y="2103251"/>
            <a:ext cx="3261365" cy="2843400"/>
          </a:xfrm>
          <a:prstGeom prst="rect">
            <a:avLst/>
          </a:prstGeom>
        </p:spPr>
        <p:txBody>
          <a:bodyPr spcFirstLastPara="1" wrap="square" lIns="0" tIns="0" rIns="0" bIns="0" anchor="t" anchorCtr="0">
            <a:noAutofit/>
          </a:bodyPr>
          <a:lstStyle/>
          <a:p>
            <a:pPr marL="342900" lvl="0" indent="-342900" algn="l" rtl="0">
              <a:spcBef>
                <a:spcPts val="600"/>
              </a:spcBef>
              <a:spcAft>
                <a:spcPts val="0"/>
              </a:spcAft>
              <a:buAutoNum type="arabicPeriod"/>
            </a:pPr>
            <a:r>
              <a:rPr lang="en-US" b="1" dirty="0">
                <a:solidFill>
                  <a:srgbClr val="A7D86D"/>
                </a:solidFill>
                <a:latin typeface="Poppins" panose="00000500000000000000" pitchFamily="2" charset="0"/>
                <a:cs typeface="Poppins" panose="00000500000000000000" pitchFamily="2" charset="0"/>
              </a:rPr>
              <a:t>Understand the Problem:</a:t>
            </a:r>
          </a:p>
          <a:p>
            <a:pPr>
              <a:buFont typeface="Arial" panose="020B0604020202020204" pitchFamily="34" charset="0"/>
              <a:buChar char="•"/>
            </a:pPr>
            <a:r>
              <a:rPr lang="en-US" dirty="0"/>
              <a:t>"Define the problem to be solved."</a:t>
            </a:r>
          </a:p>
          <a:p>
            <a:pPr>
              <a:buFont typeface="Arial" panose="020B0604020202020204" pitchFamily="34" charset="0"/>
              <a:buChar char="•"/>
            </a:pPr>
            <a:r>
              <a:rPr lang="en-US" dirty="0"/>
              <a:t>"Identify the major components."</a:t>
            </a:r>
          </a:p>
          <a:p>
            <a:pPr marL="0" lvl="0" indent="0" algn="l" rtl="0">
              <a:spcBef>
                <a:spcPts val="600"/>
              </a:spcBef>
              <a:spcAft>
                <a:spcPts val="0"/>
              </a:spcAft>
              <a:buNone/>
            </a:pPr>
            <a:r>
              <a:rPr lang="en-US" dirty="0"/>
              <a:t>.</a:t>
            </a:r>
          </a:p>
        </p:txBody>
      </p:sp>
      <p:sp>
        <p:nvSpPr>
          <p:cNvPr id="135" name="Google Shape;135;p22"/>
          <p:cNvSpPr txBox="1">
            <a:spLocks noGrp="1"/>
          </p:cNvSpPr>
          <p:nvPr>
            <p:ph type="body" idx="2"/>
          </p:nvPr>
        </p:nvSpPr>
        <p:spPr>
          <a:xfrm>
            <a:off x="4922515"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solidFill>
                  <a:srgbClr val="A7D86D"/>
                </a:solidFill>
                <a:latin typeface="Poppins" panose="00000500000000000000" pitchFamily="2" charset="0"/>
                <a:cs typeface="Poppins" panose="00000500000000000000" pitchFamily="2" charset="0"/>
              </a:rPr>
              <a:t>2.</a:t>
            </a:r>
            <a:r>
              <a:rPr lang="vi-VN" b="1" dirty="0">
                <a:solidFill>
                  <a:srgbClr val="A7D86D"/>
                </a:solidFill>
                <a:latin typeface="Poppins" panose="00000500000000000000" pitchFamily="2" charset="0"/>
                <a:cs typeface="Poppins" panose="00000500000000000000" pitchFamily="2" charset="0"/>
              </a:rPr>
              <a:t>    </a:t>
            </a:r>
            <a:r>
              <a:rPr lang="vi-VN" b="1" dirty="0" err="1">
                <a:solidFill>
                  <a:srgbClr val="A7D86D"/>
                </a:solidFill>
                <a:latin typeface="Poppins" panose="00000500000000000000" pitchFamily="2" charset="0"/>
                <a:cs typeface="Poppins" panose="00000500000000000000" pitchFamily="2" charset="0"/>
              </a:rPr>
              <a:t>Design</a:t>
            </a:r>
            <a:r>
              <a:rPr lang="vi-VN" b="1" dirty="0">
                <a:solidFill>
                  <a:srgbClr val="A7D86D"/>
                </a:solidFill>
                <a:latin typeface="Poppins" panose="00000500000000000000" pitchFamily="2" charset="0"/>
                <a:cs typeface="Poppins" panose="00000500000000000000" pitchFamily="2" charset="0"/>
              </a:rPr>
              <a:t> </a:t>
            </a:r>
            <a:r>
              <a:rPr lang="vi-VN" b="1" dirty="0" err="1">
                <a:solidFill>
                  <a:srgbClr val="A7D86D"/>
                </a:solidFill>
                <a:latin typeface="Poppins" panose="00000500000000000000" pitchFamily="2" charset="0"/>
                <a:cs typeface="Poppins" panose="00000500000000000000" pitchFamily="2" charset="0"/>
              </a:rPr>
              <a:t>main</a:t>
            </a:r>
            <a:r>
              <a:rPr lang="vi-VN" b="1" dirty="0">
                <a:solidFill>
                  <a:srgbClr val="A7D86D"/>
                </a:solidFill>
                <a:latin typeface="Poppins" panose="00000500000000000000" pitchFamily="2" charset="0"/>
                <a:cs typeface="Poppins" panose="00000500000000000000" pitchFamily="2" charset="0"/>
              </a:rPr>
              <a:t> </a:t>
            </a:r>
            <a:r>
              <a:rPr lang="vi-VN" b="1" dirty="0" err="1">
                <a:solidFill>
                  <a:srgbClr val="A7D86D"/>
                </a:solidFill>
                <a:latin typeface="Poppins" panose="00000500000000000000" pitchFamily="2" charset="0"/>
                <a:cs typeface="Poppins" panose="00000500000000000000" pitchFamily="2" charset="0"/>
              </a:rPr>
              <a:t>Module</a:t>
            </a:r>
            <a:r>
              <a:rPr lang="vi-VN" b="1" dirty="0">
                <a:solidFill>
                  <a:srgbClr val="A7D86D"/>
                </a:solidFill>
                <a:latin typeface="Poppins" panose="00000500000000000000" pitchFamily="2" charset="0"/>
                <a:cs typeface="Poppins" panose="00000500000000000000" pitchFamily="2" charset="0"/>
              </a:rPr>
              <a:t> : </a:t>
            </a:r>
            <a:endParaRPr b="1" dirty="0">
              <a:solidFill>
                <a:srgbClr val="A7D86D"/>
              </a:solidFill>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t>"Design the highest-level module of the program."</a:t>
            </a:r>
          </a:p>
          <a:p>
            <a:pPr>
              <a:buFont typeface="Arial" panose="020B0604020202020204" pitchFamily="34" charset="0"/>
              <a:buChar char="•"/>
            </a:pPr>
            <a:r>
              <a:rPr lang="en-US" dirty="0"/>
              <a:t>"Define the main functions."</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16019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T</a:t>
            </a:r>
            <a:r>
              <a:rPr kumimoji="0" lang="en-US" sz="4000" b="1" i="0" u="none" strike="noStrike" kern="0" cap="none" spc="0" normalizeH="0" baseline="0" noProof="0" dirty="0">
                <a:ln>
                  <a:noFill/>
                </a:ln>
                <a:solidFill>
                  <a:srgbClr val="A7D86D"/>
                </a:solidFill>
                <a:effectLst/>
                <a:uLnTx/>
                <a:uFillTx/>
                <a:cs typeface="Poppins"/>
                <a:sym typeface="Poppins"/>
              </a:rPr>
              <a:t>o a</a:t>
            </a:r>
            <a:r>
              <a:rPr lang="en-US" sz="4000" dirty="0" err="1"/>
              <a:t>pplying</a:t>
            </a:r>
            <a:r>
              <a:rPr lang="en-US" sz="4000" dirty="0"/>
              <a:t> the Top-Down Approach Process</a:t>
            </a:r>
            <a:endParaRPr lang="en-US" dirty="0"/>
          </a:p>
        </p:txBody>
      </p:sp>
      <p:sp>
        <p:nvSpPr>
          <p:cNvPr id="134" name="Google Shape;134;p22"/>
          <p:cNvSpPr txBox="1">
            <a:spLocks noGrp="1"/>
          </p:cNvSpPr>
          <p:nvPr>
            <p:ph type="body" idx="1"/>
          </p:nvPr>
        </p:nvSpPr>
        <p:spPr>
          <a:xfrm>
            <a:off x="960120"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solidFill>
                  <a:srgbClr val="A7D86D"/>
                </a:solidFill>
                <a:latin typeface="Poppins" panose="00000500000000000000" pitchFamily="2" charset="0"/>
                <a:cs typeface="Poppins" panose="00000500000000000000" pitchFamily="2" charset="0"/>
              </a:rPr>
              <a:t>3. Identify Submodules:</a:t>
            </a:r>
            <a:endParaRPr b="1" dirty="0">
              <a:solidFill>
                <a:srgbClr val="A7D86D"/>
              </a:solidFill>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t>"Break down the main module into smaller submodules."</a:t>
            </a:r>
          </a:p>
          <a:p>
            <a:pPr>
              <a:buFont typeface="Arial" panose="020B0604020202020204" pitchFamily="34" charset="0"/>
              <a:buChar char="•"/>
            </a:pPr>
            <a:r>
              <a:rPr lang="en-US" dirty="0"/>
              <a:t>"Each submodule represents a specific task."</a:t>
            </a:r>
          </a:p>
        </p:txBody>
      </p:sp>
      <p:sp>
        <p:nvSpPr>
          <p:cNvPr id="135" name="Google Shape;135;p22"/>
          <p:cNvSpPr txBox="1">
            <a:spLocks noGrp="1"/>
          </p:cNvSpPr>
          <p:nvPr>
            <p:ph type="body" idx="2"/>
          </p:nvPr>
        </p:nvSpPr>
        <p:spPr>
          <a:xfrm>
            <a:off x="4922515"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solidFill>
                  <a:srgbClr val="A7D86D"/>
                </a:solidFill>
                <a:latin typeface="Poppins" panose="00000500000000000000" pitchFamily="2" charset="0"/>
                <a:cs typeface="Poppins" panose="00000500000000000000" pitchFamily="2" charset="0"/>
              </a:rPr>
              <a:t>4.</a:t>
            </a:r>
            <a:r>
              <a:rPr lang="vi-VN" b="1" dirty="0">
                <a:solidFill>
                  <a:srgbClr val="A7D86D"/>
                </a:solidFill>
                <a:latin typeface="Poppins" panose="00000500000000000000" pitchFamily="2" charset="0"/>
                <a:cs typeface="Poppins" panose="00000500000000000000" pitchFamily="2" charset="0"/>
              </a:rPr>
              <a:t> </a:t>
            </a:r>
            <a:r>
              <a:rPr lang="en-US" b="1" dirty="0">
                <a:solidFill>
                  <a:srgbClr val="A7D86D"/>
                </a:solidFill>
                <a:latin typeface="Poppins" panose="00000500000000000000" pitchFamily="2" charset="0"/>
                <a:cs typeface="Poppins" panose="00000500000000000000" pitchFamily="2" charset="0"/>
              </a:rPr>
              <a:t>Design Submodules:</a:t>
            </a:r>
            <a:endParaRPr lang="vi-VN" b="1" dirty="0">
              <a:solidFill>
                <a:srgbClr val="A7D86D"/>
              </a:solidFill>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t>"Further break down functionality into smaller steps."</a:t>
            </a:r>
          </a:p>
          <a:p>
            <a:pPr>
              <a:buFont typeface="Arial" panose="020B0604020202020204" pitchFamily="34" charset="0"/>
              <a:buChar char="•"/>
            </a:pPr>
            <a:r>
              <a:rPr lang="en-US" dirty="0"/>
              <a:t>"Design interfaces for each submodule, specifying inputs and outputs."</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19357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429322" y="25717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3</a:t>
            </a:r>
            <a:r>
              <a:rPr lang="en" dirty="0"/>
              <a:t>.</a:t>
            </a:r>
            <a:r>
              <a:rPr lang="vi-VN" dirty="0"/>
              <a:t> </a:t>
            </a:r>
            <a:r>
              <a:rPr lang="vi-VN" dirty="0" err="1"/>
              <a:t>Demo</a:t>
            </a:r>
            <a:r>
              <a:rPr lang="vi-VN" dirty="0"/>
              <a:t> </a:t>
            </a:r>
          </a:p>
        </p:txBody>
      </p:sp>
    </p:spTree>
    <p:extLst>
      <p:ext uri="{BB962C8B-B14F-4D97-AF65-F5344CB8AC3E}">
        <p14:creationId xmlns:p14="http://schemas.microsoft.com/office/powerpoint/2010/main" val="2868047271"/>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1113</Words>
  <Application>Microsoft Office PowerPoint</Application>
  <PresentationFormat>On-screen Show (16:9)</PresentationFormat>
  <Paragraphs>84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Muli Regular</vt:lpstr>
      <vt:lpstr>Arial</vt:lpstr>
      <vt:lpstr>Poppins</vt:lpstr>
      <vt:lpstr>Poppins Light</vt:lpstr>
      <vt:lpstr>Gower template</vt:lpstr>
      <vt:lpstr>Top-Down Approach in Programming</vt:lpstr>
      <vt:lpstr>1. Introduction</vt:lpstr>
      <vt:lpstr>What is  Top-Down Approach in Programming?</vt:lpstr>
      <vt:lpstr>Top-Down: The Good ?</vt:lpstr>
      <vt:lpstr>Top-Down: The Bad ?</vt:lpstr>
      <vt:lpstr>2. Applying the Top-Down Approach Process</vt:lpstr>
      <vt:lpstr>To applying the Top-Down Approach Process</vt:lpstr>
      <vt:lpstr>To applying the Top-Down Approach Process</vt:lpstr>
      <vt:lpstr>3. Demo </vt:lpstr>
      <vt:lpstr>Example for top-down approach in coding a webshop: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in Java</dc:title>
  <dc:creator>L̴̆̈́̓̽͗̓̏̑͒̎̿͂̐̈́̈́̌͗̆̾̓͆̃̈́͋͌̑͆̈́͛̿͂̈̐̕̕͝͠͠e D</dc:creator>
  <cp:lastModifiedBy>Le Du</cp:lastModifiedBy>
  <cp:revision>19</cp:revision>
  <dcterms:modified xsi:type="dcterms:W3CDTF">2024-01-25T05:29:42Z</dcterms:modified>
</cp:coreProperties>
</file>