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5" r:id="rId9"/>
    <p:sldId id="262" r:id="rId10"/>
    <p:sldId id="263" r:id="rId11"/>
    <p:sldId id="269" r:id="rId12"/>
    <p:sldId id="271" r:id="rId13"/>
    <p:sldId id="272" r:id="rId14"/>
    <p:sldId id="273" r:id="rId15"/>
    <p:sldId id="274" r:id="rId16"/>
    <p:sldId id="268" r:id="rId17"/>
    <p:sldId id="275" r:id="rId18"/>
    <p:sldId id="276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88" r:id="rId29"/>
    <p:sldId id="26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CAA"/>
    <a:srgbClr val="0A7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0C8FA-49C2-4D72-B0EB-9E4721AE10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FBEED-C341-4765-A296-640C1B8A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2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5A91-6603-4ED3-9D3A-5EE989389075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9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A88-76B4-4220-AA8E-7CB757BD5C56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3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172-687F-43DC-910E-D92516B2BD58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4E8F-E34A-49BC-925B-4457CD646AD3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6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E90F-E3BB-46D0-BC2B-6FBF1AA9F5F3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2BEB-CF2C-4854-9AE4-FD0E0BC0918D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4772-47FE-4272-A586-955796F10933}" type="datetime1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CEF8-031B-480A-8D58-9FB788B368DE}" type="datetime1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2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EB5A-C1A3-4226-89C8-D3291FF894BC}" type="datetime1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22C0-829B-4D75-A141-799134E016F0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2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16A-B794-4475-9587-B7C58A92E207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7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0F774-AD5F-418C-84F5-B2ED6B3B1CF1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A3794-FBE4-4286-A4B6-696D27B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3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llenge.zalo.ai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png"/><Relationship Id="rId11" Type="http://schemas.openxmlformats.org/officeDocument/2006/relationships/image" Target="../media/image17.wmf"/><Relationship Id="rId5" Type="http://schemas.openxmlformats.org/officeDocument/2006/relationships/image" Target="../media/image27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91505"/>
            <a:ext cx="7886700" cy="74270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u="sng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  <a:br>
              <a:rPr lang="en-US" sz="2000" u="sng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u="sng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 CÔNG NGHỆ THÔNG TIN VÀ TRUYỀN THÔNG</a:t>
            </a:r>
            <a:endParaRPr lang="en-US" sz="2000" u="sng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học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600" b="1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6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6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26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6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6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6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6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6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6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6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2600" b="1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6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26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tiếng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800" b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100000"/>
              </a:lnSpc>
              <a:buNone/>
            </a:pPr>
            <a:endParaRPr lang="en-US" sz="1200" b="1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sz="12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viên thực hiện:     Lê Văn Mạnh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           </a:t>
            </a:r>
            <a:r>
              <a:rPr lang="en-US" sz="120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 KSVB2 – K37</a:t>
            </a:r>
            <a:r>
              <a:rPr lang="en-US" sz="12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	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Giáo viên hướng dẫn:  TS.Đinh Viết Sang    		 </a:t>
            </a:r>
          </a:p>
          <a:p>
            <a:pPr marL="0" indent="0" algn="r">
              <a:lnSpc>
                <a:spcPct val="100000"/>
              </a:lnSpc>
              <a:buNone/>
            </a:pPr>
            <a:endParaRPr lang="en-US" sz="1200" b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16CE-D3B3-4A10-A001-C8917E11CC67}" type="datetime1">
              <a:rPr lang="en-US" smtClean="0"/>
              <a:t>6/20/2019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Tổng quan mạng nơ-ron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0" y="953406"/>
            <a:ext cx="4512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kiến trúc mạng CNN phổ biến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161" b="3639"/>
          <a:stretch/>
        </p:blipFill>
        <p:spPr>
          <a:xfrm>
            <a:off x="2100448" y="1493627"/>
            <a:ext cx="5699247" cy="3729003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sp>
        <p:nvSpPr>
          <p:cNvPr id="7" name="Oval 6"/>
          <p:cNvSpPr/>
          <p:nvPr/>
        </p:nvSpPr>
        <p:spPr>
          <a:xfrm>
            <a:off x="3100454" y="2192530"/>
            <a:ext cx="613135" cy="61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9773" y="4026877"/>
            <a:ext cx="608996" cy="6089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55381" y="2280137"/>
            <a:ext cx="954213" cy="9542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00448" y="5222630"/>
            <a:ext cx="5780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n analysis of deep neural network models for practical applications -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Alfredo Canziani &amp; Eugenio Culurciello, Adam 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Paszke - 2017</a:t>
            </a: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5007" y="3155480"/>
            <a:ext cx="89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Lenet-5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2139" y="2971801"/>
            <a:ext cx="773392" cy="77339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6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Ứng dụng mang nơ-ron tích chập 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0" y="953406"/>
            <a:ext cx="493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 trình xây dựng và thử nghiệm mạng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6133" y="1955921"/>
            <a:ext cx="1195753" cy="123702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Huấn luyện mạng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8650" y="1930774"/>
            <a:ext cx="1261696" cy="12370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Cấu hình mạng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28950" y="1955922"/>
            <a:ext cx="1266092" cy="12370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Mô phỏng kiến trúc mạng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80030" y="1962275"/>
            <a:ext cx="1235320" cy="123702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Mô phỏng kết quả độ chính xác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4076" y="3337965"/>
            <a:ext cx="1266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5920" y="3337965"/>
            <a:ext cx="133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Tensorboard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0382" y="3337965"/>
            <a:ext cx="133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Tensorboard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6918" y="3337965"/>
            <a:ext cx="133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>
            <a:stCxn id="7" idx="3"/>
            <a:endCxn id="15" idx="1"/>
          </p:cNvCxnSpPr>
          <p:nvPr/>
        </p:nvCxnSpPr>
        <p:spPr>
          <a:xfrm>
            <a:off x="1890346" y="2549285"/>
            <a:ext cx="1138604" cy="2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3" idx="1"/>
          </p:cNvCxnSpPr>
          <p:nvPr/>
        </p:nvCxnSpPr>
        <p:spPr>
          <a:xfrm>
            <a:off x="4295042" y="2574432"/>
            <a:ext cx="81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3"/>
            <a:endCxn id="13" idx="1"/>
          </p:cNvCxnSpPr>
          <p:nvPr/>
        </p:nvCxnSpPr>
        <p:spPr>
          <a:xfrm>
            <a:off x="6301886" y="2574432"/>
            <a:ext cx="978144" cy="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2"/>
            <a:endCxn id="16" idx="2"/>
          </p:cNvCxnSpPr>
          <p:nvPr/>
        </p:nvCxnSpPr>
        <p:spPr>
          <a:xfrm rot="5400000">
            <a:off x="4577494" y="406147"/>
            <a:ext cx="12700" cy="65407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4076" y="4670411"/>
            <a:ext cx="7841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Window 10 x 64bit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GPU 1080TI 11G Ram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Tensorflow 1.13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Dataset with 5 landscape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Ứng dụng mang nơ-ron tích chập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0" y="953406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 lenet-5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 descr="LeNet - 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4" y="1822614"/>
            <a:ext cx="6941156" cy="186719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73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Ứng dụng mang nơ-ron tích chập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0" y="953406"/>
            <a:ext cx="447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xuất mạng dựa trên mạng lenet-5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93801"/>
              </p:ext>
            </p:extLst>
          </p:nvPr>
        </p:nvGraphicFramePr>
        <p:xfrm>
          <a:off x="1760855" y="1607282"/>
          <a:ext cx="5622290" cy="39243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2207883611"/>
                    </a:ext>
                  </a:extLst>
                </a:gridCol>
                <a:gridCol w="1033145">
                  <a:extLst>
                    <a:ext uri="{9D8B030D-6E8A-4147-A177-3AD203B41FA5}">
                      <a16:colId xmlns:a16="http://schemas.microsoft.com/office/drawing/2014/main" val="1997156116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4020866010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359912537"/>
                    </a:ext>
                  </a:extLst>
                </a:gridCol>
                <a:gridCol w="1130935">
                  <a:extLst>
                    <a:ext uri="{9D8B030D-6E8A-4147-A177-3AD203B41FA5}">
                      <a16:colId xmlns:a16="http://schemas.microsoft.com/office/drawing/2014/main" val="190998957"/>
                    </a:ext>
                  </a:extLst>
                </a:gridCol>
                <a:gridCol w="1109345">
                  <a:extLst>
                    <a:ext uri="{9D8B030D-6E8A-4147-A177-3AD203B41FA5}">
                      <a16:colId xmlns:a16="http://schemas.microsoft.com/office/drawing/2014/main" val="2752768870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Biases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Stride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Tensor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2184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256x256x3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49870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3x3x3x8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256x256x8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515785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MaxPool-1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128x128x8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035268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3x3x8x16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128x128x16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728614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MaxPool-2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64x64x16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8811404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3x3x16x32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64x64x32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4640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67648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MaxPool-3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32x32x32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077261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3x3x32x64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32x32x64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18496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437126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MaxPool-4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16x16x64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2216984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3x3x64x128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16x16x128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73856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2194498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MaxPool-5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8x8x128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861754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FC-1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8192x256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2097408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76131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FC-2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256x48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12336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687274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2208138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75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9788" y="5531582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Mạng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dựa trên mạng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Lenet-5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Ứng dụng mang nơ-ron tích chập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0" y="953406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 resnet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35" y="3381405"/>
            <a:ext cx="8147878" cy="1909659"/>
          </a:xfrm>
          <a:prstGeom prst="rect">
            <a:avLst/>
          </a:prstGeom>
        </p:spPr>
      </p:pic>
      <p:pic>
        <p:nvPicPr>
          <p:cNvPr id="12" name="Picture 11" descr="C:\Users\ManhLV\Desktop\ML\Screen-Shot-2018-04-16-at-6.29.19-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13" y="1485349"/>
            <a:ext cx="3374493" cy="207363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4178411" y="2309239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Residual Block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78411" y="535901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>
                <a:latin typeface="Arial" panose="020B0604020202020204" pitchFamily="34" charset="0"/>
                <a:cs typeface="Arial" panose="020B0604020202020204" pitchFamily="34" charset="0"/>
              </a:rPr>
              <a:t>Residual Network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1153" y="3899648"/>
            <a:ext cx="421341" cy="126402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Ứng dụng mang nơ-ron tích chập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0" y="953406"/>
            <a:ext cx="442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xuất mạng dựa trên mạng resnet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11187"/>
              </p:ext>
            </p:extLst>
          </p:nvPr>
        </p:nvGraphicFramePr>
        <p:xfrm>
          <a:off x="2068374" y="1464794"/>
          <a:ext cx="5007251" cy="43513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62247">
                  <a:extLst>
                    <a:ext uri="{9D8B030D-6E8A-4147-A177-3AD203B41FA5}">
                      <a16:colId xmlns:a16="http://schemas.microsoft.com/office/drawing/2014/main" val="1538450820"/>
                    </a:ext>
                  </a:extLst>
                </a:gridCol>
                <a:gridCol w="1013406">
                  <a:extLst>
                    <a:ext uri="{9D8B030D-6E8A-4147-A177-3AD203B41FA5}">
                      <a16:colId xmlns:a16="http://schemas.microsoft.com/office/drawing/2014/main" val="3504434172"/>
                    </a:ext>
                  </a:extLst>
                </a:gridCol>
                <a:gridCol w="607584">
                  <a:extLst>
                    <a:ext uri="{9D8B030D-6E8A-4147-A177-3AD203B41FA5}">
                      <a16:colId xmlns:a16="http://schemas.microsoft.com/office/drawing/2014/main" val="364196540"/>
                    </a:ext>
                  </a:extLst>
                </a:gridCol>
                <a:gridCol w="740368">
                  <a:extLst>
                    <a:ext uri="{9D8B030D-6E8A-4147-A177-3AD203B41FA5}">
                      <a16:colId xmlns:a16="http://schemas.microsoft.com/office/drawing/2014/main" val="3329362444"/>
                    </a:ext>
                  </a:extLst>
                </a:gridCol>
                <a:gridCol w="884072">
                  <a:extLst>
                    <a:ext uri="{9D8B030D-6E8A-4147-A177-3AD203B41FA5}">
                      <a16:colId xmlns:a16="http://schemas.microsoft.com/office/drawing/2014/main" val="4073053710"/>
                    </a:ext>
                  </a:extLst>
                </a:gridCol>
                <a:gridCol w="799574">
                  <a:extLst>
                    <a:ext uri="{9D8B030D-6E8A-4147-A177-3AD203B41FA5}">
                      <a16:colId xmlns:a16="http://schemas.microsoft.com/office/drawing/2014/main" val="3703052549"/>
                    </a:ext>
                  </a:extLst>
                </a:gridCol>
              </a:tblGrid>
              <a:tr h="206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Stride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Tensor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67776"/>
                  </a:ext>
                </a:extLst>
              </a:tr>
              <a:tr h="206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256x256x3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extLst>
                  <a:ext uri="{0D108BD9-81ED-4DB2-BD59-A6C34878D82A}">
                    <a16:rowId xmlns:a16="http://schemas.microsoft.com/office/drawing/2014/main" val="3773187897"/>
                  </a:ext>
                </a:extLst>
              </a:tr>
              <a:tr h="206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7x7x3x64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128x128x64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9408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extLst>
                  <a:ext uri="{0D108BD9-81ED-4DB2-BD59-A6C34878D82A}">
                    <a16:rowId xmlns:a16="http://schemas.microsoft.com/office/drawing/2014/main" val="562402206"/>
                  </a:ext>
                </a:extLst>
              </a:tr>
              <a:tr h="206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MaxPool-0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64x64x64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extLst>
                  <a:ext uri="{0D108BD9-81ED-4DB2-BD59-A6C34878D82A}">
                    <a16:rowId xmlns:a16="http://schemas.microsoft.com/office/drawing/2014/main" val="1931591560"/>
                  </a:ext>
                </a:extLst>
              </a:tr>
              <a:tr h="621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Block-2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3x3x64</a:t>
                      </a:r>
                      <a:b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3x3x64</a:t>
                      </a:r>
                      <a:b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3x3x64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64x64x64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extLst>
                  <a:ext uri="{0D108BD9-81ED-4DB2-BD59-A6C34878D82A}">
                    <a16:rowId xmlns:a16="http://schemas.microsoft.com/office/drawing/2014/main" val="3644806504"/>
                  </a:ext>
                </a:extLst>
              </a:tr>
              <a:tr h="621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Block-3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3x3x128</a:t>
                      </a:r>
                      <a:b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3x3x128</a:t>
                      </a:r>
                      <a:b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3x3x128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32x32x128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3072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extLst>
                  <a:ext uri="{0D108BD9-81ED-4DB2-BD59-A6C34878D82A}">
                    <a16:rowId xmlns:a16="http://schemas.microsoft.com/office/drawing/2014/main" val="2140384998"/>
                  </a:ext>
                </a:extLst>
              </a:tr>
              <a:tr h="621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Block-4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3x3x256</a:t>
                      </a:r>
                      <a:b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3x3x256</a:t>
                      </a:r>
                      <a:b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3x3x256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16x16x256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9216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extLst>
                  <a:ext uri="{0D108BD9-81ED-4DB2-BD59-A6C34878D82A}">
                    <a16:rowId xmlns:a16="http://schemas.microsoft.com/office/drawing/2014/main" val="432584004"/>
                  </a:ext>
                </a:extLst>
              </a:tr>
              <a:tr h="621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Block-5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3x3x512</a:t>
                      </a:r>
                      <a:b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3x3x512</a:t>
                      </a:r>
                      <a:b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3x3x512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8x8x512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12288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extLst>
                  <a:ext uri="{0D108BD9-81ED-4DB2-BD59-A6C34878D82A}">
                    <a16:rowId xmlns:a16="http://schemas.microsoft.com/office/drawing/2014/main" val="1263394814"/>
                  </a:ext>
                </a:extLst>
              </a:tr>
              <a:tr h="206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AvgPool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4x4x512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extLst>
                  <a:ext uri="{0D108BD9-81ED-4DB2-BD59-A6C34878D82A}">
                    <a16:rowId xmlns:a16="http://schemas.microsoft.com/office/drawing/2014/main" val="128087930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FC-1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4x4x512x512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4194816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extLst>
                  <a:ext uri="{0D108BD9-81ED-4DB2-BD59-A6C34878D82A}">
                    <a16:rowId xmlns:a16="http://schemas.microsoft.com/office/drawing/2014/main" val="4021971569"/>
                  </a:ext>
                </a:extLst>
              </a:tr>
              <a:tr h="206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FC-2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512x128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65664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extLst>
                  <a:ext uri="{0D108BD9-81ED-4DB2-BD59-A6C34878D82A}">
                    <a16:rowId xmlns:a16="http://schemas.microsoft.com/office/drawing/2014/main" val="3298973080"/>
                  </a:ext>
                </a:extLst>
              </a:tr>
              <a:tr h="206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FC-3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128x48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6192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/>
                </a:tc>
                <a:extLst>
                  <a:ext uri="{0D108BD9-81ED-4DB2-BD59-A6C34878D82A}">
                    <a16:rowId xmlns:a16="http://schemas.microsoft.com/office/drawing/2014/main" val="1850848937"/>
                  </a:ext>
                </a:extLst>
              </a:tr>
              <a:tr h="206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4302384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52" marR="62052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001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353530" y="5803520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Mạng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dựa trên mạng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Ứng dụng mang nơ-ron tích chập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0" y="953406"/>
            <a:ext cx="7460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xuất mạng dựa trên mạng Alexnet, mạng dựa trên mạng VGG16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84226"/>
              </p:ext>
            </p:extLst>
          </p:nvPr>
        </p:nvGraphicFramePr>
        <p:xfrm>
          <a:off x="4888524" y="1493628"/>
          <a:ext cx="3626826" cy="43513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32830">
                  <a:extLst>
                    <a:ext uri="{9D8B030D-6E8A-4147-A177-3AD203B41FA5}">
                      <a16:colId xmlns:a16="http://schemas.microsoft.com/office/drawing/2014/main" val="3800472426"/>
                    </a:ext>
                  </a:extLst>
                </a:gridCol>
                <a:gridCol w="726354">
                  <a:extLst>
                    <a:ext uri="{9D8B030D-6E8A-4147-A177-3AD203B41FA5}">
                      <a16:colId xmlns:a16="http://schemas.microsoft.com/office/drawing/2014/main" val="168311484"/>
                    </a:ext>
                  </a:extLst>
                </a:gridCol>
                <a:gridCol w="415295">
                  <a:extLst>
                    <a:ext uri="{9D8B030D-6E8A-4147-A177-3AD203B41FA5}">
                      <a16:colId xmlns:a16="http://schemas.microsoft.com/office/drawing/2014/main" val="2321966889"/>
                    </a:ext>
                  </a:extLst>
                </a:gridCol>
                <a:gridCol w="387279">
                  <a:extLst>
                    <a:ext uri="{9D8B030D-6E8A-4147-A177-3AD203B41FA5}">
                      <a16:colId xmlns:a16="http://schemas.microsoft.com/office/drawing/2014/main" val="3394950029"/>
                    </a:ext>
                  </a:extLst>
                </a:gridCol>
                <a:gridCol w="770026">
                  <a:extLst>
                    <a:ext uri="{9D8B030D-6E8A-4147-A177-3AD203B41FA5}">
                      <a16:colId xmlns:a16="http://schemas.microsoft.com/office/drawing/2014/main" val="63910389"/>
                    </a:ext>
                  </a:extLst>
                </a:gridCol>
                <a:gridCol w="695042">
                  <a:extLst>
                    <a:ext uri="{9D8B030D-6E8A-4147-A177-3AD203B41FA5}">
                      <a16:colId xmlns:a16="http://schemas.microsoft.com/office/drawing/2014/main" val="670029056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Layera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Filters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Biases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Stride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Tensor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Parameteres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66370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256x256x3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323586544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3x3x3x64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256x256x64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156302830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3x3x64x64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256x256x64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36928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222766186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MaxPool-1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128x128x64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162308354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3x3x64x128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128x128x128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73856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303506632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3x3x128x128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128x128x128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147584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267805061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MaxPool-2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64x64x128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34148373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3x3x128x256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64x64x256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295168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318400664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3x3x256x256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64x64x256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590080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301502822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3x3x256x256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64x64x256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590080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249738238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MaxPool-3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32x32x256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236855237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3x3x256x512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32x32x512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1180160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202300566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3x3x512x512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32x32x512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2359296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191431341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3x3x512x512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32x32x512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2359296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66393990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MaxPool-4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16x16x512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34011359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Conv-10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3x3x512x512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16x16x512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2359296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184824121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Conv-11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3x3x512x512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16x16x512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2359296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209960057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3x3x512x512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16x16x512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2359296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134051897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MaxPool-5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8x8x512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130427060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FC-1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32768x512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16777728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153872875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FC-2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262656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241593725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FC-3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512x5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/>
                </a:tc>
                <a:extLst>
                  <a:ext uri="{0D108BD9-81ED-4DB2-BD59-A6C34878D82A}">
                    <a16:rowId xmlns:a16="http://schemas.microsoft.com/office/drawing/2014/main" val="424093652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31755077</a:t>
                      </a:r>
                      <a:endParaRPr lang="en-US" sz="8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292" marR="42292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4766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24299"/>
              </p:ext>
            </p:extLst>
          </p:nvPr>
        </p:nvGraphicFramePr>
        <p:xfrm>
          <a:off x="628650" y="1493628"/>
          <a:ext cx="3785331" cy="33591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0760">
                  <a:extLst>
                    <a:ext uri="{9D8B030D-6E8A-4147-A177-3AD203B41FA5}">
                      <a16:colId xmlns:a16="http://schemas.microsoft.com/office/drawing/2014/main" val="3462116627"/>
                    </a:ext>
                  </a:extLst>
                </a:gridCol>
                <a:gridCol w="758363">
                  <a:extLst>
                    <a:ext uri="{9D8B030D-6E8A-4147-A177-3AD203B41FA5}">
                      <a16:colId xmlns:a16="http://schemas.microsoft.com/office/drawing/2014/main" val="1534003774"/>
                    </a:ext>
                  </a:extLst>
                </a:gridCol>
                <a:gridCol w="499239">
                  <a:extLst>
                    <a:ext uri="{9D8B030D-6E8A-4147-A177-3AD203B41FA5}">
                      <a16:colId xmlns:a16="http://schemas.microsoft.com/office/drawing/2014/main" val="22959344"/>
                    </a:ext>
                  </a:extLst>
                </a:gridCol>
                <a:gridCol w="440819">
                  <a:extLst>
                    <a:ext uri="{9D8B030D-6E8A-4147-A177-3AD203B41FA5}">
                      <a16:colId xmlns:a16="http://schemas.microsoft.com/office/drawing/2014/main" val="1348838473"/>
                    </a:ext>
                  </a:extLst>
                </a:gridCol>
                <a:gridCol w="655264">
                  <a:extLst>
                    <a:ext uri="{9D8B030D-6E8A-4147-A177-3AD203B41FA5}">
                      <a16:colId xmlns:a16="http://schemas.microsoft.com/office/drawing/2014/main" val="1040270518"/>
                    </a:ext>
                  </a:extLst>
                </a:gridCol>
                <a:gridCol w="770886">
                  <a:extLst>
                    <a:ext uri="{9D8B030D-6E8A-4147-A177-3AD203B41FA5}">
                      <a16:colId xmlns:a16="http://schemas.microsoft.com/office/drawing/2014/main" val="3395836963"/>
                    </a:ext>
                  </a:extLst>
                </a:gridCol>
              </a:tblGrid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Filters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Biases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Stride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Tensor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Parameteres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30960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256x256x3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3962197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11x11x3x96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62x62x96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34944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04385871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MaxPool-1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30x30x96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0112468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5x5x96x256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30x30x256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614656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84335809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MaxPool-2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14x14x256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67394434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3x3x256x384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14x14x384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885120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38837024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3x3x384x384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14x14x384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1327488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4355887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Conv-5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3x3x384x256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14x14x256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884992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51101154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MaxPool-3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7x7x256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35288674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FC-1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12544x512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6422528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75807573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FC-2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512x512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262656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578995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FC-3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512x5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89910097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10434944</a:t>
                      </a:r>
                      <a:endParaRPr lang="en-US" sz="8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51389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41363" y="4907653"/>
            <a:ext cx="3198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Mạng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dựa trên mạng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15605" y="5915995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Mạng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dựa trên mạng VGG16</a:t>
            </a:r>
          </a:p>
        </p:txBody>
      </p:sp>
    </p:spTree>
    <p:extLst>
      <p:ext uri="{BB962C8B-B14F-4D97-AF65-F5344CB8AC3E}">
        <p14:creationId xmlns:p14="http://schemas.microsoft.com/office/powerpoint/2010/main" val="18191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Thử nghiệm và đánh giá kết quả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17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172204" y="1649588"/>
            <a:ext cx="6953710" cy="1534223"/>
            <a:chOff x="628650" y="1199904"/>
            <a:chExt cx="7978513" cy="1760330"/>
          </a:xfrm>
        </p:grpSpPr>
        <p:sp>
          <p:nvSpPr>
            <p:cNvPr id="15" name="Rectangle 14"/>
            <p:cNvSpPr/>
            <p:nvPr/>
          </p:nvSpPr>
          <p:spPr>
            <a:xfrm>
              <a:off x="5106133" y="1225051"/>
              <a:ext cx="1195753" cy="1237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Huấn luyện mạng</a:t>
              </a: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8650" y="1199904"/>
              <a:ext cx="1261696" cy="123702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Cấu hình mạng</a:t>
              </a: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8950" y="1225052"/>
              <a:ext cx="1266092" cy="12370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Mô phỏng kiến trúc mạng</a:t>
              </a: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80030" y="1231405"/>
              <a:ext cx="1235320" cy="123702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Mô phỏng kết quả độ chính xác</a:t>
              </a: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674076" y="2607098"/>
              <a:ext cx="1266092" cy="353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Tensorflow</a:t>
              </a: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6"/>
            <p:cNvSpPr txBox="1"/>
            <p:nvPr/>
          </p:nvSpPr>
          <p:spPr>
            <a:xfrm>
              <a:off x="3135919" y="2607097"/>
              <a:ext cx="1420344" cy="353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Tensorboard</a:t>
              </a: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17"/>
            <p:cNvSpPr txBox="1"/>
            <p:nvPr/>
          </p:nvSpPr>
          <p:spPr>
            <a:xfrm>
              <a:off x="7180383" y="2607097"/>
              <a:ext cx="1426780" cy="353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Tensorboard</a:t>
              </a: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4966918" y="2607090"/>
              <a:ext cx="1334967" cy="353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/>
            <p:cNvCxnSpPr>
              <a:stCxn id="16" idx="3"/>
              <a:endCxn id="17" idx="1"/>
            </p:cNvCxnSpPr>
            <p:nvPr/>
          </p:nvCxnSpPr>
          <p:spPr>
            <a:xfrm>
              <a:off x="1890346" y="1818415"/>
              <a:ext cx="1138604" cy="25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3"/>
              <a:endCxn id="15" idx="1"/>
            </p:cNvCxnSpPr>
            <p:nvPr/>
          </p:nvCxnSpPr>
          <p:spPr>
            <a:xfrm>
              <a:off x="4295042" y="1843562"/>
              <a:ext cx="811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3"/>
              <a:endCxn id="18" idx="1"/>
            </p:cNvCxnSpPr>
            <p:nvPr/>
          </p:nvCxnSpPr>
          <p:spPr>
            <a:xfrm>
              <a:off x="6301886" y="1843562"/>
              <a:ext cx="978144" cy="6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1" idx="2"/>
              <a:endCxn id="19" idx="2"/>
            </p:cNvCxnSpPr>
            <p:nvPr/>
          </p:nvCxnSpPr>
          <p:spPr>
            <a:xfrm rot="5400000">
              <a:off x="4600448" y="-333092"/>
              <a:ext cx="1" cy="6586652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28650" y="1105957"/>
            <a:ext cx="7855173" cy="2742979"/>
            <a:chOff x="644414" y="1976080"/>
            <a:chExt cx="7855173" cy="2742979"/>
          </a:xfrm>
        </p:grpSpPr>
        <p:sp>
          <p:nvSpPr>
            <p:cNvPr id="57" name="Rectangle 56"/>
            <p:cNvSpPr/>
            <p:nvPr/>
          </p:nvSpPr>
          <p:spPr>
            <a:xfrm>
              <a:off x="644414" y="2763744"/>
              <a:ext cx="914400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dataset</a:t>
              </a:r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40417" y="1984872"/>
              <a:ext cx="914400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Huấn luyện (75%)</a:t>
              </a:r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40417" y="3253417"/>
              <a:ext cx="914400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Kiểm thử</a:t>
              </a:r>
            </a:p>
            <a:p>
              <a:pPr algn="ctr"/>
              <a:r>
                <a:rPr lang="en-US" smtClean="0"/>
                <a:t>(25%)</a:t>
              </a: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022607" y="2519711"/>
              <a:ext cx="1244112" cy="13979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Cân bằng số lượng ảnh mỗi địa danh (1600 ảnh)</a:t>
              </a:r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27761" y="1986401"/>
              <a:ext cx="1543051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Augmentation</a:t>
              </a:r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444510" y="1976080"/>
              <a:ext cx="1055077" cy="2182945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444510" y="1984872"/>
              <a:ext cx="1055077" cy="132875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Huấn luyện</a:t>
              </a:r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444510" y="3451487"/>
              <a:ext cx="1055077" cy="7075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Kiểm thử</a:t>
              </a:r>
            </a:p>
            <a:p>
              <a:pPr algn="ctr"/>
              <a:r>
                <a:rPr lang="en-US" smtClean="0"/>
                <a:t>(25%)</a:t>
              </a:r>
              <a:endParaRPr lang="en-US"/>
            </a:p>
          </p:txBody>
        </p:sp>
        <p:cxnSp>
          <p:nvCxnSpPr>
            <p:cNvPr id="65" name="Straight Arrow Connector 64"/>
            <p:cNvCxnSpPr>
              <a:stCxn id="57" idx="3"/>
              <a:endCxn id="60" idx="1"/>
            </p:cNvCxnSpPr>
            <p:nvPr/>
          </p:nvCxnSpPr>
          <p:spPr>
            <a:xfrm flipV="1">
              <a:off x="1558814" y="3218700"/>
              <a:ext cx="463793" cy="2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0" idx="3"/>
              <a:endCxn id="58" idx="1"/>
            </p:cNvCxnSpPr>
            <p:nvPr/>
          </p:nvCxnSpPr>
          <p:spPr>
            <a:xfrm flipV="1">
              <a:off x="3266719" y="2442072"/>
              <a:ext cx="573698" cy="776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0" idx="3"/>
              <a:endCxn id="59" idx="1"/>
            </p:cNvCxnSpPr>
            <p:nvPr/>
          </p:nvCxnSpPr>
          <p:spPr>
            <a:xfrm>
              <a:off x="3266719" y="3218700"/>
              <a:ext cx="573698" cy="491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8" idx="3"/>
              <a:endCxn id="61" idx="1"/>
            </p:cNvCxnSpPr>
            <p:nvPr/>
          </p:nvCxnSpPr>
          <p:spPr>
            <a:xfrm>
              <a:off x="4754817" y="2442072"/>
              <a:ext cx="572944" cy="1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</p:cNvCxnSpPr>
            <p:nvPr/>
          </p:nvCxnSpPr>
          <p:spPr>
            <a:xfrm>
              <a:off x="6870812" y="2443601"/>
              <a:ext cx="602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9" idx="3"/>
            </p:cNvCxnSpPr>
            <p:nvPr/>
          </p:nvCxnSpPr>
          <p:spPr>
            <a:xfrm flipV="1">
              <a:off x="4754817" y="3678144"/>
              <a:ext cx="2514600" cy="3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3149391" y="4349727"/>
              <a:ext cx="2967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Quá trình huấn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luyện mạng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628650" y="4513932"/>
            <a:ext cx="3811465" cy="107721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Bộ dữ </a:t>
            </a:r>
            <a:r>
              <a:rPr lang="en-US" sz="160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 </a:t>
            </a:r>
            <a:r>
              <a:rPr lang="en-US" sz="160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160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challenge.zalo.ai</a:t>
            </a:r>
            <a:endParaRPr lang="en-US" sz="160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30000 ảnh, kích thước 480x480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103 địa danh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50~3000 ảnh mỗi địa danh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68816" y="64702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41458" y="4520923"/>
            <a:ext cx="3969163" cy="1077218"/>
            <a:chOff x="4541458" y="4520923"/>
            <a:chExt cx="3969163" cy="1077218"/>
          </a:xfrm>
        </p:grpSpPr>
        <p:sp>
          <p:nvSpPr>
            <p:cNvPr id="12" name="Rectangle 11"/>
            <p:cNvSpPr/>
            <p:nvPr/>
          </p:nvSpPr>
          <p:spPr>
            <a:xfrm>
              <a:off x="4541458" y="4520923"/>
              <a:ext cx="3942365" cy="107721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4254" y="482705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Accuracy = 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294125"/>
                </p:ext>
              </p:extLst>
            </p:nvPr>
          </p:nvGraphicFramePr>
          <p:xfrm>
            <a:off x="5741576" y="4533345"/>
            <a:ext cx="2769045" cy="1038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4" imgW="1371600" imgH="507960" progId="Equation.DSMT4">
                    <p:embed/>
                  </p:oleObj>
                </mc:Choice>
                <mc:Fallback>
                  <p:oleObj name="Equation" r:id="rId4" imgW="1371600" imgH="5079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1576" y="4533345"/>
                          <a:ext cx="2769045" cy="10383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3723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Thử nghiệm và đánh giá kết quả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18</a:t>
            </a:fld>
            <a:endParaRPr lang="en-US"/>
          </a:p>
        </p:txBody>
      </p:sp>
      <p:pic>
        <p:nvPicPr>
          <p:cNvPr id="13" name="Picture 12" descr="C:\Users\Admin\Desktop\lenet_accuracy_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22738"/>
            <a:ext cx="5580380" cy="215455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28650" y="953406"/>
            <a:ext cx="5897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thử nghiệm mạng dựa trên mạng LeNet-5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5055" y="1305794"/>
            <a:ext cx="187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Đầu ra 5 địa danh</a:t>
            </a:r>
            <a:endParaRPr lang="en-US" b="1">
              <a:solidFill>
                <a:schemeClr val="accent2"/>
              </a:solidFill>
            </a:endParaRPr>
          </a:p>
        </p:txBody>
      </p:sp>
      <p:pic>
        <p:nvPicPr>
          <p:cNvPr id="15" name="Picture 14" descr="C:\Users\Admin\Desktop\lennet_a_48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t="5441" b="8558"/>
          <a:stretch/>
        </p:blipFill>
        <p:spPr bwMode="auto">
          <a:xfrm>
            <a:off x="2943225" y="3846625"/>
            <a:ext cx="5572125" cy="209105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24356" y="3846624"/>
            <a:ext cx="19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Đầu ra 48 địa danh</a:t>
            </a:r>
            <a:endParaRPr lang="en-US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:\Users\Admin\Desktop\resnet_accuracy_4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" r="1182" b="14755"/>
          <a:stretch/>
        </p:blipFill>
        <p:spPr bwMode="auto">
          <a:xfrm>
            <a:off x="3028950" y="3840643"/>
            <a:ext cx="5563870" cy="197548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Thử nghiệm và đánh giá kết quả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8650" y="953406"/>
            <a:ext cx="5872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thử nghiệm mạng dựa trên mạng ResNet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 descr="C:\Users\Admin\Desktop\resnet_accuracy_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" b="22056"/>
          <a:stretch/>
        </p:blipFill>
        <p:spPr bwMode="auto">
          <a:xfrm>
            <a:off x="628650" y="1316187"/>
            <a:ext cx="5518150" cy="2178050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35055" y="1305794"/>
            <a:ext cx="187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Đầu ra 5 địa danh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4356" y="3846624"/>
            <a:ext cx="19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Đầu ra 48 địa danh</a:t>
            </a:r>
            <a:endParaRPr lang="en-US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0501"/>
            <a:ext cx="78867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Nhiệm vụ của đồ án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Tổng quan mạng nơ-ron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Ứng dụng mạng nơ-ron tích chập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Thử nghiệm và đánh giá kế quả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Ứng dụng mô hình sau huấn luyện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Kết luận và hướng phát triển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74AE-C9D0-4224-B9AE-72BF5A563683}" type="datetime1">
              <a:rPr lang="en-US" smtClean="0"/>
              <a:t>6/20/2019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Thử nghiệm và đánh giá kết quả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8650" y="953406"/>
            <a:ext cx="708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thử nghiệm mạng dựa trên mạng AlexNet và VGG16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493628"/>
            <a:ext cx="4939665" cy="237807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pic>
        <p:nvPicPr>
          <p:cNvPr id="13" name="Picture 12" descr="C:\Users\Admin\Desktop\vgg16_accuracy_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" r="3350" b="19783"/>
          <a:stretch/>
        </p:blipFill>
        <p:spPr bwMode="auto">
          <a:xfrm>
            <a:off x="3028950" y="3953362"/>
            <a:ext cx="5544185" cy="224091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121252" y="1501482"/>
            <a:ext cx="15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Mạng AlexNet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68287" y="3953361"/>
            <a:ext cx="14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Mạng VGG16</a:t>
            </a:r>
            <a:endParaRPr lang="en-US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9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Thử nghiệm và đánh giá kết quả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8650" y="953406"/>
            <a:ext cx="6689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tốt nhất gần đây với đầu ra phân loại 48 địa danh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772" y="1812804"/>
            <a:ext cx="3535851" cy="2775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12804"/>
            <a:ext cx="3544179" cy="2775108"/>
          </a:xfrm>
          <a:prstGeom prst="rect">
            <a:avLst/>
          </a:prstGeom>
        </p:spPr>
      </p:pic>
      <p:sp>
        <p:nvSpPr>
          <p:cNvPr id="10" name="TextBox 17"/>
          <p:cNvSpPr txBox="1"/>
          <p:nvPr/>
        </p:nvSpPr>
        <p:spPr>
          <a:xfrm>
            <a:off x="1913434" y="4587911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chemeClr val="accent2"/>
                </a:solidFill>
              </a:rPr>
              <a:t>Mạng LeNet5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5475567" y="4587911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chemeClr val="accent2"/>
                </a:solidFill>
              </a:rPr>
              <a:t>Mạng ResNet</a:t>
            </a:r>
            <a:endParaRPr lang="en-US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Ứng dụng mô hình sau huấn luyện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22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8650" y="953406"/>
            <a:ext cx="4355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chương trình ứng dụng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4" y="1792566"/>
            <a:ext cx="6411863" cy="3894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32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Káº¿t quáº£ hÃ¬nh áº£nh cho tensorfl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95" y="1274913"/>
            <a:ext cx="1706733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Ứng dụng mô hình sau huấn luyện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23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28950" y="2103803"/>
            <a:ext cx="3171825" cy="173599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3" y="2470516"/>
            <a:ext cx="1500188" cy="100012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343151" y="2970577"/>
            <a:ext cx="68580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1"/>
          <p:cNvSpPr txBox="1"/>
          <p:nvPr/>
        </p:nvSpPr>
        <p:spPr>
          <a:xfrm>
            <a:off x="6648451" y="2370413"/>
            <a:ext cx="1647825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Tên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Địa chỉ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Hình ảnh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Giới thiệu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9278" y="2413365"/>
            <a:ext cx="914400" cy="11144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/>
              <a:t>Tiếp nhận hình ảnh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58463" y="2413363"/>
            <a:ext cx="914400" cy="110490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/>
              <a:t>Nhận diện hình ảnh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27647" y="2413363"/>
            <a:ext cx="932617" cy="1114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/>
              <a:t>Truy vấn thông tin</a:t>
            </a:r>
            <a:endParaRPr lang="en-US"/>
          </a:p>
        </p:txBody>
      </p:sp>
      <p:cxnSp>
        <p:nvCxnSpPr>
          <p:cNvPr id="20" name="Straight Arrow Connector 19"/>
          <p:cNvCxnSpPr>
            <a:stCxn id="12" idx="3"/>
            <a:endCxn id="16" idx="1"/>
          </p:cNvCxnSpPr>
          <p:nvPr/>
        </p:nvCxnSpPr>
        <p:spPr>
          <a:xfrm flipV="1">
            <a:off x="6200775" y="2970578"/>
            <a:ext cx="447676" cy="1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42962" y="3255197"/>
            <a:ext cx="930063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i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dulich24.com.vn</a:t>
            </a:r>
            <a:endParaRPr lang="en-US" sz="800" i="1"/>
          </a:p>
        </p:txBody>
      </p:sp>
      <p:cxnSp>
        <p:nvCxnSpPr>
          <p:cNvPr id="33" name="Straight Arrow Connector 32"/>
          <p:cNvCxnSpPr>
            <a:stCxn id="8" idx="2"/>
            <a:endCxn id="18" idx="0"/>
          </p:cNvCxnSpPr>
          <p:nvPr/>
        </p:nvCxnSpPr>
        <p:spPr>
          <a:xfrm>
            <a:off x="4614862" y="1814582"/>
            <a:ext cx="801" cy="59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</p:cNvCxnSpPr>
          <p:nvPr/>
        </p:nvCxnSpPr>
        <p:spPr>
          <a:xfrm flipH="1" flipV="1">
            <a:off x="4720659" y="3839796"/>
            <a:ext cx="1" cy="53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28650" y="95340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utoShape 4" descr="Káº¿t quáº£ hÃ¬nh áº£nh cho 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Káº¿t quáº£ hÃ¬nh áº£nh cho django frame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03" y="4391145"/>
            <a:ext cx="1261912" cy="57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Ứng dụng mô hình sau huấn luyện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24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8650" y="953406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 đồ lớp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Picture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42" y="1393077"/>
            <a:ext cx="5522716" cy="347786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286000" y="50204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u="sng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Biểu đồ lớp cho ca sử dụng tìm kiếm thông tin địa danh</a:t>
            </a:r>
            <a:endParaRPr lang="en-US" sz="1400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Ứng dụng mô hình sau huấn luyện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25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8650" y="953406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 đồ hoạt động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97" y="1506400"/>
            <a:ext cx="5035526" cy="3719968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698148" y="5226368"/>
            <a:ext cx="5917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Biểu đồ hoạt động cho ca sử dụng tìm kiếm thông tin địa danh</a:t>
            </a:r>
            <a:endParaRPr lang="en-US" sz="1400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1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Ứng dụng mô hình sau huấn luyện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26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8650" y="953406"/>
            <a:ext cx="6218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xây dựng hệ thống và demo phần ứng dụng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 b="7006"/>
          <a:stretch/>
        </p:blipFill>
        <p:spPr bwMode="auto">
          <a:xfrm>
            <a:off x="978046" y="1537170"/>
            <a:ext cx="7193497" cy="3482765"/>
          </a:xfrm>
          <a:prstGeom prst="rect">
            <a:avLst/>
          </a:prstGeom>
          <a:ln w="9525" cap="flat" cmpd="sng" algn="ctr">
            <a:solidFill>
              <a:srgbClr val="F79646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9731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Kết luận và hướng phát triển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27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8650" y="953406"/>
            <a:ext cx="78867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đạt được:</a:t>
            </a: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và huấn luyện thành công mô hình với độ chính xác cao nhất 80% với tập dữ liệu 48 địa danh.</a:t>
            </a: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 ứng dụng mô hình vào thực tiễn xây dựng một trang web tìm kiếm địa danh</a:t>
            </a: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 hỏi được nhiều kinh nghiệm về sử dụng học sâu trong nhận diện ảnh.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0" y="3709619"/>
            <a:ext cx="7886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phát triển:</a:t>
            </a: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 rộng tập dữ liệu nhận diện.</a:t>
            </a: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Cải thiện giao diện trang web, tăng số lượng truy cập trong một thời điểm cho trang web, giảm thời gian tìm kiếm</a:t>
            </a: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 độ chính xác của mô hình.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7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3357" y="2191656"/>
            <a:ext cx="7511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xin cảm ơn Thầy Cô và các bạn đã lắng nghe !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 lục 1. MES and Cross Entropy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29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49" y="1494693"/>
            <a:ext cx="7887308" cy="38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Nhiệm vụ của đồ án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67075" y="2016857"/>
            <a:ext cx="2457450" cy="17716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Hệ thống nhận diện địa điểm du lịch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2402619"/>
            <a:ext cx="1500188" cy="100012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>
            <a:off x="2343150" y="2902682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48450" y="2302516"/>
            <a:ext cx="1647825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Tên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Địa chỉ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Hình ảnh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Giới thiệu</a:t>
            </a:r>
          </a:p>
        </p:txBody>
      </p:sp>
      <p:cxnSp>
        <p:nvCxnSpPr>
          <p:cNvPr id="15" name="Straight Arrow Connector 14"/>
          <p:cNvCxnSpPr>
            <a:stCxn id="8" idx="3"/>
            <a:endCxn id="12" idx="1"/>
          </p:cNvCxnSpPr>
          <p:nvPr/>
        </p:nvCxnSpPr>
        <p:spPr>
          <a:xfrm flipV="1">
            <a:off x="5724525" y="2902681"/>
            <a:ext cx="9239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1118" y="39814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 vào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35390" y="398145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1952" y="39814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 ra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2961" y="3187300"/>
            <a:ext cx="9300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dulich24.com.vn</a:t>
            </a:r>
            <a:endParaRPr lang="en-US" sz="800" i="1"/>
          </a:p>
        </p:txBody>
      </p:sp>
    </p:spTree>
    <p:extLst>
      <p:ext uri="{BB962C8B-B14F-4D97-AF65-F5344CB8AC3E}">
        <p14:creationId xmlns:p14="http://schemas.microsoft.com/office/powerpoint/2010/main" val="38160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500339" y="4423593"/>
            <a:ext cx="4229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  <a:endParaRPr lang="en-US" sz="4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00339" y="4423593"/>
            <a:ext cx="4229043" cy="83099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  <a:endParaRPr lang="en-US" sz="4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Nhiệm vụ của đồ án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28949" y="2035906"/>
            <a:ext cx="3171825" cy="173599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2402619"/>
            <a:ext cx="1500188" cy="100012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2343150" y="2902680"/>
            <a:ext cx="68580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48450" y="2302516"/>
            <a:ext cx="1647825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Tên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Địa chỉ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Hình ảnh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Giới thiệu</a:t>
            </a:r>
          </a:p>
        </p:txBody>
      </p:sp>
      <p:sp>
        <p:nvSpPr>
          <p:cNvPr id="3" name="Rectangle 2"/>
          <p:cNvSpPr/>
          <p:nvPr/>
        </p:nvSpPr>
        <p:spPr>
          <a:xfrm>
            <a:off x="3189277" y="2345468"/>
            <a:ext cx="914400" cy="11144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Tiếp nhận hình ảnh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58462" y="2345466"/>
            <a:ext cx="914400" cy="110490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Nhận diện hình ảnh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27646" y="2345466"/>
            <a:ext cx="932617" cy="1114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Truy vấn thông tin</a:t>
            </a:r>
            <a:endParaRPr lang="en-US"/>
          </a:p>
        </p:txBody>
      </p:sp>
      <p:cxnSp>
        <p:nvCxnSpPr>
          <p:cNvPr id="28" name="Straight Arrow Connector 27"/>
          <p:cNvCxnSpPr>
            <a:stCxn id="8" idx="3"/>
            <a:endCxn id="12" idx="1"/>
          </p:cNvCxnSpPr>
          <p:nvPr/>
        </p:nvCxnSpPr>
        <p:spPr>
          <a:xfrm flipV="1">
            <a:off x="6200774" y="2902681"/>
            <a:ext cx="447676" cy="1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42961" y="3187300"/>
            <a:ext cx="9300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dulich24.com.vn</a:t>
            </a:r>
            <a:endParaRPr lang="en-US" sz="800" i="1"/>
          </a:p>
        </p:txBody>
      </p:sp>
      <p:cxnSp>
        <p:nvCxnSpPr>
          <p:cNvPr id="34" name="Straight Arrow Connector 33"/>
          <p:cNvCxnSpPr>
            <a:stCxn id="7" idx="2"/>
            <a:endCxn id="32" idx="0"/>
          </p:cNvCxnSpPr>
          <p:nvPr/>
        </p:nvCxnSpPr>
        <p:spPr>
          <a:xfrm flipH="1">
            <a:off x="4614861" y="3450367"/>
            <a:ext cx="801" cy="97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66771" y="4538995"/>
            <a:ext cx="1042989" cy="5963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Hình ảnh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200896" y="4538995"/>
            <a:ext cx="1095379" cy="5963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Mã </a:t>
            </a:r>
          </a:p>
          <a:p>
            <a:pPr algn="ctr"/>
            <a:r>
              <a:rPr lang="en-US" smtClean="0"/>
              <a:t>địa danh</a:t>
            </a:r>
            <a:endParaRPr lang="en-US"/>
          </a:p>
        </p:txBody>
      </p:sp>
      <p:cxnSp>
        <p:nvCxnSpPr>
          <p:cNvPr id="59" name="Straight Arrow Connector 58"/>
          <p:cNvCxnSpPr>
            <a:stCxn id="37" idx="3"/>
            <a:endCxn id="57" idx="1"/>
          </p:cNvCxnSpPr>
          <p:nvPr/>
        </p:nvCxnSpPr>
        <p:spPr>
          <a:xfrm>
            <a:off x="1909760" y="4837172"/>
            <a:ext cx="590579" cy="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3"/>
            <a:endCxn id="38" idx="1"/>
          </p:cNvCxnSpPr>
          <p:nvPr/>
        </p:nvCxnSpPr>
        <p:spPr>
          <a:xfrm flipV="1">
            <a:off x="6729382" y="4837172"/>
            <a:ext cx="471514" cy="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2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7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Tổng quan mạng nơ-ron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09213" y="433742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07711" y="5139644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</a:t>
            </a:r>
            <a:endParaRPr lang="en-US" b="1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6547931" y="3897470"/>
            <a:ext cx="1" cy="439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47931" y="4706761"/>
            <a:ext cx="1" cy="439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834"/>
          <a:stretch/>
        </p:blipFill>
        <p:spPr>
          <a:xfrm>
            <a:off x="1226991" y="910893"/>
            <a:ext cx="6885378" cy="28522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93709" y="3547176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>
                <a:solidFill>
                  <a:schemeClr val="bg1">
                    <a:lumMod val="65000"/>
                  </a:schemeClr>
                </a:solidFill>
                <a:latin typeface="Raleway"/>
              </a:rPr>
              <a:t>introtodeeplearning.com</a:t>
            </a:r>
            <a:endParaRPr 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6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Tổng quan mạng nơ-ron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8650" y="953406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Flowchart: Connector 2"/>
          <p:cNvSpPr/>
          <p:nvPr/>
        </p:nvSpPr>
        <p:spPr>
          <a:xfrm>
            <a:off x="1990805" y="2065450"/>
            <a:ext cx="602305" cy="60230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1990805" y="2838646"/>
            <a:ext cx="602305" cy="60230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1990805" y="3755583"/>
            <a:ext cx="602305" cy="60230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3389060" y="2065450"/>
            <a:ext cx="602305" cy="6023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3389060" y="2838646"/>
            <a:ext cx="602305" cy="6023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3389060" y="3755583"/>
            <a:ext cx="602305" cy="6023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4826880" y="2063402"/>
            <a:ext cx="602305" cy="6023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4826880" y="2836598"/>
            <a:ext cx="602305" cy="6023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Connector 18"/>
          <p:cNvSpPr/>
          <p:nvPr/>
        </p:nvSpPr>
        <p:spPr>
          <a:xfrm>
            <a:off x="4826880" y="3753535"/>
            <a:ext cx="602305" cy="6023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6247109" y="2502657"/>
            <a:ext cx="602305" cy="602305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6247109" y="3234464"/>
            <a:ext cx="602305" cy="602305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4742" y="4390411"/>
            <a:ext cx="78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sz="160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32564" y="439041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32336" y="436319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cxnSp>
        <p:nvCxnSpPr>
          <p:cNvPr id="36" name="Straight Arrow Connector 35"/>
          <p:cNvCxnSpPr>
            <a:stCxn id="3" idx="6"/>
            <a:endCxn id="12" idx="2"/>
          </p:cNvCxnSpPr>
          <p:nvPr/>
        </p:nvCxnSpPr>
        <p:spPr>
          <a:xfrm>
            <a:off x="2563082" y="2351589"/>
            <a:ext cx="825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6"/>
            <a:endCxn id="12" idx="2"/>
          </p:cNvCxnSpPr>
          <p:nvPr/>
        </p:nvCxnSpPr>
        <p:spPr>
          <a:xfrm flipV="1">
            <a:off x="2563082" y="2351589"/>
            <a:ext cx="825979" cy="77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6"/>
            <a:endCxn id="12" idx="2"/>
          </p:cNvCxnSpPr>
          <p:nvPr/>
        </p:nvCxnSpPr>
        <p:spPr>
          <a:xfrm flipV="1">
            <a:off x="2593110" y="2366603"/>
            <a:ext cx="795950" cy="169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" idx="6"/>
            <a:endCxn id="13" idx="2"/>
          </p:cNvCxnSpPr>
          <p:nvPr/>
        </p:nvCxnSpPr>
        <p:spPr>
          <a:xfrm>
            <a:off x="2563082" y="2351589"/>
            <a:ext cx="825979" cy="77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6"/>
            <a:endCxn id="13" idx="2"/>
          </p:cNvCxnSpPr>
          <p:nvPr/>
        </p:nvCxnSpPr>
        <p:spPr>
          <a:xfrm>
            <a:off x="2563082" y="3124785"/>
            <a:ext cx="825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6"/>
            <a:endCxn id="13" idx="2"/>
          </p:cNvCxnSpPr>
          <p:nvPr/>
        </p:nvCxnSpPr>
        <p:spPr>
          <a:xfrm flipV="1">
            <a:off x="2593110" y="3139799"/>
            <a:ext cx="795950" cy="91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" idx="6"/>
            <a:endCxn id="15" idx="2"/>
          </p:cNvCxnSpPr>
          <p:nvPr/>
        </p:nvCxnSpPr>
        <p:spPr>
          <a:xfrm>
            <a:off x="2593110" y="2366603"/>
            <a:ext cx="795950" cy="169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6"/>
            <a:endCxn id="15" idx="2"/>
          </p:cNvCxnSpPr>
          <p:nvPr/>
        </p:nvCxnSpPr>
        <p:spPr>
          <a:xfrm>
            <a:off x="2593110" y="3139799"/>
            <a:ext cx="795950" cy="91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" idx="6"/>
            <a:endCxn id="17" idx="2"/>
          </p:cNvCxnSpPr>
          <p:nvPr/>
        </p:nvCxnSpPr>
        <p:spPr>
          <a:xfrm flipV="1">
            <a:off x="3961337" y="2349541"/>
            <a:ext cx="865544" cy="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6"/>
            <a:endCxn id="17" idx="2"/>
          </p:cNvCxnSpPr>
          <p:nvPr/>
        </p:nvCxnSpPr>
        <p:spPr>
          <a:xfrm flipV="1">
            <a:off x="3961337" y="2349541"/>
            <a:ext cx="865544" cy="77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6"/>
            <a:endCxn id="17" idx="2"/>
          </p:cNvCxnSpPr>
          <p:nvPr/>
        </p:nvCxnSpPr>
        <p:spPr>
          <a:xfrm flipV="1">
            <a:off x="3991365" y="2364555"/>
            <a:ext cx="835515" cy="169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6"/>
            <a:endCxn id="18" idx="2"/>
          </p:cNvCxnSpPr>
          <p:nvPr/>
        </p:nvCxnSpPr>
        <p:spPr>
          <a:xfrm>
            <a:off x="3961337" y="2351589"/>
            <a:ext cx="865544" cy="77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6"/>
            <a:endCxn id="18" idx="2"/>
          </p:cNvCxnSpPr>
          <p:nvPr/>
        </p:nvCxnSpPr>
        <p:spPr>
          <a:xfrm flipV="1">
            <a:off x="3961337" y="3122737"/>
            <a:ext cx="865544" cy="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6"/>
            <a:endCxn id="83" idx="1"/>
          </p:cNvCxnSpPr>
          <p:nvPr/>
        </p:nvCxnSpPr>
        <p:spPr>
          <a:xfrm>
            <a:off x="3991365" y="3139799"/>
            <a:ext cx="866178" cy="89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18" idx="2"/>
          </p:cNvCxnSpPr>
          <p:nvPr/>
        </p:nvCxnSpPr>
        <p:spPr>
          <a:xfrm flipV="1">
            <a:off x="3991365" y="3137751"/>
            <a:ext cx="835515" cy="91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6"/>
            <a:endCxn id="19" idx="2"/>
          </p:cNvCxnSpPr>
          <p:nvPr/>
        </p:nvCxnSpPr>
        <p:spPr>
          <a:xfrm>
            <a:off x="3991365" y="2366603"/>
            <a:ext cx="835515" cy="168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19" idx="2"/>
          </p:cNvCxnSpPr>
          <p:nvPr/>
        </p:nvCxnSpPr>
        <p:spPr>
          <a:xfrm flipV="1">
            <a:off x="3961337" y="4039674"/>
            <a:ext cx="865544" cy="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6"/>
            <a:endCxn id="15" idx="2"/>
          </p:cNvCxnSpPr>
          <p:nvPr/>
        </p:nvCxnSpPr>
        <p:spPr>
          <a:xfrm>
            <a:off x="2563082" y="4041722"/>
            <a:ext cx="825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7" idx="6"/>
            <a:endCxn id="21" idx="2"/>
          </p:cNvCxnSpPr>
          <p:nvPr/>
        </p:nvCxnSpPr>
        <p:spPr>
          <a:xfrm>
            <a:off x="5429185" y="2364555"/>
            <a:ext cx="817924" cy="43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6"/>
            <a:endCxn id="21" idx="2"/>
          </p:cNvCxnSpPr>
          <p:nvPr/>
        </p:nvCxnSpPr>
        <p:spPr>
          <a:xfrm flipV="1">
            <a:off x="5429185" y="2803810"/>
            <a:ext cx="817924" cy="33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9" idx="6"/>
            <a:endCxn id="21" idx="2"/>
          </p:cNvCxnSpPr>
          <p:nvPr/>
        </p:nvCxnSpPr>
        <p:spPr>
          <a:xfrm flipV="1">
            <a:off x="5429185" y="2803810"/>
            <a:ext cx="817924" cy="125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7" idx="6"/>
            <a:endCxn id="22" idx="2"/>
          </p:cNvCxnSpPr>
          <p:nvPr/>
        </p:nvCxnSpPr>
        <p:spPr>
          <a:xfrm>
            <a:off x="5429185" y="2364555"/>
            <a:ext cx="817924" cy="117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8" idx="6"/>
            <a:endCxn id="22" idx="2"/>
          </p:cNvCxnSpPr>
          <p:nvPr/>
        </p:nvCxnSpPr>
        <p:spPr>
          <a:xfrm>
            <a:off x="5429185" y="3137751"/>
            <a:ext cx="817924" cy="39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9" idx="6"/>
            <a:endCxn id="22" idx="2"/>
          </p:cNvCxnSpPr>
          <p:nvPr/>
        </p:nvCxnSpPr>
        <p:spPr>
          <a:xfrm flipV="1">
            <a:off x="5429185" y="3535617"/>
            <a:ext cx="817924" cy="51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55886" y="176077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W1,</a:t>
            </a:r>
            <a:r>
              <a:rPr lang="en-US" b="1" i="1" smtClean="0"/>
              <a:t>b1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045121" y="173466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W2,</a:t>
            </a:r>
            <a:r>
              <a:rPr lang="en-US" b="1" i="1" smtClean="0"/>
              <a:t>b2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564168" y="173466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W3,</a:t>
            </a:r>
            <a:r>
              <a:rPr lang="en-US" b="1" i="1" smtClean="0"/>
              <a:t>b3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4661711" y="4366247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92021" y="2197737"/>
                <a:ext cx="276100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021" y="2197737"/>
                <a:ext cx="276100" cy="277000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92777" y="2934367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777" y="2934367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092778" y="3855008"/>
                <a:ext cx="480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778" y="3855008"/>
                <a:ext cx="4801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550710" y="2197737"/>
                <a:ext cx="276100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i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710" y="2197737"/>
                <a:ext cx="276100" cy="277000"/>
              </a:xfrm>
              <a:prstGeom prst="rect">
                <a:avLst/>
              </a:prstGeom>
              <a:blipFill>
                <a:blip r:embed="rId5"/>
                <a:stretch>
                  <a:fillRect l="-30435" r="-3695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451466" y="2934367"/>
                <a:ext cx="570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i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66" y="2934367"/>
                <a:ext cx="570541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3451467" y="3855008"/>
                <a:ext cx="584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67" y="3855008"/>
                <a:ext cx="584647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56786" y="2197737"/>
                <a:ext cx="276100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i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786" y="2197737"/>
                <a:ext cx="276100" cy="277000"/>
              </a:xfrm>
              <a:prstGeom prst="rect">
                <a:avLst/>
              </a:prstGeom>
              <a:blipFill>
                <a:blip r:embed="rId8"/>
                <a:stretch>
                  <a:fillRect l="-31111" r="-4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4857542" y="2934367"/>
                <a:ext cx="575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i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542" y="2934367"/>
                <a:ext cx="575863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4857543" y="3855008"/>
                <a:ext cx="589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543" y="3855008"/>
                <a:ext cx="589970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409377" y="2660288"/>
                <a:ext cx="301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i="1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endParaRPr lang="en-US" b="1" i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377" y="2660288"/>
                <a:ext cx="301301" cy="276999"/>
              </a:xfrm>
              <a:prstGeom prst="rect">
                <a:avLst/>
              </a:prstGeom>
              <a:blipFill>
                <a:blip r:embed="rId11"/>
                <a:stretch>
                  <a:fillRect l="-10000" r="-160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404054" y="3403294"/>
                <a:ext cx="301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i="1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endParaRPr lang="en-US" b="1" i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054" y="3403294"/>
                <a:ext cx="301301" cy="276999"/>
              </a:xfrm>
              <a:prstGeom prst="rect">
                <a:avLst/>
              </a:prstGeom>
              <a:blipFill>
                <a:blip r:embed="rId12"/>
                <a:stretch>
                  <a:fillRect l="-10204" r="-183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1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Tổng quan mạng nơ-ron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7</a:t>
            </a:fld>
            <a:endParaRPr lang="en-US"/>
          </a:p>
        </p:txBody>
      </p:sp>
      <p:sp>
        <p:nvSpPr>
          <p:cNvPr id="192" name="Flowchart: Connector 191"/>
          <p:cNvSpPr/>
          <p:nvPr/>
        </p:nvSpPr>
        <p:spPr>
          <a:xfrm>
            <a:off x="937974" y="2108036"/>
            <a:ext cx="602305" cy="60230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Flowchart: Connector 192"/>
          <p:cNvSpPr/>
          <p:nvPr/>
        </p:nvSpPr>
        <p:spPr>
          <a:xfrm>
            <a:off x="937974" y="2881232"/>
            <a:ext cx="602305" cy="60230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Flowchart: Connector 193"/>
          <p:cNvSpPr/>
          <p:nvPr/>
        </p:nvSpPr>
        <p:spPr>
          <a:xfrm>
            <a:off x="937974" y="3578365"/>
            <a:ext cx="602305" cy="60230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Flowchart: Connector 194"/>
          <p:cNvSpPr/>
          <p:nvPr/>
        </p:nvSpPr>
        <p:spPr>
          <a:xfrm>
            <a:off x="2519760" y="2881231"/>
            <a:ext cx="602305" cy="6023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Straight Arrow Connector 198"/>
          <p:cNvCxnSpPr>
            <a:stCxn id="192" idx="6"/>
            <a:endCxn id="195" idx="2"/>
          </p:cNvCxnSpPr>
          <p:nvPr/>
        </p:nvCxnSpPr>
        <p:spPr>
          <a:xfrm>
            <a:off x="1540279" y="2409189"/>
            <a:ext cx="979481" cy="77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3" idx="6"/>
            <a:endCxn id="195" idx="2"/>
          </p:cNvCxnSpPr>
          <p:nvPr/>
        </p:nvCxnSpPr>
        <p:spPr>
          <a:xfrm flipV="1">
            <a:off x="1540279" y="3182384"/>
            <a:ext cx="9794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94" idx="6"/>
            <a:endCxn id="195" idx="2"/>
          </p:cNvCxnSpPr>
          <p:nvPr/>
        </p:nvCxnSpPr>
        <p:spPr>
          <a:xfrm flipV="1">
            <a:off x="1540279" y="3182384"/>
            <a:ext cx="979481" cy="69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Flowchart: Connector 210"/>
          <p:cNvSpPr/>
          <p:nvPr/>
        </p:nvSpPr>
        <p:spPr>
          <a:xfrm>
            <a:off x="3640047" y="2883414"/>
            <a:ext cx="602305" cy="6023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Straight Arrow Connector 216"/>
          <p:cNvCxnSpPr>
            <a:stCxn id="195" idx="6"/>
            <a:endCxn id="211" idx="2"/>
          </p:cNvCxnSpPr>
          <p:nvPr/>
        </p:nvCxnSpPr>
        <p:spPr>
          <a:xfrm>
            <a:off x="3122065" y="3182384"/>
            <a:ext cx="517982" cy="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1" idx="6"/>
          </p:cNvCxnSpPr>
          <p:nvPr/>
        </p:nvCxnSpPr>
        <p:spPr>
          <a:xfrm flipV="1">
            <a:off x="4242352" y="3182383"/>
            <a:ext cx="578079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endCxn id="195" idx="0"/>
          </p:cNvCxnSpPr>
          <p:nvPr/>
        </p:nvCxnSpPr>
        <p:spPr>
          <a:xfrm>
            <a:off x="2817798" y="2294401"/>
            <a:ext cx="3115" cy="58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2724149" y="3006764"/>
                <a:ext cx="313593" cy="4099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11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49" y="3006764"/>
                <a:ext cx="313593" cy="409920"/>
              </a:xfrm>
              <a:prstGeom prst="rect">
                <a:avLst/>
              </a:prstGeom>
              <a:blipFill>
                <a:blip r:embed="rId2"/>
                <a:stretch>
                  <a:fillRect l="-174510" t="-152239" r="-172549" b="-20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Curved Connector 234"/>
          <p:cNvCxnSpPr/>
          <p:nvPr/>
        </p:nvCxnSpPr>
        <p:spPr>
          <a:xfrm flipV="1">
            <a:off x="3812115" y="3062823"/>
            <a:ext cx="258169" cy="23912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5468146" y="2054277"/>
                <a:ext cx="3014508" cy="1008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46" y="2054277"/>
                <a:ext cx="3014508" cy="1008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Box 246"/>
          <p:cNvSpPr txBox="1"/>
          <p:nvPr/>
        </p:nvSpPr>
        <p:spPr>
          <a:xfrm>
            <a:off x="5362639" y="1829789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764343" y="3384023"/>
            <a:ext cx="875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t>Non-linear </a:t>
            </a:r>
          </a:p>
          <a:p>
            <a:pPr algn="ctr"/>
            <a:r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6445126" y="185603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6750625" y="3358714"/>
            <a:ext cx="14157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t>Linear combination </a:t>
            </a:r>
          </a:p>
          <a:p>
            <a:pPr algn="ctr"/>
            <a:r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t>of inputs</a:t>
            </a:r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5677789" y="2133029"/>
            <a:ext cx="0" cy="34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8" idx="0"/>
          </p:cNvCxnSpPr>
          <p:nvPr/>
        </p:nvCxnSpPr>
        <p:spPr>
          <a:xfrm flipV="1">
            <a:off x="6202124" y="3006764"/>
            <a:ext cx="5245" cy="37725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49" idx="2"/>
          </p:cNvCxnSpPr>
          <p:nvPr/>
        </p:nvCxnSpPr>
        <p:spPr>
          <a:xfrm flipH="1">
            <a:off x="6664096" y="2117640"/>
            <a:ext cx="11221" cy="28801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 flipV="1">
            <a:off x="7462775" y="3021119"/>
            <a:ext cx="1" cy="36397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6512340" y="5877856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 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/>
              <p:cNvSpPr txBox="1"/>
              <p:nvPr/>
            </p:nvSpPr>
            <p:spPr>
              <a:xfrm>
                <a:off x="1145683" y="2241576"/>
                <a:ext cx="276100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4" name="TextBox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83" y="2241576"/>
                <a:ext cx="276100" cy="277000"/>
              </a:xfrm>
              <a:prstGeom prst="rect">
                <a:avLst/>
              </a:prstGeom>
              <a:blipFill>
                <a:blip r:embed="rId5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/>
              <p:cNvSpPr/>
              <p:nvPr/>
            </p:nvSpPr>
            <p:spPr>
              <a:xfrm>
                <a:off x="1053982" y="2978686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82" y="2978686"/>
                <a:ext cx="4660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/>
              <p:cNvSpPr/>
              <p:nvPr/>
            </p:nvSpPr>
            <p:spPr>
              <a:xfrm>
                <a:off x="1053982" y="3676737"/>
                <a:ext cx="480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82" y="3676737"/>
                <a:ext cx="4801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/>
              <p:cNvSpPr txBox="1"/>
              <p:nvPr/>
            </p:nvSpPr>
            <p:spPr>
              <a:xfrm>
                <a:off x="2750525" y="1960594"/>
                <a:ext cx="276100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/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7" name="TextBox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525" y="1960594"/>
                <a:ext cx="276100" cy="277000"/>
              </a:xfrm>
              <a:prstGeom prst="rect">
                <a:avLst/>
              </a:prstGeom>
              <a:blipFill>
                <a:blip r:embed="rId8"/>
                <a:stretch>
                  <a:fillRect l="-3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/>
              <p:cNvSpPr txBox="1"/>
              <p:nvPr/>
            </p:nvSpPr>
            <p:spPr>
              <a:xfrm>
                <a:off x="1866484" y="2475998"/>
                <a:ext cx="276100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8" name="TextBox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484" y="2475998"/>
                <a:ext cx="276100" cy="277000"/>
              </a:xfrm>
              <a:prstGeom prst="rect">
                <a:avLst/>
              </a:prstGeom>
              <a:blipFill>
                <a:blip r:embed="rId9"/>
                <a:stretch>
                  <a:fillRect l="-20000" r="-1777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1866484" y="2924323"/>
                <a:ext cx="276100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484" y="2924323"/>
                <a:ext cx="276100" cy="277000"/>
              </a:xfrm>
              <a:prstGeom prst="rect">
                <a:avLst/>
              </a:prstGeom>
              <a:blipFill>
                <a:blip r:embed="rId10"/>
                <a:stretch>
                  <a:fillRect l="-20000" r="-20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1866484" y="3526193"/>
                <a:ext cx="276100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484" y="3526193"/>
                <a:ext cx="276100" cy="277000"/>
              </a:xfrm>
              <a:prstGeom prst="rect">
                <a:avLst/>
              </a:prstGeom>
              <a:blipFill>
                <a:blip r:embed="rId11"/>
                <a:stretch>
                  <a:fillRect l="-22222" r="-1555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/>
              <p:cNvSpPr txBox="1"/>
              <p:nvPr/>
            </p:nvSpPr>
            <p:spPr>
              <a:xfrm>
                <a:off x="4815959" y="3024716"/>
                <a:ext cx="276100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/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959" y="3024716"/>
                <a:ext cx="276100" cy="277000"/>
              </a:xfrm>
              <a:prstGeom prst="rect">
                <a:avLst/>
              </a:prstGeom>
              <a:blipFill>
                <a:blip r:embed="rId12"/>
                <a:stretch>
                  <a:fillRect l="-3111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Rectangle 271"/>
          <p:cNvSpPr/>
          <p:nvPr/>
        </p:nvSpPr>
        <p:spPr>
          <a:xfrm>
            <a:off x="628650" y="953406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s://i0.wp.com/nttuan8.com/wp-content/uploads/2019/04/relu.png?resize=480%2C252&amp;ssl=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76" y="4404507"/>
            <a:ext cx="2747664" cy="144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7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  <p:bldP spid="247" grpId="0"/>
      <p:bldP spid="248" grpId="0"/>
      <p:bldP spid="249" grpId="0"/>
      <p:bldP spid="250" grpId="0"/>
      <p:bldP spid="2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Tổng quan mạng nơ-ron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42726" y="1535455"/>
            <a:ext cx="1204546" cy="74734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7164" y="1743410"/>
                <a:ext cx="749756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</m:oMath>
                  </m:oMathPara>
                </a14:m>
                <a:endParaRPr lang="en-US" sz="20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64" y="1743410"/>
                <a:ext cx="749756" cy="331437"/>
              </a:xfrm>
              <a:prstGeom prst="rect">
                <a:avLst/>
              </a:prstGeom>
              <a:blipFill>
                <a:blip r:embed="rId3"/>
                <a:stretch>
                  <a:fillRect l="-7317" r="-4878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263564" y="1748539"/>
                <a:ext cx="796757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i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564" y="1748539"/>
                <a:ext cx="796757" cy="321178"/>
              </a:xfrm>
              <a:prstGeom prst="rect">
                <a:avLst/>
              </a:prstGeom>
              <a:blipFill>
                <a:blip r:embed="rId4"/>
                <a:stretch>
                  <a:fillRect l="-14504" t="-24528" r="-19084" b="-4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89380" y="1743410"/>
                <a:ext cx="752642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𝑜𝑢𝑝𝑢𝑡</m:t>
                          </m:r>
                        </m:sub>
                      </m:sSub>
                    </m:oMath>
                  </m:oMathPara>
                </a14:m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380" y="1743410"/>
                <a:ext cx="752642" cy="331437"/>
              </a:xfrm>
              <a:prstGeom prst="rect">
                <a:avLst/>
              </a:prstGeom>
              <a:blipFill>
                <a:blip r:embed="rId5"/>
                <a:stretch>
                  <a:fillRect l="-6452" r="-4032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247522" y="1736997"/>
                <a:ext cx="802336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</m:oMath>
                  </m:oMathPara>
                </a14:m>
                <a:endParaRPr lang="en-US" sz="20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522" y="1736997"/>
                <a:ext cx="802336" cy="332720"/>
              </a:xfrm>
              <a:prstGeom prst="rect">
                <a:avLst/>
              </a:prstGeom>
              <a:blipFill>
                <a:blip r:embed="rId6"/>
                <a:stretch>
                  <a:fillRect l="-6870" r="-458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3"/>
            <a:endCxn id="3" idx="1"/>
          </p:cNvCxnSpPr>
          <p:nvPr/>
        </p:nvCxnSpPr>
        <p:spPr>
          <a:xfrm flipV="1">
            <a:off x="1376920" y="1909128"/>
            <a:ext cx="665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39" idx="1"/>
          </p:cNvCxnSpPr>
          <p:nvPr/>
        </p:nvCxnSpPr>
        <p:spPr>
          <a:xfrm>
            <a:off x="3247272" y="1909128"/>
            <a:ext cx="9421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75973" y="2203673"/>
            <a:ext cx="1639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47642" y="2820243"/>
                <a:ext cx="14593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/>
                      </m:sSub>
                    </m:oMath>
                  </m:oMathPara>
                </a14:m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642" y="2820243"/>
                <a:ext cx="1459310" cy="307777"/>
              </a:xfrm>
              <a:prstGeom prst="rect">
                <a:avLst/>
              </a:prstGeom>
              <a:blipFill>
                <a:blip r:embed="rId7"/>
                <a:stretch>
                  <a:fillRect l="-333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51" idx="0"/>
          </p:cNvCxnSpPr>
          <p:nvPr/>
        </p:nvCxnSpPr>
        <p:spPr>
          <a:xfrm>
            <a:off x="5077297" y="2212989"/>
            <a:ext cx="0" cy="60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5" idx="1"/>
            <a:endCxn id="3" idx="2"/>
          </p:cNvCxnSpPr>
          <p:nvPr/>
        </p:nvCxnSpPr>
        <p:spPr>
          <a:xfrm rot="10800000">
            <a:off x="2645000" y="2282801"/>
            <a:ext cx="572703" cy="691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0567" y="2919011"/>
            <a:ext cx="922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 W,b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217702" y="2727948"/>
            <a:ext cx="782915" cy="4923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2" name="Straight Arrow Connector 231"/>
          <p:cNvCxnSpPr>
            <a:stCxn id="51" idx="1"/>
            <a:endCxn id="225" idx="3"/>
          </p:cNvCxnSpPr>
          <p:nvPr/>
        </p:nvCxnSpPr>
        <p:spPr>
          <a:xfrm flipH="1">
            <a:off x="4000617" y="2974132"/>
            <a:ext cx="347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28650" y="953406"/>
            <a:ext cx="3076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neural network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/>
            </p:nvSpPr>
            <p:spPr>
              <a:xfrm>
                <a:off x="4958862" y="5633587"/>
                <a:ext cx="3308740" cy="369332"/>
              </a:xfrm>
              <a:prstGeom prst="rect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862" y="5633587"/>
                <a:ext cx="3308740" cy="369332"/>
              </a:xfrm>
              <a:prstGeom prst="rect">
                <a:avLst/>
              </a:prstGeom>
              <a:blipFill>
                <a:blip r:embed="rId8"/>
                <a:stretch>
                  <a:fillRect t="-117742" r="-9375" b="-179032"/>
                </a:stretch>
              </a:blipFill>
              <a:ln w="63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8" name="Picture 2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8485" y="3915328"/>
            <a:ext cx="3309118" cy="1712150"/>
          </a:xfrm>
          <a:prstGeom prst="rect">
            <a:avLst/>
          </a:prstGeom>
          <a:solidFill>
            <a:srgbClr val="00B050"/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13743" y="3440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337182"/>
              </p:ext>
            </p:extLst>
          </p:nvPr>
        </p:nvGraphicFramePr>
        <p:xfrm>
          <a:off x="1259716" y="3831292"/>
          <a:ext cx="3093359" cy="56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10" imgW="2362200" imgH="419100" progId="Equation.DSMT4">
                  <p:embed/>
                </p:oleObj>
              </mc:Choice>
              <mc:Fallback>
                <p:oleObj name="Equation" r:id="rId10" imgW="23622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716" y="3831292"/>
                        <a:ext cx="3093359" cy="561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8650" y="386225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Loss =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1" grpId="0"/>
      <p:bldP spid="30" grpId="0"/>
      <p:bldP spid="225" grpId="0" animBg="1"/>
      <p:bldP spid="237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73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Tổng quan mạng nơ-ron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650" y="782515"/>
            <a:ext cx="78867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FF40-5420-4E5B-A954-09978F0966F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Văn Mạnh - KSVB2 K37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794-FBE4-4286-A4B6-696D27BBF69F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0" y="953406"/>
            <a:ext cx="448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 (CNN)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695" y="4924213"/>
            <a:ext cx="2007143" cy="1165827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10202" b="13845"/>
          <a:stretch/>
        </p:blipFill>
        <p:spPr>
          <a:xfrm>
            <a:off x="628650" y="1510523"/>
            <a:ext cx="7886700" cy="2197509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 rot="5400000">
            <a:off x="3716769" y="1337462"/>
            <a:ext cx="269497" cy="5010640"/>
          </a:xfrm>
          <a:prstGeom prst="righ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5400000">
            <a:off x="7073206" y="3092775"/>
            <a:ext cx="274436" cy="1504950"/>
          </a:xfrm>
          <a:prstGeom prst="righ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86050" y="4035952"/>
            <a:ext cx="17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LEARNING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23274" y="4070299"/>
            <a:ext cx="143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8" name="Picture 16" descr="https://cdn-images-1.medium.com/max/800/1*cTEp-IvCCUYPTT0QpE3Gjg@2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97" y="4899455"/>
            <a:ext cx="2048662" cy="12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-images-1.medium.com/max/800/1*ghaknijNGolaA3DpjvDxfQ@2x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982"/>
          <a:stretch/>
        </p:blipFill>
        <p:spPr bwMode="auto">
          <a:xfrm>
            <a:off x="1346197" y="4924213"/>
            <a:ext cx="2048662" cy="12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57350" y="4545066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50758" y="4550107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5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15" grpId="0"/>
      <p:bldP spid="26" grpId="0"/>
      <p:bldP spid="16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1474</Words>
  <Application>Microsoft Office PowerPoint</Application>
  <PresentationFormat>On-screen Show (4:3)</PresentationFormat>
  <Paragraphs>691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Raleway</vt:lpstr>
      <vt:lpstr>Times New Roman</vt:lpstr>
      <vt:lpstr>Wingdings</vt:lpstr>
      <vt:lpstr>Office Theme</vt:lpstr>
      <vt:lpstr>Equation</vt:lpstr>
      <vt:lpstr>MathType 6.0 Equation</vt:lpstr>
      <vt:lpstr>TRƯỜNG ĐẠI HỌC BÁCH KHOA HÀ NỘI VIỆN CÔNG NGHỆ THÔNG TIN VÀ TRUYỀN THÔNG</vt:lpstr>
      <vt:lpstr>Nội dung chính</vt:lpstr>
      <vt:lpstr>1. Nhiệm vụ của đồ án</vt:lpstr>
      <vt:lpstr>1. Nhiệm vụ của đồ án</vt:lpstr>
      <vt:lpstr>2. Tổng quan mạng nơ-ron</vt:lpstr>
      <vt:lpstr>2. Tổng quan mạng nơ-ron</vt:lpstr>
      <vt:lpstr>2. Tổng quan mạng nơ-ron</vt:lpstr>
      <vt:lpstr>2. Tổng quan mạng nơ-ron</vt:lpstr>
      <vt:lpstr>2. Tổng quan mạng nơ-ron</vt:lpstr>
      <vt:lpstr>2. Tổng quan mạng nơ-ron</vt:lpstr>
      <vt:lpstr>3. Ứng dụng mang nơ-ron tích chập </vt:lpstr>
      <vt:lpstr>3. Ứng dụng mang nơ-ron tích chập </vt:lpstr>
      <vt:lpstr>3. Ứng dụng mang nơ-ron tích chập </vt:lpstr>
      <vt:lpstr>3. Ứng dụng mang nơ-ron tích chập </vt:lpstr>
      <vt:lpstr>3. Ứng dụng mang nơ-ron tích chập </vt:lpstr>
      <vt:lpstr>3. Ứng dụng mang nơ-ron tích chập</vt:lpstr>
      <vt:lpstr>4. Thử nghiệm và đánh giá kết quả</vt:lpstr>
      <vt:lpstr>4. Thử nghiệm và đánh giá kết quả</vt:lpstr>
      <vt:lpstr>4. Thử nghiệm và đánh giá kết quả</vt:lpstr>
      <vt:lpstr>4. Thử nghiệm và đánh giá kết quả</vt:lpstr>
      <vt:lpstr>4. Thử nghiệm và đánh giá kết quả</vt:lpstr>
      <vt:lpstr>5. Ứng dụng mô hình sau huấn luyện</vt:lpstr>
      <vt:lpstr>5. Ứng dụng mô hình sau huấn luyện</vt:lpstr>
      <vt:lpstr>5. Ứng dụng mô hình sau huấn luyện</vt:lpstr>
      <vt:lpstr>5. Ứng dụng mô hình sau huấn luyện</vt:lpstr>
      <vt:lpstr>5. Ứng dụng mô hình sau huấn luyện</vt:lpstr>
      <vt:lpstr>6. Kết luận và hướng phát triển</vt:lpstr>
      <vt:lpstr>PowerPoint Presentation</vt:lpstr>
      <vt:lpstr>Phụ lục 1. MES and Cross Entropy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282</cp:revision>
  <dcterms:created xsi:type="dcterms:W3CDTF">2019-06-14T15:55:05Z</dcterms:created>
  <dcterms:modified xsi:type="dcterms:W3CDTF">2019-06-19T17:17:55Z</dcterms:modified>
</cp:coreProperties>
</file>