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300" r:id="rId5"/>
    <p:sldId id="301" r:id="rId6"/>
    <p:sldId id="303" r:id="rId7"/>
    <p:sldId id="309" r:id="rId8"/>
    <p:sldId id="310" r:id="rId9"/>
    <p:sldId id="311" r:id="rId10"/>
    <p:sldId id="312" r:id="rId11"/>
    <p:sldId id="259" r:id="rId12"/>
    <p:sldId id="281" r:id="rId13"/>
    <p:sldId id="355" r:id="rId14"/>
    <p:sldId id="261" r:id="rId15"/>
    <p:sldId id="262" r:id="rId16"/>
    <p:sldId id="263" r:id="rId17"/>
    <p:sldId id="264" r:id="rId18"/>
    <p:sldId id="265" r:id="rId19"/>
    <p:sldId id="266" r:id="rId20"/>
    <p:sldId id="267" r:id="rId21"/>
    <p:sldId id="268" r:id="rId22"/>
    <p:sldId id="269" r:id="rId23"/>
    <p:sldId id="270" r:id="rId24"/>
    <p:sldId id="271" r:id="rId25"/>
    <p:sldId id="272" r:id="rId26"/>
    <p:sldId id="273" r:id="rId27"/>
    <p:sldId id="274" r:id="rId28"/>
    <p:sldId id="275" r:id="rId29"/>
    <p:sldId id="276" r:id="rId30"/>
    <p:sldId id="277" r:id="rId31"/>
    <p:sldId id="278" r:id="rId32"/>
    <p:sldId id="279" r:id="rId33"/>
    <p:sldId id="280" r:id="rId34"/>
    <p:sldId id="282" r:id="rId35"/>
    <p:sldId id="283" r:id="rId36"/>
    <p:sldId id="284" r:id="rId37"/>
    <p:sldId id="285" r:id="rId38"/>
    <p:sldId id="286" r:id="rId39"/>
    <p:sldId id="287" r:id="rId40"/>
    <p:sldId id="288" r:id="rId41"/>
    <p:sldId id="289" r:id="rId42"/>
    <p:sldId id="290" r:id="rId43"/>
    <p:sldId id="291" r:id="rId44"/>
    <p:sldId id="292" r:id="rId45"/>
    <p:sldId id="293" r:id="rId46"/>
    <p:sldId id="294" r:id="rId47"/>
    <p:sldId id="295" r:id="rId48"/>
    <p:sldId id="296" r:id="rId49"/>
    <p:sldId id="297" r:id="rId50"/>
    <p:sldId id="298" r:id="rId51"/>
    <p:sldId id="299" r:id="rId52"/>
    <p:sldId id="302" r:id="rId53"/>
    <p:sldId id="260" r:id="rId5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7" Type="http://schemas.openxmlformats.org/officeDocument/2006/relationships/tableStyles" Target="tableStyles.xml"/><Relationship Id="rId56" Type="http://schemas.openxmlformats.org/officeDocument/2006/relationships/viewProps" Target="viewProps.xml"/><Relationship Id="rId55" Type="http://schemas.openxmlformats.org/officeDocument/2006/relationships/presProps" Target="presProps.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2235579-05E1-4F9E-8B92-8299F0BD8DE5}"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8962DD-CBDA-404C-AD84-8E339408C331}"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endParaRPr lang="en-US"/>
          </a:p>
        </p:txBody>
      </p:sp>
      <p:sp>
        <p:nvSpPr>
          <p:cNvPr id="4" name="Date Placeholder 3"/>
          <p:cNvSpPr>
            <a:spLocks noGrp="1"/>
          </p:cNvSpPr>
          <p:nvPr>
            <p:ph type="dt" sz="half" idx="10"/>
          </p:nvPr>
        </p:nvSpPr>
        <p:spPr/>
        <p:txBody>
          <a:bodyPr/>
          <a:lstStyle/>
          <a:p>
            <a:fld id="{A2235579-05E1-4F9E-8B92-8299F0BD8DE5}"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8962DD-CBDA-404C-AD84-8E339408C331}"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endParaRPr lang="en-US"/>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endParaRPr lang="en-US"/>
          </a:p>
        </p:txBody>
      </p:sp>
      <p:sp>
        <p:nvSpPr>
          <p:cNvPr id="4" name="Date Placeholder 3"/>
          <p:cNvSpPr>
            <a:spLocks noGrp="1"/>
          </p:cNvSpPr>
          <p:nvPr>
            <p:ph type="dt" sz="half" idx="10"/>
          </p:nvPr>
        </p:nvSpPr>
        <p:spPr/>
        <p:txBody>
          <a:bodyPr/>
          <a:lstStyle/>
          <a:p>
            <a:fld id="{A2235579-05E1-4F9E-8B92-8299F0BD8DE5}"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8962DD-CBDA-404C-AD84-8E339408C331}" type="slidenum">
              <a:rPr lang="en-US" smtClean="0"/>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panose="020B0604020202020204"/>
              </a:rPr>
              <a:t>”</a:t>
            </a:r>
            <a:endParaRPr lang="en-US" dirty="0">
              <a:solidFill>
                <a:schemeClr val="accent1">
                  <a:lumMod val="60000"/>
                  <a:lumOff val="40000"/>
                </a:schemeClr>
              </a:solidFill>
              <a:latin typeface="Arial" panose="020B060402020202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endParaRPr lang="en-US"/>
          </a:p>
        </p:txBody>
      </p:sp>
      <p:sp>
        <p:nvSpPr>
          <p:cNvPr id="4" name="Date Placeholder 3"/>
          <p:cNvSpPr>
            <a:spLocks noGrp="1"/>
          </p:cNvSpPr>
          <p:nvPr>
            <p:ph type="dt" sz="half" idx="10"/>
          </p:nvPr>
        </p:nvSpPr>
        <p:spPr/>
        <p:txBody>
          <a:bodyPr/>
          <a:lstStyle/>
          <a:p>
            <a:fld id="{A2235579-05E1-4F9E-8B92-8299F0BD8DE5}"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8962DD-CBDA-404C-AD84-8E339408C331}" type="slidenum">
              <a:rPr lang="en-US" smtClean="0"/>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endParaRPr lang="en-US"/>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endParaRPr lang="en-US"/>
          </a:p>
        </p:txBody>
      </p:sp>
      <p:sp>
        <p:nvSpPr>
          <p:cNvPr id="4" name="Date Placeholder 3"/>
          <p:cNvSpPr>
            <a:spLocks noGrp="1"/>
          </p:cNvSpPr>
          <p:nvPr>
            <p:ph type="dt" sz="half" idx="10"/>
          </p:nvPr>
        </p:nvSpPr>
        <p:spPr/>
        <p:txBody>
          <a:bodyPr/>
          <a:lstStyle/>
          <a:p>
            <a:fld id="{A2235579-05E1-4F9E-8B92-8299F0BD8DE5}"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8962DD-CBDA-404C-AD84-8E339408C331}" type="slidenum">
              <a:rPr lang="en-US" smtClean="0"/>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endParaRPr lang="en-US"/>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endParaRPr lang="en-US"/>
          </a:p>
        </p:txBody>
      </p:sp>
      <p:sp>
        <p:nvSpPr>
          <p:cNvPr id="4" name="Date Placeholder 3"/>
          <p:cNvSpPr>
            <a:spLocks noGrp="1"/>
          </p:cNvSpPr>
          <p:nvPr>
            <p:ph type="dt" sz="half" idx="10"/>
          </p:nvPr>
        </p:nvSpPr>
        <p:spPr/>
        <p:txBody>
          <a:bodyPr/>
          <a:lstStyle/>
          <a:p>
            <a:fld id="{A2235579-05E1-4F9E-8B92-8299F0BD8DE5}"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8962DD-CBDA-404C-AD84-8E339408C331}" type="slidenum">
              <a:rPr lang="en-US" smtClean="0"/>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A2235579-05E1-4F9E-8B92-8299F0BD8DE5}"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8962DD-CBDA-404C-AD84-8E339408C331}" type="slidenum">
              <a:rPr lang="en-US" smtClean="0"/>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A2235579-05E1-4F9E-8B92-8299F0BD8DE5}"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8962DD-CBDA-404C-AD84-8E339408C331}"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A2235579-05E1-4F9E-8B92-8299F0BD8DE5}"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8962DD-CBDA-404C-AD84-8E339408C331}"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endParaRPr lang="en-US"/>
          </a:p>
        </p:txBody>
      </p:sp>
      <p:sp>
        <p:nvSpPr>
          <p:cNvPr id="4" name="Date Placeholder 3"/>
          <p:cNvSpPr>
            <a:spLocks noGrp="1"/>
          </p:cNvSpPr>
          <p:nvPr>
            <p:ph type="dt" sz="half" idx="10"/>
          </p:nvPr>
        </p:nvSpPr>
        <p:spPr/>
        <p:txBody>
          <a:bodyPr/>
          <a:lstStyle/>
          <a:p>
            <a:fld id="{A2235579-05E1-4F9E-8B92-8299F0BD8DE5}"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8962DD-CBDA-404C-AD84-8E339408C331}"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A2235579-05E1-4F9E-8B92-8299F0BD8DE5}"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8962DD-CBDA-404C-AD84-8E339408C331}"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A2235579-05E1-4F9E-8B92-8299F0BD8DE5}"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88962DD-CBDA-404C-AD84-8E339408C331}"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2235579-05E1-4F9E-8B92-8299F0BD8DE5}"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88962DD-CBDA-404C-AD84-8E339408C331}"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235579-05E1-4F9E-8B92-8299F0BD8DE5}"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88962DD-CBDA-404C-AD84-8E339408C331}"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200" indent="0">
              <a:buNone/>
              <a:defRPr sz="1400"/>
            </a:lvl2pPr>
            <a:lvl3pPr marL="914400" indent="0">
              <a:buNone/>
              <a:defRPr sz="1200"/>
            </a:lvl3pPr>
            <a:lvl4pPr marL="1370965" indent="0">
              <a:buNone/>
              <a:defRPr sz="1000"/>
            </a:lvl4pPr>
            <a:lvl5pPr marL="1828165" indent="0">
              <a:buNone/>
              <a:defRPr sz="1000"/>
            </a:lvl5pPr>
            <a:lvl6pPr marL="2285365" indent="0">
              <a:buNone/>
              <a:defRPr sz="1000"/>
            </a:lvl6pPr>
            <a:lvl7pPr marL="2742565" indent="0">
              <a:buNone/>
              <a:defRPr sz="1000"/>
            </a:lvl7pPr>
            <a:lvl8pPr marL="3199130" indent="0">
              <a:buNone/>
              <a:defRPr sz="1000"/>
            </a:lvl8pPr>
            <a:lvl9pPr marL="3656330" indent="0">
              <a:buNone/>
              <a:defRPr sz="10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A2235579-05E1-4F9E-8B92-8299F0BD8DE5}"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8962DD-CBDA-404C-AD84-8E339408C331}"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A2235579-05E1-4F9E-8B92-8299F0BD8DE5}"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8962DD-CBDA-404C-AD84-8E339408C331}"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2235579-05E1-4F9E-8B92-8299F0BD8DE5}" type="datetimeFigureOut">
              <a:rPr lang="en-US" smtClean="0"/>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988962DD-CBDA-404C-AD84-8E339408C331}"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jpe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jpe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jpe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jpe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jpe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jpe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7.jpeg"/><Relationship Id="rId1" Type="http://schemas.openxmlformats.org/officeDocument/2006/relationships/image" Target="../media/image6.jpe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2.png"/><Relationship Id="rId1" Type="http://schemas.openxmlformats.org/officeDocument/2006/relationships/image" Target="../media/image21.png"/></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4.jpeg"/><Relationship Id="rId1" Type="http://schemas.openxmlformats.org/officeDocument/2006/relationships/image" Target="../media/image23.jpe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5.jpe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6.jpe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7.jpeg"/></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8.jpe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9.jpeg"/></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0.jpeg"/></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1.jpeg"/></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3.jpeg"/><Relationship Id="rId1" Type="http://schemas.openxmlformats.org/officeDocument/2006/relationships/image" Target="../media/image32.png"/></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4.jpe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5.jpeg"/></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6.jpeg"/></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7.jpeg"/></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8.jpeg"/></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9.jpeg"/></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0.jpeg"/></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1.jpeg"/></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2.jpeg"/></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3.jpeg"/></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4.jpe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5.jpe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7.jpeg"/><Relationship Id="rId1" Type="http://schemas.openxmlformats.org/officeDocument/2006/relationships/image" Target="../media/image6.jpe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0" y="156117"/>
            <a:ext cx="12192000" cy="3389971"/>
          </a:xfrm>
        </p:spPr>
        <p:txBody>
          <a:bodyPr>
            <a:normAutofit fontScale="90000"/>
          </a:bodyPr>
          <a:lstStyle/>
          <a:p>
            <a:pPr algn="ctr"/>
            <a:br>
              <a:rPr lang="en-US" sz="2000" cap="none" dirty="0">
                <a:solidFill>
                  <a:schemeClr val="bg1"/>
                </a:solidFill>
                <a:latin typeface="Times New Roman" panose="02020603050405020304" pitchFamily="18" charset="0"/>
                <a:cs typeface="Times New Roman" panose="02020603050405020304" pitchFamily="18" charset="0"/>
              </a:rPr>
            </a:br>
            <a:br>
              <a:rPr lang="en-US" sz="2000" cap="none" dirty="0">
                <a:solidFill>
                  <a:schemeClr val="bg1"/>
                </a:solidFill>
                <a:latin typeface="Times New Roman" panose="02020603050405020304" pitchFamily="18" charset="0"/>
                <a:cs typeface="Times New Roman" panose="02020603050405020304" pitchFamily="18" charset="0"/>
              </a:rPr>
            </a:br>
            <a:br>
              <a:rPr lang="en-US" sz="2000" cap="none" dirty="0">
                <a:solidFill>
                  <a:schemeClr val="bg1"/>
                </a:solidFill>
                <a:latin typeface="Times New Roman" panose="02020603050405020304" pitchFamily="18" charset="0"/>
                <a:cs typeface="Times New Roman" panose="02020603050405020304" pitchFamily="18" charset="0"/>
              </a:rPr>
            </a:br>
            <a:br>
              <a:rPr lang="en-US" sz="2000" cap="none" dirty="0">
                <a:solidFill>
                  <a:schemeClr val="bg1"/>
                </a:solidFill>
                <a:latin typeface="Times New Roman" panose="02020603050405020304" pitchFamily="18" charset="0"/>
                <a:cs typeface="Times New Roman" panose="02020603050405020304" pitchFamily="18" charset="0"/>
              </a:rPr>
            </a:br>
            <a:br>
              <a:rPr lang="en-US" sz="2000" cap="none" dirty="0">
                <a:solidFill>
                  <a:schemeClr val="bg1"/>
                </a:solidFill>
                <a:latin typeface="Times New Roman" panose="02020603050405020304" pitchFamily="18" charset="0"/>
                <a:cs typeface="Times New Roman" panose="02020603050405020304" pitchFamily="18" charset="0"/>
              </a:rPr>
            </a:br>
            <a:br>
              <a:rPr lang="en-US" sz="2000" cap="none" dirty="0">
                <a:solidFill>
                  <a:schemeClr val="bg1"/>
                </a:solidFill>
                <a:latin typeface="Times New Roman" panose="02020603050405020304" pitchFamily="18" charset="0"/>
                <a:cs typeface="Times New Roman" panose="02020603050405020304" pitchFamily="18" charset="0"/>
              </a:rPr>
            </a:br>
            <a:br>
              <a:rPr lang="en-US" sz="2000" cap="none" dirty="0">
                <a:solidFill>
                  <a:schemeClr val="bg1"/>
                </a:solidFill>
                <a:latin typeface="Times New Roman" panose="02020603050405020304" pitchFamily="18" charset="0"/>
                <a:cs typeface="Times New Roman" panose="02020603050405020304" pitchFamily="18" charset="0"/>
              </a:rPr>
            </a:br>
            <a:r>
              <a:rPr lang="en-US" sz="3600" b="1" dirty="0">
                <a:solidFill>
                  <a:schemeClr val="tx1"/>
                </a:solidFill>
                <a:latin typeface="Times New Roman" panose="02020603050405020304" pitchFamily="18" charset="0"/>
                <a:cs typeface="Times New Roman" panose="02020603050405020304" pitchFamily="18" charset="0"/>
              </a:rPr>
              <a:t>Báo cáo đồ án</a:t>
            </a:r>
            <a:br>
              <a:rPr lang="en-US" sz="5400" dirty="0">
                <a:solidFill>
                  <a:schemeClr val="tx1"/>
                </a:solidFill>
                <a:latin typeface="Times New Roman" panose="02020603050405020304" pitchFamily="18" charset="0"/>
                <a:cs typeface="Times New Roman" panose="02020603050405020304" pitchFamily="18" charset="0"/>
              </a:rPr>
            </a:br>
            <a:r>
              <a:rPr lang="en-US" sz="3600" cap="none" dirty="0">
                <a:solidFill>
                  <a:schemeClr val="tx1"/>
                </a:solidFill>
                <a:latin typeface="Times New Roman" panose="02020603050405020304" pitchFamily="18" charset="0"/>
                <a:cs typeface="Times New Roman" panose="02020603050405020304" pitchFamily="18" charset="0"/>
              </a:rPr>
              <a:t>Backend Web 2</a:t>
            </a:r>
            <a:br>
              <a:rPr lang="en-US" sz="3600" cap="none" dirty="0">
                <a:solidFill>
                  <a:schemeClr val="bg1"/>
                </a:solidFill>
                <a:latin typeface="Times New Roman" panose="02020603050405020304" pitchFamily="18" charset="0"/>
                <a:cs typeface="Times New Roman" panose="02020603050405020304" pitchFamily="18" charset="0"/>
              </a:rPr>
            </a:br>
            <a:br>
              <a:rPr lang="en-US" sz="3600" cap="none" dirty="0">
                <a:solidFill>
                  <a:schemeClr val="bg1"/>
                </a:solidFill>
                <a:latin typeface="Times New Roman" panose="02020603050405020304" pitchFamily="18" charset="0"/>
                <a:cs typeface="Times New Roman" panose="02020603050405020304" pitchFamily="18" charset="0"/>
              </a:rPr>
            </a:br>
            <a:br>
              <a:rPr lang="en-US" sz="3200" cap="none" dirty="0">
                <a:solidFill>
                  <a:schemeClr val="bg1"/>
                </a:solidFill>
                <a:latin typeface="Times New Roman" panose="02020603050405020304" pitchFamily="18" charset="0"/>
                <a:cs typeface="Times New Roman" panose="02020603050405020304" pitchFamily="18" charset="0"/>
              </a:rPr>
            </a:br>
            <a:r>
              <a:rPr lang="en-US" sz="4400" b="1" dirty="0">
                <a:solidFill>
                  <a:srgbClr val="FF0000"/>
                </a:solidFill>
                <a:latin typeface="Times New Roman" panose="02020603050405020304" pitchFamily="18" charset="0"/>
                <a:cs typeface="Times New Roman" panose="02020603050405020304" pitchFamily="18" charset="0"/>
              </a:rPr>
              <a:t>SHOP BÁN THỰC PHẨM FARM STORE</a:t>
            </a:r>
            <a:endParaRPr lang="en-US" sz="4400" cap="none" dirty="0">
              <a:solidFill>
                <a:schemeClr val="bg1"/>
              </a:solidFill>
              <a:latin typeface="Times New Roman" panose="02020603050405020304" pitchFamily="18" charset="0"/>
              <a:cs typeface="Times New Roman" panose="02020603050405020304" pitchFamily="18" charset="0"/>
            </a:endParaRPr>
          </a:p>
        </p:txBody>
      </p:sp>
      <p:sp>
        <p:nvSpPr>
          <p:cNvPr id="11" name="Title 3"/>
          <p:cNvSpPr txBox="1"/>
          <p:nvPr/>
        </p:nvSpPr>
        <p:spPr>
          <a:xfrm>
            <a:off x="788081" y="3344808"/>
            <a:ext cx="4650059" cy="3389971"/>
          </a:xfrm>
          <a:prstGeom prst="rect">
            <a:avLst/>
          </a:prstGeom>
          <a:effectLst/>
        </p:spPr>
        <p:txBody>
          <a:bodyPr vert="horz" lIns="91440" tIns="45720" rIns="91440" bIns="45720" rtlCol="0" anchor="b">
            <a:normAutofit/>
          </a:bodyPr>
          <a:lstStyle>
            <a:lvl1pPr algn="l" defTabSz="457200" rtl="0" eaLnBrk="1" latinLnBrk="0" hangingPunct="1">
              <a:spcBef>
                <a:spcPct val="0"/>
              </a:spcBef>
              <a:buNone/>
              <a:defRPr sz="48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br>
              <a:rPr lang="en-US" sz="2000" cap="none" dirty="0">
                <a:solidFill>
                  <a:schemeClr val="bg1"/>
                </a:solidFill>
                <a:latin typeface="Times New Roman" panose="02020603050405020304" pitchFamily="18" charset="0"/>
                <a:cs typeface="Times New Roman" panose="02020603050405020304" pitchFamily="18" charset="0"/>
              </a:rPr>
            </a:br>
            <a:br>
              <a:rPr lang="en-US" sz="2000" cap="none" dirty="0">
                <a:solidFill>
                  <a:schemeClr val="bg1"/>
                </a:solidFill>
                <a:latin typeface="Times New Roman" panose="02020603050405020304" pitchFamily="18" charset="0"/>
                <a:cs typeface="Times New Roman" panose="02020603050405020304" pitchFamily="18" charset="0"/>
              </a:rPr>
            </a:br>
            <a:r>
              <a:rPr lang="en-US" sz="2000" cap="none" dirty="0">
                <a:latin typeface="Times New Roman" panose="02020603050405020304" pitchFamily="18" charset="0"/>
                <a:cs typeface="Times New Roman" panose="02020603050405020304" pitchFamily="18" charset="0"/>
              </a:rPr>
              <a:t>Thành viên:</a:t>
            </a:r>
            <a:endParaRPr lang="en-US" sz="2000" cap="none"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2000" cap="none" dirty="0">
                <a:latin typeface="Times New Roman" panose="02020603050405020304" pitchFamily="18" charset="0"/>
                <a:cs typeface="Times New Roman" panose="02020603050405020304" pitchFamily="18" charset="0"/>
              </a:rPr>
              <a:t>Võ Thành Phát (17211TT0111)</a:t>
            </a:r>
            <a:endParaRPr lang="en-US" sz="2000" cap="none"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2000" cap="none" dirty="0">
                <a:latin typeface="Times New Roman" panose="02020603050405020304" pitchFamily="18" charset="0"/>
                <a:cs typeface="Times New Roman" panose="02020603050405020304" pitchFamily="18" charset="0"/>
              </a:rPr>
              <a:t>Đỗ Khánh Nguyên (19211TT1187)</a:t>
            </a:r>
            <a:endParaRPr lang="en-US" sz="2000" cap="none"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2000" cap="none" dirty="0">
                <a:latin typeface="Times New Roman" panose="02020603050405020304" pitchFamily="18" charset="0"/>
                <a:cs typeface="Times New Roman" panose="02020603050405020304" pitchFamily="18" charset="0"/>
              </a:rPr>
              <a:t>Đặng Hoàng Đức (19211TT1453)</a:t>
            </a:r>
            <a:endParaRPr lang="en-US" sz="2000" cap="none"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2000" cap="none" dirty="0">
                <a:latin typeface="Times New Roman" panose="02020603050405020304" pitchFamily="18" charset="0"/>
                <a:cs typeface="Times New Roman" panose="02020603050405020304" pitchFamily="18" charset="0"/>
              </a:rPr>
              <a:t>Đỗ Trung Hiếu (17211TT2144)</a:t>
            </a:r>
            <a:endParaRPr lang="en-US" sz="2000" cap="none"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2000" cap="none" dirty="0">
                <a:latin typeface="Times New Roman" panose="02020603050405020304" pitchFamily="18" charset="0"/>
                <a:cs typeface="Times New Roman" panose="02020603050405020304" pitchFamily="18" charset="0"/>
              </a:rPr>
              <a:t>Lê Văn Nghĩa (18211TT2471)</a:t>
            </a:r>
            <a:endParaRPr lang="en-US" sz="2000" cap="none" dirty="0">
              <a:latin typeface="Times New Roman" panose="02020603050405020304" pitchFamily="18" charset="0"/>
              <a:cs typeface="Times New Roman" panose="02020603050405020304" pitchFamily="18" charset="0"/>
            </a:endParaRPr>
          </a:p>
          <a:p>
            <a:endParaRPr lang="en-US" sz="3200" cap="none"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02270" y="163372"/>
            <a:ext cx="8911687" cy="635978"/>
          </a:xfrm>
        </p:spPr>
        <p:txBody>
          <a:bodyPr>
            <a:noAutofit/>
          </a:bodyPr>
          <a:lstStyle/>
          <a:p>
            <a:r>
              <a:rPr lang="en-US" sz="3200" b="1" dirty="0">
                <a:solidFill>
                  <a:schemeClr val="tx1"/>
                </a:solidFill>
                <a:latin typeface="Times New Roman" panose="02020603050405020304" pitchFamily="18" charset="0"/>
                <a:cs typeface="Times New Roman" panose="02020603050405020304" pitchFamily="18" charset="0"/>
              </a:rPr>
              <a:t>III. Chức năng</a:t>
            </a:r>
            <a:endParaRPr lang="en-US" sz="32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210070" y="2312019"/>
            <a:ext cx="8915400" cy="743415"/>
          </a:xfrm>
        </p:spPr>
        <p:txBody>
          <a:bodyPr>
            <a:normAutofit/>
          </a:bodyPr>
          <a:lstStyle/>
          <a:p>
            <a:r>
              <a:rPr lang="en-US" sz="2000" dirty="0">
                <a:latin typeface="Times New Roman" panose="02020603050405020304" pitchFamily="18" charset="0"/>
                <a:cs typeface="Times New Roman" panose="02020603050405020304" pitchFamily="18" charset="0"/>
              </a:rPr>
              <a:t>Chức năng đăng nhập cho phép những người dùng đã đăng ký và xác nhận mail thành công thì có thể đăng nhập vào để mua hàng. </a:t>
            </a:r>
            <a:endParaRPr lang="en-US" sz="2000" dirty="0">
              <a:latin typeface="Times New Roman" panose="02020603050405020304" pitchFamily="18" charset="0"/>
              <a:cs typeface="Times New Roman" panose="02020603050405020304" pitchFamily="18" charset="0"/>
            </a:endParaRPr>
          </a:p>
        </p:txBody>
      </p:sp>
      <p:sp>
        <p:nvSpPr>
          <p:cNvPr id="4" name="Title 1"/>
          <p:cNvSpPr txBox="1"/>
          <p:nvPr/>
        </p:nvSpPr>
        <p:spPr>
          <a:xfrm>
            <a:off x="2102270" y="895635"/>
            <a:ext cx="8911687" cy="587836"/>
          </a:xfrm>
          <a:prstGeom prst="rect">
            <a:avLst/>
          </a:prstGeom>
        </p:spPr>
        <p:txBody>
          <a:bodyPr vert="horz" lIns="91440" tIns="45720" rIns="91440" bIns="45720" rtlCol="0" anchor="t">
            <a:normAutofit fontScale="97500"/>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dirty="0">
                <a:latin typeface="Times New Roman" panose="02020603050405020304" pitchFamily="18" charset="0"/>
                <a:cs typeface="Times New Roman" panose="02020603050405020304" pitchFamily="18" charset="0"/>
              </a:rPr>
              <a:t>2</a:t>
            </a:r>
            <a:r>
              <a:rPr lang="en-US" sz="240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Chức năng của </a:t>
            </a:r>
            <a:r>
              <a:rPr lang="en-US" sz="2400">
                <a:latin typeface="Times New Roman" panose="02020603050405020304" pitchFamily="18" charset="0"/>
                <a:cs typeface="Times New Roman" panose="02020603050405020304" pitchFamily="18" charset="0"/>
              </a:rPr>
              <a:t>người dung đã đăng ký</a:t>
            </a:r>
            <a:endParaRPr lang="en-US" sz="2400" dirty="0">
              <a:latin typeface="Times New Roman" panose="02020603050405020304" pitchFamily="18" charset="0"/>
              <a:cs typeface="Times New Roman" panose="02020603050405020304" pitchFamily="18" charset="0"/>
            </a:endParaRPr>
          </a:p>
        </p:txBody>
      </p:sp>
      <p:sp>
        <p:nvSpPr>
          <p:cNvPr id="5" name="Title 1"/>
          <p:cNvSpPr txBox="1"/>
          <p:nvPr/>
        </p:nvSpPr>
        <p:spPr>
          <a:xfrm>
            <a:off x="2102271" y="1579756"/>
            <a:ext cx="8911687" cy="635978"/>
          </a:xfrm>
          <a:prstGeom prst="rect">
            <a:avLst/>
          </a:prstGeom>
        </p:spPr>
        <p:txBody>
          <a:bodyPr vert="horz" lIns="91440" tIns="45720" rIns="91440" bIns="45720" rtlCol="0" anchor="t">
            <a:normAutofit fontScale="97500"/>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dirty="0">
                <a:latin typeface="Times New Roman" panose="02020603050405020304" pitchFamily="18" charset="0"/>
                <a:cs typeface="Times New Roman" panose="02020603050405020304" pitchFamily="18" charset="0"/>
              </a:rPr>
              <a:t>2</a:t>
            </a:r>
            <a:r>
              <a:rPr lang="en-US" sz="2400">
                <a:latin typeface="Times New Roman" panose="02020603050405020304" pitchFamily="18" charset="0"/>
                <a:cs typeface="Times New Roman" panose="02020603050405020304" pitchFamily="18" charset="0"/>
              </a:rPr>
              <a:t>.1</a:t>
            </a:r>
            <a:r>
              <a:rPr lang="en-US" sz="2400" dirty="0">
                <a:latin typeface="Times New Roman" panose="02020603050405020304" pitchFamily="18" charset="0"/>
                <a:cs typeface="Times New Roman" panose="02020603050405020304" pitchFamily="18" charset="0"/>
              </a:rPr>
              <a:t>. Đăng nhập</a:t>
            </a:r>
            <a:endParaRPr lang="en-US" sz="2400" dirty="0">
              <a:latin typeface="Times New Roman" panose="02020603050405020304" pitchFamily="18" charset="0"/>
              <a:cs typeface="Times New Roman" panose="02020603050405020304" pitchFamily="18" charset="0"/>
            </a:endParaRPr>
          </a:p>
        </p:txBody>
      </p:sp>
      <p:pic>
        <p:nvPicPr>
          <p:cNvPr id="6" name="Picture 5"/>
          <p:cNvPicPr/>
          <p:nvPr/>
        </p:nvPicPr>
        <p:blipFill>
          <a:blip r:embed="rId1" cstate="print">
            <a:extLst>
              <a:ext uri="{28A0092B-C50C-407E-A947-70E740481C1C}">
                <a14:useLocalDpi xmlns:a14="http://schemas.microsoft.com/office/drawing/2010/main" val="0"/>
              </a:ext>
            </a:extLst>
          </a:blip>
          <a:srcRect/>
          <a:stretch>
            <a:fillRect/>
          </a:stretch>
        </p:blipFill>
        <p:spPr>
          <a:xfrm>
            <a:off x="2210070" y="3151719"/>
            <a:ext cx="8915400" cy="341634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1" y="1017380"/>
            <a:ext cx="10025605" cy="757190"/>
          </a:xfrm>
        </p:spPr>
        <p:txBody>
          <a:bodyPr/>
          <a:lstStyle/>
          <a:p>
            <a:r>
              <a:rPr lang="en-US" dirty="0">
                <a:latin typeface="Times New Roman" panose="02020603050405020304" pitchFamily="18" charset="0"/>
                <a:cs typeface="Times New Roman" panose="02020603050405020304" pitchFamily="18" charset="0"/>
              </a:rPr>
              <a:t>Người dùng chưa có tài khoản có thể vào trang FarmStore tiến hành đăng ký tài khoản, để có thể sử dụng thêm nhiều chức năng khác. </a:t>
            </a:r>
            <a:endParaRPr lang="en-US" dirty="0">
              <a:latin typeface="Times New Roman" panose="02020603050405020304" pitchFamily="18" charset="0"/>
              <a:cs typeface="Times New Roman" panose="02020603050405020304" pitchFamily="18" charset="0"/>
            </a:endParaRPr>
          </a:p>
        </p:txBody>
      </p:sp>
      <p:sp>
        <p:nvSpPr>
          <p:cNvPr id="4" name="Title 1"/>
          <p:cNvSpPr txBox="1"/>
          <p:nvPr/>
        </p:nvSpPr>
        <p:spPr>
          <a:xfrm>
            <a:off x="1103311" y="390629"/>
            <a:ext cx="9404723" cy="673555"/>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lvl="3" algn="l" defTabSz="457200" rtl="0">
              <a:spcBef>
                <a:spcPct val="0"/>
              </a:spcBef>
            </a:pPr>
            <a:r>
              <a:rPr lang="en-US" sz="2400" kern="0" dirty="0">
                <a:solidFill>
                  <a:schemeClr val="tx1"/>
                </a:solidFill>
                <a:latin typeface="Times New Roman" panose="02020603050405020304" pitchFamily="18" charset="0"/>
                <a:cs typeface="Times New Roman" panose="02020603050405020304" pitchFamily="18" charset="0"/>
              </a:rPr>
              <a:t>2</a:t>
            </a:r>
            <a:r>
              <a:rPr lang="en-US" sz="2400" kern="0">
                <a:solidFill>
                  <a:schemeClr val="tx1"/>
                </a:solidFill>
                <a:latin typeface="Times New Roman" panose="02020603050405020304" pitchFamily="18" charset="0"/>
                <a:cs typeface="Times New Roman" panose="02020603050405020304" pitchFamily="18" charset="0"/>
              </a:rPr>
              <a:t>.2</a:t>
            </a:r>
            <a:r>
              <a:rPr lang="en-US" sz="2400" kern="0" dirty="0">
                <a:solidFill>
                  <a:schemeClr val="tx1"/>
                </a:solidFill>
                <a:latin typeface="Times New Roman" panose="02020603050405020304" pitchFamily="18" charset="0"/>
                <a:cs typeface="Times New Roman" panose="02020603050405020304" pitchFamily="18" charset="0"/>
              </a:rPr>
              <a:t>. Đăng ký</a:t>
            </a:r>
            <a:br>
              <a:rPr lang="en-US" sz="2400" b="1" kern="0" dirty="0">
                <a:solidFill>
                  <a:schemeClr val="tx1"/>
                </a:solidFill>
              </a:rPr>
            </a:br>
            <a:endParaRPr lang="en-US" sz="2400" kern="0" dirty="0">
              <a:solidFill>
                <a:schemeClr val="tx1"/>
              </a:solidFill>
            </a:endParaRPr>
          </a:p>
        </p:txBody>
      </p:sp>
      <p:pic>
        <p:nvPicPr>
          <p:cNvPr id="5" name="Picture 4"/>
          <p:cNvPicPr/>
          <p:nvPr/>
        </p:nvPicPr>
        <p:blipFill>
          <a:blip r:embed="rId1" cstate="print">
            <a:extLst>
              <a:ext uri="{28A0092B-C50C-407E-A947-70E740481C1C}">
                <a14:useLocalDpi xmlns:a14="http://schemas.microsoft.com/office/drawing/2010/main" val="0"/>
              </a:ext>
            </a:extLst>
          </a:blip>
          <a:srcRect/>
          <a:stretch>
            <a:fillRect/>
          </a:stretch>
        </p:blipFill>
        <p:spPr>
          <a:xfrm>
            <a:off x="2703674" y="2250780"/>
            <a:ext cx="6824877" cy="378202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17220" y="529590"/>
            <a:ext cx="8596630" cy="755650"/>
          </a:xfrm>
        </p:spPr>
        <p:txBody>
          <a:bodyPr/>
          <a:p>
            <a:r>
              <a:rPr lang="en-US"/>
              <a:t>Sau khi nhấn vào nút đăng ký, hệ thống sẽ gửi 1 tin nhắn xác nhận đến email khách hàng</a:t>
            </a:r>
            <a:endParaRPr lang="en-US"/>
          </a:p>
        </p:txBody>
      </p:sp>
      <p:pic>
        <p:nvPicPr>
          <p:cNvPr id="4" name="Picture 3"/>
          <p:cNvPicPr>
            <a:picLocks noChangeAspect="1"/>
          </p:cNvPicPr>
          <p:nvPr/>
        </p:nvPicPr>
        <p:blipFill>
          <a:blip r:embed="rId1"/>
          <a:stretch>
            <a:fillRect/>
          </a:stretch>
        </p:blipFill>
        <p:spPr>
          <a:xfrm>
            <a:off x="617220" y="1631950"/>
            <a:ext cx="8609965" cy="374523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3312" y="452718"/>
            <a:ext cx="8947522" cy="751614"/>
          </a:xfrm>
        </p:spPr>
        <p:txBody>
          <a:bodyPr>
            <a:normAutofit/>
          </a:bodyPr>
          <a:lstStyle/>
          <a:p>
            <a:r>
              <a:rPr lang="en-US" sz="2400" dirty="0">
                <a:solidFill>
                  <a:schemeClr val="tx1"/>
                </a:solidFill>
                <a:latin typeface="Times New Roman" panose="02020603050405020304" pitchFamily="18" charset="0"/>
                <a:cs typeface="Times New Roman" panose="02020603050405020304" pitchFamily="18" charset="0"/>
              </a:rPr>
              <a:t>2</a:t>
            </a:r>
            <a:r>
              <a:rPr lang="en-US" sz="2400">
                <a:solidFill>
                  <a:schemeClr val="tx1"/>
                </a:solidFill>
                <a:latin typeface="Times New Roman" panose="02020603050405020304" pitchFamily="18" charset="0"/>
                <a:cs typeface="Times New Roman" panose="02020603050405020304" pitchFamily="18" charset="0"/>
              </a:rPr>
              <a:t>.3</a:t>
            </a:r>
            <a:r>
              <a:rPr lang="en-US" sz="2400" dirty="0">
                <a:solidFill>
                  <a:schemeClr val="tx1"/>
                </a:solidFill>
                <a:latin typeface="Times New Roman" panose="02020603050405020304" pitchFamily="18" charset="0"/>
                <a:cs typeface="Times New Roman" panose="02020603050405020304" pitchFamily="18" charset="0"/>
              </a:rPr>
              <a:t>. Quên mật khẩu</a:t>
            </a:r>
            <a:endParaRPr lang="en-US" sz="24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03312" y="1204332"/>
            <a:ext cx="10013473" cy="1014761"/>
          </a:xfrm>
        </p:spPr>
        <p:txBody>
          <a:bodyPr/>
          <a:lstStyle/>
          <a:p>
            <a:r>
              <a:rPr lang="en-US" dirty="0">
                <a:latin typeface="Times New Roman" panose="02020603050405020304" pitchFamily="18" charset="0"/>
                <a:cs typeface="Times New Roman" panose="02020603050405020304" pitchFamily="18" charset="0"/>
              </a:rPr>
              <a:t>Nếu người dùng đã có tài khoản nhưng quên mật khẩu thì có thể nhập email vào chức năng quên mật khẩu, hệ thống sẽ gửi một email về hộp thư của người dùng để người dùng thực hiện lấy lại mật khẩu. </a:t>
            </a:r>
            <a:endParaRPr lang="en-US" dirty="0">
              <a:latin typeface="Times New Roman" panose="02020603050405020304" pitchFamily="18" charset="0"/>
              <a:cs typeface="Times New Roman" panose="02020603050405020304" pitchFamily="18" charset="0"/>
            </a:endParaRPr>
          </a:p>
        </p:txBody>
      </p:sp>
      <p:pic>
        <p:nvPicPr>
          <p:cNvPr id="4" name="Picture 3"/>
          <p:cNvPicPr/>
          <p:nvPr/>
        </p:nvPicPr>
        <p:blipFill>
          <a:blip r:embed="rId1">
            <a:extLst>
              <a:ext uri="{28A0092B-C50C-407E-A947-70E740481C1C}">
                <a14:useLocalDpi xmlns:a14="http://schemas.microsoft.com/office/drawing/2010/main" val="0"/>
              </a:ext>
            </a:extLst>
          </a:blip>
          <a:srcRect/>
          <a:stretch>
            <a:fillRect/>
          </a:stretch>
        </p:blipFill>
        <p:spPr>
          <a:xfrm>
            <a:off x="1102331" y="2352909"/>
            <a:ext cx="10014454" cy="381371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3312" y="452719"/>
            <a:ext cx="8947522" cy="628950"/>
          </a:xfrm>
        </p:spPr>
        <p:txBody>
          <a:bodyPr>
            <a:normAutofit/>
          </a:bodyPr>
          <a:lstStyle/>
          <a:p>
            <a:r>
              <a:rPr lang="en-US" sz="2400" dirty="0">
                <a:solidFill>
                  <a:schemeClr val="tx1"/>
                </a:solidFill>
                <a:latin typeface="Times New Roman" panose="02020603050405020304" pitchFamily="18" charset="0"/>
                <a:cs typeface="Times New Roman" panose="02020603050405020304" pitchFamily="18" charset="0"/>
              </a:rPr>
              <a:t>2</a:t>
            </a:r>
            <a:r>
              <a:rPr lang="en-US" sz="2400">
                <a:solidFill>
                  <a:schemeClr val="tx1"/>
                </a:solidFill>
                <a:latin typeface="Times New Roman" panose="02020603050405020304" pitchFamily="18" charset="0"/>
                <a:cs typeface="Times New Roman" panose="02020603050405020304" pitchFamily="18" charset="0"/>
              </a:rPr>
              <a:t>.4</a:t>
            </a:r>
            <a:r>
              <a:rPr lang="en-US" sz="2400" dirty="0">
                <a:solidFill>
                  <a:schemeClr val="tx1"/>
                </a:solidFill>
                <a:latin typeface="Times New Roman" panose="02020603050405020304" pitchFamily="18" charset="0"/>
                <a:cs typeface="Times New Roman" panose="02020603050405020304" pitchFamily="18" charset="0"/>
              </a:rPr>
              <a:t>. Đổi mật khẩu</a:t>
            </a:r>
            <a:endParaRPr lang="en-US" sz="24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04292" y="1081669"/>
            <a:ext cx="10024624" cy="1013668"/>
          </a:xfrm>
        </p:spPr>
        <p:txBody>
          <a:bodyPr/>
          <a:lstStyle/>
          <a:p>
            <a:r>
              <a:rPr lang="en-US" dirty="0">
                <a:latin typeface="Times New Roman" panose="02020603050405020304" pitchFamily="18" charset="0"/>
                <a:cs typeface="Times New Roman" panose="02020603050405020304" pitchFamily="18" charset="0"/>
              </a:rPr>
              <a:t>Old password là mật khẩu hiện tại mà user đang dùng.</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Người dùng phải nhập mật khẩu mới và xác nhận mật khẩu giống nhau và có ít nhất 8 ký tự.</a:t>
            </a:r>
            <a:endParaRPr lang="en-US" dirty="0">
              <a:latin typeface="Times New Roman" panose="02020603050405020304" pitchFamily="18" charset="0"/>
              <a:cs typeface="Times New Roman" panose="02020603050405020304" pitchFamily="18" charset="0"/>
            </a:endParaRPr>
          </a:p>
        </p:txBody>
      </p:sp>
      <p:pic>
        <p:nvPicPr>
          <p:cNvPr id="4" name="Picture 3"/>
          <p:cNvPicPr/>
          <p:nvPr/>
        </p:nvPicPr>
        <p:blipFill>
          <a:blip r:embed="rId1"/>
          <a:stretch>
            <a:fillRect/>
          </a:stretch>
        </p:blipFill>
        <p:spPr>
          <a:xfrm>
            <a:off x="1817479" y="2175581"/>
            <a:ext cx="8598249" cy="396874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3312" y="452718"/>
            <a:ext cx="8947522" cy="506287"/>
          </a:xfrm>
        </p:spPr>
        <p:txBody>
          <a:bodyPr>
            <a:normAutofit/>
          </a:bodyPr>
          <a:lstStyle/>
          <a:p>
            <a:r>
              <a:rPr lang="en-US" sz="2400" dirty="0">
                <a:solidFill>
                  <a:schemeClr val="tx1"/>
                </a:solidFill>
                <a:latin typeface="Times New Roman" panose="02020603050405020304" pitchFamily="18" charset="0"/>
                <a:cs typeface="Times New Roman" panose="02020603050405020304" pitchFamily="18" charset="0"/>
              </a:rPr>
              <a:t>2</a:t>
            </a:r>
            <a:r>
              <a:rPr lang="en-US" sz="2400">
                <a:solidFill>
                  <a:schemeClr val="tx1"/>
                </a:solidFill>
                <a:latin typeface="Times New Roman" panose="02020603050405020304" pitchFamily="18" charset="0"/>
                <a:cs typeface="Times New Roman" panose="02020603050405020304" pitchFamily="18" charset="0"/>
              </a:rPr>
              <a:t>.5</a:t>
            </a:r>
            <a:r>
              <a:rPr lang="en-US" sz="2400" dirty="0">
                <a:solidFill>
                  <a:schemeClr val="tx1"/>
                </a:solidFill>
                <a:latin typeface="Times New Roman" panose="02020603050405020304" pitchFamily="18" charset="0"/>
                <a:cs typeface="Times New Roman" panose="02020603050405020304" pitchFamily="18" charset="0"/>
              </a:rPr>
              <a:t>. Đăng xuất</a:t>
            </a:r>
            <a:endParaRPr lang="en-US" sz="24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03312" y="959006"/>
            <a:ext cx="10036756" cy="512956"/>
          </a:xfrm>
        </p:spPr>
        <p:txBody>
          <a:bodyPr/>
          <a:lstStyle/>
          <a:p>
            <a:r>
              <a:rPr lang="en-US" dirty="0">
                <a:latin typeface="Times New Roman" panose="02020603050405020304" pitchFamily="18" charset="0"/>
                <a:cs typeface="Times New Roman" panose="02020603050405020304" pitchFamily="18" charset="0"/>
              </a:rPr>
              <a:t>Chức năng cho phép người dùng đăng xuất khỏi phiên đăng nhập tài khoản của mình.</a:t>
            </a:r>
            <a:endParaRPr lang="en-US" dirty="0">
              <a:latin typeface="Times New Roman" panose="02020603050405020304" pitchFamily="18" charset="0"/>
              <a:cs typeface="Times New Roman" panose="02020603050405020304" pitchFamily="18" charset="0"/>
            </a:endParaRPr>
          </a:p>
          <a:p>
            <a:endParaRPr lang="en-US" dirty="0"/>
          </a:p>
        </p:txBody>
      </p:sp>
      <p:pic>
        <p:nvPicPr>
          <p:cNvPr id="4" name="Picture 3" descr="hinh1"/>
          <p:cNvPicPr/>
          <p:nvPr/>
        </p:nvPicPr>
        <p:blipFill>
          <a:blip r:embed="rId1"/>
          <a:stretch>
            <a:fillRect/>
          </a:stretch>
        </p:blipFill>
        <p:spPr>
          <a:xfrm>
            <a:off x="1103312" y="1602887"/>
            <a:ext cx="9378834" cy="4697552"/>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3312" y="452718"/>
            <a:ext cx="8947522" cy="472833"/>
          </a:xfrm>
        </p:spPr>
        <p:txBody>
          <a:bodyPr>
            <a:normAutofit/>
          </a:bodyPr>
          <a:lstStyle/>
          <a:p>
            <a:r>
              <a:rPr lang="en-US" sz="2400" dirty="0">
                <a:solidFill>
                  <a:schemeClr val="tx1"/>
                </a:solidFill>
                <a:latin typeface="Times New Roman" panose="02020603050405020304" pitchFamily="18" charset="0"/>
                <a:cs typeface="Times New Roman" panose="02020603050405020304" pitchFamily="18" charset="0"/>
              </a:rPr>
              <a:t>2</a:t>
            </a:r>
            <a:r>
              <a:rPr lang="en-US" sz="2400">
                <a:solidFill>
                  <a:schemeClr val="tx1"/>
                </a:solidFill>
                <a:latin typeface="Times New Roman" panose="02020603050405020304" pitchFamily="18" charset="0"/>
                <a:cs typeface="Times New Roman" panose="02020603050405020304" pitchFamily="18" charset="0"/>
              </a:rPr>
              <a:t>.6</a:t>
            </a:r>
            <a:r>
              <a:rPr lang="en-US" sz="2400" dirty="0">
                <a:solidFill>
                  <a:schemeClr val="tx1"/>
                </a:solidFill>
                <a:latin typeface="Times New Roman" panose="02020603050405020304" pitchFamily="18" charset="0"/>
                <a:cs typeface="Times New Roman" panose="02020603050405020304" pitchFamily="18" charset="0"/>
              </a:rPr>
              <a:t>. Sửa thông tin cá nhân</a:t>
            </a:r>
            <a:endParaRPr lang="en-US" sz="24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03312" y="1015855"/>
            <a:ext cx="10024624" cy="723735"/>
          </a:xfrm>
        </p:spPr>
        <p:txBody>
          <a:bodyPr/>
          <a:lstStyle/>
          <a:p>
            <a:r>
              <a:rPr lang="en-US" dirty="0">
                <a:latin typeface="Times New Roman" panose="02020603050405020304" pitchFamily="18" charset="0"/>
                <a:cs typeface="Times New Roman" panose="02020603050405020304" pitchFamily="18" charset="0"/>
              </a:rPr>
              <a:t>Người dùng được phép chỉnh sửa thông tin cá nhân bao gồm số điện thoại, tên và địa chỉ giao hàng. </a:t>
            </a:r>
            <a:endParaRPr lang="en-US" dirty="0">
              <a:latin typeface="Times New Roman" panose="02020603050405020304" pitchFamily="18" charset="0"/>
              <a:cs typeface="Times New Roman" panose="02020603050405020304" pitchFamily="18" charset="0"/>
            </a:endParaRPr>
          </a:p>
          <a:p>
            <a:endParaRPr lang="en-US" dirty="0"/>
          </a:p>
        </p:txBody>
      </p:sp>
      <p:pic>
        <p:nvPicPr>
          <p:cNvPr id="4" name="Picture 3"/>
          <p:cNvPicPr/>
          <p:nvPr/>
        </p:nvPicPr>
        <p:blipFill>
          <a:blip r:embed="rId1" cstate="print">
            <a:extLst>
              <a:ext uri="{28A0092B-C50C-407E-A947-70E740481C1C}">
                <a14:useLocalDpi xmlns:a14="http://schemas.microsoft.com/office/drawing/2010/main" val="0"/>
              </a:ext>
            </a:extLst>
          </a:blip>
          <a:srcRect/>
          <a:stretch>
            <a:fillRect/>
          </a:stretch>
        </p:blipFill>
        <p:spPr>
          <a:xfrm>
            <a:off x="1641863" y="1739590"/>
            <a:ext cx="8947522" cy="447397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3312" y="452718"/>
            <a:ext cx="8947522" cy="472833"/>
          </a:xfrm>
        </p:spPr>
        <p:txBody>
          <a:bodyPr>
            <a:normAutofit/>
          </a:bodyPr>
          <a:lstStyle/>
          <a:p>
            <a:r>
              <a:rPr lang="en-US" sz="2400" dirty="0">
                <a:solidFill>
                  <a:schemeClr val="tx1"/>
                </a:solidFill>
                <a:latin typeface="Times New Roman" panose="02020603050405020304" pitchFamily="18" charset="0"/>
                <a:cs typeface="Times New Roman" panose="02020603050405020304" pitchFamily="18" charset="0"/>
              </a:rPr>
              <a:t>2</a:t>
            </a:r>
            <a:r>
              <a:rPr lang="en-US" sz="2400">
                <a:solidFill>
                  <a:schemeClr val="tx1"/>
                </a:solidFill>
                <a:latin typeface="Times New Roman" panose="02020603050405020304" pitchFamily="18" charset="0"/>
                <a:cs typeface="Times New Roman" panose="02020603050405020304" pitchFamily="18" charset="0"/>
              </a:rPr>
              <a:t>.7</a:t>
            </a:r>
            <a:r>
              <a:rPr lang="en-US" sz="2400" dirty="0">
                <a:solidFill>
                  <a:schemeClr val="tx1"/>
                </a:solidFill>
                <a:latin typeface="Times New Roman" panose="02020603050405020304" pitchFamily="18" charset="0"/>
                <a:cs typeface="Times New Roman" panose="02020603050405020304" pitchFamily="18" charset="0"/>
              </a:rPr>
              <a:t>. Xóa tài khoản mà người dùng đã đăng kí</a:t>
            </a:r>
            <a:endParaRPr lang="en-US" sz="24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03312" y="1038159"/>
            <a:ext cx="10024624" cy="444954"/>
          </a:xfrm>
        </p:spPr>
        <p:txBody>
          <a:bodyPr/>
          <a:lstStyle/>
          <a:p>
            <a:r>
              <a:rPr lang="en-US" dirty="0">
                <a:latin typeface="Times New Roman" panose="02020603050405020304" pitchFamily="18" charset="0"/>
                <a:cs typeface="Times New Roman" panose="02020603050405020304" pitchFamily="18" charset="0"/>
              </a:rPr>
              <a:t>Người dùng được quyền tự xóa tài khoản của mình.</a:t>
            </a:r>
            <a:endParaRPr lang="en-US" dirty="0">
              <a:latin typeface="Times New Roman" panose="02020603050405020304" pitchFamily="18" charset="0"/>
              <a:cs typeface="Times New Roman" panose="02020603050405020304" pitchFamily="18" charset="0"/>
            </a:endParaRPr>
          </a:p>
        </p:txBody>
      </p:sp>
      <p:pic>
        <p:nvPicPr>
          <p:cNvPr id="4" name="Picture 3" descr="C:\Users\thanh\Desktop\Picture1.jpgPicture1"/>
          <p:cNvPicPr/>
          <p:nvPr/>
        </p:nvPicPr>
        <p:blipFill>
          <a:blip r:embed="rId1"/>
          <a:srcRect/>
          <a:stretch>
            <a:fillRect/>
          </a:stretch>
        </p:blipFill>
        <p:spPr>
          <a:xfrm>
            <a:off x="1420631" y="1595721"/>
            <a:ext cx="9389986" cy="4595077"/>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3312" y="452718"/>
            <a:ext cx="8947522" cy="450531"/>
          </a:xfrm>
        </p:spPr>
        <p:txBody>
          <a:bodyPr>
            <a:normAutofit fontScale="90000"/>
          </a:bodyPr>
          <a:lstStyle/>
          <a:p>
            <a:r>
              <a:rPr lang="en-US" sz="2400" dirty="0">
                <a:solidFill>
                  <a:schemeClr val="tx1"/>
                </a:solidFill>
                <a:latin typeface="Times New Roman" panose="02020603050405020304" pitchFamily="18" charset="0"/>
                <a:cs typeface="Times New Roman" panose="02020603050405020304" pitchFamily="18" charset="0"/>
              </a:rPr>
              <a:t>2</a:t>
            </a:r>
            <a:r>
              <a:rPr lang="en-US" sz="2400">
                <a:solidFill>
                  <a:schemeClr val="tx1"/>
                </a:solidFill>
                <a:latin typeface="Times New Roman" panose="02020603050405020304" pitchFamily="18" charset="0"/>
                <a:cs typeface="Times New Roman" panose="02020603050405020304" pitchFamily="18" charset="0"/>
              </a:rPr>
              <a:t>.8</a:t>
            </a:r>
            <a:r>
              <a:rPr lang="en-US" sz="2400" dirty="0">
                <a:solidFill>
                  <a:schemeClr val="tx1"/>
                </a:solidFill>
                <a:latin typeface="Times New Roman" panose="02020603050405020304" pitchFamily="18" charset="0"/>
                <a:cs typeface="Times New Roman" panose="02020603050405020304" pitchFamily="18" charset="0"/>
              </a:rPr>
              <a:t>. Chức năng bình luận</a:t>
            </a:r>
            <a:endParaRPr lang="en-US" sz="24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03312" y="903249"/>
            <a:ext cx="10014454" cy="1125180"/>
          </a:xfrm>
        </p:spPr>
        <p:txBody>
          <a:bodyPr/>
          <a:lstStyle/>
          <a:p>
            <a:r>
              <a:rPr lang="en-US" dirty="0">
                <a:latin typeface="Times New Roman" panose="02020603050405020304" pitchFamily="18" charset="0"/>
                <a:cs typeface="Times New Roman" panose="02020603050405020304" pitchFamily="18" charset="0"/>
              </a:rPr>
              <a:t>Chức năng này cho phép người dùng bình luận về sản phẩm mà mình đang xem, hệ thống sẽ tự động lấy email và tên của người dùng khi người dùng bình luận, còn không thì người dùng bắt buộc phải nhập email, tên vào mới được phép comment.</a:t>
            </a:r>
            <a:endParaRPr lang="en-US" dirty="0">
              <a:latin typeface="Times New Roman" panose="02020603050405020304" pitchFamily="18" charset="0"/>
              <a:cs typeface="Times New Roman" panose="02020603050405020304" pitchFamily="18" charset="0"/>
            </a:endParaRPr>
          </a:p>
          <a:p>
            <a:endParaRPr lang="en-US" dirty="0"/>
          </a:p>
        </p:txBody>
      </p:sp>
      <p:pic>
        <p:nvPicPr>
          <p:cNvPr id="4" name="Picture 3"/>
          <p:cNvPicPr/>
          <p:nvPr/>
        </p:nvPicPr>
        <p:blipFill>
          <a:blip r:embed="rId1" cstate="print">
            <a:extLst>
              <a:ext uri="{28A0092B-C50C-407E-A947-70E740481C1C}">
                <a14:useLocalDpi xmlns:a14="http://schemas.microsoft.com/office/drawing/2010/main" val="0"/>
              </a:ext>
            </a:extLst>
          </a:blip>
          <a:srcRect/>
          <a:stretch>
            <a:fillRect/>
          </a:stretch>
        </p:blipFill>
        <p:spPr>
          <a:xfrm>
            <a:off x="2380126" y="2028429"/>
            <a:ext cx="7460825" cy="4326672"/>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3312" y="575381"/>
            <a:ext cx="8947522" cy="483985"/>
          </a:xfrm>
        </p:spPr>
        <p:txBody>
          <a:bodyPr>
            <a:normAutofit/>
          </a:bodyPr>
          <a:lstStyle/>
          <a:p>
            <a:r>
              <a:rPr lang="en-US" sz="2400" dirty="0">
                <a:solidFill>
                  <a:schemeClr val="tx1"/>
                </a:solidFill>
                <a:latin typeface="Times New Roman" panose="02020603050405020304" pitchFamily="18" charset="0"/>
                <a:cs typeface="Times New Roman" panose="02020603050405020304" pitchFamily="18" charset="0"/>
              </a:rPr>
              <a:t>2</a:t>
            </a:r>
            <a:r>
              <a:rPr lang="en-US" sz="2400">
                <a:solidFill>
                  <a:schemeClr val="tx1"/>
                </a:solidFill>
                <a:latin typeface="Times New Roman" panose="02020603050405020304" pitchFamily="18" charset="0"/>
                <a:cs typeface="Times New Roman" panose="02020603050405020304" pitchFamily="18" charset="0"/>
              </a:rPr>
              <a:t>.9</a:t>
            </a:r>
            <a:r>
              <a:rPr lang="en-US" sz="2400" dirty="0">
                <a:solidFill>
                  <a:schemeClr val="tx1"/>
                </a:solidFill>
                <a:latin typeface="Times New Roman" panose="02020603050405020304" pitchFamily="18" charset="0"/>
                <a:cs typeface="Times New Roman" panose="02020603050405020304" pitchFamily="18" charset="0"/>
              </a:rPr>
              <a:t>. Chức năng đánh giá sản phẩm</a:t>
            </a:r>
            <a:endParaRPr lang="en-US" sz="24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03312" y="1293542"/>
            <a:ext cx="10036756" cy="1951463"/>
          </a:xfrm>
        </p:spPr>
        <p:txBody>
          <a:bodyPr/>
          <a:lstStyle/>
          <a:p>
            <a:r>
              <a:rPr lang="en-US" dirty="0">
                <a:latin typeface="Times New Roman" panose="02020603050405020304" pitchFamily="18" charset="0"/>
                <a:cs typeface="Times New Roman" panose="02020603050405020304" pitchFamily="18" charset="0"/>
              </a:rPr>
              <a:t>Người dùng sau khi mua hàng sẽ được phép đánh giá sản phẩm từ 1 đến 5 sao, hệ thống sẽ lấy trung bình cộng của những lần đánh giá để hiển thị mức độ đánh giá của sản phẩm. Người dùng chỉ có thể đánh giá sản phẩm đã mua 1 lần cho 1 sản phẩm và bắt buộc phải đăng nhập vào tài khoản.</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Các bước vào trang đánh giá sản phẩm:</a:t>
            </a:r>
            <a:endParaRPr lang="en-US" dirty="0">
              <a:latin typeface="Times New Roman" panose="02020603050405020304" pitchFamily="18" charset="0"/>
              <a:cs typeface="Times New Roman" panose="02020603050405020304" pitchFamily="18" charset="0"/>
            </a:endParaRP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09349" y="640837"/>
            <a:ext cx="9130719" cy="708461"/>
          </a:xfrm>
        </p:spPr>
        <p:txBody>
          <a:bodyPr>
            <a:normAutofit/>
          </a:bodyPr>
          <a:lstStyle/>
          <a:p>
            <a:r>
              <a:rPr lang="en-US" sz="3200" b="1" dirty="0">
                <a:solidFill>
                  <a:schemeClr val="tx1"/>
                </a:solidFill>
                <a:latin typeface="Times New Roman" panose="02020603050405020304" pitchFamily="18" charset="0"/>
                <a:cs typeface="Times New Roman" panose="02020603050405020304" pitchFamily="18" charset="0"/>
              </a:rPr>
              <a:t>I. Giới thiệu Website</a:t>
            </a:r>
            <a:endParaRPr lang="en-US" sz="32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009349" y="1732156"/>
            <a:ext cx="9130719" cy="4668643"/>
          </a:xfrm>
        </p:spPr>
        <p:txBody>
          <a:bodyPr>
            <a:normAutofit/>
          </a:bodyPr>
          <a:lstStyle/>
          <a:p>
            <a:r>
              <a:rPr lang="en-US" sz="2000" dirty="0">
                <a:latin typeface="Times New Roman" panose="02020603050405020304" pitchFamily="18" charset="0"/>
                <a:cs typeface="Times New Roman" panose="02020603050405020304" pitchFamily="18" charset="0"/>
              </a:rPr>
              <a:t>Với tình hình dịch bệnh diễn ra ngày càng căng thẳng, việc mua sắm online ngày càng gia tăng cả về chất và lượng. Không chỉ quần áo, mỹ phẩm, giờ đây kinh doanh thực phẩm sạch online cũng dần lên ngôi.</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Nhu cầu ăn thực phẩm sạch của người dân ngày càng gia tăng, thực phẩm càng sạch càng được người tiêu dùng ưu chuộng. </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Farm store đã tạo ra một trang web mua sắm thực phẩm xanh, sạch và tươi ngon nhằm giúp cho khách hàng mua sắm nhu yếu phẩm một cách tiện lợi và nhanh chóng hơn .</a:t>
            </a:r>
            <a:endParaRPr 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76794" y="357932"/>
            <a:ext cx="8946541" cy="400351"/>
          </a:xfrm>
        </p:spPr>
        <p:txBody>
          <a:bodyPr/>
          <a:lstStyle/>
          <a:p>
            <a:r>
              <a:rPr lang="en-US" dirty="0">
                <a:latin typeface="Times New Roman" panose="02020603050405020304" pitchFamily="18" charset="0"/>
                <a:cs typeface="Times New Roman" panose="02020603050405020304" pitchFamily="18" charset="0"/>
              </a:rPr>
              <a:t>Nhấn vào “Tài khoản của bạn” như hình </a:t>
            </a:r>
            <a:endParaRPr lang="en-US" dirty="0">
              <a:latin typeface="Times New Roman" panose="02020603050405020304" pitchFamily="18" charset="0"/>
              <a:cs typeface="Times New Roman" panose="02020603050405020304" pitchFamily="18" charset="0"/>
            </a:endParaRPr>
          </a:p>
        </p:txBody>
      </p:sp>
      <p:pic>
        <p:nvPicPr>
          <p:cNvPr id="4" name="Picture 3" descr="Screenshot 2021-06-14 160434"/>
          <p:cNvPicPr/>
          <p:nvPr/>
        </p:nvPicPr>
        <p:blipFill>
          <a:blip r:embed="rId1"/>
          <a:stretch>
            <a:fillRect/>
          </a:stretch>
        </p:blipFill>
        <p:spPr>
          <a:xfrm>
            <a:off x="2276794" y="876106"/>
            <a:ext cx="7940327" cy="5546997"/>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09799" y="792832"/>
            <a:ext cx="8946541" cy="467258"/>
          </a:xfrm>
        </p:spPr>
        <p:txBody>
          <a:bodyPr/>
          <a:lstStyle/>
          <a:p>
            <a:pPr lvl="0"/>
            <a:r>
              <a:rPr lang="en-US" dirty="0">
                <a:latin typeface="Times New Roman" panose="02020603050405020304" pitchFamily="18" charset="0"/>
                <a:cs typeface="Times New Roman" panose="02020603050405020304" pitchFamily="18" charset="0"/>
              </a:rPr>
              <a:t>Chọn mục “Lịch sử mua hàng” và nhấn vào nút View</a:t>
            </a:r>
            <a:endParaRPr lang="en-US" dirty="0">
              <a:latin typeface="Times New Roman" panose="02020603050405020304" pitchFamily="18" charset="0"/>
              <a:cs typeface="Times New Roman" panose="02020603050405020304" pitchFamily="18" charset="0"/>
            </a:endParaRPr>
          </a:p>
          <a:p>
            <a:endParaRPr lang="en-US" dirty="0"/>
          </a:p>
        </p:txBody>
      </p:sp>
      <p:pic>
        <p:nvPicPr>
          <p:cNvPr id="4" name="Picture 3" descr="Screenshot 2021-06-14 165529"/>
          <p:cNvPicPr/>
          <p:nvPr/>
        </p:nvPicPr>
        <p:blipFill>
          <a:blip r:embed="rId1"/>
          <a:stretch>
            <a:fillRect/>
          </a:stretch>
        </p:blipFill>
        <p:spPr>
          <a:xfrm>
            <a:off x="2209799" y="1784172"/>
            <a:ext cx="8219195" cy="4047916"/>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343975" y="703619"/>
            <a:ext cx="8946541" cy="456107"/>
          </a:xfrm>
        </p:spPr>
        <p:txBody>
          <a:bodyPr/>
          <a:lstStyle/>
          <a:p>
            <a:r>
              <a:rPr lang="en-US" dirty="0">
                <a:latin typeface="Times New Roman" panose="02020603050405020304" pitchFamily="18" charset="0"/>
                <a:cs typeface="Times New Roman" panose="02020603050405020304" pitchFamily="18" charset="0"/>
              </a:rPr>
              <a:t>Click vào nút đánh giá để chuyển đến trang đánh giá sản phẩm. </a:t>
            </a:r>
            <a:endParaRPr lang="en-US" dirty="0">
              <a:latin typeface="Times New Roman" panose="02020603050405020304" pitchFamily="18" charset="0"/>
              <a:cs typeface="Times New Roman" panose="02020603050405020304" pitchFamily="18" charset="0"/>
            </a:endParaRPr>
          </a:p>
        </p:txBody>
      </p:sp>
      <p:pic>
        <p:nvPicPr>
          <p:cNvPr id="4" name="Picture 3" descr="Screenshot 2021-06-14 165851"/>
          <p:cNvPicPr/>
          <p:nvPr/>
        </p:nvPicPr>
        <p:blipFill>
          <a:blip r:embed="rId1"/>
          <a:stretch>
            <a:fillRect/>
          </a:stretch>
        </p:blipFill>
        <p:spPr>
          <a:xfrm>
            <a:off x="2343975" y="1261295"/>
            <a:ext cx="7959477" cy="5184109"/>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83175" y="525201"/>
            <a:ext cx="8946541" cy="790643"/>
          </a:xfrm>
        </p:spPr>
        <p:txBody>
          <a:bodyPr/>
          <a:lstStyle/>
          <a:p>
            <a:pPr lvl="0"/>
            <a:r>
              <a:rPr lang="en-US" dirty="0">
                <a:latin typeface="Times New Roman" panose="02020603050405020304" pitchFamily="18" charset="0"/>
                <a:cs typeface="Times New Roman" panose="02020603050405020304" pitchFamily="18" charset="0"/>
              </a:rPr>
              <a:t>Tại trang đánh giá, người dùng có thể đánh giá chất lượng sản phẩm bằng sao và lời đánh giá cụ thể.</a:t>
            </a:r>
            <a:endParaRPr lang="en-US" dirty="0">
              <a:latin typeface="Times New Roman" panose="02020603050405020304" pitchFamily="18" charset="0"/>
              <a:cs typeface="Times New Roman" panose="02020603050405020304" pitchFamily="18" charset="0"/>
            </a:endParaRPr>
          </a:p>
          <a:p>
            <a:endParaRPr lang="en-US" dirty="0"/>
          </a:p>
        </p:txBody>
      </p:sp>
      <p:pic>
        <p:nvPicPr>
          <p:cNvPr id="4" name="Picture 3" descr="Screenshot 2021-06-14 171410"/>
          <p:cNvPicPr/>
          <p:nvPr/>
        </p:nvPicPr>
        <p:blipFill>
          <a:blip r:embed="rId1"/>
          <a:stretch>
            <a:fillRect/>
          </a:stretch>
        </p:blipFill>
        <p:spPr>
          <a:xfrm>
            <a:off x="2540073" y="1315844"/>
            <a:ext cx="7232743" cy="5238348"/>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3312" y="497323"/>
            <a:ext cx="9404723" cy="550891"/>
          </a:xfrm>
        </p:spPr>
        <p:txBody>
          <a:bodyPr>
            <a:normAutofit/>
          </a:bodyPr>
          <a:lstStyle/>
          <a:p>
            <a:r>
              <a:rPr lang="en-US" sz="2400" dirty="0">
                <a:solidFill>
                  <a:schemeClr val="tx1"/>
                </a:solidFill>
                <a:latin typeface="Times New Roman" panose="02020603050405020304" pitchFamily="18" charset="0"/>
                <a:cs typeface="Times New Roman" panose="02020603050405020304" pitchFamily="18" charset="0"/>
              </a:rPr>
              <a:t>2</a:t>
            </a:r>
            <a:r>
              <a:rPr lang="en-US" sz="2400">
                <a:solidFill>
                  <a:schemeClr val="tx1"/>
                </a:solidFill>
                <a:latin typeface="Times New Roman" panose="02020603050405020304" pitchFamily="18" charset="0"/>
                <a:cs typeface="Times New Roman" panose="02020603050405020304" pitchFamily="18" charset="0"/>
              </a:rPr>
              <a:t>.10</a:t>
            </a:r>
            <a:r>
              <a:rPr lang="en-US" sz="2400" dirty="0">
                <a:solidFill>
                  <a:schemeClr val="tx1"/>
                </a:solidFill>
                <a:latin typeface="Times New Roman" panose="02020603050405020304" pitchFamily="18" charset="0"/>
                <a:cs typeface="Times New Roman" panose="02020603050405020304" pitchFamily="18" charset="0"/>
              </a:rPr>
              <a:t>. Xem danh sách sản phẩm mới nhất và nhiều lượt xem nhất</a:t>
            </a:r>
            <a:endParaRPr lang="en-US" sz="24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03312" y="1048214"/>
            <a:ext cx="10036756" cy="723735"/>
          </a:xfrm>
        </p:spPr>
        <p:txBody>
          <a:bodyPr/>
          <a:lstStyle/>
          <a:p>
            <a:r>
              <a:rPr lang="en-US" dirty="0">
                <a:latin typeface="Times New Roman" panose="02020603050405020304" pitchFamily="18" charset="0"/>
                <a:cs typeface="Times New Roman" panose="02020603050405020304" pitchFamily="18" charset="0"/>
              </a:rPr>
              <a:t>Hiển thị danh sách 4 sản phẩm mới nhất lên giao diện màn hình. Mỗi sản phẩm có thông tin về giá tiền sản phẩm, tên sản phẩm và hình ảnh.</a:t>
            </a:r>
            <a:endParaRPr lang="en-US" dirty="0">
              <a:latin typeface="Times New Roman" panose="02020603050405020304" pitchFamily="18" charset="0"/>
              <a:cs typeface="Times New Roman" panose="02020603050405020304" pitchFamily="18" charset="0"/>
            </a:endParaRPr>
          </a:p>
        </p:txBody>
      </p:sp>
      <p:pic>
        <p:nvPicPr>
          <p:cNvPr id="4" name="Picture 3" descr="C:\Users\thanh\Desktop\Screenshot 2021-06-13 193513.jpgScreenshot 2021-06-13 193513"/>
          <p:cNvPicPr/>
          <p:nvPr/>
        </p:nvPicPr>
        <p:blipFill>
          <a:blip r:embed="rId1"/>
          <a:srcRect/>
          <a:stretch>
            <a:fillRect/>
          </a:stretch>
        </p:blipFill>
        <p:spPr>
          <a:xfrm>
            <a:off x="2634095" y="1873405"/>
            <a:ext cx="6975189" cy="4437091"/>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3312" y="419264"/>
            <a:ext cx="9404723" cy="617799"/>
          </a:xfrm>
        </p:spPr>
        <p:txBody>
          <a:bodyPr>
            <a:normAutofit/>
          </a:bodyPr>
          <a:lstStyle/>
          <a:p>
            <a:r>
              <a:rPr lang="en-US" sz="2400" dirty="0">
                <a:solidFill>
                  <a:schemeClr val="tx1"/>
                </a:solidFill>
                <a:latin typeface="Times New Roman" panose="02020603050405020304" pitchFamily="18" charset="0"/>
                <a:cs typeface="Times New Roman" panose="02020603050405020304" pitchFamily="18" charset="0"/>
              </a:rPr>
              <a:t>2</a:t>
            </a:r>
            <a:r>
              <a:rPr lang="en-US" sz="2400">
                <a:solidFill>
                  <a:schemeClr val="tx1"/>
                </a:solidFill>
                <a:latin typeface="Times New Roman" panose="02020603050405020304" pitchFamily="18" charset="0"/>
                <a:cs typeface="Times New Roman" panose="02020603050405020304" pitchFamily="18" charset="0"/>
              </a:rPr>
              <a:t>.11</a:t>
            </a:r>
            <a:r>
              <a:rPr lang="en-US" sz="2400" dirty="0">
                <a:solidFill>
                  <a:schemeClr val="tx1"/>
                </a:solidFill>
                <a:latin typeface="Times New Roman" panose="02020603050405020304" pitchFamily="18" charset="0"/>
                <a:cs typeface="Times New Roman" panose="02020603050405020304" pitchFamily="18" charset="0"/>
              </a:rPr>
              <a:t>. Xem danh sách sản phẩm theo danh mục</a:t>
            </a:r>
            <a:endParaRPr lang="en-US" sz="24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03312" y="1037063"/>
            <a:ext cx="10003303" cy="712584"/>
          </a:xfrm>
        </p:spPr>
        <p:txBody>
          <a:bodyPr/>
          <a:lstStyle/>
          <a:p>
            <a:r>
              <a:rPr lang="en-US" dirty="0">
                <a:latin typeface="Times New Roman" panose="02020603050405020304" pitchFamily="18" charset="0"/>
                <a:cs typeface="Times New Roman" panose="02020603050405020304" pitchFamily="18" charset="0"/>
              </a:rPr>
              <a:t>Khi người dùng chọn một trong các danh mục có trong danh mục sản phẩm, hiển thị danh sách các sản phẩm theo danh mục mà người dùng chỉ định.</a:t>
            </a:r>
            <a:endParaRPr lang="en-US" dirty="0">
              <a:latin typeface="Times New Roman" panose="02020603050405020304" pitchFamily="18" charset="0"/>
              <a:cs typeface="Times New Roman" panose="02020603050405020304" pitchFamily="18" charset="0"/>
            </a:endParaRPr>
          </a:p>
        </p:txBody>
      </p:sp>
      <p:pic>
        <p:nvPicPr>
          <p:cNvPr id="4" name="Picture 3"/>
          <p:cNvPicPr/>
          <p:nvPr/>
        </p:nvPicPr>
        <p:blipFill>
          <a:blip r:embed="rId1"/>
          <a:stretch>
            <a:fillRect/>
          </a:stretch>
        </p:blipFill>
        <p:spPr>
          <a:xfrm>
            <a:off x="2654590" y="1749647"/>
            <a:ext cx="6900746" cy="4661209"/>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3312" y="330054"/>
            <a:ext cx="9404723" cy="640102"/>
          </a:xfrm>
        </p:spPr>
        <p:txBody>
          <a:bodyPr>
            <a:normAutofit/>
          </a:bodyPr>
          <a:lstStyle/>
          <a:p>
            <a:r>
              <a:rPr lang="en-US" sz="2400" dirty="0">
                <a:solidFill>
                  <a:schemeClr val="tx1"/>
                </a:solidFill>
                <a:latin typeface="Times New Roman" panose="02020603050405020304" pitchFamily="18" charset="0"/>
                <a:cs typeface="Times New Roman" panose="02020603050405020304" pitchFamily="18" charset="0"/>
              </a:rPr>
              <a:t>2</a:t>
            </a:r>
            <a:r>
              <a:rPr lang="en-US" sz="2400">
                <a:solidFill>
                  <a:schemeClr val="tx1"/>
                </a:solidFill>
                <a:latin typeface="Times New Roman" panose="02020603050405020304" pitchFamily="18" charset="0"/>
                <a:cs typeface="Times New Roman" panose="02020603050405020304" pitchFamily="18" charset="0"/>
              </a:rPr>
              <a:t>.12</a:t>
            </a:r>
            <a:r>
              <a:rPr lang="en-US" sz="2400" dirty="0">
                <a:solidFill>
                  <a:schemeClr val="tx1"/>
                </a:solidFill>
                <a:latin typeface="Times New Roman" panose="02020603050405020304" pitchFamily="18" charset="0"/>
                <a:cs typeface="Times New Roman" panose="02020603050405020304" pitchFamily="18" charset="0"/>
              </a:rPr>
              <a:t>. Tìm kiếm sản phẩm</a:t>
            </a:r>
            <a:endParaRPr lang="en-US" sz="24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03312" y="970156"/>
            <a:ext cx="10070210" cy="1114028"/>
          </a:xfrm>
        </p:spPr>
        <p:txBody>
          <a:bodyPr/>
          <a:lstStyle/>
          <a:p>
            <a:r>
              <a:rPr lang="en-US" dirty="0">
                <a:latin typeface="Times New Roman" panose="02020603050405020304" pitchFamily="18" charset="0"/>
                <a:cs typeface="Times New Roman" panose="02020603050405020304" pitchFamily="18" charset="0"/>
              </a:rPr>
              <a:t>Nhập bất kì từ khóa nào cần tìm vào trường search nhấn enter hoặc nhấp vào nút tìm kiếm, hệ thống sẽ tìm kiếm và hiển thị danh sách sản phẩm theo tên sản phẩm tương ứng với từ khóa mà người dùng vừa nhập. </a:t>
            </a:r>
            <a:endParaRPr lang="en-US" dirty="0">
              <a:latin typeface="Times New Roman" panose="02020603050405020304" pitchFamily="18" charset="0"/>
              <a:cs typeface="Times New Roman" panose="02020603050405020304" pitchFamily="18" charset="0"/>
            </a:endParaRPr>
          </a:p>
        </p:txBody>
      </p:sp>
      <p:pic>
        <p:nvPicPr>
          <p:cNvPr id="4" name="Picture 3" descr="Screenshot 2021-06-14 174042"/>
          <p:cNvPicPr/>
          <p:nvPr/>
        </p:nvPicPr>
        <p:blipFill>
          <a:blip r:embed="rId1"/>
          <a:stretch>
            <a:fillRect/>
          </a:stretch>
        </p:blipFill>
        <p:spPr>
          <a:xfrm>
            <a:off x="6238778" y="2084184"/>
            <a:ext cx="5726481" cy="3970929"/>
          </a:xfrm>
          <a:prstGeom prst="rect">
            <a:avLst/>
          </a:prstGeom>
        </p:spPr>
      </p:pic>
      <p:pic>
        <p:nvPicPr>
          <p:cNvPr id="5" name="Picture 4" descr="Screenshot 2021-06-14 174151"/>
          <p:cNvPicPr/>
          <p:nvPr/>
        </p:nvPicPr>
        <p:blipFill>
          <a:blip r:embed="rId2"/>
          <a:stretch>
            <a:fillRect/>
          </a:stretch>
        </p:blipFill>
        <p:spPr>
          <a:xfrm>
            <a:off x="133156" y="2084185"/>
            <a:ext cx="5427515" cy="3970928"/>
          </a:xfrm>
          <a:prstGeom prst="rect">
            <a:avLst/>
          </a:prstGeom>
        </p:spPr>
      </p:pic>
      <p:sp>
        <p:nvSpPr>
          <p:cNvPr id="6" name="Right Arrow 5"/>
          <p:cNvSpPr/>
          <p:nvPr/>
        </p:nvSpPr>
        <p:spPr>
          <a:xfrm>
            <a:off x="5720576" y="3863350"/>
            <a:ext cx="417841" cy="412596"/>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3312" y="396962"/>
            <a:ext cx="9404723" cy="662404"/>
          </a:xfrm>
        </p:spPr>
        <p:txBody>
          <a:bodyPr>
            <a:normAutofit/>
          </a:bodyPr>
          <a:lstStyle/>
          <a:p>
            <a:r>
              <a:rPr lang="en-US" sz="2400" dirty="0">
                <a:solidFill>
                  <a:schemeClr val="tx1"/>
                </a:solidFill>
                <a:latin typeface="Times New Roman" panose="02020603050405020304" pitchFamily="18" charset="0"/>
                <a:cs typeface="Times New Roman" panose="02020603050405020304" pitchFamily="18" charset="0"/>
              </a:rPr>
              <a:t>2</a:t>
            </a:r>
            <a:r>
              <a:rPr lang="en-US" sz="2400">
                <a:solidFill>
                  <a:schemeClr val="tx1"/>
                </a:solidFill>
                <a:latin typeface="Times New Roman" panose="02020603050405020304" pitchFamily="18" charset="0"/>
                <a:cs typeface="Times New Roman" panose="02020603050405020304" pitchFamily="18" charset="0"/>
              </a:rPr>
              <a:t>.13</a:t>
            </a:r>
            <a:r>
              <a:rPr lang="en-US" sz="2400" dirty="0">
                <a:solidFill>
                  <a:schemeClr val="tx1"/>
                </a:solidFill>
                <a:latin typeface="Times New Roman" panose="02020603050405020304" pitchFamily="18" charset="0"/>
                <a:cs typeface="Times New Roman" panose="02020603050405020304" pitchFamily="18" charset="0"/>
              </a:rPr>
              <a:t>. Chức năng xem chi tiết sản phẩm</a:t>
            </a:r>
            <a:endParaRPr lang="en-US" sz="24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03312" y="1059366"/>
            <a:ext cx="10014454" cy="701433"/>
          </a:xfrm>
        </p:spPr>
        <p:txBody>
          <a:bodyPr/>
          <a:lstStyle/>
          <a:p>
            <a:r>
              <a:rPr lang="en-US" dirty="0">
                <a:latin typeface="Times New Roman" panose="02020603050405020304" pitchFamily="18" charset="0"/>
                <a:cs typeface="Times New Roman" panose="02020603050405020304" pitchFamily="18" charset="0"/>
              </a:rPr>
              <a:t>Chức năng này cho phép người dùng có thể xem các thông tin chi tiết của sản phẩm, từ đó lựa chọn sản phẩm thích hợp để đặt hàng.</a:t>
            </a:r>
            <a:endParaRPr lang="en-US" dirty="0">
              <a:latin typeface="Times New Roman" panose="02020603050405020304" pitchFamily="18" charset="0"/>
              <a:cs typeface="Times New Roman" panose="02020603050405020304" pitchFamily="18" charset="0"/>
            </a:endParaRPr>
          </a:p>
          <a:p>
            <a:endParaRPr lang="en-US" dirty="0"/>
          </a:p>
        </p:txBody>
      </p:sp>
      <p:pic>
        <p:nvPicPr>
          <p:cNvPr id="4" name="Picture 3"/>
          <p:cNvPicPr/>
          <p:nvPr/>
        </p:nvPicPr>
        <p:blipFill>
          <a:blip r:embed="rId1"/>
          <a:stretch>
            <a:fillRect/>
          </a:stretch>
        </p:blipFill>
        <p:spPr>
          <a:xfrm>
            <a:off x="2154578" y="1863926"/>
            <a:ext cx="7302190" cy="4548024"/>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3311" y="530776"/>
            <a:ext cx="9311927" cy="528589"/>
          </a:xfrm>
        </p:spPr>
        <p:txBody>
          <a:bodyPr>
            <a:normAutofit/>
          </a:bodyPr>
          <a:lstStyle/>
          <a:p>
            <a:r>
              <a:rPr lang="en-US" sz="2400" dirty="0">
                <a:solidFill>
                  <a:schemeClr val="tx1"/>
                </a:solidFill>
                <a:latin typeface="Times New Roman" panose="02020603050405020304" pitchFamily="18" charset="0"/>
                <a:cs typeface="Times New Roman" panose="02020603050405020304" pitchFamily="18" charset="0"/>
              </a:rPr>
              <a:t>2</a:t>
            </a:r>
            <a:r>
              <a:rPr lang="en-US" sz="2400">
                <a:solidFill>
                  <a:schemeClr val="tx1"/>
                </a:solidFill>
                <a:latin typeface="Times New Roman" panose="02020603050405020304" pitchFamily="18" charset="0"/>
                <a:cs typeface="Times New Roman" panose="02020603050405020304" pitchFamily="18" charset="0"/>
              </a:rPr>
              <a:t>.14</a:t>
            </a:r>
            <a:r>
              <a:rPr lang="en-US" sz="2400" dirty="0">
                <a:solidFill>
                  <a:schemeClr val="tx1"/>
                </a:solidFill>
                <a:latin typeface="Times New Roman" panose="02020603050405020304" pitchFamily="18" charset="0"/>
                <a:cs typeface="Times New Roman" panose="02020603050405020304" pitchFamily="18" charset="0"/>
              </a:rPr>
              <a:t>. Chức năng xem lịch sử đơn hàng và xem chi tiết đơn hàng</a:t>
            </a:r>
            <a:endParaRPr lang="en-US" sz="2400" dirty="0">
              <a:solidFill>
                <a:schemeClr val="tx1"/>
              </a:solidFill>
            </a:endParaRPr>
          </a:p>
        </p:txBody>
      </p:sp>
      <p:sp>
        <p:nvSpPr>
          <p:cNvPr id="3" name="Content Placeholder 2"/>
          <p:cNvSpPr>
            <a:spLocks noGrp="1"/>
          </p:cNvSpPr>
          <p:nvPr>
            <p:ph idx="1"/>
          </p:nvPr>
        </p:nvSpPr>
        <p:spPr>
          <a:xfrm>
            <a:off x="1103311" y="1233848"/>
            <a:ext cx="10070210" cy="701433"/>
          </a:xfrm>
        </p:spPr>
        <p:txBody>
          <a:bodyPr>
            <a:normAutofit/>
          </a:bodyPr>
          <a:lstStyle/>
          <a:p>
            <a:r>
              <a:rPr lang="en-US" dirty="0">
                <a:latin typeface="Times New Roman" panose="02020603050405020304" pitchFamily="18" charset="0"/>
                <a:cs typeface="Times New Roman" panose="02020603050405020304" pitchFamily="18" charset="0"/>
              </a:rPr>
              <a:t>Người dùng truy cập vào my account sau đó click vào nút Order ở đây sẽ hiển thị toàn bộ đơn hàng mà người dùng đã mua, nhấn vào nút View để hiển thị chi tiết đơn hàng.</a:t>
            </a:r>
            <a:endParaRPr lang="en-US" dirty="0">
              <a:latin typeface="Times New Roman" panose="02020603050405020304" pitchFamily="18" charset="0"/>
              <a:cs typeface="Times New Roman" panose="02020603050405020304" pitchFamily="18" charset="0"/>
            </a:endParaRPr>
          </a:p>
          <a:p>
            <a:endParaRPr lang="en-US" dirty="0"/>
          </a:p>
        </p:txBody>
      </p:sp>
      <p:pic>
        <p:nvPicPr>
          <p:cNvPr id="4" name="Picture 3"/>
          <p:cNvPicPr/>
          <p:nvPr/>
        </p:nvPicPr>
        <p:blipFill>
          <a:blip r:embed="rId1"/>
          <a:stretch>
            <a:fillRect/>
          </a:stretch>
        </p:blipFill>
        <p:spPr>
          <a:xfrm>
            <a:off x="112112" y="2543570"/>
            <a:ext cx="5496951" cy="3567297"/>
          </a:xfrm>
          <a:prstGeom prst="rect">
            <a:avLst/>
          </a:prstGeom>
        </p:spPr>
      </p:pic>
      <p:pic>
        <p:nvPicPr>
          <p:cNvPr id="5" name="Picture 4"/>
          <p:cNvPicPr/>
          <p:nvPr/>
        </p:nvPicPr>
        <p:blipFill>
          <a:blip r:embed="rId2"/>
          <a:stretch>
            <a:fillRect/>
          </a:stretch>
        </p:blipFill>
        <p:spPr>
          <a:xfrm>
            <a:off x="6331704" y="2543569"/>
            <a:ext cx="5778520" cy="3567297"/>
          </a:xfrm>
          <a:prstGeom prst="rect">
            <a:avLst/>
          </a:prstGeom>
        </p:spPr>
      </p:pic>
      <p:sp>
        <p:nvSpPr>
          <p:cNvPr id="6" name="Right Arrow 5"/>
          <p:cNvSpPr/>
          <p:nvPr/>
        </p:nvSpPr>
        <p:spPr>
          <a:xfrm>
            <a:off x="5759275" y="4092498"/>
            <a:ext cx="463105" cy="646770"/>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3312" y="385811"/>
            <a:ext cx="9404723" cy="606648"/>
          </a:xfrm>
        </p:spPr>
        <p:txBody>
          <a:bodyPr>
            <a:noAutofit/>
          </a:bodyPr>
          <a:lstStyle/>
          <a:p>
            <a:r>
              <a:rPr lang="en-US" sz="2400" dirty="0">
                <a:solidFill>
                  <a:schemeClr val="tx1"/>
                </a:solidFill>
                <a:latin typeface="Times New Roman" panose="02020603050405020304" pitchFamily="18" charset="0"/>
                <a:cs typeface="Times New Roman" panose="02020603050405020304" pitchFamily="18" charset="0"/>
              </a:rPr>
              <a:t>2</a:t>
            </a:r>
            <a:r>
              <a:rPr lang="en-US" sz="2400">
                <a:solidFill>
                  <a:schemeClr val="tx1"/>
                </a:solidFill>
                <a:latin typeface="Times New Roman" panose="02020603050405020304" pitchFamily="18" charset="0"/>
                <a:cs typeface="Times New Roman" panose="02020603050405020304" pitchFamily="18" charset="0"/>
              </a:rPr>
              <a:t>.15</a:t>
            </a:r>
            <a:r>
              <a:rPr lang="en-US" sz="2400" dirty="0">
                <a:solidFill>
                  <a:schemeClr val="tx1"/>
                </a:solidFill>
                <a:latin typeface="Times New Roman" panose="02020603050405020304" pitchFamily="18" charset="0"/>
                <a:cs typeface="Times New Roman" panose="02020603050405020304" pitchFamily="18" charset="0"/>
              </a:rPr>
              <a:t>. Chức năng giỏ hàng</a:t>
            </a:r>
            <a:br>
              <a:rPr lang="en-US" sz="2400" b="1" dirty="0">
                <a:solidFill>
                  <a:schemeClr val="tx1"/>
                </a:solidFill>
              </a:rPr>
            </a:br>
            <a:endParaRPr lang="en-US" sz="2400" dirty="0">
              <a:solidFill>
                <a:schemeClr val="tx1"/>
              </a:solidFill>
            </a:endParaRPr>
          </a:p>
        </p:txBody>
      </p:sp>
      <p:sp>
        <p:nvSpPr>
          <p:cNvPr id="3" name="Content Placeholder 2"/>
          <p:cNvSpPr>
            <a:spLocks noGrp="1"/>
          </p:cNvSpPr>
          <p:nvPr>
            <p:ph idx="1"/>
          </p:nvPr>
        </p:nvSpPr>
        <p:spPr>
          <a:xfrm>
            <a:off x="1103312" y="992459"/>
            <a:ext cx="10047908" cy="1303598"/>
          </a:xfrm>
        </p:spPr>
        <p:txBody>
          <a:bodyPr>
            <a:normAutofit/>
          </a:bodyPr>
          <a:lstStyle/>
          <a:p>
            <a:r>
              <a:rPr lang="en-US" dirty="0">
                <a:latin typeface="Times New Roman" panose="02020603050405020304" pitchFamily="18" charset="0"/>
                <a:cs typeface="Times New Roman" panose="02020603050405020304" pitchFamily="18" charset="0"/>
              </a:rPr>
              <a:t>Người dùng nhấn vào nút thêm vào giỏ hàng ở mỗi sản phẩm vào lựa chọn số lượng cần mua, giỏ hàng sẽ cập nhật sản phẩm bạn vừa thêm. Người dùng có thể xóa sản phẩm hoặc chỉnh sửa số lượng sản phẩm. Nếu số lượng sản phẩm đã đặt lớn hơn số lượng đang tồn thì sẽ báo lỗi và cập nhật lại số lượng hợp lý trong giỏ hàng.</a:t>
            </a:r>
            <a:endParaRPr lang="en-US" dirty="0">
              <a:latin typeface="Times New Roman" panose="02020603050405020304" pitchFamily="18" charset="0"/>
              <a:cs typeface="Times New Roman" panose="02020603050405020304" pitchFamily="18" charset="0"/>
            </a:endParaRPr>
          </a:p>
        </p:txBody>
      </p:sp>
      <p:pic>
        <p:nvPicPr>
          <p:cNvPr id="4" name="Picture 3" descr="Screenshot 2021-06-14 134250"/>
          <p:cNvPicPr/>
          <p:nvPr/>
        </p:nvPicPr>
        <p:blipFill>
          <a:blip r:embed="rId1"/>
          <a:stretch>
            <a:fillRect/>
          </a:stretch>
        </p:blipFill>
        <p:spPr>
          <a:xfrm>
            <a:off x="191286" y="2531326"/>
            <a:ext cx="5785493" cy="3918553"/>
          </a:xfrm>
          <a:prstGeom prst="rect">
            <a:avLst/>
          </a:prstGeom>
        </p:spPr>
      </p:pic>
      <p:pic>
        <p:nvPicPr>
          <p:cNvPr id="5" name="Picture 4" descr="C:\Users\thanh\Desktop\Screenshot 2021-06-14 130822.jpgScreenshot 2021-06-14 130822"/>
          <p:cNvPicPr/>
          <p:nvPr/>
        </p:nvPicPr>
        <p:blipFill>
          <a:blip r:embed="rId2"/>
          <a:srcRect/>
          <a:stretch>
            <a:fillRect/>
          </a:stretch>
        </p:blipFill>
        <p:spPr>
          <a:xfrm>
            <a:off x="6688082" y="2531325"/>
            <a:ext cx="5274802" cy="3918553"/>
          </a:xfrm>
          <a:prstGeom prst="rect">
            <a:avLst/>
          </a:prstGeom>
        </p:spPr>
      </p:pic>
      <p:sp>
        <p:nvSpPr>
          <p:cNvPr id="6" name="Right Arrow 5"/>
          <p:cNvSpPr/>
          <p:nvPr/>
        </p:nvSpPr>
        <p:spPr>
          <a:xfrm>
            <a:off x="6100878" y="4167218"/>
            <a:ext cx="463105" cy="646770"/>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3312" y="95879"/>
            <a:ext cx="9404723" cy="684706"/>
          </a:xfrm>
        </p:spPr>
        <p:txBody>
          <a:bodyPr>
            <a:normAutofit/>
          </a:bodyPr>
          <a:lstStyle/>
          <a:p>
            <a:r>
              <a:rPr lang="en-US" sz="3200" b="1" dirty="0">
                <a:solidFill>
                  <a:schemeClr val="tx1"/>
                </a:solidFill>
                <a:latin typeface="Times New Roman" panose="02020603050405020304" pitchFamily="18" charset="0"/>
                <a:cs typeface="Times New Roman" panose="02020603050405020304" pitchFamily="18" charset="0"/>
              </a:rPr>
              <a:t>II. Sơ đồ Use case và mô tả CSDL</a:t>
            </a:r>
            <a:endParaRPr lang="en-US" sz="3200" b="1" dirty="0">
              <a:solidFill>
                <a:schemeClr val="tx1"/>
              </a:solidFill>
              <a:latin typeface="Times New Roman" panose="02020603050405020304" pitchFamily="18" charset="0"/>
              <a:cs typeface="Times New Roman" panose="02020603050405020304" pitchFamily="18" charset="0"/>
            </a:endParaRPr>
          </a:p>
        </p:txBody>
      </p:sp>
      <p:sp>
        <p:nvSpPr>
          <p:cNvPr id="4" name="Title 1"/>
          <p:cNvSpPr txBox="1"/>
          <p:nvPr/>
        </p:nvSpPr>
        <p:spPr>
          <a:xfrm>
            <a:off x="1103311" y="732045"/>
            <a:ext cx="9404723" cy="684706"/>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dirty="0">
                <a:latin typeface="Times New Roman" panose="02020603050405020304" pitchFamily="18" charset="0"/>
                <a:cs typeface="Times New Roman" panose="02020603050405020304" pitchFamily="18" charset="0"/>
              </a:rPr>
              <a:t>1. Sơ đồ Use case</a:t>
            </a:r>
            <a:endParaRPr lang="en-US" sz="2400" dirty="0">
              <a:latin typeface="Times New Roman" panose="02020603050405020304" pitchFamily="18" charset="0"/>
              <a:cs typeface="Times New Roman" panose="02020603050405020304" pitchFamily="18" charset="0"/>
            </a:endParaRPr>
          </a:p>
        </p:txBody>
      </p:sp>
      <p:pic>
        <p:nvPicPr>
          <p:cNvPr id="5" name="Google Shape;345;p2"/>
          <p:cNvPicPr/>
          <p:nvPr/>
        </p:nvPicPr>
        <p:blipFill>
          <a:blip r:embed="rId1"/>
          <a:srcRect/>
          <a:stretch>
            <a:fillRect/>
          </a:stretch>
        </p:blipFill>
        <p:spPr>
          <a:xfrm>
            <a:off x="2707935" y="1305238"/>
            <a:ext cx="7116290" cy="5318586"/>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3312" y="408113"/>
            <a:ext cx="9404723" cy="606648"/>
          </a:xfrm>
        </p:spPr>
        <p:txBody>
          <a:bodyPr>
            <a:noAutofit/>
          </a:bodyPr>
          <a:lstStyle/>
          <a:p>
            <a:r>
              <a:rPr lang="en-US" sz="2400" dirty="0">
                <a:solidFill>
                  <a:schemeClr val="tx1"/>
                </a:solidFill>
                <a:latin typeface="Times New Roman" panose="02020603050405020304" pitchFamily="18" charset="0"/>
                <a:cs typeface="Times New Roman" panose="02020603050405020304" pitchFamily="18" charset="0"/>
              </a:rPr>
              <a:t>2</a:t>
            </a:r>
            <a:r>
              <a:rPr lang="en-US" sz="2400">
                <a:solidFill>
                  <a:schemeClr val="tx1"/>
                </a:solidFill>
                <a:latin typeface="Times New Roman" panose="02020603050405020304" pitchFamily="18" charset="0"/>
                <a:cs typeface="Times New Roman" panose="02020603050405020304" pitchFamily="18" charset="0"/>
              </a:rPr>
              <a:t>.16</a:t>
            </a:r>
            <a:r>
              <a:rPr lang="en-US" sz="2400" dirty="0">
                <a:solidFill>
                  <a:schemeClr val="tx1"/>
                </a:solidFill>
                <a:latin typeface="Times New Roman" panose="02020603050405020304" pitchFamily="18" charset="0"/>
                <a:cs typeface="Times New Roman" panose="02020603050405020304" pitchFamily="18" charset="0"/>
              </a:rPr>
              <a:t>. Chức năng thanh toán</a:t>
            </a:r>
            <a:br>
              <a:rPr lang="en-US" sz="2400" b="1" dirty="0">
                <a:solidFill>
                  <a:schemeClr val="tx1"/>
                </a:solidFill>
              </a:rPr>
            </a:br>
            <a:endParaRPr lang="en-US" sz="2400" dirty="0">
              <a:solidFill>
                <a:schemeClr val="tx1"/>
              </a:solidFill>
            </a:endParaRPr>
          </a:p>
        </p:txBody>
      </p:sp>
      <p:sp>
        <p:nvSpPr>
          <p:cNvPr id="3" name="Content Placeholder 2"/>
          <p:cNvSpPr>
            <a:spLocks noGrp="1"/>
          </p:cNvSpPr>
          <p:nvPr>
            <p:ph idx="1"/>
          </p:nvPr>
        </p:nvSpPr>
        <p:spPr>
          <a:xfrm>
            <a:off x="1103312" y="1014761"/>
            <a:ext cx="10014454" cy="801795"/>
          </a:xfrm>
        </p:spPr>
        <p:txBody>
          <a:bodyPr/>
          <a:lstStyle/>
          <a:p>
            <a:r>
              <a:rPr lang="en-US" dirty="0">
                <a:latin typeface="Times New Roman" panose="02020603050405020304" pitchFamily="18" charset="0"/>
                <a:cs typeface="Times New Roman" panose="02020603050405020304" pitchFamily="18" charset="0"/>
              </a:rPr>
              <a:t>Khi người dùng muốn thanh toán các sản phẩm có trong giỏ hàng, nhấn nút thanh toán trong trang giỏ hàng thì chức năng này sẽ chuyển đến trang thanh toán. </a:t>
            </a:r>
            <a:endParaRPr lang="en-US" dirty="0">
              <a:latin typeface="Times New Roman" panose="02020603050405020304" pitchFamily="18" charset="0"/>
              <a:cs typeface="Times New Roman" panose="02020603050405020304" pitchFamily="18" charset="0"/>
            </a:endParaRPr>
          </a:p>
          <a:p>
            <a:endParaRPr lang="en-US" dirty="0"/>
          </a:p>
        </p:txBody>
      </p:sp>
      <p:pic>
        <p:nvPicPr>
          <p:cNvPr id="4" name="Picture 3" descr="C:\Users\thanh\Desktop\Screenshot 2021-06-13 191856.jpgScreenshot 2021-06-13 191856"/>
          <p:cNvPicPr/>
          <p:nvPr/>
        </p:nvPicPr>
        <p:blipFill>
          <a:blip r:embed="rId1"/>
          <a:srcRect/>
          <a:stretch>
            <a:fillRect/>
          </a:stretch>
        </p:blipFill>
        <p:spPr>
          <a:xfrm>
            <a:off x="2903549" y="1816556"/>
            <a:ext cx="6413980" cy="4661210"/>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26336" y="302177"/>
            <a:ext cx="9791430" cy="1983824"/>
          </a:xfrm>
        </p:spPr>
        <p:txBody>
          <a:bodyPr/>
          <a:lstStyle/>
          <a:p>
            <a:r>
              <a:rPr lang="en-US" dirty="0">
                <a:latin typeface="Times New Roman" panose="02020603050405020304" pitchFamily="18" charset="0"/>
                <a:cs typeface="Times New Roman" panose="02020603050405020304" pitchFamily="18" charset="0"/>
              </a:rPr>
              <a:t>Trang thanh toán bao gồm 2 phần:</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1. Trang này cho phép người dùng điền các thông tin cần thiết cho việc giao hàng như tên người nhận, địa chỉ giao hàng,… Mặc định trang sẽ lấy tên và địa chỉ của người dùng. Chức năng này yêu cầu người dùng phải đăng nhập vào để sử dụng. </a:t>
            </a: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pic>
        <p:nvPicPr>
          <p:cNvPr id="4" name="Picture 3" descr="C:\Users\thanh\Desktop\Screenshot 2021-06-14 144135.jpgScreenshot 2021-06-14 144135"/>
          <p:cNvPicPr/>
          <p:nvPr/>
        </p:nvPicPr>
        <p:blipFill>
          <a:blip r:embed="rId1"/>
          <a:srcRect/>
          <a:stretch>
            <a:fillRect/>
          </a:stretch>
        </p:blipFill>
        <p:spPr>
          <a:xfrm>
            <a:off x="2901485" y="1918011"/>
            <a:ext cx="6641132" cy="4371277"/>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0" y="803982"/>
            <a:ext cx="10059059" cy="1047122"/>
          </a:xfrm>
        </p:spPr>
        <p:txBody>
          <a:bodyPr/>
          <a:lstStyle/>
          <a:p>
            <a:r>
              <a:rPr lang="en-US" dirty="0">
                <a:latin typeface="Times New Roman" panose="02020603050405020304" pitchFamily="18" charset="0"/>
                <a:cs typeface="Times New Roman" panose="02020603050405020304" pitchFamily="18" charset="0"/>
              </a:rPr>
              <a:t>Trang này cho phép người dùng chọn phương thức thanh toán và kiểm tra lại danh sách đơn hàng đã chọn. Mặc định sẽ tự chọn phương thức thanh toán là COD. Khi người dùng bấm xác nhận, đơn hàng của người dùng sẽ được đẩy lên cơ sở dữ liệu.</a:t>
            </a:r>
            <a:endParaRPr lang="en-US" dirty="0">
              <a:latin typeface="Times New Roman" panose="02020603050405020304" pitchFamily="18" charset="0"/>
              <a:cs typeface="Times New Roman" panose="02020603050405020304" pitchFamily="18" charset="0"/>
            </a:endParaRPr>
          </a:p>
          <a:p>
            <a:endParaRPr lang="en-US" dirty="0"/>
          </a:p>
        </p:txBody>
      </p:sp>
      <p:pic>
        <p:nvPicPr>
          <p:cNvPr id="4" name="Picture 3" descr="Screenshot 2021-06-14 144200"/>
          <p:cNvPicPr/>
          <p:nvPr/>
        </p:nvPicPr>
        <p:blipFill>
          <a:blip r:embed="rId1"/>
          <a:stretch>
            <a:fillRect/>
          </a:stretch>
        </p:blipFill>
        <p:spPr>
          <a:xfrm>
            <a:off x="2594684" y="1851104"/>
            <a:ext cx="7076309" cy="4326672"/>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3312" y="185089"/>
            <a:ext cx="9404723" cy="628950"/>
          </a:xfrm>
        </p:spPr>
        <p:txBody>
          <a:bodyPr>
            <a:normAutofit/>
          </a:bodyPr>
          <a:lstStyle/>
          <a:p>
            <a:r>
              <a:rPr lang="en-US" sz="2400" dirty="0">
                <a:solidFill>
                  <a:schemeClr val="tx1"/>
                </a:solidFill>
                <a:latin typeface="Times New Roman" panose="02020603050405020304" pitchFamily="18" charset="0"/>
                <a:cs typeface="Times New Roman" panose="02020603050405020304" pitchFamily="18" charset="0"/>
              </a:rPr>
              <a:t>2. Chức năng của người quản trị</a:t>
            </a:r>
            <a:endParaRPr lang="en-US" sz="24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03312" y="1370506"/>
            <a:ext cx="10070210" cy="701433"/>
          </a:xfrm>
        </p:spPr>
        <p:txBody>
          <a:bodyPr/>
          <a:lstStyle/>
          <a:p>
            <a:r>
              <a:rPr lang="en-US" dirty="0">
                <a:latin typeface="Times New Roman" panose="02020603050405020304" pitchFamily="18" charset="0"/>
                <a:cs typeface="Times New Roman" panose="02020603050405020304" pitchFamily="18" charset="0"/>
              </a:rPr>
              <a:t>Chức năng đăng nhập cho phép những người quản trị đã đăng ký có thể đăng nhập vào để quản trị các thành phần của website.</a:t>
            </a:r>
            <a:endParaRPr lang="en-US" dirty="0">
              <a:latin typeface="Times New Roman" panose="02020603050405020304" pitchFamily="18" charset="0"/>
              <a:cs typeface="Times New Roman" panose="02020603050405020304" pitchFamily="18" charset="0"/>
            </a:endParaRPr>
          </a:p>
          <a:p>
            <a:endParaRPr lang="en-US" dirty="0"/>
          </a:p>
        </p:txBody>
      </p:sp>
      <p:sp>
        <p:nvSpPr>
          <p:cNvPr id="4" name="Title 1"/>
          <p:cNvSpPr txBox="1"/>
          <p:nvPr/>
        </p:nvSpPr>
        <p:spPr>
          <a:xfrm>
            <a:off x="1103312" y="814039"/>
            <a:ext cx="9404723" cy="62895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dirty="0">
                <a:latin typeface="Times New Roman" panose="02020603050405020304" pitchFamily="18" charset="0"/>
                <a:cs typeface="Times New Roman" panose="02020603050405020304" pitchFamily="18" charset="0"/>
              </a:rPr>
              <a:t>2.1. Chức năng đăng nhập</a:t>
            </a:r>
            <a:endParaRPr lang="en-US" sz="2400" dirty="0">
              <a:latin typeface="Times New Roman" panose="02020603050405020304" pitchFamily="18" charset="0"/>
              <a:cs typeface="Times New Roman" panose="02020603050405020304" pitchFamily="18" charset="0"/>
            </a:endParaRPr>
          </a:p>
        </p:txBody>
      </p:sp>
      <p:pic>
        <p:nvPicPr>
          <p:cNvPr id="6" name="Picture 5"/>
          <p:cNvPicPr/>
          <p:nvPr/>
        </p:nvPicPr>
        <p:blipFill>
          <a:blip r:embed="rId1" cstate="print">
            <a:extLst>
              <a:ext uri="{28A0092B-C50C-407E-A947-70E740481C1C}">
                <a14:useLocalDpi xmlns:a14="http://schemas.microsoft.com/office/drawing/2010/main" val="0"/>
              </a:ext>
            </a:extLst>
          </a:blip>
          <a:srcRect/>
          <a:stretch>
            <a:fillRect/>
          </a:stretch>
        </p:blipFill>
        <p:spPr>
          <a:xfrm>
            <a:off x="1103265" y="2144609"/>
            <a:ext cx="8915400" cy="3416349"/>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3312" y="374659"/>
            <a:ext cx="9404723" cy="595497"/>
          </a:xfrm>
        </p:spPr>
        <p:txBody>
          <a:bodyPr>
            <a:normAutofit/>
          </a:bodyPr>
          <a:lstStyle/>
          <a:p>
            <a:r>
              <a:rPr lang="en-US" sz="2400" dirty="0">
                <a:solidFill>
                  <a:schemeClr val="tx1"/>
                </a:solidFill>
                <a:latin typeface="Times New Roman" panose="02020603050405020304" pitchFamily="18" charset="0"/>
                <a:cs typeface="Times New Roman" panose="02020603050405020304" pitchFamily="18" charset="0"/>
              </a:rPr>
              <a:t>2.2. Chức năng đăng xuất</a:t>
            </a:r>
            <a:endParaRPr lang="en-US" sz="24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03312" y="970156"/>
            <a:ext cx="10025605" cy="467258"/>
          </a:xfrm>
        </p:spPr>
        <p:txBody>
          <a:bodyPr/>
          <a:lstStyle/>
          <a:p>
            <a:r>
              <a:rPr lang="en-US" dirty="0">
                <a:latin typeface="Times New Roman" panose="02020603050405020304" pitchFamily="18" charset="0"/>
                <a:cs typeface="Times New Roman" panose="02020603050405020304" pitchFamily="18" charset="0"/>
              </a:rPr>
              <a:t>Chức năng cho phép người dùng quản trị đăng xuất khỏi phiên đăng nhập của mình.</a:t>
            </a:r>
            <a:endParaRPr lang="en-US" dirty="0">
              <a:latin typeface="Times New Roman" panose="02020603050405020304" pitchFamily="18" charset="0"/>
              <a:cs typeface="Times New Roman" panose="02020603050405020304" pitchFamily="18" charset="0"/>
            </a:endParaRPr>
          </a:p>
          <a:p>
            <a:endParaRPr lang="en-US" dirty="0"/>
          </a:p>
        </p:txBody>
      </p:sp>
      <p:pic>
        <p:nvPicPr>
          <p:cNvPr id="4" name="Picture 3" descr="C:\Users\thanh\Desktop\logout admin web.jpglogout admin web"/>
          <p:cNvPicPr/>
          <p:nvPr/>
        </p:nvPicPr>
        <p:blipFill>
          <a:blip r:embed="rId1"/>
          <a:srcRect/>
          <a:stretch>
            <a:fillRect/>
          </a:stretch>
        </p:blipFill>
        <p:spPr>
          <a:xfrm>
            <a:off x="758882" y="2379933"/>
            <a:ext cx="10714463" cy="3073014"/>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3311" y="238657"/>
            <a:ext cx="9404723" cy="617799"/>
          </a:xfrm>
        </p:spPr>
        <p:txBody>
          <a:bodyPr>
            <a:normAutofit/>
          </a:bodyPr>
          <a:lstStyle/>
          <a:p>
            <a:r>
              <a:rPr lang="en-US" sz="2400" dirty="0">
                <a:solidFill>
                  <a:schemeClr val="tx1"/>
                </a:solidFill>
                <a:latin typeface="Times New Roman" panose="02020603050405020304" pitchFamily="18" charset="0"/>
                <a:cs typeface="Times New Roman" panose="02020603050405020304" pitchFamily="18" charset="0"/>
              </a:rPr>
              <a:t>2.3. Quản trị danh mục </a:t>
            </a:r>
            <a:endParaRPr lang="en-US" sz="24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03311" y="1474256"/>
            <a:ext cx="10003303" cy="421452"/>
          </a:xfrm>
        </p:spPr>
        <p:txBody>
          <a:bodyPr>
            <a:normAutofit/>
          </a:bodyPr>
          <a:lstStyle/>
          <a:p>
            <a:r>
              <a:rPr lang="en-US" dirty="0">
                <a:latin typeface="Times New Roman" panose="02020603050405020304" pitchFamily="18" charset="0"/>
                <a:cs typeface="Times New Roman" panose="02020603050405020304" pitchFamily="18" charset="0"/>
              </a:rPr>
              <a:t>Trang này hiển thị tất cả danh mục sản phẩm đã thêm.</a:t>
            </a:r>
            <a:endParaRPr lang="en-US" dirty="0"/>
          </a:p>
        </p:txBody>
      </p:sp>
      <p:sp>
        <p:nvSpPr>
          <p:cNvPr id="4" name="Title 1"/>
          <p:cNvSpPr txBox="1"/>
          <p:nvPr/>
        </p:nvSpPr>
        <p:spPr>
          <a:xfrm>
            <a:off x="1103311" y="856456"/>
            <a:ext cx="9404723" cy="617799"/>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dirty="0">
                <a:latin typeface="Times New Roman" panose="02020603050405020304" pitchFamily="18" charset="0"/>
                <a:cs typeface="Times New Roman" panose="02020603050405020304" pitchFamily="18" charset="0"/>
              </a:rPr>
              <a:t>2.3.1 Liệt kê danh mục sản phẩm </a:t>
            </a:r>
            <a:endParaRPr lang="en-US" sz="2400" dirty="0">
              <a:latin typeface="Times New Roman" panose="02020603050405020304" pitchFamily="18" charset="0"/>
              <a:cs typeface="Times New Roman" panose="02020603050405020304" pitchFamily="18" charset="0"/>
            </a:endParaRPr>
          </a:p>
        </p:txBody>
      </p:sp>
      <p:pic>
        <p:nvPicPr>
          <p:cNvPr id="5" name="Picture 4" descr="liet ke danh muc web"/>
          <p:cNvPicPr/>
          <p:nvPr/>
        </p:nvPicPr>
        <p:blipFill>
          <a:blip r:embed="rId1"/>
          <a:stretch>
            <a:fillRect/>
          </a:stretch>
        </p:blipFill>
        <p:spPr>
          <a:xfrm>
            <a:off x="1868332" y="2092054"/>
            <a:ext cx="8639702" cy="4340012"/>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9858" y="1238879"/>
            <a:ext cx="10059059" cy="679131"/>
          </a:xfrm>
        </p:spPr>
        <p:txBody>
          <a:bodyPr>
            <a:normAutofit/>
          </a:bodyPr>
          <a:lstStyle/>
          <a:p>
            <a:r>
              <a:rPr lang="en-US" dirty="0">
                <a:latin typeface="Times New Roman" panose="02020603050405020304" pitchFamily="18" charset="0"/>
                <a:cs typeface="Times New Roman" panose="02020603050405020304" pitchFamily="18" charset="0"/>
              </a:rPr>
              <a:t>Khi người quản trị muốn ẩn tạm thời danh mục đi chỉ cần nhấn vào biểu tượng ở phần trạng thái. Trạng thái của danh mục đã ẩn sẽ có biểu tượng màu đỏ.</a:t>
            </a: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p>
        </p:txBody>
      </p:sp>
      <p:pic>
        <p:nvPicPr>
          <p:cNvPr id="4" name="Picture 3" descr="C:\Users\thanh\Desktop\liet ke danh muc web - trang thai an.jpgliet ke danh muc web - trang thai an"/>
          <p:cNvPicPr/>
          <p:nvPr/>
        </p:nvPicPr>
        <p:blipFill>
          <a:blip r:embed="rId1"/>
          <a:srcRect/>
          <a:stretch>
            <a:fillRect/>
          </a:stretch>
        </p:blipFill>
        <p:spPr>
          <a:xfrm>
            <a:off x="1969742" y="2116710"/>
            <a:ext cx="8259290" cy="4462509"/>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3312" y="486172"/>
            <a:ext cx="9404723" cy="606648"/>
          </a:xfrm>
        </p:spPr>
        <p:txBody>
          <a:bodyPr>
            <a:normAutofit/>
          </a:bodyPr>
          <a:lstStyle/>
          <a:p>
            <a:r>
              <a:rPr lang="en-US" sz="2400" dirty="0">
                <a:solidFill>
                  <a:schemeClr val="tx1"/>
                </a:solidFill>
                <a:latin typeface="Times New Roman" panose="02020603050405020304" pitchFamily="18" charset="0"/>
                <a:cs typeface="Times New Roman" panose="02020603050405020304" pitchFamily="18" charset="0"/>
              </a:rPr>
              <a:t>2.3.2. Thêm danh mục sản phẩm</a:t>
            </a:r>
            <a:endParaRPr lang="en-US" sz="24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03312" y="1092820"/>
            <a:ext cx="10003303" cy="444955"/>
          </a:xfrm>
        </p:spPr>
        <p:txBody>
          <a:bodyPr/>
          <a:lstStyle/>
          <a:p>
            <a:r>
              <a:rPr lang="en-US" dirty="0">
                <a:latin typeface="Times New Roman" panose="02020603050405020304" pitchFamily="18" charset="0"/>
                <a:cs typeface="Times New Roman" panose="02020603050405020304" pitchFamily="18" charset="0"/>
              </a:rPr>
              <a:t>Trang này cho phép người quản trị có thể thêm danh mục mới.</a:t>
            </a:r>
            <a:endParaRPr lang="en-US" dirty="0">
              <a:latin typeface="Times New Roman" panose="02020603050405020304" pitchFamily="18" charset="0"/>
              <a:cs typeface="Times New Roman" panose="02020603050405020304" pitchFamily="18" charset="0"/>
            </a:endParaRPr>
          </a:p>
          <a:p>
            <a:endParaRPr lang="en-US" dirty="0"/>
          </a:p>
        </p:txBody>
      </p:sp>
      <p:pic>
        <p:nvPicPr>
          <p:cNvPr id="4" name="Picture 3" descr="C:\Users\thanh\Desktop\them danh muc.jpgthem danh muc"/>
          <p:cNvPicPr/>
          <p:nvPr/>
        </p:nvPicPr>
        <p:blipFill>
          <a:blip r:embed="rId1"/>
          <a:srcRect/>
          <a:stretch>
            <a:fillRect/>
          </a:stretch>
        </p:blipFill>
        <p:spPr>
          <a:xfrm>
            <a:off x="1746520" y="2144423"/>
            <a:ext cx="8716886" cy="3376697"/>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3312" y="363508"/>
            <a:ext cx="9404723" cy="662404"/>
          </a:xfrm>
        </p:spPr>
        <p:txBody>
          <a:bodyPr>
            <a:normAutofit/>
          </a:bodyPr>
          <a:lstStyle/>
          <a:p>
            <a:r>
              <a:rPr lang="en-US" sz="2400" dirty="0">
                <a:solidFill>
                  <a:schemeClr val="tx1"/>
                </a:solidFill>
                <a:latin typeface="Times New Roman" panose="02020603050405020304" pitchFamily="18" charset="0"/>
                <a:cs typeface="Times New Roman" panose="02020603050405020304" pitchFamily="18" charset="0"/>
              </a:rPr>
              <a:t>2.3.3. Cập nhật danh mục sản phẩm</a:t>
            </a:r>
            <a:endParaRPr lang="en-US" sz="24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03312" y="1025912"/>
            <a:ext cx="10003303" cy="746037"/>
          </a:xfrm>
        </p:spPr>
        <p:txBody>
          <a:bodyPr>
            <a:normAutofit/>
          </a:bodyPr>
          <a:lstStyle/>
          <a:p>
            <a:pPr lvl="0"/>
            <a:r>
              <a:rPr lang="en-US" dirty="0">
                <a:latin typeface="Times New Roman" panose="02020603050405020304" pitchFamily="18" charset="0"/>
                <a:cs typeface="Times New Roman" panose="02020603050405020304" pitchFamily="18" charset="0"/>
              </a:rPr>
              <a:t>Nhấn chọn vào biểu tượng cập nhật như hình bên dưới, hệ thống sẽ đưa người dùng đến trang cập nhật sản phẩm. Sau khi chỉnh sửa xong, người dùng nhấn vào nút. </a:t>
            </a:r>
            <a:endParaRPr lang="en-US" dirty="0">
              <a:latin typeface="Times New Roman" panose="02020603050405020304" pitchFamily="18" charset="0"/>
              <a:cs typeface="Times New Roman" panose="02020603050405020304" pitchFamily="18" charset="0"/>
            </a:endParaRPr>
          </a:p>
          <a:p>
            <a:endParaRPr lang="en-US" dirty="0"/>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697417" y="1771949"/>
            <a:ext cx="8216512" cy="1817427"/>
          </a:xfrm>
          <a:prstGeom prst="rect">
            <a:avLst/>
          </a:prstGeom>
        </p:spPr>
      </p:pic>
      <p:pic>
        <p:nvPicPr>
          <p:cNvPr id="6" name="Picture 5" descr="sua danh muc web"/>
          <p:cNvPicPr/>
          <p:nvPr/>
        </p:nvPicPr>
        <p:blipFill>
          <a:blip r:embed="rId2"/>
          <a:stretch>
            <a:fillRect/>
          </a:stretch>
        </p:blipFill>
        <p:spPr>
          <a:xfrm>
            <a:off x="1697417" y="4246203"/>
            <a:ext cx="8227741" cy="2451302"/>
          </a:xfrm>
          <a:prstGeom prst="rect">
            <a:avLst/>
          </a:prstGeom>
        </p:spPr>
      </p:pic>
      <p:sp>
        <p:nvSpPr>
          <p:cNvPr id="4" name="Down Arrow 3"/>
          <p:cNvSpPr/>
          <p:nvPr/>
        </p:nvSpPr>
        <p:spPr>
          <a:xfrm>
            <a:off x="5582648" y="3778399"/>
            <a:ext cx="446049" cy="367990"/>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3312" y="452718"/>
            <a:ext cx="9404723" cy="617799"/>
          </a:xfrm>
        </p:spPr>
        <p:txBody>
          <a:bodyPr>
            <a:normAutofit/>
          </a:bodyPr>
          <a:lstStyle/>
          <a:p>
            <a:r>
              <a:rPr lang="en-US" sz="2400" dirty="0">
                <a:solidFill>
                  <a:schemeClr val="tx1"/>
                </a:solidFill>
                <a:latin typeface="Times New Roman" panose="02020603050405020304" pitchFamily="18" charset="0"/>
                <a:cs typeface="Times New Roman" panose="02020603050405020304" pitchFamily="18" charset="0"/>
              </a:rPr>
              <a:t>2.3.4. Xóa danh mục sản phẩm</a:t>
            </a:r>
            <a:endParaRPr lang="en-US" sz="24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03312" y="1070517"/>
            <a:ext cx="10014454" cy="456106"/>
          </a:xfrm>
        </p:spPr>
        <p:txBody>
          <a:bodyPr/>
          <a:lstStyle/>
          <a:p>
            <a:r>
              <a:rPr lang="en-US" dirty="0">
                <a:latin typeface="Times New Roman" panose="02020603050405020304" pitchFamily="18" charset="0"/>
                <a:cs typeface="Times New Roman" panose="02020603050405020304" pitchFamily="18" charset="0"/>
              </a:rPr>
              <a:t>Trang này cho phép người quản trị có thể xóa danh mục đã tồn tại.</a:t>
            </a:r>
            <a:endParaRPr lang="en-US" dirty="0">
              <a:latin typeface="Times New Roman" panose="02020603050405020304" pitchFamily="18" charset="0"/>
              <a:cs typeface="Times New Roman" panose="02020603050405020304" pitchFamily="18" charset="0"/>
            </a:endParaRPr>
          </a:p>
          <a:p>
            <a:endParaRPr lang="en-US" dirty="0"/>
          </a:p>
        </p:txBody>
      </p:sp>
      <p:pic>
        <p:nvPicPr>
          <p:cNvPr id="4" name="Picture 3" descr="xoa danh muc web"/>
          <p:cNvPicPr/>
          <p:nvPr/>
        </p:nvPicPr>
        <p:blipFill>
          <a:blip r:embed="rId1"/>
          <a:stretch>
            <a:fillRect/>
          </a:stretch>
        </p:blipFill>
        <p:spPr>
          <a:xfrm>
            <a:off x="1198097" y="1688316"/>
            <a:ext cx="9824883" cy="4771626"/>
          </a:xfrm>
          <a:prstGeom prst="rect">
            <a:avLst/>
          </a:prstGeom>
        </p:spPr>
      </p:pic>
      <p:sp>
        <p:nvSpPr>
          <p:cNvPr id="5" name="Right Arrow 4"/>
          <p:cNvSpPr/>
          <p:nvPr/>
        </p:nvSpPr>
        <p:spPr>
          <a:xfrm>
            <a:off x="10273860" y="3378820"/>
            <a:ext cx="234175" cy="89209"/>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3312" y="452718"/>
            <a:ext cx="9404723" cy="584345"/>
          </a:xfrm>
        </p:spPr>
        <p:txBody>
          <a:bodyPr>
            <a:normAutofit/>
          </a:bodyPr>
          <a:lstStyle/>
          <a:p>
            <a:r>
              <a:rPr lang="en-US" sz="2400" dirty="0">
                <a:solidFill>
                  <a:schemeClr val="tx1"/>
                </a:solidFill>
                <a:latin typeface="Times New Roman" panose="02020603050405020304" pitchFamily="18" charset="0"/>
                <a:cs typeface="Times New Roman" panose="02020603050405020304" pitchFamily="18" charset="0"/>
              </a:rPr>
              <a:t>2. Mô tả CSDL</a:t>
            </a:r>
            <a:endParaRPr lang="en-US" sz="2400" dirty="0">
              <a:solidFill>
                <a:schemeClr val="tx1"/>
              </a:solidFill>
              <a:latin typeface="Times New Roman" panose="02020603050405020304" pitchFamily="18" charset="0"/>
              <a:cs typeface="Times New Roman" panose="02020603050405020304" pitchFamily="18" charset="0"/>
            </a:endParaRPr>
          </a:p>
        </p:txBody>
      </p:sp>
      <p:pic>
        <p:nvPicPr>
          <p:cNvPr id="4" name="Picture 3" descr="database farm store"/>
          <p:cNvPicPr/>
          <p:nvPr/>
        </p:nvPicPr>
        <p:blipFill>
          <a:blip r:embed="rId1"/>
          <a:stretch>
            <a:fillRect/>
          </a:stretch>
        </p:blipFill>
        <p:spPr>
          <a:xfrm>
            <a:off x="2858157" y="1037063"/>
            <a:ext cx="6218936" cy="5664820"/>
          </a:xfrm>
          <a:prstGeom prst="rect">
            <a:avLst/>
          </a:prstGeo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3312" y="173938"/>
            <a:ext cx="9404723" cy="651253"/>
          </a:xfrm>
        </p:spPr>
        <p:txBody>
          <a:bodyPr>
            <a:normAutofit/>
          </a:bodyPr>
          <a:lstStyle/>
          <a:p>
            <a:r>
              <a:rPr lang="en-US" sz="2400" dirty="0">
                <a:solidFill>
                  <a:schemeClr val="tx1"/>
                </a:solidFill>
                <a:latin typeface="Times New Roman" panose="02020603050405020304" pitchFamily="18" charset="0"/>
                <a:cs typeface="Times New Roman" panose="02020603050405020304" pitchFamily="18" charset="0"/>
              </a:rPr>
              <a:t>2.4. Quản trị sản phẩm</a:t>
            </a:r>
            <a:endParaRPr lang="en-US" sz="24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03311" y="1201817"/>
            <a:ext cx="10036758" cy="751069"/>
          </a:xfrm>
        </p:spPr>
        <p:txBody>
          <a:bodyPr/>
          <a:lstStyle/>
          <a:p>
            <a:r>
              <a:rPr lang="en-US" dirty="0">
                <a:latin typeface="Times New Roman" panose="02020603050405020304" pitchFamily="18" charset="0"/>
                <a:cs typeface="Times New Roman" panose="02020603050405020304" pitchFamily="18" charset="0"/>
              </a:rPr>
              <a:t>Trang này hiển thị tất cả sản phẩm đã thêm bao gồm tên sản phẩm, hình ảnh, mô tả, giá, số lượng tồn kho, tổng đánh giá của người dùng.</a:t>
            </a:r>
            <a:endParaRPr lang="en-US" dirty="0">
              <a:latin typeface="Times New Roman" panose="02020603050405020304" pitchFamily="18" charset="0"/>
              <a:cs typeface="Times New Roman" panose="02020603050405020304" pitchFamily="18" charset="0"/>
            </a:endParaRPr>
          </a:p>
          <a:p>
            <a:endParaRPr lang="en-US" dirty="0"/>
          </a:p>
        </p:txBody>
      </p:sp>
      <p:sp>
        <p:nvSpPr>
          <p:cNvPr id="4" name="Title 1"/>
          <p:cNvSpPr txBox="1"/>
          <p:nvPr/>
        </p:nvSpPr>
        <p:spPr>
          <a:xfrm>
            <a:off x="1103311" y="681864"/>
            <a:ext cx="9404723" cy="651253"/>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dirty="0">
                <a:latin typeface="Times New Roman" panose="02020603050405020304" pitchFamily="18" charset="0"/>
                <a:cs typeface="Times New Roman" panose="02020603050405020304" pitchFamily="18" charset="0"/>
              </a:rPr>
              <a:t>2.4.1. Liệt kê sản phẩm</a:t>
            </a:r>
            <a:endParaRPr lang="en-US" sz="2400" dirty="0">
              <a:latin typeface="Times New Roman" panose="02020603050405020304" pitchFamily="18" charset="0"/>
              <a:cs typeface="Times New Roman" panose="02020603050405020304" pitchFamily="18" charset="0"/>
            </a:endParaRPr>
          </a:p>
        </p:txBody>
      </p:sp>
      <p:pic>
        <p:nvPicPr>
          <p:cNvPr id="5" name="Picture 4" descr="C:\Users\thanh\Desktop\liet ke sp web.jpgliet ke sp web"/>
          <p:cNvPicPr/>
          <p:nvPr/>
        </p:nvPicPr>
        <p:blipFill>
          <a:blip r:embed="rId1"/>
          <a:srcRect/>
          <a:stretch>
            <a:fillRect/>
          </a:stretch>
        </p:blipFill>
        <p:spPr>
          <a:xfrm>
            <a:off x="1584390" y="1952886"/>
            <a:ext cx="9074600" cy="4560849"/>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3312" y="452718"/>
            <a:ext cx="9404723" cy="573194"/>
          </a:xfrm>
        </p:spPr>
        <p:txBody>
          <a:bodyPr>
            <a:normAutofit/>
          </a:bodyPr>
          <a:lstStyle/>
          <a:p>
            <a:r>
              <a:rPr lang="en-US" sz="2400" dirty="0">
                <a:solidFill>
                  <a:schemeClr val="tx1"/>
                </a:solidFill>
                <a:latin typeface="Times New Roman" panose="02020603050405020304" pitchFamily="18" charset="0"/>
                <a:cs typeface="Times New Roman" panose="02020603050405020304" pitchFamily="18" charset="0"/>
              </a:rPr>
              <a:t>2.4.2. Thêm sản phẩm</a:t>
            </a:r>
            <a:endParaRPr lang="en-US" sz="24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03312" y="1025912"/>
            <a:ext cx="10003303" cy="690282"/>
          </a:xfrm>
        </p:spPr>
        <p:txBody>
          <a:bodyPr>
            <a:normAutofit/>
          </a:bodyPr>
          <a:lstStyle/>
          <a:p>
            <a:r>
              <a:rPr lang="en-US" dirty="0">
                <a:latin typeface="Times New Roman" panose="02020603050405020304" pitchFamily="18" charset="0"/>
                <a:cs typeface="Times New Roman" panose="02020603050405020304" pitchFamily="18" charset="0"/>
              </a:rPr>
              <a:t>Trang này cho phép người quản trị có thể thêm sản phẩm mới vào dựa theo danh mục đã chọn.</a:t>
            </a:r>
            <a:endParaRPr lang="en-US" dirty="0">
              <a:latin typeface="Times New Roman" panose="02020603050405020304" pitchFamily="18" charset="0"/>
              <a:cs typeface="Times New Roman" panose="02020603050405020304" pitchFamily="18" charset="0"/>
            </a:endParaRPr>
          </a:p>
          <a:p>
            <a:endParaRPr lang="en-US" dirty="0"/>
          </a:p>
        </p:txBody>
      </p:sp>
      <p:pic>
        <p:nvPicPr>
          <p:cNvPr id="4" name="Picture 3" descr="C:\Users\thanh\Desktop\add sp web.jpgadd sp web"/>
          <p:cNvPicPr/>
          <p:nvPr/>
        </p:nvPicPr>
        <p:blipFill>
          <a:blip r:embed="rId1"/>
          <a:srcRect/>
          <a:stretch>
            <a:fillRect/>
          </a:stretch>
        </p:blipFill>
        <p:spPr>
          <a:xfrm>
            <a:off x="1781798" y="1817650"/>
            <a:ext cx="8646330" cy="4674653"/>
          </a:xfrm>
          <a:prstGeom prst="rect">
            <a:avLst/>
          </a:prstGeo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3312" y="385811"/>
            <a:ext cx="9404723" cy="662404"/>
          </a:xfrm>
        </p:spPr>
        <p:txBody>
          <a:bodyPr>
            <a:normAutofit/>
          </a:bodyPr>
          <a:lstStyle/>
          <a:p>
            <a:r>
              <a:rPr lang="en-US" sz="2400" dirty="0">
                <a:solidFill>
                  <a:schemeClr val="tx1"/>
                </a:solidFill>
                <a:latin typeface="Times New Roman" panose="02020603050405020304" pitchFamily="18" charset="0"/>
                <a:cs typeface="Times New Roman" panose="02020603050405020304" pitchFamily="18" charset="0"/>
              </a:rPr>
              <a:t>2.4.3. Cập nhật sản phẩm</a:t>
            </a:r>
            <a:endParaRPr lang="en-US" sz="24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03312" y="999675"/>
            <a:ext cx="10014454" cy="489560"/>
          </a:xfrm>
        </p:spPr>
        <p:txBody>
          <a:bodyPr/>
          <a:lstStyle/>
          <a:p>
            <a:r>
              <a:rPr lang="en-US" dirty="0">
                <a:latin typeface="Times New Roman" panose="02020603050405020304" pitchFamily="18" charset="0"/>
                <a:cs typeface="Times New Roman" panose="02020603050405020304" pitchFamily="18" charset="0"/>
              </a:rPr>
              <a:t>Từ trang liệt kê sản .phẩm, nhấn chọn vào biểu tượng cập nhật như hình bên dưới</a:t>
            </a:r>
            <a:endParaRPr lang="en-US" dirty="0">
              <a:latin typeface="Times New Roman" panose="02020603050405020304" pitchFamily="18" charset="0"/>
              <a:cs typeface="Times New Roman" panose="02020603050405020304" pitchFamily="18" charset="0"/>
            </a:endParaRPr>
          </a:p>
        </p:txBody>
      </p:sp>
      <p:pic>
        <p:nvPicPr>
          <p:cNvPr id="4" name="Picture 3" descr="C:\Users\thanh\Desktop\edit sp.jpgedit sp"/>
          <p:cNvPicPr/>
          <p:nvPr/>
        </p:nvPicPr>
        <p:blipFill>
          <a:blip r:embed="rId1"/>
          <a:srcRect/>
          <a:stretch>
            <a:fillRect/>
          </a:stretch>
        </p:blipFill>
        <p:spPr>
          <a:xfrm>
            <a:off x="1519706" y="1662079"/>
            <a:ext cx="9181666" cy="4470544"/>
          </a:xfrm>
          <a:prstGeom prst="rect">
            <a:avLst/>
          </a:prstGeom>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81731" y="882042"/>
            <a:ext cx="9836034" cy="768340"/>
          </a:xfrm>
        </p:spPr>
        <p:txBody>
          <a:bodyPr/>
          <a:lstStyle/>
          <a:p>
            <a:r>
              <a:rPr lang="en-US" dirty="0">
                <a:latin typeface="Times New Roman" panose="02020603050405020304" pitchFamily="18" charset="0"/>
                <a:cs typeface="Times New Roman" panose="02020603050405020304" pitchFamily="18" charset="0"/>
              </a:rPr>
              <a:t>Hệ thống sẽ đưa người dùng đến trang cập nhật sản phẩm. Sau khi chỉnh sửa xong, người dùng nhấn vào nút “Chỉnh sửa sản phẩm” để hoàn tất.</a:t>
            </a:r>
            <a:endParaRPr lang="en-US" dirty="0">
              <a:latin typeface="Times New Roman" panose="02020603050405020304" pitchFamily="18" charset="0"/>
              <a:cs typeface="Times New Roman" panose="02020603050405020304" pitchFamily="18" charset="0"/>
            </a:endParaRPr>
          </a:p>
        </p:txBody>
      </p:sp>
      <p:pic>
        <p:nvPicPr>
          <p:cNvPr id="4" name="Picture 3" descr="C:\Users\thanh\Desktop\sua sp web.jpgsua sp web"/>
          <p:cNvPicPr/>
          <p:nvPr/>
        </p:nvPicPr>
        <p:blipFill>
          <a:blip r:embed="rId1"/>
          <a:srcRect/>
          <a:stretch>
            <a:fillRect/>
          </a:stretch>
        </p:blipFill>
        <p:spPr>
          <a:xfrm>
            <a:off x="2193242" y="1650382"/>
            <a:ext cx="8013011" cy="4616604"/>
          </a:xfrm>
          <a:prstGeom prst="rect">
            <a:avLst/>
          </a:prstGeom>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3312" y="352357"/>
            <a:ext cx="9404723" cy="651253"/>
          </a:xfrm>
        </p:spPr>
        <p:txBody>
          <a:bodyPr>
            <a:normAutofit/>
          </a:bodyPr>
          <a:lstStyle/>
          <a:p>
            <a:r>
              <a:rPr lang="en-US" sz="2400" dirty="0">
                <a:solidFill>
                  <a:schemeClr val="tx1"/>
                </a:solidFill>
                <a:latin typeface="Times New Roman" panose="02020603050405020304" pitchFamily="18" charset="0"/>
                <a:cs typeface="Times New Roman" panose="02020603050405020304" pitchFamily="18" charset="0"/>
              </a:rPr>
              <a:t>2.4.4. Xóa sản phẩm</a:t>
            </a:r>
            <a:endParaRPr lang="en-US" sz="24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03312" y="955070"/>
            <a:ext cx="10036756" cy="790643"/>
          </a:xfrm>
        </p:spPr>
        <p:txBody>
          <a:bodyPr/>
          <a:lstStyle/>
          <a:p>
            <a:r>
              <a:rPr lang="en-US" dirty="0">
                <a:latin typeface="Times New Roman" panose="02020603050405020304" pitchFamily="18" charset="0"/>
                <a:cs typeface="Times New Roman" panose="02020603050405020304" pitchFamily="18" charset="0"/>
              </a:rPr>
              <a:t>Trang này cho phép người quản trị xóa sản phẩm. Người dùng chỉ cần nhấn vào nút xóa như hình bên dưới, 1 hộp thoại sẽ hiện ra yêu cầu người dùng xác nhận việc xóa sản phẩm.</a:t>
            </a:r>
            <a:endParaRPr lang="en-US" dirty="0">
              <a:latin typeface="Times New Roman" panose="02020603050405020304" pitchFamily="18" charset="0"/>
              <a:cs typeface="Times New Roman" panose="02020603050405020304" pitchFamily="18" charset="0"/>
            </a:endParaRPr>
          </a:p>
          <a:p>
            <a:endParaRPr lang="en-US" dirty="0"/>
          </a:p>
        </p:txBody>
      </p:sp>
      <p:pic>
        <p:nvPicPr>
          <p:cNvPr id="4" name="Picture 3" descr="C:\Users\thanh\Desktop\xoa sp web.jpgxoa sp web"/>
          <p:cNvPicPr/>
          <p:nvPr/>
        </p:nvPicPr>
        <p:blipFill>
          <a:blip r:embed="rId1"/>
          <a:srcRect/>
          <a:stretch>
            <a:fillRect/>
          </a:stretch>
        </p:blipFill>
        <p:spPr>
          <a:xfrm>
            <a:off x="774025" y="1862253"/>
            <a:ext cx="10695329" cy="4438185"/>
          </a:xfrm>
          <a:prstGeom prst="rect">
            <a:avLst/>
          </a:prstGeom>
        </p:spPr>
      </p:pic>
      <p:sp>
        <p:nvSpPr>
          <p:cNvPr id="5" name="Right Arrow 4"/>
          <p:cNvSpPr/>
          <p:nvPr/>
        </p:nvSpPr>
        <p:spPr>
          <a:xfrm>
            <a:off x="10686455" y="3969833"/>
            <a:ext cx="297497" cy="111512"/>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3311" y="455933"/>
            <a:ext cx="9404723" cy="503073"/>
          </a:xfrm>
        </p:spPr>
        <p:txBody>
          <a:bodyPr>
            <a:normAutofit/>
          </a:bodyPr>
          <a:lstStyle/>
          <a:p>
            <a:r>
              <a:rPr lang="en-US" sz="2400" dirty="0">
                <a:solidFill>
                  <a:schemeClr val="tx1"/>
                </a:solidFill>
                <a:latin typeface="Times New Roman" panose="02020603050405020304" pitchFamily="18" charset="0"/>
                <a:cs typeface="Times New Roman" panose="02020603050405020304" pitchFamily="18" charset="0"/>
              </a:rPr>
              <a:t>2.5. Quản trị người dùng</a:t>
            </a:r>
            <a:endParaRPr lang="en-US" sz="24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03312" y="1532200"/>
            <a:ext cx="10014454" cy="798405"/>
          </a:xfrm>
        </p:spPr>
        <p:txBody>
          <a:bodyPr/>
          <a:lstStyle/>
          <a:p>
            <a:r>
              <a:rPr lang="en-US" dirty="0">
                <a:latin typeface="Times New Roman" panose="02020603050405020304" pitchFamily="18" charset="0"/>
                <a:cs typeface="Times New Roman" panose="02020603050405020304" pitchFamily="18" charset="0"/>
              </a:rPr>
              <a:t>Trang này hiển thị tất cả người dùng đã đăng ký bao gồm các thông tin như tên người dùng, địa chỉ email, loại tài khoản của người dùng.</a:t>
            </a:r>
            <a:endParaRPr lang="en-US" dirty="0">
              <a:latin typeface="Times New Roman" panose="02020603050405020304" pitchFamily="18" charset="0"/>
              <a:cs typeface="Times New Roman" panose="02020603050405020304" pitchFamily="18" charset="0"/>
            </a:endParaRPr>
          </a:p>
          <a:p>
            <a:endParaRPr lang="en-US" dirty="0"/>
          </a:p>
        </p:txBody>
      </p:sp>
      <p:sp>
        <p:nvSpPr>
          <p:cNvPr id="4" name="Title 1"/>
          <p:cNvSpPr txBox="1"/>
          <p:nvPr/>
        </p:nvSpPr>
        <p:spPr>
          <a:xfrm>
            <a:off x="1103311" y="959006"/>
            <a:ext cx="9404723" cy="573194"/>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dirty="0">
                <a:latin typeface="Times New Roman" panose="02020603050405020304" pitchFamily="18" charset="0"/>
                <a:cs typeface="Times New Roman" panose="02020603050405020304" pitchFamily="18" charset="0"/>
              </a:rPr>
              <a:t>2.5.1 Liệt kê tài khoản người dùng</a:t>
            </a:r>
            <a:endParaRPr lang="en-US" sz="2400" dirty="0">
              <a:latin typeface="Times New Roman" panose="02020603050405020304" pitchFamily="18" charset="0"/>
              <a:cs typeface="Times New Roman" panose="02020603050405020304" pitchFamily="18" charset="0"/>
            </a:endParaRPr>
          </a:p>
        </p:txBody>
      </p:sp>
      <p:pic>
        <p:nvPicPr>
          <p:cNvPr id="5" name="Picture 4" descr="liet ke user"/>
          <p:cNvPicPr/>
          <p:nvPr/>
        </p:nvPicPr>
        <p:blipFill>
          <a:blip r:embed="rId1"/>
          <a:stretch>
            <a:fillRect/>
          </a:stretch>
        </p:blipFill>
        <p:spPr>
          <a:xfrm>
            <a:off x="1103312" y="2562836"/>
            <a:ext cx="9971498" cy="3213495"/>
          </a:xfrm>
          <a:prstGeom prst="rect">
            <a:avLst/>
          </a:prstGeom>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3312" y="452718"/>
            <a:ext cx="9404723" cy="628950"/>
          </a:xfrm>
        </p:spPr>
        <p:txBody>
          <a:bodyPr>
            <a:noAutofit/>
          </a:bodyPr>
          <a:lstStyle/>
          <a:p>
            <a:r>
              <a:rPr lang="en-US" sz="2400" dirty="0">
                <a:solidFill>
                  <a:schemeClr val="tx1"/>
                </a:solidFill>
                <a:latin typeface="Times New Roman" panose="02020603050405020304" pitchFamily="18" charset="0"/>
                <a:cs typeface="Times New Roman" panose="02020603050405020304" pitchFamily="18" charset="0"/>
              </a:rPr>
              <a:t>2.5.2. Xóa tài khoản người dùng</a:t>
            </a:r>
            <a:br>
              <a:rPr lang="en-US" sz="2400" b="1" dirty="0">
                <a:solidFill>
                  <a:schemeClr val="tx1"/>
                </a:solidFill>
              </a:rPr>
            </a:br>
            <a:endParaRPr lang="en-US" sz="2400" dirty="0">
              <a:solidFill>
                <a:schemeClr val="tx1"/>
              </a:solidFill>
            </a:endParaRPr>
          </a:p>
        </p:txBody>
      </p:sp>
      <p:sp>
        <p:nvSpPr>
          <p:cNvPr id="3" name="Content Placeholder 2"/>
          <p:cNvSpPr>
            <a:spLocks noGrp="1"/>
          </p:cNvSpPr>
          <p:nvPr>
            <p:ph idx="1"/>
          </p:nvPr>
        </p:nvSpPr>
        <p:spPr>
          <a:xfrm>
            <a:off x="1103312" y="1081668"/>
            <a:ext cx="10014454" cy="1080575"/>
          </a:xfrm>
        </p:spPr>
        <p:txBody>
          <a:bodyPr/>
          <a:lstStyle/>
          <a:p>
            <a:r>
              <a:rPr lang="en-US" dirty="0">
                <a:latin typeface="Times New Roman" panose="02020603050405020304" pitchFamily="18" charset="0"/>
                <a:cs typeface="Times New Roman" panose="02020603050405020304" pitchFamily="18" charset="0"/>
              </a:rPr>
              <a:t>Trang này giúp quản trị viên có thể xóa tài khoản người dùng khi cần thiết. Người quản trị chỉ cần nhấn vào nút xóa như hình bên dưới, 1 hộp thoại sẽ hiện ra yêu cầu người dùng xác nhận việc xóa tài khoản.</a:t>
            </a:r>
            <a:endParaRPr lang="en-US" dirty="0">
              <a:latin typeface="Times New Roman" panose="02020603050405020304" pitchFamily="18" charset="0"/>
              <a:cs typeface="Times New Roman" panose="02020603050405020304" pitchFamily="18" charset="0"/>
            </a:endParaRPr>
          </a:p>
          <a:p>
            <a:endParaRPr lang="en-US" dirty="0"/>
          </a:p>
        </p:txBody>
      </p:sp>
      <p:pic>
        <p:nvPicPr>
          <p:cNvPr id="4" name="Picture 3" descr="xoa user noti"/>
          <p:cNvPicPr/>
          <p:nvPr/>
        </p:nvPicPr>
        <p:blipFill>
          <a:blip r:embed="rId1"/>
          <a:stretch>
            <a:fillRect/>
          </a:stretch>
        </p:blipFill>
        <p:spPr>
          <a:xfrm>
            <a:off x="746473" y="2162243"/>
            <a:ext cx="10728132" cy="3367668"/>
          </a:xfrm>
          <a:prstGeom prst="rect">
            <a:avLst/>
          </a:prstGeom>
        </p:spPr>
      </p:pic>
      <p:sp>
        <p:nvSpPr>
          <p:cNvPr id="6" name="Right Arrow 5"/>
          <p:cNvSpPr/>
          <p:nvPr/>
        </p:nvSpPr>
        <p:spPr>
          <a:xfrm>
            <a:off x="10619547" y="4059043"/>
            <a:ext cx="297497" cy="111512"/>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3309" y="393788"/>
            <a:ext cx="9404723" cy="550892"/>
          </a:xfrm>
        </p:spPr>
        <p:txBody>
          <a:bodyPr>
            <a:noAutofit/>
          </a:bodyPr>
          <a:lstStyle/>
          <a:p>
            <a:r>
              <a:rPr lang="en-US" sz="2400" dirty="0">
                <a:solidFill>
                  <a:schemeClr val="tx1"/>
                </a:solidFill>
                <a:latin typeface="Times New Roman" panose="02020603050405020304" pitchFamily="18" charset="0"/>
                <a:cs typeface="Times New Roman" panose="02020603050405020304" pitchFamily="18" charset="0"/>
              </a:rPr>
              <a:t>2.6. Quản trị đơn hàng</a:t>
            </a:r>
            <a:endParaRPr lang="en-US" sz="24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03310" y="1538644"/>
            <a:ext cx="10014454" cy="835248"/>
          </a:xfrm>
        </p:spPr>
        <p:txBody>
          <a:bodyPr/>
          <a:lstStyle/>
          <a:p>
            <a:r>
              <a:rPr lang="en-US" dirty="0">
                <a:latin typeface="Times New Roman" panose="02020603050405020304" pitchFamily="18" charset="0"/>
                <a:cs typeface="Times New Roman" panose="02020603050405020304" pitchFamily="18" charset="0"/>
              </a:rPr>
              <a:t>Trang này hiển thị tất cả đơn hàng người dùng đã đặt bao gồm tên người dùng, tổng giá tiền, trạng thái đơn hàng.</a:t>
            </a:r>
            <a:endParaRPr lang="en-US" dirty="0">
              <a:latin typeface="Times New Roman" panose="02020603050405020304" pitchFamily="18" charset="0"/>
              <a:cs typeface="Times New Roman" panose="02020603050405020304" pitchFamily="18" charset="0"/>
            </a:endParaRPr>
          </a:p>
          <a:p>
            <a:endParaRPr lang="en-US" dirty="0"/>
          </a:p>
        </p:txBody>
      </p:sp>
      <p:sp>
        <p:nvSpPr>
          <p:cNvPr id="4" name="Title 1"/>
          <p:cNvSpPr txBox="1"/>
          <p:nvPr/>
        </p:nvSpPr>
        <p:spPr>
          <a:xfrm>
            <a:off x="1103310" y="976602"/>
            <a:ext cx="9404723" cy="550892"/>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dirty="0">
                <a:latin typeface="Times New Roman" panose="02020603050405020304" pitchFamily="18" charset="0"/>
                <a:cs typeface="Times New Roman" panose="02020603050405020304" pitchFamily="18" charset="0"/>
              </a:rPr>
              <a:t>2.6.1. Liệt kê đơn hàng</a:t>
            </a:r>
            <a:endParaRPr lang="en-US" sz="2400" dirty="0">
              <a:latin typeface="Times New Roman" panose="02020603050405020304" pitchFamily="18" charset="0"/>
              <a:cs typeface="Times New Roman" panose="02020603050405020304" pitchFamily="18" charset="0"/>
            </a:endParaRPr>
          </a:p>
        </p:txBody>
      </p:sp>
      <p:pic>
        <p:nvPicPr>
          <p:cNvPr id="5" name="Picture 4" descr="liet ke don hang web"/>
          <p:cNvPicPr/>
          <p:nvPr/>
        </p:nvPicPr>
        <p:blipFill>
          <a:blip r:embed="rId1"/>
          <a:stretch>
            <a:fillRect/>
          </a:stretch>
        </p:blipFill>
        <p:spPr>
          <a:xfrm>
            <a:off x="978999" y="2636814"/>
            <a:ext cx="10294883" cy="2760376"/>
          </a:xfrm>
          <a:prstGeom prst="rect">
            <a:avLst/>
          </a:prstGeom>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3312" y="419264"/>
            <a:ext cx="9404723" cy="662404"/>
          </a:xfrm>
        </p:spPr>
        <p:txBody>
          <a:bodyPr>
            <a:noAutofit/>
          </a:bodyPr>
          <a:lstStyle/>
          <a:p>
            <a:r>
              <a:rPr lang="en-US" sz="2400" dirty="0">
                <a:solidFill>
                  <a:schemeClr val="tx1"/>
                </a:solidFill>
                <a:latin typeface="Times New Roman" panose="02020603050405020304" pitchFamily="18" charset="0"/>
                <a:cs typeface="Times New Roman" panose="02020603050405020304" pitchFamily="18" charset="0"/>
              </a:rPr>
              <a:t>2.6.2. Hiển thị chi tiết đơn hàng</a:t>
            </a:r>
            <a:br>
              <a:rPr lang="en-US" sz="2400" b="1" dirty="0">
                <a:solidFill>
                  <a:schemeClr val="tx1"/>
                </a:solidFill>
              </a:rPr>
            </a:br>
            <a:endParaRPr lang="en-US" sz="2400" dirty="0">
              <a:solidFill>
                <a:schemeClr val="tx1"/>
              </a:solidFill>
            </a:endParaRPr>
          </a:p>
        </p:txBody>
      </p:sp>
      <p:sp>
        <p:nvSpPr>
          <p:cNvPr id="3" name="Content Placeholder 2"/>
          <p:cNvSpPr>
            <a:spLocks noGrp="1"/>
          </p:cNvSpPr>
          <p:nvPr>
            <p:ph idx="1"/>
          </p:nvPr>
        </p:nvSpPr>
        <p:spPr>
          <a:xfrm>
            <a:off x="1103312" y="1081668"/>
            <a:ext cx="10003303" cy="779491"/>
          </a:xfrm>
        </p:spPr>
        <p:txBody>
          <a:bodyPr/>
          <a:lstStyle/>
          <a:p>
            <a:r>
              <a:rPr lang="en-US" dirty="0">
                <a:latin typeface="Times New Roman" panose="02020603050405020304" pitchFamily="18" charset="0"/>
                <a:cs typeface="Times New Roman" panose="02020603050405020304" pitchFamily="18" charset="0"/>
              </a:rPr>
              <a:t>Từ trang liệt kê đơn hàng, nhấn vào nút xem chi tiết như hình bên dưới để chuyển sang trang xem chi tiết.</a:t>
            </a:r>
            <a:endParaRPr lang="en-US" dirty="0">
              <a:latin typeface="Times New Roman" panose="02020603050405020304" pitchFamily="18" charset="0"/>
              <a:cs typeface="Times New Roman" panose="02020603050405020304" pitchFamily="18" charset="0"/>
            </a:endParaRPr>
          </a:p>
          <a:p>
            <a:endParaRPr lang="en-US" dirty="0"/>
          </a:p>
        </p:txBody>
      </p:sp>
      <p:pic>
        <p:nvPicPr>
          <p:cNvPr id="4" name="Picture 3" descr="liet ke don hang web"/>
          <p:cNvPicPr/>
          <p:nvPr/>
        </p:nvPicPr>
        <p:blipFill>
          <a:blip r:embed="rId1"/>
          <a:stretch>
            <a:fillRect/>
          </a:stretch>
        </p:blipFill>
        <p:spPr>
          <a:xfrm>
            <a:off x="1503931" y="2523563"/>
            <a:ext cx="9202064" cy="2002093"/>
          </a:xfrm>
          <a:prstGeom prst="rect">
            <a:avLst/>
          </a:prstGeom>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59429" y="714771"/>
            <a:ext cx="9836034" cy="746039"/>
          </a:xfrm>
        </p:spPr>
        <p:txBody>
          <a:bodyPr/>
          <a:lstStyle/>
          <a:p>
            <a:r>
              <a:rPr lang="en-US" dirty="0">
                <a:latin typeface="Times New Roman" panose="02020603050405020304" pitchFamily="18" charset="0"/>
                <a:cs typeface="Times New Roman" panose="02020603050405020304" pitchFamily="18" charset="0"/>
              </a:rPr>
              <a:t>Trang này sẽ hiển thị tất cả thông tin về đơn hàng đó bao gồm thông tin vận chuyển, thông tin khách hàng và chi tiết đơn hàng đã đặt.</a:t>
            </a:r>
            <a:endParaRPr lang="en-US" dirty="0">
              <a:latin typeface="Times New Roman" panose="02020603050405020304" pitchFamily="18" charset="0"/>
              <a:cs typeface="Times New Roman" panose="02020603050405020304" pitchFamily="18" charset="0"/>
            </a:endParaRPr>
          </a:p>
          <a:p>
            <a:endParaRPr lang="en-US" dirty="0"/>
          </a:p>
        </p:txBody>
      </p:sp>
      <p:pic>
        <p:nvPicPr>
          <p:cNvPr id="4" name="Picture 3" descr="xem chi tiet don hang web"/>
          <p:cNvPicPr/>
          <p:nvPr/>
        </p:nvPicPr>
        <p:blipFill>
          <a:blip r:embed="rId1"/>
          <a:stretch>
            <a:fillRect/>
          </a:stretch>
        </p:blipFill>
        <p:spPr>
          <a:xfrm>
            <a:off x="1750984" y="1628078"/>
            <a:ext cx="8852923" cy="4549697"/>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102270" y="163372"/>
            <a:ext cx="8911687" cy="635978"/>
          </a:xfrm>
        </p:spPr>
        <p:txBody>
          <a:bodyPr>
            <a:noAutofit/>
          </a:bodyPr>
          <a:lstStyle/>
          <a:p>
            <a:r>
              <a:rPr lang="en-US" sz="3200" b="1" dirty="0">
                <a:solidFill>
                  <a:schemeClr val="tx1"/>
                </a:solidFill>
                <a:latin typeface="Times New Roman" panose="02020603050405020304" pitchFamily="18" charset="0"/>
                <a:cs typeface="Times New Roman" panose="02020603050405020304" pitchFamily="18" charset="0"/>
              </a:rPr>
              <a:t>III. Chức năng</a:t>
            </a:r>
            <a:endParaRPr lang="en-US" sz="3200" b="1" dirty="0">
              <a:solidFill>
                <a:schemeClr val="tx1"/>
              </a:solidFill>
              <a:latin typeface="Times New Roman" panose="02020603050405020304" pitchFamily="18" charset="0"/>
              <a:cs typeface="Times New Roman" panose="02020603050405020304" pitchFamily="18" charset="0"/>
            </a:endParaRPr>
          </a:p>
        </p:txBody>
      </p:sp>
      <p:sp>
        <p:nvSpPr>
          <p:cNvPr id="6" name="Title 1"/>
          <p:cNvSpPr txBox="1"/>
          <p:nvPr/>
        </p:nvSpPr>
        <p:spPr>
          <a:xfrm>
            <a:off x="2102270" y="799350"/>
            <a:ext cx="8911687" cy="587836"/>
          </a:xfrm>
          <a:prstGeom prst="rect">
            <a:avLst/>
          </a:prstGeom>
        </p:spPr>
        <p:txBody>
          <a:bodyPr vert="horz" lIns="91440" tIns="45720" rIns="91440" bIns="45720" rtlCol="0" anchor="t">
            <a:normAutofit fontScale="97500"/>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dirty="0">
                <a:latin typeface="Times New Roman" panose="02020603050405020304" pitchFamily="18" charset="0"/>
                <a:cs typeface="Times New Roman" panose="02020603050405020304" pitchFamily="18" charset="0"/>
              </a:rPr>
              <a:t>1. Chức năng của </a:t>
            </a:r>
            <a:r>
              <a:rPr lang="en-US" sz="2400">
                <a:latin typeface="Times New Roman" panose="02020603050405020304" pitchFamily="18" charset="0"/>
                <a:cs typeface="Times New Roman" panose="02020603050405020304" pitchFamily="18" charset="0"/>
              </a:rPr>
              <a:t>người dung chưa đăng ký</a:t>
            </a:r>
            <a:endParaRPr lang="en-US" sz="2400" dirty="0">
              <a:latin typeface="Times New Roman" panose="02020603050405020304" pitchFamily="18" charset="0"/>
              <a:cs typeface="Times New Roman" panose="02020603050405020304" pitchFamily="18" charset="0"/>
            </a:endParaRPr>
          </a:p>
        </p:txBody>
      </p:sp>
      <p:sp>
        <p:nvSpPr>
          <p:cNvPr id="11" name="Content Placeholder 2"/>
          <p:cNvSpPr txBox="1"/>
          <p:nvPr/>
        </p:nvSpPr>
        <p:spPr>
          <a:xfrm>
            <a:off x="2066435" y="1833810"/>
            <a:ext cx="10014454" cy="112518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a:latin typeface="Times New Roman" panose="02020603050405020304" pitchFamily="18" charset="0"/>
                <a:cs typeface="Times New Roman" panose="02020603050405020304" pitchFamily="18" charset="0"/>
              </a:rPr>
              <a:t>Chức năng này cho phép người dùng bình luận về sản phẩm mà mình đang xem, hệ thống sẽ tự động lấy email và tên của người dùng khi người dùng bình luận, còn không thì người dùng bắt buộc phải nhập email, tên vào mới được phép comment.</a:t>
            </a:r>
            <a:endParaRPr lang="en-US">
              <a:latin typeface="Times New Roman" panose="02020603050405020304" pitchFamily="18" charset="0"/>
              <a:cs typeface="Times New Roman" panose="02020603050405020304" pitchFamily="18" charset="0"/>
            </a:endParaRPr>
          </a:p>
          <a:p>
            <a:endParaRPr lang="en-US" dirty="0"/>
          </a:p>
        </p:txBody>
      </p:sp>
      <p:pic>
        <p:nvPicPr>
          <p:cNvPr id="12" name="Picture 11"/>
          <p:cNvPicPr/>
          <p:nvPr/>
        </p:nvPicPr>
        <p:blipFill>
          <a:blip r:embed="rId1" cstate="print">
            <a:extLst>
              <a:ext uri="{28A0092B-C50C-407E-A947-70E740481C1C}">
                <a14:useLocalDpi xmlns:a14="http://schemas.microsoft.com/office/drawing/2010/main" val="0"/>
              </a:ext>
            </a:extLst>
          </a:blip>
          <a:srcRect/>
          <a:stretch>
            <a:fillRect/>
          </a:stretch>
        </p:blipFill>
        <p:spPr>
          <a:xfrm>
            <a:off x="2102270" y="2890204"/>
            <a:ext cx="7460825" cy="3967795"/>
          </a:xfrm>
          <a:prstGeom prst="rect">
            <a:avLst/>
          </a:prstGeom>
          <a:noFill/>
          <a:ln>
            <a:noFill/>
          </a:ln>
        </p:spPr>
      </p:pic>
      <p:sp>
        <p:nvSpPr>
          <p:cNvPr id="13" name="Title 1"/>
          <p:cNvSpPr txBox="1"/>
          <p:nvPr/>
        </p:nvSpPr>
        <p:spPr>
          <a:xfrm>
            <a:off x="2066435" y="1245974"/>
            <a:ext cx="8947522" cy="450531"/>
          </a:xfrm>
          <a:prstGeom prst="rect">
            <a:avLst/>
          </a:prstGeom>
        </p:spPr>
        <p:txBody>
          <a:bodyPr vert="horz" lIns="91440" tIns="45720" rIns="91440" bIns="45720" rtlCol="0" anchor="t">
            <a:normAutofit fontScale="975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a:solidFill>
                  <a:schemeClr val="tx1"/>
                </a:solidFill>
                <a:latin typeface="Times New Roman" panose="02020603050405020304" pitchFamily="18" charset="0"/>
                <a:cs typeface="Times New Roman" panose="02020603050405020304" pitchFamily="18" charset="0"/>
              </a:rPr>
              <a:t>1.1. Chức năng bình luận</a:t>
            </a:r>
            <a:endParaRPr lang="en-US" sz="24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3312" y="396962"/>
            <a:ext cx="9404723" cy="584345"/>
          </a:xfrm>
        </p:spPr>
        <p:txBody>
          <a:bodyPr>
            <a:normAutofit/>
          </a:bodyPr>
          <a:lstStyle/>
          <a:p>
            <a:pPr lvl="1" algn="l" defTabSz="457200" rtl="0">
              <a:spcBef>
                <a:spcPct val="0"/>
              </a:spcBef>
            </a:pPr>
            <a:r>
              <a:rPr lang="en-US" sz="2400" dirty="0">
                <a:latin typeface="Times New Roman" panose="02020603050405020304" pitchFamily="18" charset="0"/>
                <a:cs typeface="Times New Roman" panose="02020603050405020304" pitchFamily="18" charset="0"/>
              </a:rPr>
              <a:t>2.7. Quản trị đánh giá</a:t>
            </a:r>
            <a:endParaRPr lang="en-US" sz="2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03312" y="981307"/>
            <a:ext cx="10025605" cy="1147482"/>
          </a:xfrm>
        </p:spPr>
        <p:txBody>
          <a:bodyPr/>
          <a:lstStyle/>
          <a:p>
            <a:r>
              <a:rPr lang="en-US" dirty="0">
                <a:latin typeface="Times New Roman" panose="02020603050405020304" pitchFamily="18" charset="0"/>
                <a:cs typeface="Times New Roman" panose="02020603050405020304" pitchFamily="18" charset="0"/>
              </a:rPr>
              <a:t>Trang này giúp quản lý các đánh giá về 1 sản phẩm, các thông tin được hiển thị bao gồm tên người đánh giá, hình ảnh, tên của sản phẩm được đánh giá, số sao và lời đánh giá của khách hàng về sản phẩm.</a:t>
            </a:r>
            <a:endParaRPr lang="en-US" dirty="0">
              <a:latin typeface="Times New Roman" panose="02020603050405020304" pitchFamily="18" charset="0"/>
              <a:cs typeface="Times New Roman" panose="02020603050405020304" pitchFamily="18" charset="0"/>
            </a:endParaRPr>
          </a:p>
          <a:p>
            <a:endParaRPr lang="en-US" dirty="0"/>
          </a:p>
        </p:txBody>
      </p:sp>
      <p:pic>
        <p:nvPicPr>
          <p:cNvPr id="4" name="Picture 3" descr="liet ke danh gia web"/>
          <p:cNvPicPr/>
          <p:nvPr/>
        </p:nvPicPr>
        <p:blipFill>
          <a:blip r:embed="rId1"/>
          <a:stretch>
            <a:fillRect/>
          </a:stretch>
        </p:blipFill>
        <p:spPr>
          <a:xfrm>
            <a:off x="987482" y="2471999"/>
            <a:ext cx="10257264" cy="2702166"/>
          </a:xfrm>
          <a:prstGeom prst="rect">
            <a:avLst/>
          </a:prstGeom>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3312" y="419265"/>
            <a:ext cx="9404723" cy="807370"/>
          </a:xfrm>
        </p:spPr>
        <p:txBody>
          <a:bodyPr>
            <a:normAutofit/>
          </a:bodyPr>
          <a:lstStyle/>
          <a:p>
            <a:r>
              <a:rPr lang="en-US" sz="3200" b="1" dirty="0">
                <a:solidFill>
                  <a:schemeClr val="tx1"/>
                </a:solidFill>
                <a:latin typeface="Times New Roman" panose="02020603050405020304" pitchFamily="18" charset="0"/>
                <a:cs typeface="Times New Roman" panose="02020603050405020304" pitchFamily="18" charset="0"/>
              </a:rPr>
              <a:t>IV. Tổng kết </a:t>
            </a:r>
            <a:endParaRPr lang="en-US" sz="32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02995" y="1226820"/>
            <a:ext cx="8946515" cy="2950210"/>
          </a:xfrm>
        </p:spPr>
        <p:txBody>
          <a:bodyPr/>
          <a:lstStyle/>
          <a:p>
            <a:pPr lvl="0"/>
            <a:r>
              <a:rPr lang="en-US" dirty="0">
                <a:latin typeface="Times New Roman" panose="02020603050405020304" pitchFamily="18" charset="0"/>
                <a:cs typeface="Times New Roman" panose="02020603050405020304" pitchFamily="18" charset="0"/>
              </a:rPr>
              <a:t>Tất cả các thành viên đều tham gia làm đồ án.</a:t>
            </a:r>
            <a:endParaRPr lang="en-US" dirty="0">
              <a:latin typeface="Times New Roman" panose="02020603050405020304" pitchFamily="18" charset="0"/>
              <a:cs typeface="Times New Roman" panose="02020603050405020304" pitchFamily="18" charset="0"/>
            </a:endParaRPr>
          </a:p>
          <a:p>
            <a:pPr lvl="0"/>
            <a:r>
              <a:rPr lang="en-US" dirty="0">
                <a:latin typeface="Times New Roman" panose="02020603050405020304" pitchFamily="18" charset="0"/>
                <a:cs typeface="Times New Roman" panose="02020603050405020304" pitchFamily="18" charset="0"/>
              </a:rPr>
              <a:t>Tất cả đều hoàn thành công việc được giao đúng thời hạn.</a:t>
            </a:r>
            <a:endParaRPr lang="en-US" dirty="0">
              <a:latin typeface="Times New Roman" panose="02020603050405020304" pitchFamily="18" charset="0"/>
              <a:cs typeface="Times New Roman" panose="02020603050405020304" pitchFamily="18" charset="0"/>
            </a:endParaRPr>
          </a:p>
          <a:p>
            <a:pPr lvl="0"/>
            <a:r>
              <a:rPr lang="en-US" dirty="0">
                <a:latin typeface="Times New Roman" panose="02020603050405020304" pitchFamily="18" charset="0"/>
                <a:cs typeface="Times New Roman" panose="02020603050405020304" pitchFamily="18" charset="0"/>
              </a:rPr>
              <a:t>Đồ án có tính ứng dụng cao.</a:t>
            </a:r>
            <a:endParaRPr lang="en-US" dirty="0">
              <a:latin typeface="Times New Roman" panose="02020603050405020304" pitchFamily="18" charset="0"/>
              <a:cs typeface="Times New Roman" panose="02020603050405020304" pitchFamily="18" charset="0"/>
            </a:endParaRPr>
          </a:p>
          <a:p>
            <a:pPr lvl="0"/>
            <a:r>
              <a:rPr lang="en-US" dirty="0">
                <a:latin typeface="Times New Roman" panose="02020603050405020304" pitchFamily="18" charset="0"/>
                <a:cs typeface="Times New Roman" panose="02020603050405020304" pitchFamily="18" charset="0"/>
              </a:rPr>
              <a:t>●Các thành viên có tính kết nối, luôn giúp đỡ nhau trong việc hoàn thành đồ án, làm việc teamwork với nhau một cách hiệu quả</a:t>
            </a:r>
            <a:endParaRPr lang="en-US" dirty="0">
              <a:latin typeface="Times New Roman" panose="02020603050405020304" pitchFamily="18" charset="0"/>
              <a:cs typeface="Times New Roman" panose="02020603050405020304" pitchFamily="18" charset="0"/>
            </a:endParaRPr>
          </a:p>
          <a:p>
            <a:pPr lvl="0"/>
            <a:r>
              <a:rPr lang="en-US" dirty="0">
                <a:latin typeface="Times New Roman" panose="02020603050405020304" pitchFamily="18" charset="0"/>
                <a:cs typeface="Times New Roman" panose="02020603050405020304" pitchFamily="18" charset="0"/>
              </a:rPr>
              <a:t>●Được tiếp xúc với một framework mới , luôn phải tìm tòi, học hỏi từ nhiều nguồn để xây dựng đồ án cũng giúp cho các thành viên trong nhóm rèn thêm tính tự giác và ham học hỏi, sẵn sàng tiếp nhận những thứ mới để nâng cao kĩ năng bản thân</a:t>
            </a: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35003" y="2809749"/>
            <a:ext cx="8911687" cy="1280890"/>
          </a:xfrm>
        </p:spPr>
        <p:txBody>
          <a:bodyPr>
            <a:normAutofit/>
          </a:bodyPr>
          <a:lstStyle/>
          <a:p>
            <a:r>
              <a:rPr lang="en-US" sz="4800" b="1" dirty="0">
                <a:solidFill>
                  <a:schemeClr val="tx1"/>
                </a:solidFill>
                <a:latin typeface="Times New Roman" panose="02020603050405020304" pitchFamily="18" charset="0"/>
                <a:cs typeface="Times New Roman" panose="02020603050405020304" pitchFamily="18" charset="0"/>
              </a:rPr>
              <a:t>Cám ơn mọi người đã lắng nghe</a:t>
            </a:r>
            <a:endParaRPr lang="en-US" sz="4800" b="1"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103312" y="497323"/>
            <a:ext cx="9404723" cy="550891"/>
          </a:xfrm>
        </p:spPr>
        <p:txBody>
          <a:bodyPr>
            <a:normAutofit/>
          </a:bodyPr>
          <a:lstStyle/>
          <a:p>
            <a:r>
              <a:rPr lang="en-US" sz="2400">
                <a:solidFill>
                  <a:schemeClr val="tx1"/>
                </a:solidFill>
                <a:latin typeface="Times New Roman" panose="02020603050405020304" pitchFamily="18" charset="0"/>
                <a:cs typeface="Times New Roman" panose="02020603050405020304" pitchFamily="18" charset="0"/>
              </a:rPr>
              <a:t>1.2. </a:t>
            </a:r>
            <a:r>
              <a:rPr lang="en-US" sz="2400" dirty="0">
                <a:solidFill>
                  <a:schemeClr val="tx1"/>
                </a:solidFill>
                <a:latin typeface="Times New Roman" panose="02020603050405020304" pitchFamily="18" charset="0"/>
                <a:cs typeface="Times New Roman" panose="02020603050405020304" pitchFamily="18" charset="0"/>
              </a:rPr>
              <a:t>Xem danh sách sản phẩm mới nhất và nhiều lượt xem nhất</a:t>
            </a:r>
            <a:endParaRPr lang="en-US" sz="2400" dirty="0">
              <a:solidFill>
                <a:schemeClr val="tx1"/>
              </a:solidFill>
              <a:latin typeface="Times New Roman" panose="02020603050405020304" pitchFamily="18" charset="0"/>
              <a:cs typeface="Times New Roman" panose="02020603050405020304" pitchFamily="18" charset="0"/>
            </a:endParaRPr>
          </a:p>
        </p:txBody>
      </p:sp>
      <p:sp>
        <p:nvSpPr>
          <p:cNvPr id="5" name="Content Placeholder 2"/>
          <p:cNvSpPr>
            <a:spLocks noGrp="1"/>
          </p:cNvSpPr>
          <p:nvPr>
            <p:ph idx="1"/>
          </p:nvPr>
        </p:nvSpPr>
        <p:spPr>
          <a:xfrm>
            <a:off x="1103312" y="1048214"/>
            <a:ext cx="10036756" cy="723735"/>
          </a:xfrm>
        </p:spPr>
        <p:txBody>
          <a:bodyPr/>
          <a:lstStyle/>
          <a:p>
            <a:r>
              <a:rPr lang="en-US" dirty="0">
                <a:latin typeface="Times New Roman" panose="02020603050405020304" pitchFamily="18" charset="0"/>
                <a:cs typeface="Times New Roman" panose="02020603050405020304" pitchFamily="18" charset="0"/>
              </a:rPr>
              <a:t>Hiển thị danh sách 4 sản phẩm mới nhất lên giao diện màn hình. Mỗi sản phẩm có thông tin về giá tiền sản phẩm, tên sản phẩm và hình ảnh.</a:t>
            </a:r>
            <a:endParaRPr lang="en-US" dirty="0">
              <a:latin typeface="Times New Roman" panose="02020603050405020304" pitchFamily="18" charset="0"/>
              <a:cs typeface="Times New Roman" panose="02020603050405020304" pitchFamily="18" charset="0"/>
            </a:endParaRPr>
          </a:p>
        </p:txBody>
      </p:sp>
      <p:pic>
        <p:nvPicPr>
          <p:cNvPr id="6" name="Picture 5" descr="C:\Users\thanh\Desktop\Screenshot 2021-06-13 193513.jpgScreenshot 2021-06-13 193513"/>
          <p:cNvPicPr/>
          <p:nvPr/>
        </p:nvPicPr>
        <p:blipFill>
          <a:blip r:embed="rId1"/>
          <a:srcRect/>
          <a:stretch>
            <a:fillRect/>
          </a:stretch>
        </p:blipFill>
        <p:spPr>
          <a:xfrm>
            <a:off x="2634095" y="1873405"/>
            <a:ext cx="6975189" cy="4437091"/>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103312" y="419264"/>
            <a:ext cx="9404723" cy="617799"/>
          </a:xfrm>
        </p:spPr>
        <p:txBody>
          <a:bodyPr>
            <a:normAutofit/>
          </a:bodyPr>
          <a:lstStyle/>
          <a:p>
            <a:r>
              <a:rPr lang="en-US" sz="2400">
                <a:solidFill>
                  <a:schemeClr val="tx1"/>
                </a:solidFill>
                <a:latin typeface="Times New Roman" panose="02020603050405020304" pitchFamily="18" charset="0"/>
                <a:cs typeface="Times New Roman" panose="02020603050405020304" pitchFamily="18" charset="0"/>
              </a:rPr>
              <a:t>1.3. </a:t>
            </a:r>
            <a:r>
              <a:rPr lang="en-US" sz="2400" dirty="0">
                <a:solidFill>
                  <a:schemeClr val="tx1"/>
                </a:solidFill>
                <a:latin typeface="Times New Roman" panose="02020603050405020304" pitchFamily="18" charset="0"/>
                <a:cs typeface="Times New Roman" panose="02020603050405020304" pitchFamily="18" charset="0"/>
              </a:rPr>
              <a:t>Xem danh sách sản phẩm theo danh mục</a:t>
            </a:r>
            <a:endParaRPr lang="en-US" sz="2400" dirty="0">
              <a:solidFill>
                <a:schemeClr val="tx1"/>
              </a:solidFill>
              <a:latin typeface="Times New Roman" panose="02020603050405020304" pitchFamily="18" charset="0"/>
              <a:cs typeface="Times New Roman" panose="02020603050405020304" pitchFamily="18" charset="0"/>
            </a:endParaRPr>
          </a:p>
        </p:txBody>
      </p:sp>
      <p:sp>
        <p:nvSpPr>
          <p:cNvPr id="5" name="Content Placeholder 2"/>
          <p:cNvSpPr>
            <a:spLocks noGrp="1"/>
          </p:cNvSpPr>
          <p:nvPr>
            <p:ph idx="1"/>
          </p:nvPr>
        </p:nvSpPr>
        <p:spPr>
          <a:xfrm>
            <a:off x="1103312" y="1037063"/>
            <a:ext cx="10003303" cy="712584"/>
          </a:xfrm>
        </p:spPr>
        <p:txBody>
          <a:bodyPr/>
          <a:lstStyle/>
          <a:p>
            <a:r>
              <a:rPr lang="en-US" dirty="0">
                <a:latin typeface="Times New Roman" panose="02020603050405020304" pitchFamily="18" charset="0"/>
                <a:cs typeface="Times New Roman" panose="02020603050405020304" pitchFamily="18" charset="0"/>
              </a:rPr>
              <a:t>Khi người dùng chọn một trong các danh mục có trong danh mục sản phẩm, hiển thị danh sách các sản phẩm theo danh mục mà người dùng chỉ định.</a:t>
            </a:r>
            <a:endParaRPr lang="en-US" dirty="0">
              <a:latin typeface="Times New Roman" panose="02020603050405020304" pitchFamily="18" charset="0"/>
              <a:cs typeface="Times New Roman" panose="02020603050405020304" pitchFamily="18" charset="0"/>
            </a:endParaRPr>
          </a:p>
        </p:txBody>
      </p:sp>
      <p:pic>
        <p:nvPicPr>
          <p:cNvPr id="6" name="Picture 5"/>
          <p:cNvPicPr/>
          <p:nvPr/>
        </p:nvPicPr>
        <p:blipFill>
          <a:blip r:embed="rId1"/>
          <a:stretch>
            <a:fillRect/>
          </a:stretch>
        </p:blipFill>
        <p:spPr>
          <a:xfrm>
            <a:off x="2654590" y="1749647"/>
            <a:ext cx="6900746" cy="4661209"/>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103312" y="330054"/>
            <a:ext cx="9404723" cy="640102"/>
          </a:xfrm>
        </p:spPr>
        <p:txBody>
          <a:bodyPr>
            <a:normAutofit/>
          </a:bodyPr>
          <a:lstStyle/>
          <a:p>
            <a:r>
              <a:rPr lang="en-US" sz="2400">
                <a:solidFill>
                  <a:schemeClr val="tx1"/>
                </a:solidFill>
                <a:latin typeface="Times New Roman" panose="02020603050405020304" pitchFamily="18" charset="0"/>
                <a:cs typeface="Times New Roman" panose="02020603050405020304" pitchFamily="18" charset="0"/>
              </a:rPr>
              <a:t>1.4. </a:t>
            </a:r>
            <a:r>
              <a:rPr lang="en-US" sz="2400" dirty="0">
                <a:solidFill>
                  <a:schemeClr val="tx1"/>
                </a:solidFill>
                <a:latin typeface="Times New Roman" panose="02020603050405020304" pitchFamily="18" charset="0"/>
                <a:cs typeface="Times New Roman" panose="02020603050405020304" pitchFamily="18" charset="0"/>
              </a:rPr>
              <a:t>Tìm kiếm sản phẩm</a:t>
            </a:r>
            <a:endParaRPr lang="en-US" sz="2400" dirty="0">
              <a:solidFill>
                <a:schemeClr val="tx1"/>
              </a:solidFill>
              <a:latin typeface="Times New Roman" panose="02020603050405020304" pitchFamily="18" charset="0"/>
              <a:cs typeface="Times New Roman" panose="02020603050405020304" pitchFamily="18" charset="0"/>
            </a:endParaRPr>
          </a:p>
        </p:txBody>
      </p:sp>
      <p:sp>
        <p:nvSpPr>
          <p:cNvPr id="5" name="Content Placeholder 2"/>
          <p:cNvSpPr>
            <a:spLocks noGrp="1"/>
          </p:cNvSpPr>
          <p:nvPr>
            <p:ph idx="1"/>
          </p:nvPr>
        </p:nvSpPr>
        <p:spPr>
          <a:xfrm>
            <a:off x="1103312" y="970156"/>
            <a:ext cx="10070210" cy="1114028"/>
          </a:xfrm>
        </p:spPr>
        <p:txBody>
          <a:bodyPr/>
          <a:lstStyle/>
          <a:p>
            <a:r>
              <a:rPr lang="en-US" dirty="0">
                <a:latin typeface="Times New Roman" panose="02020603050405020304" pitchFamily="18" charset="0"/>
                <a:cs typeface="Times New Roman" panose="02020603050405020304" pitchFamily="18" charset="0"/>
              </a:rPr>
              <a:t>Nhập bất kì từ khóa nào cần tìm vào trường search nhấn enter hoặc nhấp vào nút tìm kiếm, hệ thống sẽ tìm kiếm và hiển thị danh sách sản phẩm theo tên sản phẩm tương ứng với từ khóa mà người dùng vừa nhập. </a:t>
            </a:r>
            <a:endParaRPr lang="en-US" dirty="0">
              <a:latin typeface="Times New Roman" panose="02020603050405020304" pitchFamily="18" charset="0"/>
              <a:cs typeface="Times New Roman" panose="02020603050405020304" pitchFamily="18" charset="0"/>
            </a:endParaRPr>
          </a:p>
        </p:txBody>
      </p:sp>
      <p:pic>
        <p:nvPicPr>
          <p:cNvPr id="6" name="Picture 5" descr="Screenshot 2021-06-14 174042"/>
          <p:cNvPicPr/>
          <p:nvPr/>
        </p:nvPicPr>
        <p:blipFill>
          <a:blip r:embed="rId1"/>
          <a:stretch>
            <a:fillRect/>
          </a:stretch>
        </p:blipFill>
        <p:spPr>
          <a:xfrm>
            <a:off x="6238778" y="2084184"/>
            <a:ext cx="5726481" cy="3970929"/>
          </a:xfrm>
          <a:prstGeom prst="rect">
            <a:avLst/>
          </a:prstGeom>
        </p:spPr>
      </p:pic>
      <p:pic>
        <p:nvPicPr>
          <p:cNvPr id="7" name="Picture 6" descr="Screenshot 2021-06-14 174151"/>
          <p:cNvPicPr/>
          <p:nvPr/>
        </p:nvPicPr>
        <p:blipFill>
          <a:blip r:embed="rId2"/>
          <a:stretch>
            <a:fillRect/>
          </a:stretch>
        </p:blipFill>
        <p:spPr>
          <a:xfrm>
            <a:off x="133156" y="2084185"/>
            <a:ext cx="5427515" cy="3970928"/>
          </a:xfrm>
          <a:prstGeom prst="rect">
            <a:avLst/>
          </a:prstGeom>
        </p:spPr>
      </p:pic>
      <p:sp>
        <p:nvSpPr>
          <p:cNvPr id="8" name="Right Arrow 5"/>
          <p:cNvSpPr/>
          <p:nvPr/>
        </p:nvSpPr>
        <p:spPr>
          <a:xfrm>
            <a:off x="5720576" y="3863350"/>
            <a:ext cx="417841" cy="412596"/>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103312" y="396962"/>
            <a:ext cx="9404723" cy="662404"/>
          </a:xfrm>
        </p:spPr>
        <p:txBody>
          <a:bodyPr>
            <a:normAutofit/>
          </a:bodyPr>
          <a:lstStyle/>
          <a:p>
            <a:r>
              <a:rPr lang="en-US" sz="2400">
                <a:solidFill>
                  <a:schemeClr val="tx1"/>
                </a:solidFill>
                <a:latin typeface="Times New Roman" panose="02020603050405020304" pitchFamily="18" charset="0"/>
                <a:cs typeface="Times New Roman" panose="02020603050405020304" pitchFamily="18" charset="0"/>
              </a:rPr>
              <a:t>1.5. </a:t>
            </a:r>
            <a:r>
              <a:rPr lang="en-US" sz="2400" dirty="0">
                <a:solidFill>
                  <a:schemeClr val="tx1"/>
                </a:solidFill>
                <a:latin typeface="Times New Roman" panose="02020603050405020304" pitchFamily="18" charset="0"/>
                <a:cs typeface="Times New Roman" panose="02020603050405020304" pitchFamily="18" charset="0"/>
              </a:rPr>
              <a:t>Chức năng xem chi tiết sản phẩm</a:t>
            </a:r>
            <a:endParaRPr lang="en-US" sz="2400" dirty="0">
              <a:solidFill>
                <a:schemeClr val="tx1"/>
              </a:solidFill>
              <a:latin typeface="Times New Roman" panose="02020603050405020304" pitchFamily="18" charset="0"/>
              <a:cs typeface="Times New Roman" panose="02020603050405020304" pitchFamily="18" charset="0"/>
            </a:endParaRPr>
          </a:p>
        </p:txBody>
      </p:sp>
      <p:sp>
        <p:nvSpPr>
          <p:cNvPr id="5" name="Content Placeholder 2"/>
          <p:cNvSpPr>
            <a:spLocks noGrp="1"/>
          </p:cNvSpPr>
          <p:nvPr>
            <p:ph idx="1"/>
          </p:nvPr>
        </p:nvSpPr>
        <p:spPr>
          <a:xfrm>
            <a:off x="1103312" y="1059366"/>
            <a:ext cx="10014454" cy="701433"/>
          </a:xfrm>
        </p:spPr>
        <p:txBody>
          <a:bodyPr/>
          <a:lstStyle/>
          <a:p>
            <a:r>
              <a:rPr lang="en-US" dirty="0">
                <a:latin typeface="Times New Roman" panose="02020603050405020304" pitchFamily="18" charset="0"/>
                <a:cs typeface="Times New Roman" panose="02020603050405020304" pitchFamily="18" charset="0"/>
              </a:rPr>
              <a:t>Chức năng này cho phép người dùng có thể xem các thông tin chi tiết của sản phẩm, từ đó lựa chọn sản phẩm thích hợp để đặt hàng.</a:t>
            </a:r>
            <a:endParaRPr lang="en-US" dirty="0">
              <a:latin typeface="Times New Roman" panose="02020603050405020304" pitchFamily="18" charset="0"/>
              <a:cs typeface="Times New Roman" panose="02020603050405020304" pitchFamily="18" charset="0"/>
            </a:endParaRPr>
          </a:p>
          <a:p>
            <a:endParaRPr lang="en-US" dirty="0"/>
          </a:p>
        </p:txBody>
      </p:sp>
      <p:pic>
        <p:nvPicPr>
          <p:cNvPr id="6" name="Picture 5"/>
          <p:cNvPicPr/>
          <p:nvPr/>
        </p:nvPicPr>
        <p:blipFill>
          <a:blip r:embed="rId1"/>
          <a:stretch>
            <a:fillRect/>
          </a:stretch>
        </p:blipFill>
        <p:spPr>
          <a:xfrm>
            <a:off x="2154578" y="1863926"/>
            <a:ext cx="7302190" cy="4548024"/>
          </a:xfrm>
          <a:prstGeom prst="rect">
            <a:avLst/>
          </a:prstGeom>
        </p:spPr>
      </p:pic>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0</TotalTime>
  <Words>9071</Words>
  <Application>WPS Presentation</Application>
  <PresentationFormat>Widescreen</PresentationFormat>
  <Paragraphs>246</Paragraphs>
  <Slides>52</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52</vt:i4>
      </vt:variant>
    </vt:vector>
  </HeadingPairs>
  <TitlesOfParts>
    <vt:vector size="64" baseType="lpstr">
      <vt:lpstr>Arial</vt:lpstr>
      <vt:lpstr>SimSun</vt:lpstr>
      <vt:lpstr>Wingdings</vt:lpstr>
      <vt:lpstr>Wingdings 3</vt:lpstr>
      <vt:lpstr>Symbol</vt:lpstr>
      <vt:lpstr>Arial</vt:lpstr>
      <vt:lpstr>Times New Roman</vt:lpstr>
      <vt:lpstr>Microsoft YaHei</vt:lpstr>
      <vt:lpstr>Arial Unicode MS</vt:lpstr>
      <vt:lpstr>Trebuchet MS</vt:lpstr>
      <vt:lpstr>Calibri</vt:lpstr>
      <vt:lpstr>Facet</vt:lpstr>
      <vt:lpstr>       Báo cáo đồ án Backend Web 2   SHOP BÁN THỰC PHẨM FARM STORE</vt:lpstr>
      <vt:lpstr>I. Giới thiệu Webside</vt:lpstr>
      <vt:lpstr>II. Sơ đồ Use case và mô tả CSDL</vt:lpstr>
      <vt:lpstr>2. Mô tả CSDL</vt:lpstr>
      <vt:lpstr>III. Chức năng</vt:lpstr>
      <vt:lpstr>1.2. Xem danh sách sản phẩm mới nhất và nhiều lượt xem nhất</vt:lpstr>
      <vt:lpstr>1.3. Xem danh sách sản phẩm theo danh mục</vt:lpstr>
      <vt:lpstr>1.4. Tìm kiếm sản phẩm</vt:lpstr>
      <vt:lpstr>1.5. Chức năng xem chi tiết sản phẩm</vt:lpstr>
      <vt:lpstr>III. Chức năng</vt:lpstr>
      <vt:lpstr>PowerPoint 演示文稿</vt:lpstr>
      <vt:lpstr>PowerPoint 演示文稿</vt:lpstr>
      <vt:lpstr>2.3. Quên mật khẩu</vt:lpstr>
      <vt:lpstr>2.4. Đổi mật khẩu</vt:lpstr>
      <vt:lpstr>2.5. Đăng xuất</vt:lpstr>
      <vt:lpstr>2.6. Sửa thông tin cá nhân</vt:lpstr>
      <vt:lpstr>2.7. Xóa tài khoản mà người dùng đã đăng kí</vt:lpstr>
      <vt:lpstr>2.8. Chức năng bình luận</vt:lpstr>
      <vt:lpstr>2.9. Chức năng đánh giá sản phẩm</vt:lpstr>
      <vt:lpstr>PowerPoint 演示文稿</vt:lpstr>
      <vt:lpstr>PowerPoint 演示文稿</vt:lpstr>
      <vt:lpstr>PowerPoint 演示文稿</vt:lpstr>
      <vt:lpstr>PowerPoint 演示文稿</vt:lpstr>
      <vt:lpstr>2.10. Xem danh sách sản phẩm mới nhất và nhiều lượt xem nhất</vt:lpstr>
      <vt:lpstr>2.11. Xem danh sách sản phẩm theo danh mục</vt:lpstr>
      <vt:lpstr>2.12. Tìm kiếm sản phẩm</vt:lpstr>
      <vt:lpstr>2.13. Chức năng xem chi tiết sản phẩm</vt:lpstr>
      <vt:lpstr>2.14. Chức năng xem lịch sử đơn hàng và xem chi tiết đơn hàng</vt:lpstr>
      <vt:lpstr>2.15. Chức năng giỏ hàng </vt:lpstr>
      <vt:lpstr>2.16. Chức năng thanh toán </vt:lpstr>
      <vt:lpstr>PowerPoint 演示文稿</vt:lpstr>
      <vt:lpstr>PowerPoint 演示文稿</vt:lpstr>
      <vt:lpstr>2. Chức năng của người quản trị</vt:lpstr>
      <vt:lpstr>2.2. Chức năng đăng xuất</vt:lpstr>
      <vt:lpstr>2.3. Quản trị danh mục </vt:lpstr>
      <vt:lpstr>PowerPoint 演示文稿</vt:lpstr>
      <vt:lpstr>2.3.2. Thêm danh mục sản phẩm</vt:lpstr>
      <vt:lpstr>2.3.3. Cập nhật danh mục sản phẩm</vt:lpstr>
      <vt:lpstr>2.3.4. Xóa danh mục sản phẩm</vt:lpstr>
      <vt:lpstr>2.4. Quản trị sản phẩm</vt:lpstr>
      <vt:lpstr>2.4.2. Thêm sản phẩm</vt:lpstr>
      <vt:lpstr>2.4.3. Cập nhật sản phẩm</vt:lpstr>
      <vt:lpstr>PowerPoint 演示文稿</vt:lpstr>
      <vt:lpstr>2.4.4. Xóa sản phẩm</vt:lpstr>
      <vt:lpstr>2.5. Quản trị người dùng</vt:lpstr>
      <vt:lpstr>2.5.2. Xóa tài khoản người dùng </vt:lpstr>
      <vt:lpstr>2.6. Quản trị đơn hàng</vt:lpstr>
      <vt:lpstr>2.6.2. Hiển thị chi tiết đơn hàng </vt:lpstr>
      <vt:lpstr>PowerPoint 演示文稿</vt:lpstr>
      <vt:lpstr>2.7. Quản trị đánh giá</vt:lpstr>
      <vt:lpstr>IV. Tổng kết </vt:lpstr>
      <vt:lpstr>Cám ơn mọi người đã lắng nghe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Trường Cao Đẳng Công Nghệ Thủ Đức Khoa: Công Nghệ Thông Tin         Báo cáo đồ án Backend Web 2  SHOP BÁN THỰC PHẨM SẠCH ONLINE </dc:title>
  <dc:creator>Dell</dc:creator>
  <cp:lastModifiedBy>google1569739653</cp:lastModifiedBy>
  <cp:revision>58</cp:revision>
  <dcterms:created xsi:type="dcterms:W3CDTF">2021-06-13T02:30:00Z</dcterms:created>
  <dcterms:modified xsi:type="dcterms:W3CDTF">2021-06-23T00:22:06Z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1033-11.2.0.10176</vt:lpwstr>
  </property>
</Properties>
</file>