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82" r:id="rId6"/>
    <p:sldId id="276" r:id="rId7"/>
    <p:sldId id="269" r:id="rId8"/>
    <p:sldId id="281" r:id="rId9"/>
    <p:sldId id="286" r:id="rId10"/>
    <p:sldId id="283" r:id="rId11"/>
    <p:sldId id="291" r:id="rId12"/>
    <p:sldId id="294" r:id="rId13"/>
    <p:sldId id="284" r:id="rId14"/>
    <p:sldId id="289" r:id="rId15"/>
    <p:sldId id="293" r:id="rId16"/>
    <p:sldId id="295" r:id="rId17"/>
    <p:sldId id="292" r:id="rId18"/>
    <p:sldId id="285" r:id="rId19"/>
    <p:sldId id="287" r:id="rId20"/>
    <p:sldId id="290" r:id="rId21"/>
    <p:sldId id="266" r:id="rId22"/>
    <p:sldId id="265" r:id="rId23"/>
    <p:sldId id="263" r:id="rId24"/>
    <p:sldId id="264" r:id="rId25"/>
    <p:sldId id="272" r:id="rId26"/>
    <p:sldId id="273" r:id="rId27"/>
    <p:sldId id="296" r:id="rId28"/>
    <p:sldId id="261" r:id="rId29"/>
    <p:sldId id="268" r:id="rId30"/>
    <p:sldId id="270" r:id="rId31"/>
    <p:sldId id="271" r:id="rId32"/>
    <p:sldId id="277" r:id="rId33"/>
    <p:sldId id="259" r:id="rId34"/>
    <p:sldId id="260" r:id="rId35"/>
    <p:sldId id="279" r:id="rId36"/>
    <p:sldId id="28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A77B-0BE4-4B95-81E8-51EE64E3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6E4A6-44E4-4E54-BAEA-1E6A0EC75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4969-5C4E-4A68-8729-07A95F50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9759A-C957-418F-B435-9581316E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F48EA-623F-41DC-B919-B1E872D4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0CAA-AA60-4AEC-8B22-5B639BAD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A29A6-4E18-4FB8-B44E-529B534E5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D28F6-E5C3-4073-8A37-408F6434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637E-84A1-4269-A065-C10386CC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30550-5B93-4FA7-9CAE-DA6C8237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8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4F5FB-CE6E-4CB8-9134-2A9354B8F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142CA-E877-471A-9FCE-A78A92693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2933-10A7-4CD7-BF1D-1DC1C3BE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E21DA-B511-4B4B-A916-8824CF1C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0597-A726-4440-9691-C15F14D0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7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8C5F-570D-4433-BC38-77B2E865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ECB2-ED01-45EF-AC10-D967C70D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FF680-780D-4FA7-BAF7-3DF2E494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8B5D0-7DD2-43AA-8FDF-7134BA7C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5604-8EB9-436E-87C4-ED7CDF50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9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D06B-330B-4718-9F72-9CB049B3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37A6F-F0DE-41EB-8BB5-6FFA26CFD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EBECE-8F39-4D25-8C3C-D8C3C458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59662-9876-46F5-9662-21B0B197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DA42A-FBF2-41BC-B999-600AFE55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0AC7-C8C5-49F5-9AE5-23EB60DB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C4A7-5658-4311-B793-156A31187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D9615-CD87-473C-87B3-1426CA588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BDD12-B141-445A-96AC-1B2FD2DA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1881F-E22C-4383-89A4-55261EF5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8B88D-4C65-471A-ADED-BE56FF46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1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F5B0-1803-4045-8A54-2A9DC0AF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6E03F-52C8-49F6-B28A-6BE71743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9B60-4D5F-4EE8-9154-B13396FA9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49892-F628-46CF-B868-4B3B0E1C3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C7F57-E779-456B-B606-2695EC1BE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846E7-0C96-4A78-A38A-5550BF52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CDF50-615F-4877-AC25-B13E7DA7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15B77-C38A-4F56-8124-D398E346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99B3-A286-460E-B8D0-54814447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54EA4-B7E7-4273-A5A3-F3571B0F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2EF58-38E5-4EB9-8AC2-5D74AFD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B47F1-8B52-4714-B43A-0DF4D405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967D3-3438-4522-BDA1-899BDE2D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55821-A11B-4BEE-8B4C-BB629292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820F9-0456-450A-84FB-8E318674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2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7C1E-3D94-464B-AF90-B356D953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5FCF-B9A0-4678-A2DC-36A0F3BC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FB4B7-37DA-4B58-A7C6-E660C36B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22705-4D2B-4B93-B026-A6319E5E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9041F-46C9-481B-B2F7-B158B146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F7223-BEEB-429D-9735-BBF2B30B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2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1F78-432D-4245-B1B4-7803E270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3A0C5-85AC-4AF9-BCF9-617256ACA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38E0A-42E9-456F-B0D6-0A25F88DB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570C3-E663-43D8-B692-18FD4A84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186C3-90C2-49D2-853D-A153E2A7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95C3D-1009-45BE-830B-E86851D7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6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B273B-B43E-4AB3-9481-51C8ABB7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2DC14-08F0-4A64-921C-D30F706FD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02EC5-3D9A-4E25-9713-A3EC33222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2F00D-E2D0-4406-BA14-6726A66E1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4FC34-C53F-41E8-AADB-98B756955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3609-DA81-43E5-BFBE-5BDEAD9A2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>
                <a:solidFill>
                  <a:srgbClr val="C00000"/>
                </a:solidFill>
              </a:rPr>
              <a:t>F</a:t>
            </a:r>
            <a:r>
              <a:rPr lang="en-US"/>
              <a:t>unctional </a:t>
            </a:r>
            <a:r>
              <a:rPr lang="en-US" sz="9600">
                <a:solidFill>
                  <a:srgbClr val="C00000"/>
                </a:solidFill>
              </a:rPr>
              <a:t>P</a:t>
            </a:r>
            <a:r>
              <a:rPr lang="en-US"/>
              <a:t>rogramming </a:t>
            </a:r>
            <a:r>
              <a:rPr lang="en-US">
                <a:solidFill>
                  <a:srgbClr val="C00000"/>
                </a:solidFill>
              </a:rPr>
              <a:t>.</a:t>
            </a:r>
            <a:r>
              <a:rPr lang="en-US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792A7-42E5-4384-BCBB-8CD26029F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Levan Roinishvili</a:t>
            </a: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13942123-38FC-45BE-9D67-1AEADDD77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261" y="4429919"/>
            <a:ext cx="3048006" cy="218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6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38DDBA-6A91-4BCC-A7F1-00B3DAF66C10}"/>
              </a:ext>
            </a:extLst>
          </p:cNvPr>
          <p:cNvSpPr txBox="1"/>
          <p:nvPr/>
        </p:nvSpPr>
        <p:spPr>
          <a:xfrm>
            <a:off x="1418095" y="1557469"/>
            <a:ext cx="316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Important ideas</a:t>
            </a:r>
            <a:endParaRPr lang="en-US" sz="360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2F620-DA99-4F7D-899D-9B5EDFA686BB}"/>
              </a:ext>
            </a:extLst>
          </p:cNvPr>
          <p:cNvSpPr txBox="1"/>
          <p:nvPr/>
        </p:nvSpPr>
        <p:spPr>
          <a:xfrm>
            <a:off x="1418095" y="2347077"/>
            <a:ext cx="50258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Pure functions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Stateless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Immutability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Higher-order functions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C5AE4F-6F60-4005-AFED-A06C9DE20741}"/>
              </a:ext>
            </a:extLst>
          </p:cNvPr>
          <p:cNvCxnSpPr/>
          <p:nvPr/>
        </p:nvCxnSpPr>
        <p:spPr>
          <a:xfrm>
            <a:off x="595086" y="4618494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E04023-0269-426F-B042-5537322CCE3E}"/>
              </a:ext>
            </a:extLst>
          </p:cNvPr>
          <p:cNvCxnSpPr/>
          <p:nvPr/>
        </p:nvCxnSpPr>
        <p:spPr>
          <a:xfrm>
            <a:off x="595086" y="4081220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8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A900E2-8A36-4248-9408-3E63CC1D57E4}"/>
              </a:ext>
            </a:extLst>
          </p:cNvPr>
          <p:cNvSpPr txBox="1"/>
          <p:nvPr/>
        </p:nvSpPr>
        <p:spPr>
          <a:xfrm>
            <a:off x="1449439" y="3243019"/>
            <a:ext cx="27619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tester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add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subtract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polite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compose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E03782-2815-40CF-8669-76B5FDF2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1">
                <a:solidFill>
                  <a:schemeClr val="accent1"/>
                </a:solidFill>
              </a:rPr>
              <a:t>Higher-order</a:t>
            </a:r>
            <a:r>
              <a:rPr lang="en-US" sz="4400"/>
              <a:t>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3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AC36A5-0793-4113-A676-1A52BB35E300}"/>
              </a:ext>
            </a:extLst>
          </p:cNvPr>
          <p:cNvSpPr txBox="1"/>
          <p:nvPr/>
        </p:nvSpPr>
        <p:spPr>
          <a:xfrm>
            <a:off x="691622" y="1812802"/>
            <a:ext cx="5013054" cy="4524315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)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/** Not a pure function */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countPrimes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countPrimes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2D097-7669-42DC-9C81-F0458207ADE7}"/>
              </a:ext>
            </a:extLst>
          </p:cNvPr>
          <p:cNvCxnSpPr>
            <a:cxnSpLocks/>
          </p:cNvCxnSpPr>
          <p:nvPr/>
        </p:nvCxnSpPr>
        <p:spPr>
          <a:xfrm>
            <a:off x="2621613" y="4576077"/>
            <a:ext cx="8413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B61-ED70-429C-9067-1C71E76D66E2}"/>
              </a:ext>
            </a:extLst>
          </p:cNvPr>
          <p:cNvCxnSpPr>
            <a:cxnSpLocks/>
          </p:cNvCxnSpPr>
          <p:nvPr/>
        </p:nvCxnSpPr>
        <p:spPr>
          <a:xfrm>
            <a:off x="1704913" y="2117270"/>
            <a:ext cx="91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BDF8BD-9B23-4F2C-928F-A4210A84DCF1}"/>
              </a:ext>
            </a:extLst>
          </p:cNvPr>
          <p:cNvCxnSpPr>
            <a:cxnSpLocks/>
          </p:cNvCxnSpPr>
          <p:nvPr/>
        </p:nvCxnSpPr>
        <p:spPr>
          <a:xfrm flipH="1" flipV="1">
            <a:off x="1746209" y="2182762"/>
            <a:ext cx="875404" cy="23933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D295AC-5E42-4E62-9AA8-BAAD150B64DE}"/>
              </a:ext>
            </a:extLst>
          </p:cNvPr>
          <p:cNvSpPr txBox="1"/>
          <p:nvPr/>
        </p:nvSpPr>
        <p:spPr>
          <a:xfrm>
            <a:off x="6039956" y="1812802"/>
            <a:ext cx="5013054" cy="4524315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)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Slightly more functional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counter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counter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err="1">
                <a:solidFill>
                  <a:srgbClr val="FF0000"/>
                </a:solidFill>
                <a:latin typeface="Consolas" panose="020B0609020204030204" pitchFamily="49" charset="0"/>
              </a:rPr>
              <a:t>isPrime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3E7758D-BEA7-4621-A90B-CDBF929D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1">
                <a:solidFill>
                  <a:schemeClr val="accent1"/>
                </a:solidFill>
              </a:rPr>
              <a:t>Higher-order</a:t>
            </a:r>
            <a:r>
              <a:rPr lang="en-US" sz="4400"/>
              <a:t>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0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5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5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5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5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5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5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5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5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5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5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50"/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7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38DDBA-6A91-4BCC-A7F1-00B3DAF66C10}"/>
              </a:ext>
            </a:extLst>
          </p:cNvPr>
          <p:cNvSpPr txBox="1"/>
          <p:nvPr/>
        </p:nvSpPr>
        <p:spPr>
          <a:xfrm>
            <a:off x="1418095" y="1557469"/>
            <a:ext cx="316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Important ideas</a:t>
            </a:r>
            <a:endParaRPr lang="en-US" sz="360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2F620-DA99-4F7D-899D-9B5EDFA686BB}"/>
              </a:ext>
            </a:extLst>
          </p:cNvPr>
          <p:cNvSpPr txBox="1"/>
          <p:nvPr/>
        </p:nvSpPr>
        <p:spPr>
          <a:xfrm>
            <a:off x="1418095" y="2347077"/>
            <a:ext cx="50258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Pure functions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Stateless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Immutability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Higher-order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Closure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C5AE4F-6F60-4005-AFED-A06C9DE20741}"/>
              </a:ext>
            </a:extLst>
          </p:cNvPr>
          <p:cNvCxnSpPr/>
          <p:nvPr/>
        </p:nvCxnSpPr>
        <p:spPr>
          <a:xfrm>
            <a:off x="595086" y="5122189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AB25EB-DD0F-4267-9A6D-DAA2DB0C71A2}"/>
              </a:ext>
            </a:extLst>
          </p:cNvPr>
          <p:cNvCxnSpPr/>
          <p:nvPr/>
        </p:nvCxnSpPr>
        <p:spPr>
          <a:xfrm>
            <a:off x="595086" y="4600413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2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001B8C-292C-4928-9AAC-CA0584661FC3}"/>
              </a:ext>
            </a:extLst>
          </p:cNvPr>
          <p:cNvSpPr txBox="1"/>
          <p:nvPr/>
        </p:nvSpPr>
        <p:spPr>
          <a:xfrm>
            <a:off x="860156" y="2222382"/>
            <a:ext cx="5563891" cy="3108543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DCDCAA"/>
                </a:solidFill>
                <a:latin typeface="Consolas" panose="020B0609020204030204" pitchFamily="49" charset="0"/>
              </a:rPr>
              <a:t>constant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80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8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4FC1FF"/>
                </a:solidFill>
                <a:latin typeface="Consolas" panose="020B0609020204030204" pitchFamily="49" charset="0"/>
              </a:rPr>
              <a:t>k</a:t>
            </a:r>
            <a:endParaRPr lang="en-US" sz="2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en-US" sz="2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BDC1B33-F3F0-4A38-8E81-A7A06FCE5E54}"/>
              </a:ext>
            </a:extLst>
          </p:cNvPr>
          <p:cNvSpPr/>
          <p:nvPr/>
        </p:nvSpPr>
        <p:spPr>
          <a:xfrm>
            <a:off x="1332854" y="3053167"/>
            <a:ext cx="4827722" cy="1495586"/>
          </a:xfrm>
          <a:custGeom>
            <a:avLst/>
            <a:gdLst>
              <a:gd name="connsiteX0" fmla="*/ 1728061 w 4827722"/>
              <a:gd name="connsiteY0" fmla="*/ 0 h 2123267"/>
              <a:gd name="connsiteX1" fmla="*/ 4827722 w 4827722"/>
              <a:gd name="connsiteY1" fmla="*/ 0 h 2123267"/>
              <a:gd name="connsiteX2" fmla="*/ 4827722 w 4827722"/>
              <a:gd name="connsiteY2" fmla="*/ 2123267 h 2123267"/>
              <a:gd name="connsiteX3" fmla="*/ 0 w 4827722"/>
              <a:gd name="connsiteY3" fmla="*/ 2123267 h 2123267"/>
              <a:gd name="connsiteX4" fmla="*/ 0 w 4827722"/>
              <a:gd name="connsiteY4" fmla="*/ 550189 h 2123267"/>
              <a:gd name="connsiteX5" fmla="*/ 1704814 w 4827722"/>
              <a:gd name="connsiteY5" fmla="*/ 550189 h 2123267"/>
              <a:gd name="connsiteX6" fmla="*/ 1728061 w 4827722"/>
              <a:gd name="connsiteY6" fmla="*/ 0 h 2123267"/>
              <a:gd name="connsiteX0" fmla="*/ 1728061 w 4827722"/>
              <a:gd name="connsiteY0" fmla="*/ 0 h 2123267"/>
              <a:gd name="connsiteX1" fmla="*/ 4827722 w 4827722"/>
              <a:gd name="connsiteY1" fmla="*/ 0 h 2123267"/>
              <a:gd name="connsiteX2" fmla="*/ 4827722 w 4827722"/>
              <a:gd name="connsiteY2" fmla="*/ 2123267 h 2123267"/>
              <a:gd name="connsiteX3" fmla="*/ 0 w 4827722"/>
              <a:gd name="connsiteY3" fmla="*/ 2123267 h 2123267"/>
              <a:gd name="connsiteX4" fmla="*/ 0 w 4827722"/>
              <a:gd name="connsiteY4" fmla="*/ 550189 h 2123267"/>
              <a:gd name="connsiteX5" fmla="*/ 1697065 w 4827722"/>
              <a:gd name="connsiteY5" fmla="*/ 715210 h 2123267"/>
              <a:gd name="connsiteX6" fmla="*/ 1728061 w 4827722"/>
              <a:gd name="connsiteY6" fmla="*/ 0 h 2123267"/>
              <a:gd name="connsiteX0" fmla="*/ 1728061 w 4827722"/>
              <a:gd name="connsiteY0" fmla="*/ 0 h 2123267"/>
              <a:gd name="connsiteX1" fmla="*/ 4827722 w 4827722"/>
              <a:gd name="connsiteY1" fmla="*/ 0 h 2123267"/>
              <a:gd name="connsiteX2" fmla="*/ 4827722 w 4827722"/>
              <a:gd name="connsiteY2" fmla="*/ 2123267 h 2123267"/>
              <a:gd name="connsiteX3" fmla="*/ 0 w 4827722"/>
              <a:gd name="connsiteY3" fmla="*/ 2123267 h 2123267"/>
              <a:gd name="connsiteX4" fmla="*/ 0 w 4827722"/>
              <a:gd name="connsiteY4" fmla="*/ 715210 h 2123267"/>
              <a:gd name="connsiteX5" fmla="*/ 1697065 w 4827722"/>
              <a:gd name="connsiteY5" fmla="*/ 715210 h 2123267"/>
              <a:gd name="connsiteX6" fmla="*/ 1728061 w 4827722"/>
              <a:gd name="connsiteY6" fmla="*/ 0 h 2123267"/>
              <a:gd name="connsiteX0" fmla="*/ 1681566 w 4827722"/>
              <a:gd name="connsiteY0" fmla="*/ 0 h 2123267"/>
              <a:gd name="connsiteX1" fmla="*/ 4827722 w 4827722"/>
              <a:gd name="connsiteY1" fmla="*/ 0 h 2123267"/>
              <a:gd name="connsiteX2" fmla="*/ 4827722 w 4827722"/>
              <a:gd name="connsiteY2" fmla="*/ 2123267 h 2123267"/>
              <a:gd name="connsiteX3" fmla="*/ 0 w 4827722"/>
              <a:gd name="connsiteY3" fmla="*/ 2123267 h 2123267"/>
              <a:gd name="connsiteX4" fmla="*/ 0 w 4827722"/>
              <a:gd name="connsiteY4" fmla="*/ 715210 h 2123267"/>
              <a:gd name="connsiteX5" fmla="*/ 1697065 w 4827722"/>
              <a:gd name="connsiteY5" fmla="*/ 715210 h 2123267"/>
              <a:gd name="connsiteX6" fmla="*/ 1681566 w 4827722"/>
              <a:gd name="connsiteY6" fmla="*/ 0 h 2123267"/>
              <a:gd name="connsiteX0" fmla="*/ 1697064 w 4827722"/>
              <a:gd name="connsiteY0" fmla="*/ 0 h 2123267"/>
              <a:gd name="connsiteX1" fmla="*/ 4827722 w 4827722"/>
              <a:gd name="connsiteY1" fmla="*/ 0 h 2123267"/>
              <a:gd name="connsiteX2" fmla="*/ 4827722 w 4827722"/>
              <a:gd name="connsiteY2" fmla="*/ 2123267 h 2123267"/>
              <a:gd name="connsiteX3" fmla="*/ 0 w 4827722"/>
              <a:gd name="connsiteY3" fmla="*/ 2123267 h 2123267"/>
              <a:gd name="connsiteX4" fmla="*/ 0 w 4827722"/>
              <a:gd name="connsiteY4" fmla="*/ 715210 h 2123267"/>
              <a:gd name="connsiteX5" fmla="*/ 1697065 w 4827722"/>
              <a:gd name="connsiteY5" fmla="*/ 715210 h 2123267"/>
              <a:gd name="connsiteX6" fmla="*/ 1697064 w 4827722"/>
              <a:gd name="connsiteY6" fmla="*/ 0 h 212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27722" h="2123267">
                <a:moveTo>
                  <a:pt x="1697064" y="0"/>
                </a:moveTo>
                <a:lnTo>
                  <a:pt x="4827722" y="0"/>
                </a:lnTo>
                <a:lnTo>
                  <a:pt x="4827722" y="2123267"/>
                </a:lnTo>
                <a:lnTo>
                  <a:pt x="0" y="2123267"/>
                </a:lnTo>
                <a:lnTo>
                  <a:pt x="0" y="715210"/>
                </a:lnTo>
                <a:lnTo>
                  <a:pt x="1697065" y="715210"/>
                </a:lnTo>
                <a:cubicBezTo>
                  <a:pt x="1697065" y="476807"/>
                  <a:pt x="1697064" y="238403"/>
                  <a:pt x="1697064" y="0"/>
                </a:cubicBezTo>
                <a:close/>
              </a:path>
            </a:pathLst>
          </a:cu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537EAE-0535-4612-8F64-BAC6C7370C67}"/>
              </a:ext>
            </a:extLst>
          </p:cNvPr>
          <p:cNvCxnSpPr/>
          <p:nvPr/>
        </p:nvCxnSpPr>
        <p:spPr>
          <a:xfrm>
            <a:off x="3766088" y="3927148"/>
            <a:ext cx="3952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B62BF1-3643-4A27-BC2C-41A2598250C7}"/>
              </a:ext>
            </a:extLst>
          </p:cNvPr>
          <p:cNvCxnSpPr/>
          <p:nvPr/>
        </p:nvCxnSpPr>
        <p:spPr>
          <a:xfrm>
            <a:off x="4355025" y="2695406"/>
            <a:ext cx="3952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4958BC-46A9-4CBA-8C67-1259118C76C9}"/>
              </a:ext>
            </a:extLst>
          </p:cNvPr>
          <p:cNvSpPr txBox="1"/>
          <p:nvPr/>
        </p:nvSpPr>
        <p:spPr>
          <a:xfrm>
            <a:off x="6739180" y="2849930"/>
            <a:ext cx="4592664" cy="2308324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constant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// returns a function</a:t>
            </a:r>
            <a:endParaRPr lang="en-US" sz="160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 </a:t>
            </a:r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returns 3</a:t>
            </a: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 </a:t>
            </a:r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returns 3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 </a:t>
            </a:r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returns 3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 </a:t>
            </a:r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returns 3</a:t>
            </a: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. . .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returns 3</a:t>
            </a: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. . .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39DDD7-CDCA-4693-997F-AF661B06DD66}"/>
              </a:ext>
            </a:extLst>
          </p:cNvPr>
          <p:cNvCxnSpPr>
            <a:cxnSpLocks/>
          </p:cNvCxnSpPr>
          <p:nvPr/>
        </p:nvCxnSpPr>
        <p:spPr>
          <a:xfrm flipV="1">
            <a:off x="4161294" y="2695406"/>
            <a:ext cx="371960" cy="12317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A9C76D7F-5071-45C8-9809-4E2AEFB0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/>
              <a:t>Closure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D30DE6-162C-4203-B8A7-A7C996A332A2}"/>
              </a:ext>
            </a:extLst>
          </p:cNvPr>
          <p:cNvSpPr txBox="1"/>
          <p:nvPr/>
        </p:nvSpPr>
        <p:spPr>
          <a:xfrm>
            <a:off x="6773843" y="5578257"/>
            <a:ext cx="4592665" cy="584775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How is this useful?</a:t>
            </a:r>
            <a:endParaRPr lang="en-US" sz="160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ages =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ages.map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constant(0)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5" grpId="0" uiExpand="1" build="p" animBg="1"/>
      <p:bldP spid="21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001B8C-292C-4928-9AAC-CA0584661FC3}"/>
              </a:ext>
            </a:extLst>
          </p:cNvPr>
          <p:cNvSpPr txBox="1"/>
          <p:nvPr/>
        </p:nvSpPr>
        <p:spPr>
          <a:xfrm>
            <a:off x="300688" y="2222382"/>
            <a:ext cx="5563891" cy="353943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sz="2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80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4FC1FF"/>
                </a:solidFill>
                <a:latin typeface="Consolas" panose="020B0609020204030204" pitchFamily="49" charset="0"/>
              </a:rPr>
              <a:t>sum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8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80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en-US" sz="2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4FC1FF"/>
                </a:solidFill>
                <a:latin typeface="Consolas" panose="020B0609020204030204" pitchFamily="49" charset="0"/>
              </a:rPr>
              <a:t>sum</a:t>
            </a:r>
            <a:endParaRPr lang="en-US" sz="2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en-US" sz="2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BDC1B33-F3F0-4A38-8E81-A7A06FCE5E54}"/>
              </a:ext>
            </a:extLst>
          </p:cNvPr>
          <p:cNvSpPr/>
          <p:nvPr/>
        </p:nvSpPr>
        <p:spPr>
          <a:xfrm>
            <a:off x="773386" y="3053166"/>
            <a:ext cx="4827722" cy="2045776"/>
          </a:xfrm>
          <a:custGeom>
            <a:avLst/>
            <a:gdLst>
              <a:gd name="connsiteX0" fmla="*/ 1728061 w 4827722"/>
              <a:gd name="connsiteY0" fmla="*/ 0 h 2123267"/>
              <a:gd name="connsiteX1" fmla="*/ 4827722 w 4827722"/>
              <a:gd name="connsiteY1" fmla="*/ 0 h 2123267"/>
              <a:gd name="connsiteX2" fmla="*/ 4827722 w 4827722"/>
              <a:gd name="connsiteY2" fmla="*/ 2123267 h 2123267"/>
              <a:gd name="connsiteX3" fmla="*/ 0 w 4827722"/>
              <a:gd name="connsiteY3" fmla="*/ 2123267 h 2123267"/>
              <a:gd name="connsiteX4" fmla="*/ 0 w 4827722"/>
              <a:gd name="connsiteY4" fmla="*/ 550189 h 2123267"/>
              <a:gd name="connsiteX5" fmla="*/ 1704814 w 4827722"/>
              <a:gd name="connsiteY5" fmla="*/ 550189 h 2123267"/>
              <a:gd name="connsiteX6" fmla="*/ 1728061 w 4827722"/>
              <a:gd name="connsiteY6" fmla="*/ 0 h 212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27722" h="2123267">
                <a:moveTo>
                  <a:pt x="1728061" y="0"/>
                </a:moveTo>
                <a:lnTo>
                  <a:pt x="4827722" y="0"/>
                </a:lnTo>
                <a:lnTo>
                  <a:pt x="4827722" y="2123267"/>
                </a:lnTo>
                <a:lnTo>
                  <a:pt x="0" y="2123267"/>
                </a:lnTo>
                <a:lnTo>
                  <a:pt x="0" y="550189"/>
                </a:lnTo>
                <a:lnTo>
                  <a:pt x="1704814" y="550189"/>
                </a:lnTo>
                <a:lnTo>
                  <a:pt x="1728061" y="0"/>
                </a:lnTo>
                <a:close/>
              </a:path>
            </a:pathLst>
          </a:cu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537EAE-0535-4612-8F64-BAC6C7370C67}"/>
              </a:ext>
            </a:extLst>
          </p:cNvPr>
          <p:cNvCxnSpPr/>
          <p:nvPr/>
        </p:nvCxnSpPr>
        <p:spPr>
          <a:xfrm>
            <a:off x="4190763" y="3961101"/>
            <a:ext cx="3952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B62BF1-3643-4A27-BC2C-41A2598250C7}"/>
              </a:ext>
            </a:extLst>
          </p:cNvPr>
          <p:cNvCxnSpPr/>
          <p:nvPr/>
        </p:nvCxnSpPr>
        <p:spPr>
          <a:xfrm>
            <a:off x="2847577" y="2718653"/>
            <a:ext cx="3952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4958BC-46A9-4CBA-8C67-1259118C76C9}"/>
              </a:ext>
            </a:extLst>
          </p:cNvPr>
          <p:cNvSpPr txBox="1"/>
          <p:nvPr/>
        </p:nvSpPr>
        <p:spPr>
          <a:xfrm>
            <a:off x="6404319" y="2237553"/>
            <a:ext cx="5284360" cy="1077218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17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 </a:t>
            </a:r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returns a function</a:t>
            </a:r>
          </a:p>
          <a:p>
            <a:endParaRPr lang="en-US" sz="160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returns 18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returns 27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EBD2F5-95EC-4CD3-9957-DBE97BEB8F26}"/>
              </a:ext>
            </a:extLst>
          </p:cNvPr>
          <p:cNvCxnSpPr>
            <a:cxnSpLocks/>
          </p:cNvCxnSpPr>
          <p:nvPr/>
        </p:nvCxnSpPr>
        <p:spPr>
          <a:xfrm flipH="1" flipV="1">
            <a:off x="3242783" y="2718653"/>
            <a:ext cx="1141708" cy="12424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EED31F64-F738-4B0A-AE17-8CAD2C75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/>
              <a:t>Closure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B149C1-C4CE-4538-B119-664F829C2A5D}"/>
              </a:ext>
            </a:extLst>
          </p:cNvPr>
          <p:cNvSpPr txBox="1"/>
          <p:nvPr/>
        </p:nvSpPr>
        <p:spPr>
          <a:xfrm>
            <a:off x="6404319" y="3961101"/>
            <a:ext cx="5392644" cy="1815882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remember this?</a:t>
            </a:r>
            <a:endParaRPr lang="en-US" sz="160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agesNextYear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age =&gt; age + 1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even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better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! . .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 ages = sages = [25, 38, 41, 18]</a:t>
            </a: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ages =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ages.map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add(1)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5" grpId="0" uiExpand="1" build="p" animBg="1"/>
      <p:bldP spid="1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AC36A5-0793-4113-A676-1A52BB35E300}"/>
              </a:ext>
            </a:extLst>
          </p:cNvPr>
          <p:cNvSpPr txBox="1"/>
          <p:nvPr/>
        </p:nvSpPr>
        <p:spPr>
          <a:xfrm>
            <a:off x="214788" y="1812802"/>
            <a:ext cx="5467956" cy="4770537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)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/** Not a pure function */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countPrimes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countPrimes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60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counter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err="1">
                <a:solidFill>
                  <a:srgbClr val="FF0000"/>
                </a:solidFill>
                <a:latin typeface="Consolas" panose="020B0609020204030204" pitchFamily="49" charset="0"/>
              </a:rPr>
              <a:t>isPrime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295AC-5E42-4E62-9AA8-BAAD150B64DE}"/>
              </a:ext>
            </a:extLst>
          </p:cNvPr>
          <p:cNvSpPr txBox="1"/>
          <p:nvPr/>
        </p:nvSpPr>
        <p:spPr>
          <a:xfrm>
            <a:off x="6039956" y="1812802"/>
            <a:ext cx="5392994" cy="4524315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. . .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makeCounterFrom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count</a:t>
            </a:r>
            <a:r>
              <a:rPr lang="en-US" sz="1600" err="1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countPrimes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makeCounterFrom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FF0000"/>
                </a:solidFill>
                <a:latin typeface="Consolas" panose="020B0609020204030204" pitchFamily="49" charset="0"/>
              </a:rPr>
              <a:t>isPrime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countPrimes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B9267-91DE-4C19-A228-0FC3C4C98EBE}"/>
              </a:ext>
            </a:extLst>
          </p:cNvPr>
          <p:cNvSpPr/>
          <p:nvPr/>
        </p:nvSpPr>
        <p:spPr>
          <a:xfrm>
            <a:off x="282216" y="3569110"/>
            <a:ext cx="4632959" cy="1846498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6EEF94-EF1F-43B5-9CF8-2C20E53511F4}"/>
              </a:ext>
            </a:extLst>
          </p:cNvPr>
          <p:cNvCxnSpPr>
            <a:cxnSpLocks/>
          </p:cNvCxnSpPr>
          <p:nvPr/>
        </p:nvCxnSpPr>
        <p:spPr>
          <a:xfrm flipV="1">
            <a:off x="4915175" y="3288891"/>
            <a:ext cx="2476717" cy="1041887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8B9889-61C5-4231-8BD4-963F720126BF}"/>
              </a:ext>
            </a:extLst>
          </p:cNvPr>
          <p:cNvSpPr txBox="1"/>
          <p:nvPr/>
        </p:nvSpPr>
        <p:spPr>
          <a:xfrm>
            <a:off x="6483393" y="303260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endParaRPr lang="en-US" sz="16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747F181-2551-4F85-8566-728EFEFC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/>
              <a:t>Closure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EDCCF2-2CF3-4F78-B0F0-550753D6F7E8}"/>
              </a:ext>
            </a:extLst>
          </p:cNvPr>
          <p:cNvCxnSpPr>
            <a:cxnSpLocks/>
          </p:cNvCxnSpPr>
          <p:nvPr/>
        </p:nvCxnSpPr>
        <p:spPr>
          <a:xfrm>
            <a:off x="2518807" y="6137139"/>
            <a:ext cx="3577193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94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5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5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25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5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5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5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5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5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50"/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7" grpId="0" uiExpand="1" build="p" animBg="1"/>
      <p:bldP spid="2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38DDBA-6A91-4BCC-A7F1-00B3DAF66C10}"/>
              </a:ext>
            </a:extLst>
          </p:cNvPr>
          <p:cNvSpPr txBox="1"/>
          <p:nvPr/>
        </p:nvSpPr>
        <p:spPr>
          <a:xfrm>
            <a:off x="4680240" y="1511084"/>
            <a:ext cx="158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Closure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01B8C-292C-4928-9AAC-CA0584661FC3}"/>
              </a:ext>
            </a:extLst>
          </p:cNvPr>
          <p:cNvSpPr txBox="1"/>
          <p:nvPr/>
        </p:nvSpPr>
        <p:spPr>
          <a:xfrm>
            <a:off x="782663" y="2549470"/>
            <a:ext cx="3611106" cy="3693319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 function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cache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'1,2'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'1,7'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'2,9'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'7,8'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BCA76-C6FD-4FF6-A40D-9337A91A4858}"/>
              </a:ext>
            </a:extLst>
          </p:cNvPr>
          <p:cNvSpPr txBox="1"/>
          <p:nvPr/>
        </p:nvSpPr>
        <p:spPr>
          <a:xfrm>
            <a:off x="6995097" y="1518832"/>
            <a:ext cx="435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i="1">
                <a:solidFill>
                  <a:schemeClr val="bg1">
                    <a:lumMod val="65000"/>
                  </a:schemeClr>
                </a:solidFill>
              </a:rPr>
              <a:t>function</a:t>
            </a:r>
            <a:r>
              <a:rPr lang="en-US" sz="3600" i="1">
                <a:solidFill>
                  <a:schemeClr val="accent2"/>
                </a:solidFill>
              </a:rPr>
              <a:t> memorize</a:t>
            </a:r>
            <a:r>
              <a:rPr lang="en-US" sz="3600" i="1">
                <a:solidFill>
                  <a:schemeClr val="bg1">
                    <a:lumMod val="65000"/>
                  </a:schemeClr>
                </a:solidFill>
              </a:rPr>
              <a:t>() {}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80857A-F1B6-4B6F-9C01-47D09A03B365}"/>
              </a:ext>
            </a:extLst>
          </p:cNvPr>
          <p:cNvSpPr/>
          <p:nvPr/>
        </p:nvSpPr>
        <p:spPr>
          <a:xfrm>
            <a:off x="867904" y="3642102"/>
            <a:ext cx="2735452" cy="245648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212C6-FE00-48A9-AEF0-6A17BC25CDD3}"/>
              </a:ext>
            </a:extLst>
          </p:cNvPr>
          <p:cNvSpPr txBox="1"/>
          <p:nvPr/>
        </p:nvSpPr>
        <p:spPr>
          <a:xfrm>
            <a:off x="6865750" y="2549470"/>
            <a:ext cx="3254644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b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 // -&gt; 15</a:t>
            </a:r>
          </a:p>
          <a:p>
            <a:endParaRPr lang="en-US" b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 // -&gt; 8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 // -&gt; 3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 // -&gt; 11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1B5BC3-2C23-45D8-BD82-CBC7F8760539}"/>
              </a:ext>
            </a:extLst>
          </p:cNvPr>
          <p:cNvSpPr txBox="1"/>
          <p:nvPr/>
        </p:nvSpPr>
        <p:spPr>
          <a:xfrm>
            <a:off x="8493072" y="5468610"/>
            <a:ext cx="24210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Lets’ do 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CFC4F8-60A2-4DC1-9986-9A480D6D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/>
              <a:t>Closure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  <p:bldP spid="3" grpId="0" animBg="1"/>
      <p:bldP spid="4" grpId="0" uiExpand="1" build="p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38DDBA-6A91-4BCC-A7F1-00B3DAF66C10}"/>
              </a:ext>
            </a:extLst>
          </p:cNvPr>
          <p:cNvSpPr txBox="1"/>
          <p:nvPr/>
        </p:nvSpPr>
        <p:spPr>
          <a:xfrm>
            <a:off x="1418095" y="1557469"/>
            <a:ext cx="316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Important ideas</a:t>
            </a:r>
            <a:endParaRPr lang="en-US" sz="360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2F620-DA99-4F7D-899D-9B5EDFA686BB}"/>
              </a:ext>
            </a:extLst>
          </p:cNvPr>
          <p:cNvSpPr txBox="1"/>
          <p:nvPr/>
        </p:nvSpPr>
        <p:spPr>
          <a:xfrm>
            <a:off x="1418095" y="2347077"/>
            <a:ext cx="50258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Pure functions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Stateless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Immutability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Higher-order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Closure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Curried functions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C5AE4F-6F60-4005-AFED-A06C9DE20741}"/>
              </a:ext>
            </a:extLst>
          </p:cNvPr>
          <p:cNvCxnSpPr/>
          <p:nvPr/>
        </p:nvCxnSpPr>
        <p:spPr>
          <a:xfrm>
            <a:off x="595086" y="5649131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B6F649-017C-4D0B-9E56-B92A4310A9A0}"/>
              </a:ext>
            </a:extLst>
          </p:cNvPr>
          <p:cNvCxnSpPr/>
          <p:nvPr/>
        </p:nvCxnSpPr>
        <p:spPr>
          <a:xfrm>
            <a:off x="595086" y="5111858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7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3F858-8139-474F-9BDD-B6FA77847A4D}"/>
              </a:ext>
            </a:extLst>
          </p:cNvPr>
          <p:cNvSpPr txBox="1"/>
          <p:nvPr/>
        </p:nvSpPr>
        <p:spPr>
          <a:xfrm>
            <a:off x="6498956" y="2013168"/>
            <a:ext cx="4679749" cy="34163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40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>
                <a:solidFill>
                  <a:schemeClr val="accent4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40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accent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77C4B-B39D-42F7-87E9-5B385DEB5AD6}"/>
              </a:ext>
            </a:extLst>
          </p:cNvPr>
          <p:cNvSpPr txBox="1"/>
          <p:nvPr/>
        </p:nvSpPr>
        <p:spPr>
          <a:xfrm>
            <a:off x="1013295" y="2627906"/>
            <a:ext cx="3384033" cy="1631216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endParaRPr lang="en-US" sz="200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0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C6788FA-26EF-473B-AB54-F7A72E9A0B45}"/>
              </a:ext>
            </a:extLst>
          </p:cNvPr>
          <p:cNvSpPr/>
          <p:nvPr/>
        </p:nvSpPr>
        <p:spPr>
          <a:xfrm>
            <a:off x="6943241" y="3076415"/>
            <a:ext cx="3866827" cy="1371600"/>
          </a:xfrm>
          <a:custGeom>
            <a:avLst/>
            <a:gdLst>
              <a:gd name="connsiteX0" fmla="*/ 1425844 w 3866827"/>
              <a:gd name="connsiteY0" fmla="*/ 0 h 1433593"/>
              <a:gd name="connsiteX1" fmla="*/ 3866827 w 3866827"/>
              <a:gd name="connsiteY1" fmla="*/ 0 h 1433593"/>
              <a:gd name="connsiteX2" fmla="*/ 3866827 w 3866827"/>
              <a:gd name="connsiteY2" fmla="*/ 1433593 h 1433593"/>
              <a:gd name="connsiteX3" fmla="*/ 0 w 3866827"/>
              <a:gd name="connsiteY3" fmla="*/ 1433593 h 1433593"/>
              <a:gd name="connsiteX4" fmla="*/ 0 w 3866827"/>
              <a:gd name="connsiteY4" fmla="*/ 511444 h 1433593"/>
              <a:gd name="connsiteX5" fmla="*/ 1433593 w 3866827"/>
              <a:gd name="connsiteY5" fmla="*/ 511444 h 1433593"/>
              <a:gd name="connsiteX6" fmla="*/ 1425844 w 3866827"/>
              <a:gd name="connsiteY6" fmla="*/ 0 h 143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6827" h="1433593">
                <a:moveTo>
                  <a:pt x="1425844" y="0"/>
                </a:moveTo>
                <a:lnTo>
                  <a:pt x="3866827" y="0"/>
                </a:lnTo>
                <a:lnTo>
                  <a:pt x="3866827" y="1433593"/>
                </a:lnTo>
                <a:lnTo>
                  <a:pt x="0" y="1433593"/>
                </a:lnTo>
                <a:lnTo>
                  <a:pt x="0" y="511444"/>
                </a:lnTo>
                <a:lnTo>
                  <a:pt x="1433593" y="511444"/>
                </a:lnTo>
                <a:lnTo>
                  <a:pt x="1425844" y="0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FCC6A4-3E2D-4439-87D9-C00B6AAE31D2}"/>
              </a:ext>
            </a:extLst>
          </p:cNvPr>
          <p:cNvCxnSpPr/>
          <p:nvPr/>
        </p:nvCxnSpPr>
        <p:spPr>
          <a:xfrm>
            <a:off x="8996767" y="3925952"/>
            <a:ext cx="3952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778BAE-161D-4587-A92D-99EC7443F405}"/>
              </a:ext>
            </a:extLst>
          </p:cNvPr>
          <p:cNvCxnSpPr/>
          <p:nvPr/>
        </p:nvCxnSpPr>
        <p:spPr>
          <a:xfrm>
            <a:off x="8676469" y="2799742"/>
            <a:ext cx="3952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D96D75-16A7-412A-9822-6033F54DFD4A}"/>
              </a:ext>
            </a:extLst>
          </p:cNvPr>
          <p:cNvCxnSpPr>
            <a:cxnSpLocks/>
          </p:cNvCxnSpPr>
          <p:nvPr/>
        </p:nvCxnSpPr>
        <p:spPr>
          <a:xfrm flipH="1" flipV="1">
            <a:off x="8857281" y="2799742"/>
            <a:ext cx="214394" cy="1126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CC193B-DF7C-4356-A166-37369DC656C3}"/>
              </a:ext>
            </a:extLst>
          </p:cNvPr>
          <p:cNvSpPr txBox="1"/>
          <p:nvPr/>
        </p:nvSpPr>
        <p:spPr>
          <a:xfrm>
            <a:off x="814402" y="2660916"/>
            <a:ext cx="4878643" cy="830997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incrementAges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E677C-7415-4D4D-9EB1-CDFE39CDEBFF}"/>
              </a:ext>
            </a:extLst>
          </p:cNvPr>
          <p:cNvSpPr txBox="1"/>
          <p:nvPr/>
        </p:nvSpPr>
        <p:spPr>
          <a:xfrm>
            <a:off x="814401" y="5749850"/>
            <a:ext cx="5542366" cy="338554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incrementAges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A6273C-719B-47B2-B28D-0A7F7D60E12F}"/>
              </a:ext>
            </a:extLst>
          </p:cNvPr>
          <p:cNvSpPr txBox="1"/>
          <p:nvPr/>
        </p:nvSpPr>
        <p:spPr>
          <a:xfrm>
            <a:off x="814401" y="3732075"/>
            <a:ext cx="4878643" cy="1323439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incrementAges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  add(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)  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11896A-739E-4934-8752-BA41F55D36BE}"/>
              </a:ext>
            </a:extLst>
          </p:cNvPr>
          <p:cNvSpPr/>
          <p:nvPr/>
        </p:nvSpPr>
        <p:spPr>
          <a:xfrm>
            <a:off x="3244484" y="4172395"/>
            <a:ext cx="860156" cy="444614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F339E9-0924-4B5E-A3DD-E3ADB720E963}"/>
              </a:ext>
            </a:extLst>
          </p:cNvPr>
          <p:cNvCxnSpPr/>
          <p:nvPr/>
        </p:nvCxnSpPr>
        <p:spPr>
          <a:xfrm>
            <a:off x="3116943" y="3246895"/>
            <a:ext cx="1579043" cy="0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108CE7-A8A6-4922-B5D5-816F49BD883A}"/>
              </a:ext>
            </a:extLst>
          </p:cNvPr>
          <p:cNvCxnSpPr/>
          <p:nvPr/>
        </p:nvCxnSpPr>
        <p:spPr>
          <a:xfrm flipV="1">
            <a:off x="4041986" y="3246895"/>
            <a:ext cx="119309" cy="925500"/>
          </a:xfrm>
          <a:prstGeom prst="straightConnector1">
            <a:avLst/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5416C243-17CE-4863-A3D7-D04C0011A817}"/>
              </a:ext>
            </a:extLst>
          </p:cNvPr>
          <p:cNvSpPr/>
          <p:nvPr/>
        </p:nvSpPr>
        <p:spPr>
          <a:xfrm>
            <a:off x="5136010" y="2013168"/>
            <a:ext cx="1718288" cy="830997"/>
          </a:xfrm>
          <a:prstGeom prst="wedgeEllipseCallout">
            <a:avLst>
              <a:gd name="adj1" fmla="val -88029"/>
              <a:gd name="adj2" fmla="val 68095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C3F4B84-4F59-4885-82D3-5C7BCF74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/>
              <a:t>Currying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9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9" grpId="0" uiExpand="1" build="p" animBg="1"/>
      <p:bldP spid="9" grpId="1" build="allAtOnce" animBg="1"/>
      <p:bldP spid="4" grpId="0" animBg="1"/>
      <p:bldP spid="16" grpId="0" uiExpand="1" build="p" animBg="1"/>
      <p:bldP spid="8" grpId="0" uiExpand="1" build="p" animBg="1"/>
      <p:bldP spid="18" grpId="0" uiExpand="1" build="p" animBg="1"/>
      <p:bldP spid="19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863557"/>
              </p:ext>
            </p:extLst>
          </p:nvPr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0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  <a:gridCol w="5450114">
                  <a:extLst>
                    <a:ext uri="{9D8B030D-6E8A-4147-A177-3AD203B41FA5}">
                      <a16:colId xmlns:a16="http://schemas.microsoft.com/office/drawing/2014/main" val="243632504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Theory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Practice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6FD5439F-CE10-4805-8671-4CD454B1D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35" y="2291424"/>
            <a:ext cx="4561254" cy="28507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A8EE53-066C-4D39-AD6C-10733B097E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3033" y="2075182"/>
            <a:ext cx="3932534" cy="2860024"/>
          </a:xfrm>
          <a:prstGeom prst="rect">
            <a:avLst/>
          </a:prstGeom>
        </p:spPr>
      </p:pic>
      <p:pic>
        <p:nvPicPr>
          <p:cNvPr id="18" name="Picture 17" descr="A person sitting at a desk with a computer and a microphone&#10;&#10;Description automatically generated with low confidence">
            <a:extLst>
              <a:ext uri="{FF2B5EF4-FFF2-40B4-BE49-F238E27FC236}">
                <a16:creationId xmlns:a16="http://schemas.microsoft.com/office/drawing/2014/main" id="{9C417C73-A0B7-47C4-93C9-3714B478B2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 t="8533" r="1381" b="27512"/>
          <a:stretch/>
        </p:blipFill>
        <p:spPr>
          <a:xfrm>
            <a:off x="3526600" y="2702910"/>
            <a:ext cx="5138800" cy="33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1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33972 -0.110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-55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23164 0.1217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9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38DDBA-6A91-4BCC-A7F1-00B3DAF66C10}"/>
              </a:ext>
            </a:extLst>
          </p:cNvPr>
          <p:cNvSpPr txBox="1"/>
          <p:nvPr/>
        </p:nvSpPr>
        <p:spPr>
          <a:xfrm>
            <a:off x="1418095" y="1557469"/>
            <a:ext cx="5280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The </a:t>
            </a:r>
            <a:r>
              <a:rPr lang="en-US" sz="3600">
                <a:solidFill>
                  <a:srgbClr val="C00000"/>
                </a:solidFill>
              </a:rPr>
              <a:t>lambdas</a:t>
            </a:r>
            <a:r>
              <a:rPr lang="en-US" sz="3600"/>
              <a:t> or </a:t>
            </a:r>
            <a:r>
              <a:rPr lang="el-GR" sz="3600">
                <a:solidFill>
                  <a:srgbClr val="C00000"/>
                </a:solidFill>
              </a:rPr>
              <a:t>λ</a:t>
            </a:r>
            <a:r>
              <a:rPr lang="en-US" sz="3600"/>
              <a:t>-functions</a:t>
            </a:r>
            <a:endParaRPr lang="en-US" sz="360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E3585-73B5-48D5-B63B-B34B0F24F027}"/>
              </a:ext>
            </a:extLst>
          </p:cNvPr>
          <p:cNvSpPr txBox="1"/>
          <p:nvPr/>
        </p:nvSpPr>
        <p:spPr>
          <a:xfrm>
            <a:off x="1717005" y="2537336"/>
            <a:ext cx="2772406" cy="830997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a, b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 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18815-2001-4AD0-85DC-F87EEE209662}"/>
              </a:ext>
            </a:extLst>
          </p:cNvPr>
          <p:cNvSpPr txBox="1"/>
          <p:nvPr/>
        </p:nvSpPr>
        <p:spPr>
          <a:xfrm>
            <a:off x="6842561" y="2537337"/>
            <a:ext cx="3870668" cy="830997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160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add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   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a, b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=&gt;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 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19218-FBFD-4E92-B764-525D894B1FA4}"/>
              </a:ext>
            </a:extLst>
          </p:cNvPr>
          <p:cNvSpPr txBox="1"/>
          <p:nvPr/>
        </p:nvSpPr>
        <p:spPr>
          <a:xfrm>
            <a:off x="1717005" y="3788609"/>
            <a:ext cx="2772406" cy="830997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double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C5CF-31B0-48DB-981E-DC8B7D7D89F3}"/>
              </a:ext>
            </a:extLst>
          </p:cNvPr>
          <p:cNvSpPr txBox="1"/>
          <p:nvPr/>
        </p:nvSpPr>
        <p:spPr>
          <a:xfrm>
            <a:off x="6842561" y="3788610"/>
            <a:ext cx="3870668" cy="830997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160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double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  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 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0FA044-1B1E-4947-A6C8-B63648083A48}"/>
              </a:ext>
            </a:extLst>
          </p:cNvPr>
          <p:cNvCxnSpPr>
            <a:cxnSpLocks/>
          </p:cNvCxnSpPr>
          <p:nvPr/>
        </p:nvCxnSpPr>
        <p:spPr>
          <a:xfrm>
            <a:off x="4552193" y="2935780"/>
            <a:ext cx="22320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D7FA0B-65BB-4A13-9963-1BC2F6FBA6ED}"/>
              </a:ext>
            </a:extLst>
          </p:cNvPr>
          <p:cNvCxnSpPr>
            <a:cxnSpLocks/>
          </p:cNvCxnSpPr>
          <p:nvPr/>
        </p:nvCxnSpPr>
        <p:spPr>
          <a:xfrm>
            <a:off x="4552193" y="4197259"/>
            <a:ext cx="22320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3DB3CB-DFF1-43AD-BFA3-918B40B99815}"/>
              </a:ext>
            </a:extLst>
          </p:cNvPr>
          <p:cNvCxnSpPr>
            <a:cxnSpLocks/>
          </p:cNvCxnSpPr>
          <p:nvPr/>
        </p:nvCxnSpPr>
        <p:spPr>
          <a:xfrm>
            <a:off x="8514070" y="3137858"/>
            <a:ext cx="1662318" cy="0"/>
          </a:xfrm>
          <a:prstGeom prst="line">
            <a:avLst/>
          </a:prstGeom>
          <a:ln w="285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B16C38-D943-4022-AF86-43D228BA2418}"/>
              </a:ext>
            </a:extLst>
          </p:cNvPr>
          <p:cNvCxnSpPr>
            <a:cxnSpLocks/>
          </p:cNvCxnSpPr>
          <p:nvPr/>
        </p:nvCxnSpPr>
        <p:spPr>
          <a:xfrm>
            <a:off x="8725146" y="4375740"/>
            <a:ext cx="1256562" cy="0"/>
          </a:xfrm>
          <a:prstGeom prst="line">
            <a:avLst/>
          </a:prstGeom>
          <a:ln w="285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21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uiExpand="1" build="p" animBg="1"/>
      <p:bldP spid="7" grpId="0" uiExpand="1" build="p" animBg="1"/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l-GR" sz="3200"/>
                        <a:t>λ-</a:t>
                      </a:r>
                      <a:r>
                        <a:rPr lang="en-US" sz="3200"/>
                        <a:t>calculus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8660C7-7B9D-4DD9-8956-6D416C083DE3}"/>
              </a:ext>
            </a:extLst>
          </p:cNvPr>
          <p:cNvSpPr txBox="1"/>
          <p:nvPr/>
        </p:nvSpPr>
        <p:spPr>
          <a:xfrm>
            <a:off x="860157" y="1883044"/>
            <a:ext cx="25727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I</a:t>
            </a:r>
            <a:r>
              <a:rPr lang="en-US" sz="2400"/>
              <a:t>dentity Function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 i="1"/>
              <a:t>function </a:t>
            </a:r>
            <a:r>
              <a:rPr lang="en-US" sz="2400" i="1">
                <a:solidFill>
                  <a:srgbClr val="C00000"/>
                </a:solidFill>
                <a:latin typeface="Lucida Fax" panose="02060602050505020204" pitchFamily="18" charset="0"/>
              </a:rPr>
              <a:t>I</a:t>
            </a:r>
            <a:r>
              <a:rPr lang="en-US" sz="2400" i="1"/>
              <a:t>(f) {</a:t>
            </a:r>
          </a:p>
          <a:p>
            <a:r>
              <a:rPr lang="en-US" sz="2400" i="1"/>
              <a:t>    </a:t>
            </a:r>
            <a:r>
              <a:rPr lang="en-US" sz="2400" i="1">
                <a:solidFill>
                  <a:schemeClr val="accent6"/>
                </a:solidFill>
              </a:rPr>
              <a:t>return</a:t>
            </a:r>
            <a:r>
              <a:rPr lang="en-US" sz="2400" i="1"/>
              <a:t> f</a:t>
            </a:r>
          </a:p>
          <a:p>
            <a:r>
              <a:rPr lang="en-US" sz="2400" i="1"/>
              <a:t>}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 i="1">
                <a:solidFill>
                  <a:srgbClr val="C00000"/>
                </a:solidFill>
                <a:latin typeface="Lucida Fax" panose="02060602050505020204" pitchFamily="18" charset="0"/>
              </a:rPr>
              <a:t>I</a:t>
            </a:r>
            <a:r>
              <a:rPr lang="en-US" sz="2400" i="1"/>
              <a:t>    </a:t>
            </a:r>
            <a:r>
              <a:rPr lang="en-US" sz="2400" i="1">
                <a:solidFill>
                  <a:srgbClr val="00B050"/>
                </a:solidFill>
              </a:rPr>
              <a:t>=</a:t>
            </a:r>
            <a:r>
              <a:rPr lang="en-US" sz="2400" i="1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400" i="1"/>
              <a:t> f =&gt; 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43B8-6E2B-4C54-B96F-021D2EA3364C}"/>
              </a:ext>
            </a:extLst>
          </p:cNvPr>
          <p:cNvSpPr txBox="1"/>
          <p:nvPr/>
        </p:nvSpPr>
        <p:spPr>
          <a:xfrm>
            <a:off x="4050225" y="1883044"/>
            <a:ext cx="28542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err="1">
                <a:solidFill>
                  <a:srgbClr val="C00000"/>
                </a:solidFill>
                <a:latin typeface="Lucida Fax" panose="02060602050505020204" pitchFamily="18" charset="0"/>
              </a:rPr>
              <a:t>K</a:t>
            </a:r>
            <a:r>
              <a:rPr lang="en-US" sz="2400" err="1"/>
              <a:t>onstante</a:t>
            </a:r>
            <a:r>
              <a:rPr lang="en-US" sz="2400"/>
              <a:t> Function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 i="1"/>
              <a:t>function </a:t>
            </a:r>
            <a:r>
              <a:rPr lang="en-US" sz="2400" i="1">
                <a:solidFill>
                  <a:srgbClr val="C00000"/>
                </a:solidFill>
                <a:latin typeface="Lucida Fax" panose="02060602050505020204" pitchFamily="18" charset="0"/>
              </a:rPr>
              <a:t>K</a:t>
            </a:r>
            <a:r>
              <a:rPr lang="en-US" sz="2400" i="1"/>
              <a:t>(f) {</a:t>
            </a:r>
          </a:p>
          <a:p>
            <a:r>
              <a:rPr lang="en-US" sz="2400" i="1"/>
              <a:t>    </a:t>
            </a:r>
            <a:r>
              <a:rPr lang="en-US" sz="2400" i="1">
                <a:solidFill>
                  <a:schemeClr val="accent6"/>
                </a:solidFill>
              </a:rPr>
              <a:t>return</a:t>
            </a:r>
            <a:r>
              <a:rPr lang="en-US" sz="2400" i="1"/>
              <a:t> function(g) {</a:t>
            </a:r>
          </a:p>
          <a:p>
            <a:r>
              <a:rPr lang="en-US" sz="2400" i="1"/>
              <a:t>        return f</a:t>
            </a:r>
            <a:br>
              <a:rPr lang="en-US" sz="2400" i="1"/>
            </a:br>
            <a:r>
              <a:rPr lang="en-US" sz="2400" i="1"/>
              <a:t>   }</a:t>
            </a:r>
          </a:p>
          <a:p>
            <a:r>
              <a:rPr lang="en-US" sz="2400" i="1"/>
              <a:t>}</a:t>
            </a:r>
          </a:p>
          <a:p>
            <a:endParaRPr lang="en-US" sz="2400"/>
          </a:p>
          <a:p>
            <a:r>
              <a:rPr lang="en-US" sz="2400" i="1">
                <a:solidFill>
                  <a:srgbClr val="C00000"/>
                </a:solidFill>
                <a:latin typeface="Lucida Fax" panose="02060602050505020204" pitchFamily="18" charset="0"/>
              </a:rPr>
              <a:t>K</a:t>
            </a:r>
            <a:r>
              <a:rPr lang="en-US" sz="2400" i="1"/>
              <a:t>     </a:t>
            </a:r>
            <a:r>
              <a:rPr lang="en-US" sz="2400" i="1">
                <a:solidFill>
                  <a:srgbClr val="00B050"/>
                </a:solidFill>
              </a:rPr>
              <a:t>=</a:t>
            </a:r>
            <a:r>
              <a:rPr lang="en-US" sz="2400" i="1"/>
              <a:t>    f =&gt; g =&gt; 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D9EF5-8712-48D9-ACC9-F4DDF64FF922}"/>
              </a:ext>
            </a:extLst>
          </p:cNvPr>
          <p:cNvSpPr txBox="1"/>
          <p:nvPr/>
        </p:nvSpPr>
        <p:spPr>
          <a:xfrm>
            <a:off x="8720381" y="1883044"/>
            <a:ext cx="24229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C00000"/>
                </a:solidFill>
                <a:latin typeface="Lucida Fax" panose="02060602050505020204" pitchFamily="18" charset="0"/>
              </a:rPr>
              <a:t>M</a:t>
            </a:r>
            <a:r>
              <a:rPr lang="en-US" sz="2400"/>
              <a:t>ockingbird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 i="1"/>
              <a:t>function </a:t>
            </a:r>
            <a:r>
              <a:rPr lang="en-US" sz="2400" i="1">
                <a:solidFill>
                  <a:srgbClr val="C00000"/>
                </a:solidFill>
                <a:latin typeface="Lucida Fax" panose="02060602050505020204" pitchFamily="18" charset="0"/>
              </a:rPr>
              <a:t>M</a:t>
            </a:r>
            <a:r>
              <a:rPr lang="en-US" sz="2400" i="1"/>
              <a:t>(f) {</a:t>
            </a:r>
          </a:p>
          <a:p>
            <a:r>
              <a:rPr lang="en-US" sz="2400" i="1"/>
              <a:t>    </a:t>
            </a:r>
            <a:r>
              <a:rPr lang="en-US" sz="2400" i="1">
                <a:solidFill>
                  <a:schemeClr val="accent6"/>
                </a:solidFill>
              </a:rPr>
              <a:t>return</a:t>
            </a:r>
            <a:r>
              <a:rPr lang="en-US" sz="2400" i="1"/>
              <a:t> f(f)</a:t>
            </a:r>
          </a:p>
          <a:p>
            <a:r>
              <a:rPr lang="en-US" sz="2400" i="1"/>
              <a:t>}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 i="1">
                <a:solidFill>
                  <a:srgbClr val="C00000"/>
                </a:solidFill>
                <a:latin typeface="Lucida Fax" panose="02060602050505020204" pitchFamily="18" charset="0"/>
              </a:rPr>
              <a:t>M    </a:t>
            </a:r>
            <a:r>
              <a:rPr lang="en-US" sz="2400" i="1">
                <a:solidFill>
                  <a:srgbClr val="00B050"/>
                </a:solidFill>
              </a:rPr>
              <a:t>=</a:t>
            </a:r>
            <a:r>
              <a:rPr lang="en-US" sz="2400" i="1"/>
              <a:t>     f =&gt; f(f)</a:t>
            </a:r>
          </a:p>
          <a:p>
            <a:endParaRPr lang="en-US" sz="2400" i="1"/>
          </a:p>
          <a:p>
            <a:pPr algn="r"/>
            <a:r>
              <a:rPr lang="en-US" sz="2400" i="1">
                <a:solidFill>
                  <a:schemeClr val="bg1">
                    <a:lumMod val="50000"/>
                  </a:schemeClr>
                </a:solidFill>
              </a:rPr>
              <a:t>Recursion, Halting</a:t>
            </a:r>
          </a:p>
        </p:txBody>
      </p:sp>
    </p:spTree>
    <p:extLst>
      <p:ext uri="{BB962C8B-B14F-4D97-AF65-F5344CB8AC3E}">
        <p14:creationId xmlns:p14="http://schemas.microsoft.com/office/powerpoint/2010/main" val="292862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uiExpand="1" build="p"/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l-GR" sz="3200"/>
                        <a:t>λ-</a:t>
                      </a:r>
                      <a:r>
                        <a:rPr lang="en-US" sz="3200"/>
                        <a:t>calculus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8660C7-7B9D-4DD9-8956-6D416C083DE3}"/>
              </a:ext>
            </a:extLst>
          </p:cNvPr>
          <p:cNvSpPr txBox="1"/>
          <p:nvPr/>
        </p:nvSpPr>
        <p:spPr>
          <a:xfrm>
            <a:off x="860157" y="1883044"/>
            <a:ext cx="58583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C00000"/>
                </a:solidFill>
                <a:latin typeface="Lucida Fax" panose="02060602050505020204" pitchFamily="18" charset="0"/>
              </a:rPr>
              <a:t>C</a:t>
            </a:r>
            <a:r>
              <a:rPr lang="en-US" sz="2400"/>
              <a:t>ardinal Function</a:t>
            </a:r>
          </a:p>
          <a:p>
            <a:endParaRPr lang="en-US" sz="2400"/>
          </a:p>
          <a:p>
            <a:r>
              <a:rPr lang="en-US" sz="2400" i="1"/>
              <a:t>function </a:t>
            </a:r>
            <a:r>
              <a:rPr lang="en-US" sz="2400" i="1">
                <a:solidFill>
                  <a:srgbClr val="C00000"/>
                </a:solidFill>
                <a:latin typeface="Lucida Fax" panose="02060602050505020204" pitchFamily="18" charset="0"/>
              </a:rPr>
              <a:t>C</a:t>
            </a:r>
            <a:r>
              <a:rPr lang="en-US" sz="2400" i="1"/>
              <a:t>(f) {</a:t>
            </a:r>
          </a:p>
          <a:p>
            <a:r>
              <a:rPr lang="en-US" sz="2400" i="1"/>
              <a:t>    </a:t>
            </a:r>
            <a:r>
              <a:rPr lang="en-US" sz="2400" i="1">
                <a:solidFill>
                  <a:schemeClr val="accent6"/>
                </a:solidFill>
              </a:rPr>
              <a:t>return</a:t>
            </a:r>
            <a:r>
              <a:rPr lang="en-US" sz="2400" i="1"/>
              <a:t> function(a) {</a:t>
            </a:r>
          </a:p>
          <a:p>
            <a:r>
              <a:rPr lang="en-US" sz="2400" i="1"/>
              <a:t>        </a:t>
            </a:r>
            <a:r>
              <a:rPr lang="en-US" sz="2400" i="1">
                <a:solidFill>
                  <a:schemeClr val="accent6"/>
                </a:solidFill>
              </a:rPr>
              <a:t>return</a:t>
            </a:r>
            <a:r>
              <a:rPr lang="en-US" sz="2400" i="1"/>
              <a:t> function(b) {</a:t>
            </a:r>
            <a:br>
              <a:rPr lang="en-US" sz="2400" i="1"/>
            </a:br>
            <a:r>
              <a:rPr lang="en-US" sz="2400" i="1"/>
              <a:t>	return f(b)(a)</a:t>
            </a:r>
          </a:p>
          <a:p>
            <a:r>
              <a:rPr lang="en-US" sz="2400" i="1"/>
              <a:t>        }</a:t>
            </a:r>
            <a:br>
              <a:rPr lang="en-US" sz="2400" i="1"/>
            </a:br>
            <a:r>
              <a:rPr lang="en-US" sz="2400" i="1"/>
              <a:t>    }</a:t>
            </a:r>
          </a:p>
          <a:p>
            <a:r>
              <a:rPr lang="en-US" sz="2400" i="1"/>
              <a:t>}</a:t>
            </a:r>
          </a:p>
          <a:p>
            <a:endParaRPr lang="en-US" sz="2400"/>
          </a:p>
          <a:p>
            <a:r>
              <a:rPr lang="en-US" sz="2400" i="1">
                <a:solidFill>
                  <a:srgbClr val="C00000"/>
                </a:solidFill>
                <a:latin typeface="Lucida Fax" panose="02060602050505020204" pitchFamily="18" charset="0"/>
              </a:rPr>
              <a:t>I</a:t>
            </a:r>
            <a:r>
              <a:rPr lang="en-US" sz="2400" i="1"/>
              <a:t>    </a:t>
            </a:r>
            <a:r>
              <a:rPr lang="en-US" sz="2400" i="1">
                <a:solidFill>
                  <a:srgbClr val="00B050"/>
                </a:solidFill>
              </a:rPr>
              <a:t>=</a:t>
            </a:r>
            <a:r>
              <a:rPr lang="en-US" sz="2400" i="1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400" i="1"/>
              <a:t> f =&gt; a =&gt; b =&gt; f(b)(a)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628B2-7BE0-4AD6-ABC6-036485507D12}"/>
              </a:ext>
            </a:extLst>
          </p:cNvPr>
          <p:cNvSpPr txBox="1"/>
          <p:nvPr/>
        </p:nvSpPr>
        <p:spPr>
          <a:xfrm>
            <a:off x="6269064" y="3153443"/>
            <a:ext cx="4152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/>
              <a:t>C :=   </a:t>
            </a:r>
            <a:r>
              <a:rPr lang="el-GR" sz="5400"/>
              <a:t>λ</a:t>
            </a:r>
            <a:r>
              <a:rPr lang="en-US" sz="5400" err="1"/>
              <a:t>fab.fba</a:t>
            </a:r>
            <a:r>
              <a:rPr lang="en-US" sz="5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20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l-GR" sz="3200"/>
                        <a:t>λ-</a:t>
                      </a:r>
                      <a:r>
                        <a:rPr lang="en-US" sz="3200"/>
                        <a:t>calculus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8660C7-7B9D-4DD9-8956-6D416C083DE3}"/>
              </a:ext>
            </a:extLst>
          </p:cNvPr>
          <p:cNvSpPr txBox="1"/>
          <p:nvPr/>
        </p:nvSpPr>
        <p:spPr>
          <a:xfrm>
            <a:off x="867906" y="1666067"/>
            <a:ext cx="7307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/>
              <a:t>Boolean: True and False</a:t>
            </a:r>
          </a:p>
          <a:p>
            <a:endParaRPr lang="en-US" sz="2400" i="1"/>
          </a:p>
          <a:p>
            <a:r>
              <a:rPr lang="en-US" sz="2400" i="1"/>
              <a:t>bool </a:t>
            </a:r>
            <a:r>
              <a:rPr lang="en-US" sz="2400" i="1">
                <a:solidFill>
                  <a:srgbClr val="FF0000"/>
                </a:solidFill>
              </a:rPr>
              <a:t>?</a:t>
            </a:r>
            <a:r>
              <a:rPr lang="en-US" sz="2400" i="1"/>
              <a:t> a  </a:t>
            </a:r>
            <a:r>
              <a:rPr lang="en-US" sz="2400" i="1">
                <a:solidFill>
                  <a:srgbClr val="FF0000"/>
                </a:solidFill>
              </a:rPr>
              <a:t>: </a:t>
            </a:r>
            <a:r>
              <a:rPr lang="en-US" sz="2400" i="1"/>
              <a:t> b</a:t>
            </a:r>
          </a:p>
          <a:p>
            <a:endParaRPr lang="en-US" sz="2400" i="1"/>
          </a:p>
          <a:p>
            <a:endParaRPr lang="en-US" sz="2400" i="1"/>
          </a:p>
          <a:p>
            <a:r>
              <a:rPr lang="en-US" sz="2400" i="1"/>
              <a:t>T    =    a =&gt; b =&gt; a</a:t>
            </a:r>
          </a:p>
          <a:p>
            <a:endParaRPr lang="en-US" sz="2400" i="1"/>
          </a:p>
          <a:p>
            <a:pPr algn="ctr"/>
            <a:r>
              <a:rPr lang="en-US" sz="2400" i="1"/>
              <a:t>T  ===  K</a:t>
            </a:r>
          </a:p>
          <a:p>
            <a:endParaRPr lang="en-US" sz="2400" i="1"/>
          </a:p>
          <a:p>
            <a:r>
              <a:rPr lang="en-US" sz="2400" i="1"/>
              <a:t>F   =    a =&gt; b =&gt; b</a:t>
            </a:r>
          </a:p>
          <a:p>
            <a:pPr algn="ctr"/>
            <a:r>
              <a:rPr lang="en-US" sz="2400" i="1"/>
              <a:t>F === K(I)     </a:t>
            </a:r>
            <a:r>
              <a:rPr lang="en-US" sz="2400" i="1">
                <a:solidFill>
                  <a:schemeClr val="bg1">
                    <a:lumMod val="50000"/>
                  </a:schemeClr>
                </a:solidFill>
              </a:rPr>
              <a:t>KI</a:t>
            </a:r>
          </a:p>
          <a:p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40481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l-GR" sz="3200"/>
                        <a:t>λ-</a:t>
                      </a:r>
                      <a:r>
                        <a:rPr lang="en-US" sz="3200"/>
                        <a:t>calculus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8660C7-7B9D-4DD9-8956-6D416C083DE3}"/>
              </a:ext>
            </a:extLst>
          </p:cNvPr>
          <p:cNvSpPr txBox="1"/>
          <p:nvPr/>
        </p:nvSpPr>
        <p:spPr>
          <a:xfrm>
            <a:off x="860157" y="1883044"/>
            <a:ext cx="7307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/>
              <a:t>Boolean:    NOT</a:t>
            </a:r>
          </a:p>
          <a:p>
            <a:endParaRPr lang="en-US" sz="2400" i="1"/>
          </a:p>
          <a:p>
            <a:r>
              <a:rPr lang="en-US" sz="2400" i="1">
                <a:solidFill>
                  <a:srgbClr val="C00000"/>
                </a:solidFill>
              </a:rPr>
              <a:t>T</a:t>
            </a:r>
            <a:r>
              <a:rPr lang="en-US" sz="2400" i="1"/>
              <a:t> </a:t>
            </a:r>
            <a:r>
              <a:rPr lang="en-US" sz="2400" i="1">
                <a:solidFill>
                  <a:schemeClr val="accent6"/>
                </a:solidFill>
              </a:rPr>
              <a:t>=</a:t>
            </a:r>
            <a:r>
              <a:rPr lang="en-US" sz="2400" i="1"/>
              <a:t>   a =&gt; b =&gt; a</a:t>
            </a:r>
          </a:p>
          <a:p>
            <a:r>
              <a:rPr lang="en-US" sz="2400" i="1">
                <a:solidFill>
                  <a:srgbClr val="C00000"/>
                </a:solidFill>
              </a:rPr>
              <a:t>F</a:t>
            </a:r>
            <a:r>
              <a:rPr lang="en-US" sz="2400" i="1"/>
              <a:t> </a:t>
            </a:r>
            <a:r>
              <a:rPr lang="en-US" sz="2400" i="1">
                <a:solidFill>
                  <a:schemeClr val="accent6"/>
                </a:solidFill>
              </a:rPr>
              <a:t>=</a:t>
            </a:r>
            <a:r>
              <a:rPr lang="en-US" sz="2400" i="1"/>
              <a:t>   a =&gt; b =&gt; b</a:t>
            </a:r>
          </a:p>
          <a:p>
            <a:endParaRPr lang="en-US" sz="2400" i="1"/>
          </a:p>
          <a:p>
            <a:r>
              <a:rPr lang="en-US" sz="2400" i="1">
                <a:solidFill>
                  <a:srgbClr val="C00000"/>
                </a:solidFill>
              </a:rPr>
              <a:t>NOT</a:t>
            </a:r>
            <a:r>
              <a:rPr lang="en-US" sz="2400" i="1"/>
              <a:t> </a:t>
            </a:r>
            <a:r>
              <a:rPr lang="en-US" sz="2400" i="1">
                <a:solidFill>
                  <a:schemeClr val="accent6"/>
                </a:solidFill>
              </a:rPr>
              <a:t>=</a:t>
            </a:r>
            <a:r>
              <a:rPr lang="en-US" sz="2400" i="1"/>
              <a:t>  b =&gt; b(F)(T) </a:t>
            </a:r>
            <a:r>
              <a:rPr lang="en-US" sz="2400" i="1">
                <a:solidFill>
                  <a:schemeClr val="accent6"/>
                </a:solidFill>
              </a:rPr>
              <a:t>=</a:t>
            </a:r>
            <a:r>
              <a:rPr lang="en-US" sz="2400" i="1"/>
              <a:t> </a:t>
            </a:r>
            <a:r>
              <a:rPr lang="es-ES" sz="2400" i="1"/>
              <a:t>b =&gt; b(  x =&gt; y =&gt; y  )(  x =&gt; y =&gt; x  )</a:t>
            </a:r>
            <a:endParaRPr lang="en-US" sz="2400" i="1"/>
          </a:p>
          <a:p>
            <a:r>
              <a:rPr lang="en-US" sz="2400" i="1">
                <a:solidFill>
                  <a:srgbClr val="C00000"/>
                </a:solidFill>
              </a:rPr>
              <a:t>AND</a:t>
            </a:r>
            <a:r>
              <a:rPr lang="en-US" sz="2400" i="1"/>
              <a:t> </a:t>
            </a:r>
            <a:r>
              <a:rPr lang="en-US" sz="2400" i="1">
                <a:solidFill>
                  <a:schemeClr val="accent6"/>
                </a:solidFill>
              </a:rPr>
              <a:t>=</a:t>
            </a:r>
            <a:r>
              <a:rPr lang="en-US" sz="2400" i="1"/>
              <a:t> p =&gt; q =&gt; p(q)(p)</a:t>
            </a:r>
          </a:p>
          <a:p>
            <a:r>
              <a:rPr lang="en-US" sz="2400" i="1">
                <a:solidFill>
                  <a:srgbClr val="C00000"/>
                </a:solidFill>
              </a:rPr>
              <a:t>OR</a:t>
            </a:r>
            <a:r>
              <a:rPr lang="en-US" sz="2400" i="1"/>
              <a:t> </a:t>
            </a:r>
            <a:r>
              <a:rPr lang="en-US" sz="2400" i="1">
                <a:solidFill>
                  <a:schemeClr val="accent6"/>
                </a:solidFill>
              </a:rPr>
              <a:t>=</a:t>
            </a:r>
            <a:r>
              <a:rPr lang="en-US" sz="2400" i="1"/>
              <a:t> p =&gt; q =&gt; p(p)(q)</a:t>
            </a:r>
          </a:p>
        </p:txBody>
      </p:sp>
    </p:spTree>
    <p:extLst>
      <p:ext uri="{BB962C8B-B14F-4D97-AF65-F5344CB8AC3E}">
        <p14:creationId xmlns:p14="http://schemas.microsoft.com/office/powerpoint/2010/main" val="61657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l-GR" sz="3200"/>
                        <a:t>λ-</a:t>
                      </a:r>
                      <a:r>
                        <a:rPr lang="en-US" sz="3200"/>
                        <a:t>calculus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8660C7-7B9D-4DD9-8956-6D416C083DE3}"/>
              </a:ext>
            </a:extLst>
          </p:cNvPr>
          <p:cNvSpPr txBox="1"/>
          <p:nvPr/>
        </p:nvSpPr>
        <p:spPr>
          <a:xfrm>
            <a:off x="860157" y="1883044"/>
            <a:ext cx="7307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/>
              <a:t>Numbers</a:t>
            </a:r>
          </a:p>
          <a:p>
            <a:endParaRPr lang="en-US" sz="2400" i="1"/>
          </a:p>
          <a:p>
            <a:r>
              <a:rPr lang="en-US" sz="2400" i="1"/>
              <a:t>one	</a:t>
            </a:r>
            <a:r>
              <a:rPr lang="en-US" sz="2400" i="1">
                <a:solidFill>
                  <a:srgbClr val="C00000"/>
                </a:solidFill>
              </a:rPr>
              <a:t>=</a:t>
            </a:r>
            <a:r>
              <a:rPr lang="en-US" sz="2400" i="1"/>
              <a:t>	f =&gt; a =&gt; f(a)</a:t>
            </a:r>
          </a:p>
          <a:p>
            <a:r>
              <a:rPr lang="en-US" sz="2400" i="1"/>
              <a:t>two	</a:t>
            </a:r>
            <a:r>
              <a:rPr lang="en-US" sz="2400" i="1">
                <a:solidFill>
                  <a:srgbClr val="C00000"/>
                </a:solidFill>
              </a:rPr>
              <a:t>=</a:t>
            </a:r>
            <a:r>
              <a:rPr lang="en-US" sz="2400" i="1"/>
              <a:t>	f =&gt; a =&gt; f(f(a))</a:t>
            </a:r>
          </a:p>
          <a:p>
            <a:r>
              <a:rPr lang="en-US" sz="2400" i="1"/>
              <a:t>three	</a:t>
            </a:r>
            <a:r>
              <a:rPr lang="en-US" sz="2400" i="1">
                <a:solidFill>
                  <a:srgbClr val="C00000"/>
                </a:solidFill>
              </a:rPr>
              <a:t>=</a:t>
            </a:r>
            <a:r>
              <a:rPr lang="en-US" sz="2400" i="1"/>
              <a:t>	f =&gt; a =&gt; f(f(f(a)))</a:t>
            </a:r>
          </a:p>
          <a:p>
            <a:r>
              <a:rPr lang="en-US" sz="2400" i="1"/>
              <a:t>four	</a:t>
            </a:r>
            <a:r>
              <a:rPr lang="en-US" sz="2400" i="1">
                <a:solidFill>
                  <a:srgbClr val="C00000"/>
                </a:solidFill>
              </a:rPr>
              <a:t>=</a:t>
            </a:r>
            <a:r>
              <a:rPr lang="en-US" sz="2400" i="1"/>
              <a:t>	f =&gt; a =&gt; f(f(f(f(a))))</a:t>
            </a:r>
          </a:p>
          <a:p>
            <a:endParaRPr lang="en-US" sz="2400" i="1"/>
          </a:p>
          <a:p>
            <a:r>
              <a:rPr lang="en-US" sz="2400" i="1"/>
              <a:t>SUCCESSOR	</a:t>
            </a:r>
            <a:r>
              <a:rPr lang="en-US" sz="2400" i="1">
                <a:solidFill>
                  <a:srgbClr val="C00000"/>
                </a:solidFill>
              </a:rPr>
              <a:t>=</a:t>
            </a:r>
            <a:r>
              <a:rPr lang="en-US" sz="2400" i="1"/>
              <a:t>	n =&gt; f =&gt; a =&gt; f(n(f)(a))</a:t>
            </a:r>
          </a:p>
          <a:p>
            <a:r>
              <a:rPr lang="en-US" sz="2400" i="1"/>
              <a:t>ADD		</a:t>
            </a:r>
            <a:r>
              <a:rPr lang="en-US" sz="2400" i="1">
                <a:solidFill>
                  <a:srgbClr val="C00000"/>
                </a:solidFill>
              </a:rPr>
              <a:t>= </a:t>
            </a:r>
            <a:r>
              <a:rPr lang="en-US" sz="2400" i="1"/>
              <a:t>	n =&gt; m =&gt; f =&gt; a =&gt; n(f)(m(f)(a))</a:t>
            </a:r>
          </a:p>
        </p:txBody>
      </p:sp>
    </p:spTree>
    <p:extLst>
      <p:ext uri="{BB962C8B-B14F-4D97-AF65-F5344CB8AC3E}">
        <p14:creationId xmlns:p14="http://schemas.microsoft.com/office/powerpoint/2010/main" val="54417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l-GR" sz="3200"/>
                        <a:t>λ-</a:t>
                      </a:r>
                      <a:r>
                        <a:rPr lang="en-US" sz="3200"/>
                        <a:t>calculus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8660C7-7B9D-4DD9-8956-6D416C083DE3}"/>
              </a:ext>
            </a:extLst>
          </p:cNvPr>
          <p:cNvSpPr txBox="1"/>
          <p:nvPr/>
        </p:nvSpPr>
        <p:spPr>
          <a:xfrm>
            <a:off x="860157" y="1883044"/>
            <a:ext cx="10321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Numbers: Subtraction</a:t>
            </a:r>
          </a:p>
          <a:p>
            <a:endParaRPr lang="en-US" sz="2400" i="1" dirty="0"/>
          </a:p>
          <a:p>
            <a:r>
              <a:rPr lang="en-US" sz="2400" i="1" dirty="0"/>
              <a:t>This is hidden ;) </a:t>
            </a:r>
          </a:p>
        </p:txBody>
      </p:sp>
    </p:spTree>
    <p:extLst>
      <p:ext uri="{BB962C8B-B14F-4D97-AF65-F5344CB8AC3E}">
        <p14:creationId xmlns:p14="http://schemas.microsoft.com/office/powerpoint/2010/main" val="313789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2EF3-F590-465E-9135-8C48DF938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5680E-4B8A-437B-8D89-3A3144F12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rgbClr val="FF0000"/>
                </a:solidFill>
              </a:rPr>
              <a:t>This is where the Live presentation ended</a:t>
            </a:r>
          </a:p>
          <a:p>
            <a:r>
              <a:rPr lang="en-US" dirty="0"/>
              <a:t>The rest of the slides were not used</a:t>
            </a:r>
          </a:p>
        </p:txBody>
      </p:sp>
    </p:spTree>
    <p:extLst>
      <p:ext uri="{BB962C8B-B14F-4D97-AF65-F5344CB8AC3E}">
        <p14:creationId xmlns:p14="http://schemas.microsoft.com/office/powerpoint/2010/main" val="1267449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0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  <a:gridCol w="5450114">
                  <a:extLst>
                    <a:ext uri="{9D8B030D-6E8A-4147-A177-3AD203B41FA5}">
                      <a16:colId xmlns:a16="http://schemas.microsoft.com/office/drawing/2014/main" val="243632504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l-GR" sz="3200">
                          <a:solidFill>
                            <a:schemeClr val="accent2"/>
                          </a:solidFill>
                        </a:rPr>
                        <a:t>λ-</a:t>
                      </a:r>
                      <a:r>
                        <a:rPr lang="en-US" sz="3200">
                          <a:solidFill>
                            <a:schemeClr val="accent2"/>
                          </a:solidFill>
                        </a:rPr>
                        <a:t>calculus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accent2"/>
                          </a:solidFill>
                        </a:rPr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B876A9-09FE-4734-BD2B-ADDC986D24C8}"/>
              </a:ext>
            </a:extLst>
          </p:cNvPr>
          <p:cNvSpPr txBox="1"/>
          <p:nvPr/>
        </p:nvSpPr>
        <p:spPr>
          <a:xfrm>
            <a:off x="813293" y="1689188"/>
            <a:ext cx="47583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Only functions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Variables fixed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Only one param </a:t>
            </a:r>
            <a:r>
              <a:rPr lang="en-US" sz="3200" i="1">
                <a:solidFill>
                  <a:schemeClr val="accent6">
                    <a:lumMod val="75000"/>
                  </a:schemeClr>
                </a:solidFill>
              </a:rPr>
              <a:t>f(x)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/>
              <a:t>No </a:t>
            </a:r>
            <a:r>
              <a:rPr lang="en-US" sz="3200" i="1">
                <a:solidFill>
                  <a:srgbClr val="FF0000"/>
                </a:solidFill>
              </a:rPr>
              <a:t>f(x, y, z)</a:t>
            </a:r>
            <a:endParaRPr lang="en-US" sz="320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 i="1" err="1">
                <a:solidFill>
                  <a:schemeClr val="accent6">
                    <a:lumMod val="75000"/>
                  </a:schemeClr>
                </a:solidFill>
              </a:rPr>
              <a:t>fx</a:t>
            </a:r>
            <a:endParaRPr lang="en-US" sz="3200" i="1">
              <a:solidFill>
                <a:srgbClr val="FF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“Bound variables”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Pure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Stateless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AB989-5230-410D-958F-A25131286289}"/>
              </a:ext>
            </a:extLst>
          </p:cNvPr>
          <p:cNvSpPr txBox="1"/>
          <p:nvPr/>
        </p:nvSpPr>
        <p:spPr>
          <a:xfrm>
            <a:off x="6147046" y="1689188"/>
            <a:ext cx="47583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Higher-order functions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“Immutability”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Curried functions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3200"/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32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Closure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Pure Functions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Stateless Functions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884C5E-8CB1-47B8-8FF5-91E239D9B278}"/>
              </a:ext>
            </a:extLst>
          </p:cNvPr>
          <p:cNvCxnSpPr>
            <a:cxnSpLocks/>
          </p:cNvCxnSpPr>
          <p:nvPr/>
        </p:nvCxnSpPr>
        <p:spPr>
          <a:xfrm>
            <a:off x="4099302" y="1968286"/>
            <a:ext cx="21465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9933AD-B1FF-41FA-AB6D-1B8798E18D96}"/>
              </a:ext>
            </a:extLst>
          </p:cNvPr>
          <p:cNvCxnSpPr>
            <a:cxnSpLocks/>
          </p:cNvCxnSpPr>
          <p:nvPr/>
        </p:nvCxnSpPr>
        <p:spPr>
          <a:xfrm>
            <a:off x="4099302" y="2453900"/>
            <a:ext cx="21465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8DB90-2960-48D7-934C-25171E58263A}"/>
              </a:ext>
            </a:extLst>
          </p:cNvPr>
          <p:cNvCxnSpPr>
            <a:cxnSpLocks/>
          </p:cNvCxnSpPr>
          <p:nvPr/>
        </p:nvCxnSpPr>
        <p:spPr>
          <a:xfrm>
            <a:off x="4912963" y="2939514"/>
            <a:ext cx="13328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920824-7603-45AE-9980-C178958CE1B0}"/>
              </a:ext>
            </a:extLst>
          </p:cNvPr>
          <p:cNvCxnSpPr>
            <a:cxnSpLocks/>
          </p:cNvCxnSpPr>
          <p:nvPr/>
        </p:nvCxnSpPr>
        <p:spPr>
          <a:xfrm>
            <a:off x="4572000" y="4411852"/>
            <a:ext cx="16738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D5B8ED-83D7-4A76-BCFE-EB10E8103A02}"/>
              </a:ext>
            </a:extLst>
          </p:cNvPr>
          <p:cNvCxnSpPr>
            <a:cxnSpLocks/>
          </p:cNvCxnSpPr>
          <p:nvPr/>
        </p:nvCxnSpPr>
        <p:spPr>
          <a:xfrm>
            <a:off x="2378990" y="4897466"/>
            <a:ext cx="38668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9FFA2E-FC6F-4FB8-B092-D673CF346497}"/>
              </a:ext>
            </a:extLst>
          </p:cNvPr>
          <p:cNvCxnSpPr>
            <a:cxnSpLocks/>
          </p:cNvCxnSpPr>
          <p:nvPr/>
        </p:nvCxnSpPr>
        <p:spPr>
          <a:xfrm>
            <a:off x="3161654" y="5383080"/>
            <a:ext cx="30841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50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56512"/>
              </p:ext>
            </p:extLst>
          </p:nvPr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0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  <a:gridCol w="5450114">
                  <a:extLst>
                    <a:ext uri="{9D8B030D-6E8A-4147-A177-3AD203B41FA5}">
                      <a16:colId xmlns:a16="http://schemas.microsoft.com/office/drawing/2014/main" val="243632504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l-GR" sz="3200">
                          <a:solidFill>
                            <a:schemeClr val="bg1"/>
                          </a:solidFill>
                        </a:rPr>
                        <a:t>λ-</a:t>
                      </a:r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calculus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B876A9-09FE-4734-BD2B-ADDC986D24C8}"/>
              </a:ext>
            </a:extLst>
          </p:cNvPr>
          <p:cNvSpPr txBox="1"/>
          <p:nvPr/>
        </p:nvSpPr>
        <p:spPr>
          <a:xfrm>
            <a:off x="813293" y="1689188"/>
            <a:ext cx="47583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Only functions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Variables fixed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Only one param </a:t>
            </a:r>
            <a:r>
              <a:rPr lang="en-US" sz="3200" i="1">
                <a:solidFill>
                  <a:schemeClr val="accent6">
                    <a:lumMod val="75000"/>
                  </a:schemeClr>
                </a:solidFill>
              </a:rPr>
              <a:t>f(x)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/>
              <a:t>No </a:t>
            </a:r>
            <a:r>
              <a:rPr lang="en-US" sz="3200" i="1">
                <a:solidFill>
                  <a:srgbClr val="FF0000"/>
                </a:solidFill>
              </a:rPr>
              <a:t>f(x, y, z)</a:t>
            </a:r>
            <a:endParaRPr lang="en-US" sz="320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 i="1" err="1">
                <a:solidFill>
                  <a:schemeClr val="accent6">
                    <a:lumMod val="75000"/>
                  </a:schemeClr>
                </a:solidFill>
              </a:rPr>
              <a:t>fx</a:t>
            </a:r>
            <a:endParaRPr lang="en-US" sz="3200" i="1">
              <a:solidFill>
                <a:srgbClr val="FF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“Bound variables”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Pure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Stateless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AB989-5230-410D-958F-A25131286289}"/>
              </a:ext>
            </a:extLst>
          </p:cNvPr>
          <p:cNvSpPr txBox="1"/>
          <p:nvPr/>
        </p:nvSpPr>
        <p:spPr>
          <a:xfrm>
            <a:off x="6147046" y="1689188"/>
            <a:ext cx="47583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Higher-order functions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“Immutability”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Curried functions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3200"/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32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Closure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Pure Functions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Stateless Functions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CF280C-AF95-483A-9B80-6AA57667AF5C}"/>
              </a:ext>
            </a:extLst>
          </p:cNvPr>
          <p:cNvCxnSpPr/>
          <p:nvPr/>
        </p:nvCxnSpPr>
        <p:spPr>
          <a:xfrm>
            <a:off x="720671" y="4672737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43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73512"/>
              </p:ext>
            </p:extLst>
          </p:nvPr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0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  <a:gridCol w="5450114">
                  <a:extLst>
                    <a:ext uri="{9D8B030D-6E8A-4147-A177-3AD203B41FA5}">
                      <a16:colId xmlns:a16="http://schemas.microsoft.com/office/drawing/2014/main" val="243632504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Theory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Practice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FFDA480A-368E-4015-A6EB-5A99B85BC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1" y="3502767"/>
            <a:ext cx="1923143" cy="1602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B876A9-09FE-4734-BD2B-ADDC986D24C8}"/>
              </a:ext>
            </a:extLst>
          </p:cNvPr>
          <p:cNvSpPr txBox="1"/>
          <p:nvPr/>
        </p:nvSpPr>
        <p:spPr>
          <a:xfrm>
            <a:off x="813293" y="1689188"/>
            <a:ext cx="4758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5400"/>
              <a:t>λ-</a:t>
            </a:r>
            <a:r>
              <a:rPr lang="en-US" sz="5400"/>
              <a:t>calculus</a:t>
            </a:r>
          </a:p>
          <a:p>
            <a:r>
              <a:rPr lang="en-US" sz="5400"/>
              <a:t>Alonzo Church</a:t>
            </a:r>
          </a:p>
        </p:txBody>
      </p:sp>
      <p:pic>
        <p:nvPicPr>
          <p:cNvPr id="6" name="Picture 5" descr="A person looking at the camera&#10;&#10;Description automatically generated with medium confidence">
            <a:extLst>
              <a:ext uri="{FF2B5EF4-FFF2-40B4-BE49-F238E27FC236}">
                <a16:creationId xmlns:a16="http://schemas.microsoft.com/office/drawing/2014/main" id="{D0C17831-74B7-45FE-8A34-A315C70A73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5"/>
          <a:stretch/>
        </p:blipFill>
        <p:spPr>
          <a:xfrm>
            <a:off x="3518115" y="3502767"/>
            <a:ext cx="1743559" cy="17072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DC11F5-4122-417C-AE82-25CC0B360ABF}"/>
              </a:ext>
            </a:extLst>
          </p:cNvPr>
          <p:cNvSpPr txBox="1"/>
          <p:nvPr/>
        </p:nvSpPr>
        <p:spPr>
          <a:xfrm>
            <a:off x="6037943" y="2471980"/>
            <a:ext cx="513095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Maintainability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“Safe”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Testable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Declarative vs Imperative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Composable style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22286"/>
              </p:ext>
            </p:extLst>
          </p:nvPr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0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  <a:gridCol w="5450114">
                  <a:extLst>
                    <a:ext uri="{9D8B030D-6E8A-4147-A177-3AD203B41FA5}">
                      <a16:colId xmlns:a16="http://schemas.microsoft.com/office/drawing/2014/main" val="243632504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l-GR" sz="3200">
                          <a:solidFill>
                            <a:schemeClr val="bg1"/>
                          </a:solidFill>
                        </a:rPr>
                        <a:t>λ-</a:t>
                      </a:r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calculus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B876A9-09FE-4734-BD2B-ADDC986D24C8}"/>
              </a:ext>
            </a:extLst>
          </p:cNvPr>
          <p:cNvSpPr txBox="1"/>
          <p:nvPr/>
        </p:nvSpPr>
        <p:spPr>
          <a:xfrm>
            <a:off x="813293" y="1689188"/>
            <a:ext cx="47583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Only functions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Variables fixed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Only one param </a:t>
            </a:r>
            <a:r>
              <a:rPr lang="en-US" sz="3200" i="1">
                <a:solidFill>
                  <a:schemeClr val="accent6">
                    <a:lumMod val="75000"/>
                  </a:schemeClr>
                </a:solidFill>
              </a:rPr>
              <a:t>f(x)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/>
              <a:t>No </a:t>
            </a:r>
            <a:r>
              <a:rPr lang="en-US" sz="3200" i="1">
                <a:solidFill>
                  <a:srgbClr val="FF0000"/>
                </a:solidFill>
              </a:rPr>
              <a:t>f(x, y, z)</a:t>
            </a:r>
            <a:endParaRPr lang="en-US" sz="320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 i="1" err="1">
                <a:solidFill>
                  <a:schemeClr val="accent6">
                    <a:lumMod val="75000"/>
                  </a:schemeClr>
                </a:solidFill>
              </a:rPr>
              <a:t>fx</a:t>
            </a:r>
            <a:endParaRPr lang="en-US" sz="3200" i="1">
              <a:solidFill>
                <a:srgbClr val="FF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“Bound variables”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Pure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Stateless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AB989-5230-410D-958F-A25131286289}"/>
              </a:ext>
            </a:extLst>
          </p:cNvPr>
          <p:cNvSpPr txBox="1"/>
          <p:nvPr/>
        </p:nvSpPr>
        <p:spPr>
          <a:xfrm>
            <a:off x="6147046" y="1689188"/>
            <a:ext cx="47583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Higher-order functions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“Immutability”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Curried functions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3200"/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32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Closure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Pure Functions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Stateless Functions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CF280C-AF95-483A-9B80-6AA57667AF5C}"/>
              </a:ext>
            </a:extLst>
          </p:cNvPr>
          <p:cNvCxnSpPr/>
          <p:nvPr/>
        </p:nvCxnSpPr>
        <p:spPr>
          <a:xfrm>
            <a:off x="720671" y="3223647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38DDBA-6A91-4BCC-A7F1-00B3DAF66C10}"/>
              </a:ext>
            </a:extLst>
          </p:cNvPr>
          <p:cNvSpPr txBox="1"/>
          <p:nvPr/>
        </p:nvSpPr>
        <p:spPr>
          <a:xfrm>
            <a:off x="3765462" y="1495586"/>
            <a:ext cx="454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Higher Order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C5495-BD96-482E-8668-383DAC891843}"/>
              </a:ext>
            </a:extLst>
          </p:cNvPr>
          <p:cNvSpPr txBox="1"/>
          <p:nvPr/>
        </p:nvSpPr>
        <p:spPr>
          <a:xfrm>
            <a:off x="3038925" y="2774198"/>
            <a:ext cx="518292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says 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85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31154"/>
              </p:ext>
            </p:extLst>
          </p:nvPr>
        </p:nvGraphicFramePr>
        <p:xfrm>
          <a:off x="595086" y="537029"/>
          <a:ext cx="10885714" cy="589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r>
                        <a:rPr lang="en-US" sz="5400"/>
                        <a:t>More Examples</a:t>
                      </a:r>
                    </a:p>
                    <a:p>
                      <a:pPr algn="l"/>
                      <a:r>
                        <a:rPr lang="en-US" sz="54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tester</a:t>
                      </a:r>
                    </a:p>
                    <a:p>
                      <a:pPr algn="l"/>
                      <a:r>
                        <a:rPr lang="en-US" sz="54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polite</a:t>
                      </a:r>
                    </a:p>
                    <a:p>
                      <a:pPr algn="l"/>
                      <a:r>
                        <a:rPr lang="en-US" sz="54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composition</a:t>
                      </a:r>
                    </a:p>
                    <a:p>
                      <a:pPr algn="l"/>
                      <a:r>
                        <a:rPr lang="en-US" sz="54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memorize</a:t>
                      </a:r>
                    </a:p>
                    <a:p>
                      <a:pPr algn="l"/>
                      <a:r>
                        <a:rPr lang="en-US" sz="54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memorize recursive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887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0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  <a:gridCol w="5450114">
                  <a:extLst>
                    <a:ext uri="{9D8B030D-6E8A-4147-A177-3AD203B41FA5}">
                      <a16:colId xmlns:a16="http://schemas.microsoft.com/office/drawing/2014/main" val="243632504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Theory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Practice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B876A9-09FE-4734-BD2B-ADDC986D24C8}"/>
              </a:ext>
            </a:extLst>
          </p:cNvPr>
          <p:cNvSpPr txBox="1"/>
          <p:nvPr/>
        </p:nvSpPr>
        <p:spPr>
          <a:xfrm>
            <a:off x="813293" y="2533846"/>
            <a:ext cx="47583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/>
              <a:t>Very Old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l-GR" sz="4000"/>
              <a:t>λ-</a:t>
            </a:r>
            <a:r>
              <a:rPr lang="en-US" sz="4000"/>
              <a:t>calculus 1930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000"/>
              <a:t>Lisp – 1958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AB989-5230-410D-958F-A25131286289}"/>
              </a:ext>
            </a:extLst>
          </p:cNvPr>
          <p:cNvSpPr txBox="1"/>
          <p:nvPr/>
        </p:nvSpPr>
        <p:spPr>
          <a:xfrm>
            <a:off x="6162543" y="3149399"/>
            <a:ext cx="4965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/>
              <a:t>Recently – new life</a:t>
            </a:r>
          </a:p>
        </p:txBody>
      </p:sp>
    </p:spTree>
    <p:extLst>
      <p:ext uri="{BB962C8B-B14F-4D97-AF65-F5344CB8AC3E}">
        <p14:creationId xmlns:p14="http://schemas.microsoft.com/office/powerpoint/2010/main" val="412170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593097"/>
              </p:ext>
            </p:extLst>
          </p:nvPr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0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  <a:gridCol w="5450114">
                  <a:extLst>
                    <a:ext uri="{9D8B030D-6E8A-4147-A177-3AD203B41FA5}">
                      <a16:colId xmlns:a16="http://schemas.microsoft.com/office/drawing/2014/main" val="243632504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l-GR" sz="3200">
                          <a:solidFill>
                            <a:schemeClr val="accent2"/>
                          </a:solidFill>
                        </a:rPr>
                        <a:t>λ-</a:t>
                      </a:r>
                      <a:r>
                        <a:rPr lang="en-US" sz="3200">
                          <a:solidFill>
                            <a:schemeClr val="accent2"/>
                          </a:solidFill>
                        </a:rPr>
                        <a:t>calculus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accent2"/>
                          </a:solidFill>
                        </a:rPr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B876A9-09FE-4734-BD2B-ADDC986D24C8}"/>
              </a:ext>
            </a:extLst>
          </p:cNvPr>
          <p:cNvSpPr txBox="1"/>
          <p:nvPr/>
        </p:nvSpPr>
        <p:spPr>
          <a:xfrm>
            <a:off x="813293" y="1689188"/>
            <a:ext cx="47583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Everything is a function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No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US" sz="3200"/>
              <a:t>, </a:t>
            </a:r>
            <a:r>
              <a:rPr lang="en-US" sz="320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sz="3200"/>
              <a:t>, 0, 1, 2,…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6"/>
                </a:solidFill>
              </a:rPr>
              <a:t>and</a:t>
            </a:r>
            <a:r>
              <a:rPr lang="en-US" sz="3200"/>
              <a:t>, </a:t>
            </a:r>
            <a:r>
              <a:rPr lang="en-US" sz="3200">
                <a:solidFill>
                  <a:schemeClr val="accent6"/>
                </a:solidFill>
              </a:rPr>
              <a:t>or</a:t>
            </a:r>
            <a:r>
              <a:rPr lang="en-US" sz="3200"/>
              <a:t>, </a:t>
            </a:r>
            <a:r>
              <a:rPr lang="en-US" sz="3200">
                <a:solidFill>
                  <a:schemeClr val="accent6"/>
                </a:solidFill>
              </a:rPr>
              <a:t>!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/>
              <a:t> </a:t>
            </a:r>
            <a:r>
              <a:rPr lang="en-US" sz="3200">
                <a:solidFill>
                  <a:schemeClr val="accent6"/>
                </a:solidFill>
              </a:rPr>
              <a:t>=</a:t>
            </a:r>
            <a:r>
              <a:rPr lang="en-US" sz="3200"/>
              <a:t>, </a:t>
            </a:r>
            <a:r>
              <a:rPr lang="en-US" sz="3200">
                <a:solidFill>
                  <a:schemeClr val="accent6"/>
                </a:solidFill>
              </a:rPr>
              <a:t>+</a:t>
            </a:r>
            <a:r>
              <a:rPr lang="en-US" sz="3200"/>
              <a:t>, </a:t>
            </a:r>
            <a:r>
              <a:rPr lang="en-US" sz="3200">
                <a:solidFill>
                  <a:schemeClr val="accent6"/>
                </a:solidFill>
              </a:rPr>
              <a:t>-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3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AB989-5230-410D-958F-A25131286289}"/>
              </a:ext>
            </a:extLst>
          </p:cNvPr>
          <p:cNvSpPr txBox="1"/>
          <p:nvPr/>
        </p:nvSpPr>
        <p:spPr>
          <a:xfrm>
            <a:off x="6147046" y="1689188"/>
            <a:ext cx="4758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/>
              <a:t>Can get complicated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/>
              <a:t>Theory helps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600"/>
              <a:t>A lot!</a:t>
            </a:r>
          </a:p>
        </p:txBody>
      </p:sp>
    </p:spTree>
    <p:extLst>
      <p:ext uri="{BB962C8B-B14F-4D97-AF65-F5344CB8AC3E}">
        <p14:creationId xmlns:p14="http://schemas.microsoft.com/office/powerpoint/2010/main" val="96222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6CD70A4-A34C-4A6F-9BAD-DC8A35ACC86F}"/>
              </a:ext>
            </a:extLst>
          </p:cNvPr>
          <p:cNvGrpSpPr/>
          <p:nvPr/>
        </p:nvGrpSpPr>
        <p:grpSpPr>
          <a:xfrm>
            <a:off x="4581144" y="0"/>
            <a:ext cx="7610856" cy="6858000"/>
            <a:chOff x="4581144" y="0"/>
            <a:chExt cx="7610856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130C05-6F64-4E11-BCAA-5122C6963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4686" y="0"/>
              <a:ext cx="744731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4ACC8-7C8C-4600-9820-29DF3AF8DF1E}"/>
                </a:ext>
              </a:extLst>
            </p:cNvPr>
            <p:cNvSpPr/>
            <p:nvPr/>
          </p:nvSpPr>
          <p:spPr>
            <a:xfrm>
              <a:off x="4581144" y="2276856"/>
              <a:ext cx="3172968" cy="49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9CB7CD-2711-48D7-B744-7B3DFE69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D498-0A15-4D45-9E24-A02528C2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Code</a:t>
            </a:r>
          </a:p>
          <a:p>
            <a:pPr lvl="1"/>
            <a:r>
              <a:rPr lang="en-US"/>
              <a:t>https://github.com/levanroinishvili/functional-js</a:t>
            </a:r>
          </a:p>
          <a:p>
            <a:r>
              <a:rPr lang="en-US"/>
              <a:t>Play along</a:t>
            </a:r>
          </a:p>
          <a:p>
            <a:pPr lvl="1"/>
            <a:r>
              <a:rPr lang="en-US"/>
              <a:t>https://levanroinishvili.github.io/functional-js</a:t>
            </a:r>
          </a:p>
          <a:p>
            <a:r>
              <a:rPr lang="en-US"/>
              <a:t>Presentation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9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E0F0DB0-6F33-4712-92E6-8D958A42B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27434"/>
              </p:ext>
            </p:extLst>
          </p:nvPr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Audience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D498-0A15-4D45-9E24-A02528C2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Beginners &amp; Masters</a:t>
            </a:r>
          </a:p>
          <a:p>
            <a:pPr lvl="1"/>
            <a:r>
              <a:rPr lang="en-US"/>
              <a:t>Aimed at Beginners </a:t>
            </a:r>
            <a:r>
              <a:rPr lang="en-US" b="1" i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~</a:t>
            </a:r>
            <a:r>
              <a:rPr lang="en-US"/>
              <a:t>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1 year experience</a:t>
            </a:r>
          </a:p>
          <a:p>
            <a:r>
              <a:rPr lang="en-US"/>
              <a:t>Language: JavaScript</a:t>
            </a:r>
          </a:p>
          <a:p>
            <a:pPr lvl="1"/>
            <a:r>
              <a:rPr lang="en-US"/>
              <a:t>No familiarity with JavaScript assumed</a:t>
            </a:r>
          </a:p>
          <a:p>
            <a:r>
              <a:rPr lang="en-US"/>
              <a:t>Why JavaScript?</a:t>
            </a:r>
          </a:p>
          <a:p>
            <a:pPr lvl="1"/>
            <a:r>
              <a:rPr lang="en-US"/>
              <a:t>The most used language</a:t>
            </a:r>
          </a:p>
          <a:p>
            <a:pPr lvl="1"/>
            <a:r>
              <a:rPr lang="en-US"/>
              <a:t>General purpose language</a:t>
            </a:r>
          </a:p>
          <a:p>
            <a:pPr lvl="1"/>
            <a:r>
              <a:rPr lang="en-US"/>
              <a:t>Can do </a:t>
            </a:r>
            <a:r>
              <a:rPr lang="en-US">
                <a:solidFill>
                  <a:srgbClr val="C00000"/>
                </a:solidFill>
              </a:rPr>
              <a:t>F</a:t>
            </a:r>
            <a:r>
              <a:rPr lang="en-US"/>
              <a:t>unctional </a:t>
            </a:r>
            <a:r>
              <a:rPr lang="en-US">
                <a:solidFill>
                  <a:srgbClr val="C00000"/>
                </a:solidFill>
              </a:rPr>
              <a:t>P</a:t>
            </a:r>
            <a:r>
              <a:rPr lang="en-US"/>
              <a:t>rogramming</a:t>
            </a:r>
          </a:p>
        </p:txBody>
      </p:sp>
    </p:spTree>
    <p:extLst>
      <p:ext uri="{BB962C8B-B14F-4D97-AF65-F5344CB8AC3E}">
        <p14:creationId xmlns:p14="http://schemas.microsoft.com/office/powerpoint/2010/main" val="386962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38DDBA-6A91-4BCC-A7F1-00B3DAF66C10}"/>
              </a:ext>
            </a:extLst>
          </p:cNvPr>
          <p:cNvSpPr txBox="1"/>
          <p:nvPr/>
        </p:nvSpPr>
        <p:spPr>
          <a:xfrm>
            <a:off x="1875047" y="1797693"/>
            <a:ext cx="8521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Even if you are not a </a:t>
            </a:r>
            <a:r>
              <a:rPr lang="en-US" sz="3600">
                <a:solidFill>
                  <a:srgbClr val="C00000"/>
                </a:solidFill>
              </a:rPr>
              <a:t>F</a:t>
            </a:r>
            <a:r>
              <a:rPr lang="en-US" sz="3600"/>
              <a:t>unctional </a:t>
            </a:r>
            <a:r>
              <a:rPr lang="en-US" sz="3600">
                <a:solidFill>
                  <a:srgbClr val="C00000"/>
                </a:solidFill>
              </a:rPr>
              <a:t>P</a:t>
            </a:r>
            <a:r>
              <a:rPr lang="en-US" sz="3600"/>
              <a:t>rogramm</a:t>
            </a:r>
            <a:r>
              <a:rPr lang="en-US" sz="3600">
                <a:solidFill>
                  <a:srgbClr val="0070C0"/>
                </a:solidFill>
              </a:rPr>
              <a:t>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2F620-DA99-4F7D-899D-9B5EDFA686BB}"/>
              </a:ext>
            </a:extLst>
          </p:cNvPr>
          <p:cNvSpPr txBox="1"/>
          <p:nvPr/>
        </p:nvSpPr>
        <p:spPr>
          <a:xfrm>
            <a:off x="1418095" y="4043069"/>
            <a:ext cx="9602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Small example </a:t>
            </a:r>
            <a:r>
              <a:rPr lang="en-US" sz="4000">
                <a:solidFill>
                  <a:schemeClr val="bg1">
                    <a:lumMod val="50000"/>
                  </a:schemeClr>
                </a:solidFill>
              </a:rPr>
              <a:t>(with primes, non-blocking)</a:t>
            </a:r>
          </a:p>
        </p:txBody>
      </p:sp>
    </p:spTree>
    <p:extLst>
      <p:ext uri="{BB962C8B-B14F-4D97-AF65-F5344CB8AC3E}">
        <p14:creationId xmlns:p14="http://schemas.microsoft.com/office/powerpoint/2010/main" val="51619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38DDBA-6A91-4BCC-A7F1-00B3DAF66C10}"/>
              </a:ext>
            </a:extLst>
          </p:cNvPr>
          <p:cNvSpPr txBox="1"/>
          <p:nvPr/>
        </p:nvSpPr>
        <p:spPr>
          <a:xfrm>
            <a:off x="1418095" y="1557469"/>
            <a:ext cx="316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Important ideas</a:t>
            </a:r>
            <a:endParaRPr lang="en-US" sz="360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2F620-DA99-4F7D-899D-9B5EDFA686BB}"/>
              </a:ext>
            </a:extLst>
          </p:cNvPr>
          <p:cNvSpPr txBox="1"/>
          <p:nvPr/>
        </p:nvSpPr>
        <p:spPr>
          <a:xfrm>
            <a:off x="1418095" y="2347077"/>
            <a:ext cx="4727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Pure functions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Stateless functions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C5AE4F-6F60-4005-AFED-A06C9DE20741}"/>
              </a:ext>
            </a:extLst>
          </p:cNvPr>
          <p:cNvCxnSpPr/>
          <p:nvPr/>
        </p:nvCxnSpPr>
        <p:spPr>
          <a:xfrm>
            <a:off x="595086" y="2936928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4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4B5DEF-7FDA-405C-B979-63AF9E443680}"/>
              </a:ext>
            </a:extLst>
          </p:cNvPr>
          <p:cNvSpPr txBox="1"/>
          <p:nvPr/>
        </p:nvSpPr>
        <p:spPr>
          <a:xfrm>
            <a:off x="6318209" y="2537321"/>
            <a:ext cx="4763079" cy="2308324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9F74E-E251-48D5-9634-1757DCB57388}"/>
              </a:ext>
            </a:extLst>
          </p:cNvPr>
          <p:cNvSpPr txBox="1"/>
          <p:nvPr/>
        </p:nvSpPr>
        <p:spPr>
          <a:xfrm>
            <a:off x="1183038" y="2537320"/>
            <a:ext cx="3781586" cy="2308324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</a:p>
          <a:p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C68B7F-DE03-4B6A-B62E-15D63E0C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/>
              <a:t>Pure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2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001B8C-292C-4928-9AAC-CA0584661FC3}"/>
              </a:ext>
            </a:extLst>
          </p:cNvPr>
          <p:cNvSpPr txBox="1"/>
          <p:nvPr/>
        </p:nvSpPr>
        <p:spPr>
          <a:xfrm>
            <a:off x="1162373" y="2797444"/>
            <a:ext cx="6300061" cy="2308324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'N/A'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'What is your name?'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'Thanks'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A86E28-0436-4562-A471-421A6111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/>
              <a:t>Pure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7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38DDBA-6A91-4BCC-A7F1-00B3DAF66C10}"/>
              </a:ext>
            </a:extLst>
          </p:cNvPr>
          <p:cNvSpPr txBox="1"/>
          <p:nvPr/>
        </p:nvSpPr>
        <p:spPr>
          <a:xfrm>
            <a:off x="1418095" y="1557469"/>
            <a:ext cx="316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Important ideas</a:t>
            </a:r>
            <a:endParaRPr lang="en-US" sz="360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2F620-DA99-4F7D-899D-9B5EDFA686BB}"/>
              </a:ext>
            </a:extLst>
          </p:cNvPr>
          <p:cNvSpPr txBox="1"/>
          <p:nvPr/>
        </p:nvSpPr>
        <p:spPr>
          <a:xfrm>
            <a:off x="1418095" y="2347077"/>
            <a:ext cx="47271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Pure functions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Stateless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Immutability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C5AE4F-6F60-4005-AFED-A06C9DE20741}"/>
              </a:ext>
            </a:extLst>
          </p:cNvPr>
          <p:cNvCxnSpPr/>
          <p:nvPr/>
        </p:nvCxnSpPr>
        <p:spPr>
          <a:xfrm>
            <a:off x="595086" y="4060555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FCE25A-1162-435A-A224-F85AE0D905FF}"/>
              </a:ext>
            </a:extLst>
          </p:cNvPr>
          <p:cNvCxnSpPr/>
          <p:nvPr/>
        </p:nvCxnSpPr>
        <p:spPr>
          <a:xfrm>
            <a:off x="595086" y="2895599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63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4B5DEF-7FDA-405C-B979-63AF9E443680}"/>
              </a:ext>
            </a:extLst>
          </p:cNvPr>
          <p:cNvSpPr txBox="1"/>
          <p:nvPr/>
        </p:nvSpPr>
        <p:spPr>
          <a:xfrm>
            <a:off x="6367471" y="526509"/>
            <a:ext cx="4878643" cy="2308324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incrementAges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err="1">
                <a:solidFill>
                  <a:srgbClr val="FF0000"/>
                </a:solidFill>
                <a:latin typeface="Consolas" panose="020B0609020204030204" pitchFamily="49" charset="0"/>
              </a:rPr>
              <a:t>b.push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 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ages 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[21, 37, 25, 48, 58, 17]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agesNextYear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incrementAges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3F858-8139-474F-9BDD-B6FA77847A4D}"/>
              </a:ext>
            </a:extLst>
          </p:cNvPr>
          <p:cNvSpPr txBox="1"/>
          <p:nvPr/>
        </p:nvSpPr>
        <p:spPr>
          <a:xfrm>
            <a:off x="819690" y="2595967"/>
            <a:ext cx="4968928" cy="2893100"/>
          </a:xfrm>
          <a:prstGeom prst="rect">
            <a:avLst/>
          </a:prstGeom>
          <a:solidFill>
            <a:schemeClr val="tx1"/>
          </a:solidFill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b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[21, 37, 25, 48, 58, 17]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 |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 V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[22, 38, 26, 49, 59, 18]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incrementAges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US" sz="16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++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9314B2-7E9C-4CAC-93B6-D8BCB8E0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/>
              <a:t>Immutability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49569-5262-4452-845F-003E9FA06832}"/>
              </a:ext>
            </a:extLst>
          </p:cNvPr>
          <p:cNvSpPr txBox="1"/>
          <p:nvPr/>
        </p:nvSpPr>
        <p:spPr>
          <a:xfrm>
            <a:off x="6367471" y="3158096"/>
            <a:ext cx="5549810" cy="353943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. . . 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agesNextYear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. . . 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agesNextYear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increment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agesNextYear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age =&gt; age + 1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even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better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! . .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9B4370-3951-4752-B7D1-1B6741E46653}"/>
              </a:ext>
            </a:extLst>
          </p:cNvPr>
          <p:cNvSpPr/>
          <p:nvPr/>
        </p:nvSpPr>
        <p:spPr>
          <a:xfrm>
            <a:off x="8190331" y="1313957"/>
            <a:ext cx="1335136" cy="26240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97E13-CEC9-426B-9934-2E62067D7976}"/>
              </a:ext>
            </a:extLst>
          </p:cNvPr>
          <p:cNvSpPr/>
          <p:nvPr/>
        </p:nvSpPr>
        <p:spPr>
          <a:xfrm>
            <a:off x="8190331" y="1313956"/>
            <a:ext cx="1335136" cy="262401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.  .  .</a:t>
            </a:r>
          </a:p>
        </p:txBody>
      </p:sp>
    </p:spTree>
    <p:extLst>
      <p:ext uri="{BB962C8B-B14F-4D97-AF65-F5344CB8AC3E}">
        <p14:creationId xmlns:p14="http://schemas.microsoft.com/office/powerpoint/2010/main" val="35047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" grpId="0" uiExpand="1" build="p" animBg="1"/>
      <p:bldP spid="11" grpId="0" uiExpand="1" build="p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1818</Words>
  <Application>Microsoft Office PowerPoint</Application>
  <PresentationFormat>Widescreen</PresentationFormat>
  <Paragraphs>457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Lucida Fax</vt:lpstr>
      <vt:lpstr>Verdana</vt:lpstr>
      <vt:lpstr>Office Theme</vt:lpstr>
      <vt:lpstr>Functional Programming .js</vt:lpstr>
      <vt:lpstr>PowerPoint Presentation</vt:lpstr>
      <vt:lpstr>PowerPoint Presentation</vt:lpstr>
      <vt:lpstr>PowerPoint Presentation</vt:lpstr>
      <vt:lpstr>PowerPoint Presentation</vt:lpstr>
      <vt:lpstr>Pure Functions</vt:lpstr>
      <vt:lpstr>Pure Functions</vt:lpstr>
      <vt:lpstr>PowerPoint Presentation</vt:lpstr>
      <vt:lpstr>Immutability</vt:lpstr>
      <vt:lpstr>PowerPoint Presentation</vt:lpstr>
      <vt:lpstr>Higher-order functions</vt:lpstr>
      <vt:lpstr>Higher-order functions</vt:lpstr>
      <vt:lpstr>PowerPoint Presentation</vt:lpstr>
      <vt:lpstr>Closure</vt:lpstr>
      <vt:lpstr>Closure</vt:lpstr>
      <vt:lpstr>Closure</vt:lpstr>
      <vt:lpstr>Closure</vt:lpstr>
      <vt:lpstr>PowerPoint Presentation</vt:lpstr>
      <vt:lpstr>Currying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Levan Roinishvili</dc:creator>
  <cp:lastModifiedBy>Levan Roinishvili</cp:lastModifiedBy>
  <cp:revision>2</cp:revision>
  <dcterms:created xsi:type="dcterms:W3CDTF">2021-12-18T15:49:12Z</dcterms:created>
  <dcterms:modified xsi:type="dcterms:W3CDTF">2021-12-22T20:16:19Z</dcterms:modified>
</cp:coreProperties>
</file>