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63" r:id="rId2"/>
    <p:sldId id="282" r:id="rId3"/>
    <p:sldId id="283" r:id="rId4"/>
    <p:sldId id="26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4" r:id="rId14"/>
    <p:sldId id="285" r:id="rId15"/>
    <p:sldId id="286" r:id="rId16"/>
    <p:sldId id="288" r:id="rId17"/>
    <p:sldId id="300" r:id="rId18"/>
    <p:sldId id="287" r:id="rId19"/>
    <p:sldId id="289" r:id="rId20"/>
    <p:sldId id="290" r:id="rId21"/>
    <p:sldId id="301" r:id="rId22"/>
    <p:sldId id="291" r:id="rId23"/>
    <p:sldId id="292" r:id="rId24"/>
    <p:sldId id="302" r:id="rId25"/>
    <p:sldId id="293" r:id="rId26"/>
    <p:sldId id="294" r:id="rId27"/>
    <p:sldId id="295" r:id="rId28"/>
    <p:sldId id="296" r:id="rId29"/>
    <p:sldId id="297" r:id="rId30"/>
    <p:sldId id="298" r:id="rId31"/>
    <p:sldId id="303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257" r:id="rId62"/>
    <p:sldId id="258" r:id="rId63"/>
    <p:sldId id="259" r:id="rId64"/>
    <p:sldId id="260" r:id="rId65"/>
    <p:sldId id="261" r:id="rId66"/>
    <p:sldId id="262" r:id="rId67"/>
    <p:sldId id="256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1743" autoAdjust="0"/>
  </p:normalViewPr>
  <p:slideViewPr>
    <p:cSldViewPr snapToGrid="0" snapToObjects="1">
      <p:cViewPr>
        <p:scale>
          <a:sx n="90" d="100"/>
          <a:sy n="90" d="100"/>
        </p:scale>
        <p:origin x="5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DDAAD-243A-4138-A37A-52F9FB41073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E735-67F3-4871-9CF3-F40D0CD2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11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20DDD-DA8A-AC44-E595-34F885346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1497E-0A14-A0C6-1FE4-002FFD26C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AF280-DD14-50B9-684E-3E886E7AF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2FADE-E664-9DB9-2509-3D8A80E4B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D3F4-5123-0D6C-954F-0D04AC3D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1B039-B81B-1F2A-602A-C2BA39AEC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BE06D-C1C2-9E3C-DEFC-0EC5001F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EA0A5-A6D5-13E4-CDE5-CEBDBD501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5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6A163-8461-801A-07BE-D8328DA73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A3174-EDFD-9813-646B-DF7FF5489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87CFD-1972-F25E-93C9-C2ADD6ACA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390A5-7E73-6FDC-341E-8A66F70B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4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E47BD-71D8-38C7-238E-8280B7F76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8B05D9-8754-9A8A-3EDC-0FE7365FA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063D6-66A0-135D-697C-7B87D7CF0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CDCB1-F09B-75AB-E0AC-005C5F752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C0A8E-02A3-EC45-92E2-FC063226F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4D967-541F-0B94-8739-595C6FBAC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77AA7-7E58-1A03-15F9-373C165DE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EF1E8-1C17-161B-B995-BCE48EDF6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EF63-FBF4-FDCD-8228-9C5B907E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DE75DE-4DEB-4322-AF29-150FDFC01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45EC4-6E74-65ED-FF9B-8B3E8C946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AD7C-1E65-32FE-3D92-9152D90A2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8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C1E-319D-C61D-0FD8-29DA3A5F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39BE5-697C-BF07-ABE5-5749D47B1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ADECF-4F06-5B1D-9D90-1FF70AC2A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2284F-C2EA-132C-48A4-10C9EFB5A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C94AA-D267-7612-9DF8-449697409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56B0B-6B7A-95EE-FCDF-7536D38AB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074AD-A630-0DE3-80F3-D7CF28FAA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74FD-C00F-7968-22B5-D94ECA973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4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79405-2C18-C99A-6C71-0FA1D4B3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4E988-EAEF-0F09-1E5F-80F36894C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56692-2F56-82B8-941F-4982B895C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4F6D-D620-5B70-0475-8A4F7EF75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97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EB1BF-C9D6-7D2E-B43B-D1CCA0F22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48D43-E4F1-C1DB-9613-333C36DE4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727497-CADB-9155-13CB-065783A55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E45FA-A2D4-3A72-10FD-C91BF7E4F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78FFC-2F27-2DC8-78CA-A4A1BB4A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2AED8-48B6-0A3B-6732-882220A81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E118D-D721-47A3-BF0B-A5C94A5C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6945-BC72-457C-7A0D-6C7881D02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8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C99B2-5111-1535-BB60-CCBE51187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DA81A-4C65-5C16-BEF8-741565D6F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2A9F40-DDDE-5030-C090-AA0385032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60300-9921-431C-C17A-4AE905F18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AAAE-E8CA-F886-591B-509DE05A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8C258-2353-1AD4-8245-DF266DEE4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1097C-3043-623B-51C7-7A7DD0A83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FC5CC-94FE-758F-4455-D421ABC4D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3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5D55-277F-7EFF-2030-DB53F255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80FDB0-8F4E-1D2B-9176-DCB44ED8F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9C354-62D2-C4CC-3BE0-B2CBEF9EE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9A034-D545-2B68-E6B9-D39077780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20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51B3-7B3F-4B3D-2B0B-7404C9C54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D89CC-41FB-FD0A-F8F4-301C7F0C6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626A9-FB7C-85C2-EBF3-BE130B815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60CFA-6576-68E2-E83A-F5E4F653A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8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F2B1C-C541-D02B-F8AB-2649B344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51DBA-507E-DA1B-CF52-FA9A3649F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75756-E134-72B3-C58D-93E398EDF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B3914-8140-14E7-36DA-471CF3A7E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7E356-E753-8CF5-E20C-173D13C8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67920-3190-778C-806B-AC6F32419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3F328F-5ED1-F120-66E4-B303D9415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DD2E3-41A9-E1F3-E8DC-FAD3368DA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8A5EA-0597-F043-9F2F-5280232E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85ECF-836D-4807-1B60-A545D7DB0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3C356-4E78-6734-D583-0F3B831A7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EAB3-BA72-AEA5-EF45-893CA76D1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5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5280D-DEE7-4F4A-89DD-C65CB81FB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A3DBD-DD13-38C3-B7FE-96E71E4EF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594BE-121B-F0B7-498D-327E5A107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24C14-A691-4804-A2E1-133C3D093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5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5EF93-FE86-E23D-00A9-038A40B9F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03C85-0A8B-11A4-29D2-BFEA64A40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5F8C2-2C8C-074E-D498-8A34B3685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3B764-C9F2-23EF-8257-D895F1D92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99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736D5-01B7-48AD-131B-FFD8FFC8D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56E99-5E8D-1433-77BA-5ABB6D54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EE7FB-B56D-E6B6-169B-2D446D6CB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D0CEC-98DE-1C50-D31F-AAD59E4B6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653E-083D-C400-F65D-245579169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F2887B-A371-AC78-CE95-54C6B9D72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08724-D5A3-6EDF-415C-E0017339B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2C9C-640C-7C7E-300F-90EB4E539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4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3F6C-3B73-442C-16FE-BA493CDE7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9F044-D033-2527-E873-6838EB2EB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3FF0E-F7F1-4966-9FC9-63F57B07F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51F76-06B0-852E-5C25-CF6B72E88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3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8B994-5A85-D223-66CF-79FBBE1B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2886C-2C4C-B8F8-BB74-5EFF99AED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091C4-8706-30CF-F7BB-C28453E6D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57C96-4B14-A06E-566D-95B6BC8F4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5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1C450-4907-BED0-D588-CAE805F88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34E81-B8F9-CF95-CE7A-7F4F5CFD2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101CD-BA69-C587-EF35-F94A83DD2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ABF9-993D-710B-6F5E-18A594658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3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AAD7-CC44-E0B7-A370-12D257F1A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24B21-2D42-3E12-A1AA-167DC8C7A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05D13-BB4D-CB37-1D15-6F390C23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00F-B488-0966-9124-F8A2ED183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4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7A231-F3BD-90AE-2B43-8BFE59C9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C142EE-4B9A-D7BD-F01E-4E88BEF8E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9B8A5-A852-F127-4902-467137F7A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442B1-98D8-3C0E-493C-AA73D09BA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2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7551-C6FA-C3DC-978F-252CF3E9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6C197-7304-64A0-F853-6F8CD43E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AB4D4-1874-141E-0299-665AB826F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C3D9-9083-08C8-AB90-015CE6971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56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3DF2-86D1-4449-FDF2-5E9502EBB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D3A52-8DCB-90E8-0F91-DE40B5981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1F882B-D84A-2708-13E9-C5BB90300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E053-6C32-75E9-DB73-2D1995DE8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3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AFC1-D6AA-62BB-330F-5B2CFC4EF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4B23F-28D4-F9EE-A16A-234C2B3B9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20C14-50CF-9BCD-2C84-B1F52083D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9E5A-CE73-F450-0221-E67723F58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9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A20C0-50DA-80A3-2D55-7800F133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BA8A3-7EB9-3D29-CB40-8BD78D73C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2E7588-4000-AE99-5E91-F0244A591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4122-1DDE-4E3C-1CA5-97792B92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13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F6764-2758-7D39-5782-2117BBC1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796F2-CFFD-444B-CC8C-29C9774E3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374E40-23AA-5048-20BE-84D0904F6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CA063-0BC3-C401-57B0-589F2D319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E74E-138A-84F9-38BD-CE53BE89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3F19E6-DF4B-ADC8-A428-845CE13DB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7AA8C-E414-8224-CA76-572896CCB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BAAFD-5DE8-F16A-D5AF-A30586CB2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9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55914-733B-6F1E-A261-FA59D5A41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A22EF-70E1-AEA9-FFC2-91A1B6F07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B953F-82A3-97CF-2ACF-267FCC71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050E-1FE4-EE39-1F56-7F3053548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5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691E2-F882-ECBA-71D6-86A10E43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C12F84-5985-7372-D6F2-6DAB2B455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50437-6E24-1A99-A352-FF7594155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8C0F1-9DA6-28C9-ECBF-E7DBC99A0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3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FBD1-9794-3607-673F-B270D763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3154AF-607B-69C5-086B-0F0582811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0EBEC-F678-4A15-AC48-0F4727813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3ABF-F776-EBE8-569A-92DAF2E28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6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A6F6D-8274-F8C7-BB1E-EE53E01B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A0B6C-9F3C-E289-DCB3-8FB163ECD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669B0-44D5-2513-A79D-AE0184A2A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64531-355F-100B-3E09-477586A02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7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BD329-6E82-45F7-7BDF-AED7B546A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0C93C6-CEDA-92EF-9077-A36C1B4E2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4FB95-F2CF-2676-9C96-C5CA5602D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8A045-2270-AA4E-5FA4-DC4640ACA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84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0083-3DF2-C791-A472-E6E3E56B2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A2BB92-728D-FA4B-D95F-685F90E53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059DE-4081-5FDC-3A11-EFD62A375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FF5E-CB6E-811C-C485-6220ACA02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7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1D798-9109-1F6E-BE1E-BE7329BFF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C30C3-2EE3-978B-FF34-CEBA7088A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F63F0-8C2C-52A1-C65C-E6C11CAF9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B6345-1A8D-7404-76A9-E773A8131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2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B3949-33CA-9688-5245-3720C744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743DD-CB5E-D241-D48E-B10E4586C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2D282-46A5-0A50-5EE2-851A8F569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BD65F-0ADF-AAFA-440A-524214FDB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4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0A0BE-D9BE-F0E7-E466-37E4FA22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72F62-6C99-9112-F6D1-5FB7149CA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09853-46B3-ACA0-4B0F-FBF44077D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89A0-917A-A479-86DF-B4F9D0AA1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49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D4B9A-27EA-D429-594F-FFA16A2B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394050-1065-433D-A6E1-19CFF02E9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812F3-0D8E-CBFB-C761-382E3F7D6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E37B2-D8B2-7901-66FF-D98A3DD9F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F1BA7-C1F9-FCBD-066A-10BCF69D4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93AD36-61CB-5B39-DCDA-257DDDDAA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102A5-4EC5-D012-FF47-D071BEEEB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11148-EAE4-B0EF-BC28-B4183F993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1612D-3AEB-F5F7-5AC0-85987CF1E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10F8DB-A331-4B7E-0D68-FCC9675F0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4ED34-8609-9CB0-9266-6AB47F670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1F45-6971-C9F2-035C-27F381620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43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39A5-20DA-5479-6C46-511B47798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313BEE-CF2A-0157-0A2B-4FDC56945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D1B4F-4872-8A69-3377-D7A0E97FE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3940-5B5B-49A4-ABF2-4B2EE45A7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29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D95C4-C337-7ECF-2F07-6F95F5B2B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8A0F72-80CE-923C-079B-A77A2DBC51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AB80-AF29-8F97-B236-F4FE9E54C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A1846-DD9C-ECA9-F35F-2219BB721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93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4FD5D-A71B-DF67-E881-963F57D9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A1CF7-3624-068C-E8B5-5DEF81987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411AC-0FC3-0737-E1E3-716B63A14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7F6B5-0053-896D-5A1A-CF6507F1A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72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9A36B-B56E-C2D8-7E9B-516CFF0E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15F3E-3436-F7E5-1E17-251158F4E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91931-4A18-DB35-795A-437A47B9F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29CAF-4071-7EA2-813F-82E4FC1BD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29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2CDF0-5E54-0AC1-98A6-3E09987F6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78E2EA-AE43-6A4F-2CA9-739A9DA49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6B960-A57C-674E-DF1E-69A625197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0297-2CFB-1042-959B-9BDCAAEEE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71AC6-891C-FF21-A550-F0053A75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EC4CD-F776-6D7C-929B-DB8029F37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0DB0E-D757-888D-9C9B-CCEE020C0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F4169-3D07-6AAD-361E-BC88BBB64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3B959-901C-998D-85F2-AFC27AE21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185DC3-3161-61D9-43FA-40DC8C7B1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DEDFC0-8EBC-D7E1-2041-9EDDAC3E6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F4AEA-7DED-2DAA-AF25-7923CD555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D691-B54F-099D-E214-6FEABC27D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1D67A-0ACE-5405-BB55-127460431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DE2F5-1EAF-74FB-788D-C0C171A96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0D4F5-B896-5691-8A51-497F73FA3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64185-719E-5E45-485E-27847E02E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F5F78F-829E-0EDA-D37C-1928A247C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93405-8906-CED4-3F6B-7B5680FF8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5E042-0011-9187-0FF4-E5538C76F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7E735-67F3-4871-9CF3-F40D0CD230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65685-17AA-5540-1B88-27370A013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840A-237A-A451-D097-1755264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19C0-6C48-65F7-7213-BBAD7185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2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Định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bẳng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Message Queue.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khác nhaugiữa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5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A8701-9DFB-2A28-1353-6FD3FA365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8338-F186-0E3D-0A77-7AD5A2AA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496D-946E-8291-F02B-8039FD78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Giao tiếp giữa các Microservice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gRPC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hiệu suất cao, dùng protobuf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Gọi qua stub đã được sinh ra tự động trong .proto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Dựa vào HTTP/2, hỗ trợ multiplexing và streaming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lớn, cần hiệu suất cao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nội bộ giao tiếp với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yêu cầu truyền dữ liệu nhanh và liên tục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Nhanh hơn REST API (Ít tốn băng thông)</a:t>
            </a:r>
          </a:p>
          <a:p>
            <a:r>
              <a:rPr lang="fr-FR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song song và multiplexing qua HTTP/2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nhiều ngôn ngữ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streaming dữ liệu 2 chiều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Phải biết thêm về proto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khó hơn so với REST API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tối ưu cho hệ thống lớn cần hiệu suất cao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chú: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HTTP/2 là phiên bản nâng cấp của giao thức HTTP/1.1 – giao thức nền tảng cho web.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Stub là đoạn mã sinh ra tự động từ file .proto. Cầu nối giữa client – server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trong gRPC là khả năng truyền dữ liệu liên tục giữa client và server.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là kỹ thuật cho phép nhiều luồng dữ liệu chạy song song trên một kết nối duy nhất.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6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A53E8-AFAF-3FC8-0972-B655E6DD0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2A01-2687-0E63-073F-2E245CE1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87DB-F96E-4D2E-185E-9A517F781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Giao tiếp giữa các Microservice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Message Queue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bất đồng bộ qua hàng đợi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 service gửi message vào hàng đợi =&gt; service khác nhận message và xử lý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không cần phản hồi tức thì (ví dụ: gửi email, …)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scale xử lý (nhiều consumer xử lý song song)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logic giữa 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bị gián đoán nếu 1 service lỗi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retry, delay, xử lý hàng loạt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Decoupling giữa các 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quản lý hàng đợi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Message backlog nếu consumer chậm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khó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chú:</a:t>
            </a:r>
          </a:p>
          <a:p>
            <a:pPr marL="0" indent="0">
              <a:buNone/>
            </a:pPr>
            <a:r>
              <a:rPr lang="vi-V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vi-V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nghĩa là mở rộng khả năng xử lý của hệ thống khi lượng công việc tăng lên.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là thành phần nhận và xử lý message từ hàng đợi.</a:t>
            </a:r>
          </a:p>
          <a:p>
            <a:pPr marL="0" indent="0">
              <a:buNone/>
            </a:pPr>
            <a:r>
              <a:rPr lang="vi-V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 backlog</a:t>
            </a:r>
            <a:r>
              <a:rPr lang="vi-V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là tình trạng </a:t>
            </a:r>
            <a:r>
              <a:rPr lang="vi-V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 bị tồn đọng</a:t>
            </a:r>
            <a:r>
              <a:rPr lang="vi-V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trong hàng đợi vì chưa được xử lý kịp.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Retry</a:t>
            </a:r>
            <a:r>
              <a:rPr lang="vi-V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là cơ chế </a:t>
            </a:r>
            <a:r>
              <a:rPr lang="vi-V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thử lại</a:t>
            </a:r>
            <a:r>
              <a:rPr lang="vi-V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khi xử lý message thất bại.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là việc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trì hoãn xử lý message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trong một khoảng thời gian nhất định.</a:t>
            </a:r>
          </a:p>
        </p:txBody>
      </p:sp>
    </p:spTree>
    <p:extLst>
      <p:ext uri="{BB962C8B-B14F-4D97-AF65-F5344CB8AC3E}">
        <p14:creationId xmlns:p14="http://schemas.microsoft.com/office/powerpoint/2010/main" val="42524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1158B-B0D2-CCD5-F6CF-5FA16BD0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B552-BFD0-016C-D640-32EE5CCD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92C2-81A4-E096-445D-C0112EB1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Giao tiếp giữa các Microservice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Event Streaming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bất đồng bộ kiểu phát sóng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phát (publish) sự kiện =&gt; các service khác nghe (subscribe) sự kiện và xử lý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hướng sự kiện (Event-Driven Architecture).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lớn, nhiều service phản ứng với 1 sự kiện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lưu vết lịch sử hành động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rằng buộc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mở rộng ( nhiều cosumer nghe cùng 1 event)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Lưu lịch sử event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phản ứng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thiết kể tốt event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Event sai =&gt; khó debug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cao</a:t>
            </a:r>
          </a:p>
        </p:txBody>
      </p:sp>
    </p:spTree>
    <p:extLst>
      <p:ext uri="{BB962C8B-B14F-4D97-AF65-F5344CB8AC3E}">
        <p14:creationId xmlns:p14="http://schemas.microsoft.com/office/powerpoint/2010/main" val="347979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88046-1D6A-96A1-21D8-72A0F4ED4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0E2A-7FA7-8170-ED44-258E9CA2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F269-B2F4-78C0-0940-0F4E3A6D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IV. Đặc điểm củaMicroservice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Độc lập triển khai:  các microservice có thể build, deloy, scale riêng biệt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Phân tách theo chức năng: mỗi service thực hiện 1 chức năng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qua giao thức: REST, gRPC, Message queue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CSDL riêng biêt:  mỗi service có 1 db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Tính chịu lỗi cao: Nếu 1 service lỗi thì service vẫn rất OK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rộng: Có thể mở rộng từng service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Hướng DevOps: Dễ áp dụng CI/CD, tự động kiểm thử, container hóa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đa dạng: có thể voeetts bằng nhiều ngôn ngữ khác nhau hoặc framwork khác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9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BCBA-4B34-C2BD-68D0-A7B6BCBB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76F-D3B6-46D2-21C5-76E2C6EA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3BFE-1228-6BAB-5A94-B9BE2101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Theo cách triển khai dịch vụ (Deployment Style)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1.1 Triển khai độc lập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microservice được build và chạy như 1 tiến trình (process) riêng biệt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chạy trên các máy chủ vật lý hoặc máy áo khác nhau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ServiceA chạy trên post 8080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ServiceB chạy trên post 8081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có quy mô vừa – lớn, nhiều service có chức năng riêng, mở rộng độc lập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cao về linh hoạt và khả năng phát triển liên tục (CI/CD)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Đội ngũ phát triển phân chia theo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khả năng mở rộng riêng biệt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 tiên ổn định và cô lập lỗi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rõ ràng giữa các service, tránh ảnh hưởng đến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cập nhật, triển khai 1 service mà không ảnh hưởng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từng service theo nhu cầu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tài nguyên hệ thống (Ram, Cpu) do service chạy trên 1 tiến trình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công cụ quản lý dịch vụ</a:t>
            </a:r>
          </a:p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Việc giao tiếp giữa các service (qua HTTP, gRPC...) có thể phức tạp hơn so với kiến trúc monolith.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7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FBB81-3346-05FE-69CE-E13445968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078-6F7D-5B92-3844-FD269A81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2789-9880-2AF1-2F9C-C22A02C2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Theo cách triển khai dịch vụ (Deployment Style)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1.2 Dùng Docker để container hóa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microservice được đóng gói vào 1 container Docker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Tất cả container có thể chạy trên cùng 1 máy hoặc phân phối thành nhiều máy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đóng gói dịch vụ triển khai trên nhiều môi trường khác nhau (test, dev, prod)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chuyển đổi môi trường nhanh chóng và đảm bảo tính nhất quản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Nhẹ hơn máy ảoVM, khởi động nhanh hơn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chuyển đổi và triển khai các môi trường khác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Đóng gói đầy đủ dependencies, giảm lỗi do khác môi trường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hiết biết Docker và containerization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quản lý vòng đời dịch vụ: cập nhật, giám sát, mở rộng (scale)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container tăng, thì cần thêm công cụ: Kubernetes để điều phối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Container là đơn vị phần mềm nhỏ ngọn, chưa tất cả những gì cần  để chạy 1 ứng dụng: mã nguồn, thư viện, cấu hình, và các phụ thuộc (dependencies)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Docker là một nền tảng phần mền giúp tạo, triển khai và chạy các container một cách dễ dàng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Container Docker: container đucợ tạo ra bằng docker (sản phẩm của quá trình containerization docker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 là quá trình đóng gói ứng dụng và các thành phần liên quan vào một container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là thành phần mà ứng dụng cần có để chạy: thư viện, framework, công cụ hỗ trợ,….</a:t>
            </a:r>
          </a:p>
          <a:p>
            <a:pPr marL="0" indent="0">
              <a:buNone/>
            </a:pP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5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D1C3-A39B-766A-F879-80BF6C8D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193C-ACD0-10AE-E1B7-5C80D217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1724-5C96-2C46-76F6-18B3704B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Theo cách triển khai dịch vụ (Deployment Style)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1.3 Dùng Kubernetes để quản lý dịch vụ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là nền tảng mã nguồn mở dùng để quản lý và điều phối các container,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Đặc biệt phù hợp với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lớn, phức tạp cần khả năng tự mở rộng (auto-scale)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Tính  sẵn sàng cao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quản lý vong đời dịch vụ một cách tự động và hiệu quả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hóa toàn bộ vòng đời microservice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mở rộng linh hoạt, dễ scale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Rolling update và rollback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cầu hình và bí mật thông qua ConfigMap và Secret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cao: cần thời gian để học, làm chủ các khái niệm: Pod, Service, Deployment,….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nhân sự chuyên môn: DevOps hoặc Plaform Engineer quản lý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Chi phí vận hành có thể cao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Rolling Update: là cập nhập phiên bản mới của ứng dụng từng phần 1 (từng Pod), giúp hệ thống không bị gián đoạn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Rollback: nếu phiên bản mới gặp lỗi, Kubernetes có thể tự động hoặc thử công quay lại phiên bản cũ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ConfigMap: lưu trữ các cấu hình không nhạy cảm (URL, tên DB, thông số cấu hình)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Secret: lưu trữ thông tin nhập cảm (Pass, khóa API) Dữ liệu được mã hóa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/>
              <a:t>Plaform Engineer là người chuyên xây dựng và duy trì nên tảng kỹ thuật để các team phát triển triển khai ứng dụng dễ dàng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1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1193-5922-5169-5649-FA1DE2495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45B0-A180-2968-97AC-149CB39F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879B-35A9-6BAD-DCC5-C305599A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Theo cách triển khai dịch vụ (Deployment Style)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Ý kiến phù hợp với bài toán (chat nội bộ) – Chọn: Triển khai độc lập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Dùng nội bộ chỉ phục vụ trong công ty, tổ chức, số lượng người dùng giới hạn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chạy trực tiếp trên service hoặc máy ảo nên có thể deploy thủ công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Update 1 service thì chỉ cần build lại và restart lại service đó.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chạy như một tiến trình (process) riêng, dễ mở log, debug trực tiếp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Cách làm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là 1 ứng dụng riêng biệt, build thành file chạy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Chạy trên nhiều cổng  khác nhau trên cùng 1 máy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Dùng API Gateway để quản lý endpoint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update service chỉ cần restart service đó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9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F5110-703F-CBBE-B852-BD0B0B70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9AB3-59A3-953E-FDF1-676CA409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99E6-817A-182F-79B7-0062510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Theo cách giao tiếp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2.1 REST API (đồng bộ)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gọi nhau thông qua HTTP (thường dùng JSON hoặc XML)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trực tiếp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hệ thống đơn giản, dễ triển khai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dùng, phổ biến rộng rãi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đơn giản và kiểm tra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tốt với nhiều ngôn ngữ và nên tảng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 Service lỗi =&gt; Service liên quan ảnh hưởng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phụ thuộc lẫn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mở rộng trong hệ thống lớn hoặc yêu cầu hiệu năng cao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JSON (javascript object notation): là một định dạng dữ liệu nhẹ, dễ đọc và ghi, thường dung để trao đổi dữ liệu giữa client –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XML (eXtensible Markup Language): là ngôn ngữ đánh dấu dung để mô tả dữ liệu. Nó được thiết kể để có thể mở rộng và linh hoạt</a:t>
            </a:r>
          </a:p>
          <a:p>
            <a:pPr marL="0" indent="0">
              <a:buNone/>
            </a:pP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5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F0258-77C2-5DB1-FCBA-B6E155D7C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EB9F-8D84-EA43-E30F-A4117C89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F2D8-F8DD-7882-F921-D351B8BA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Theo cách giao tiếp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2.2 gRPC(đồng bộ)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nhanh hơn REST, dùng protobuf thay vì JSON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trên nền HTTP/2, hỗ trợ multiplexing và streaming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các hệ thống yêu cầu phản hồi nhanh và định nghĩa rõ ràng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yêu cầu hiệu năng cao, độ trễ thấp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định nghĩa rõ rang các API giữa các microservice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giao tiếp nội bộ giữa các service trong cùng hệ thống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Nhanh hơn REST (nhẹ, hiệu quả hơn JSON)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rõ ràng qua .proto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streaming 2 chiều, rất hữa ích trong các ứng dụng real-time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them bước biên dịch .proto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hơn REST, đặc biệt khi tích hợp với hệ thống bên ngoài k dùng gRPC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khó hơn do dữ liệu không ở dạng dễ đọc như JSON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streaming 2 chiều là client và server có thể gửi dữ liệu cho nhau liên tục, đồng thời mà k cần đợi bên kia hoàn tất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Real-time: phản hồi gần như lập tục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03AA9-701E-8A52-D2CE-07BA8215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E3B5-4A80-1217-CEA3-01D5F190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F575-CE21-85CF-58EB-D12C6FE0A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Tại sao phải dung Microservice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tốc độ phát triển: Có thể làm việc song song trên các serive khác nhau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linh hoạt: Không cần deploy toàn bộ hệ thống khi thay đổi 1 phần nhỏ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mở rộng tốt: có thể scale từng service theo nhu cầu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Chịu lỗi cao: Một service lỗi thì không làm sập toàn bộ hệ thống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Tự do công nghệ: Có thể dung ngôn ngữ, framwork, database riêng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Khi nào nên dùng Microservice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có quy mô lớn, nhiều nghiệp vụ phúc tạp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team phát triển, cần tách biệt trách nhiệm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mở rộng linh hoạt từng phần của hệ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triển khai liên tục (CI/CD) và có hạ tầng hỗ trợ tốt như: Docker, Kubernetes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cần tính sẵn sàng cao, không bị ảnh hưởng bởi lỗi cục bộ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nâng cấp bảo trì, độ tin cậy cao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chú:</a:t>
            </a:r>
          </a:p>
          <a:p>
            <a:pPr marL="0" indent="0">
              <a:buNone/>
            </a:pPr>
            <a:r>
              <a:rPr lang="vi-VN" sz="1100">
                <a:latin typeface="Times New Roman" panose="02020603050405020304" pitchFamily="18" charset="0"/>
                <a:cs typeface="Times New Roman" panose="02020603050405020304" pitchFamily="18" charset="0"/>
              </a:rPr>
              <a:t>Deploy (triển khai) là quá trình đưa ứng dụng từ môi trường phát triển lên môi trường thực tế để người dùng có thể sử dụng.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100">
                <a:latin typeface="Times New Roman" panose="02020603050405020304" pitchFamily="18" charset="0"/>
                <a:cs typeface="Times New Roman" panose="02020603050405020304" pitchFamily="18" charset="0"/>
              </a:rPr>
              <a:t>Scale (mở rộng) là khả năng tăng hoặc giảm tài nguyên hệ thống để đáp ứng lượng người dùng hoặc xử lý dữ liệu.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Stack (công nghệ stack) là tập hợp các công nghệ bạn dùng để xây dựng ứng dụng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4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BCD17-E6E3-0EDC-BC9B-6E6A6AC2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A2B8-7F85-A657-E745-7652946C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71DB-54CA-A280-B6E5-1B5FC4B0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Theo cách giao tiếp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2.3 Message Queue (bất đồng bộ)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Service gửi message không cần chờ phản hồi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dịch vụ: các service giao tiếp gián tiếp qua hàng đợi, giảm coupling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truyền tải: message k bị mất nếu được cấu hình đúng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Xử lý hàng đợi: Message đước xử lý tuần tự hoặc theo nhóm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Dùng Message Queue (RabbitMQ, Apeche Kafka)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lớn, cần scale, không cần phản hồi ngay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các tác vụ nền, xử lý hàng loạt hoặc truyền dữ liệu dữ các 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cần phản hồi ngay, tăng hiệu suất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rộng, phù hợp hệ  thống lớn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độ phụ thuộc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lưu trữ message tạm thời nếu service nhận chưa OK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cơ chế retry, xử lý lỗi phức tạp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khó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giám sát tốt: Cần theo dõi queue, consumer, và xử lý lỗi hiệu quả</a:t>
            </a: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Coupling là mức độ phụ thuộc giữa mudule hoặc service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Queue (hàng đợi) là một cấu trúc dữ liệu tuyển tính hoạt động theo nguyên tắc FIFO (First-In, First-Out)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55428-8C39-C573-6061-B31F569F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883E-B58A-2185-C088-B2FE4CAE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6A27-626D-B9E3-CD2C-D0D54179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Theo cách giao tiếp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Ý kiến phù hợp với bài toán (chat nội bộ) – Chọn: REST API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triển khai và debubg hơn gPRC, không cần học thêm .proto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kết với các FE, chỉ cần gửi HTTP request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Cách làm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các service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Auth: quản lý đăng nhập đăng kí, quản lý thông tin, xác thực jwt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Chat: quản lý xử lý gửi/ nhận tin nhắn, tạo nhóm, thêm thành viên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giữa các service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Gọi REST API của nhau qua HTTP dùng Feign Client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8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4CD5-F3C0-6494-852B-FB8D59DB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9916-CD23-59B7-2021-65372526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2683-6BC8-D162-EA53-AF10A4BB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Theo cách tổ chức database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3.1 Database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microservice có database riêng, không chia sẽ database cho service khác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độc lập, giảm rang buộc giữa các thành phần trong hệ thống</a:t>
            </a:r>
          </a:p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giữa các service thông qua API hoặc message broker (như Kafka, RabbitMQ)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lớn, nhiều domain nghiệp vụ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mở rộng linh hoạt từng service mà k ảnh hướng đến hệ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bảo mật và phân quyền dữ liệu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hoàn toàn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bị khóa dữ liệu chéo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bảo mật và kiểm soát dữ liệu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kiến trúc hướng domain (DDD)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join giữa các bảng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dùng API – Message Queueđể trao đổi dữ liệu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hơn trong việc đảm bảo tính nhất quán dữ liệu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tài nguyên</a:t>
            </a: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Coupling là mức độ phụ thuộc giữa mudule hoặc service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Domain là 1 vùng nghiệp vụ hoặc phạm vi chức năng hệ thống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BFBB8-503A-9F36-24F8-AED1CD666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2676-6B94-E8A9-1BBC-AE30862F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CBA1-010D-FED9-0B85-F22E54D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Theo cách tổ chức database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3.2 Database chung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Nhiều service cùng truy cập một database lớn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tuân thủ theo nguyên lý “Data per service” chuẩn của microservice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gây ra tình trạng “tight coupling”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monolith chuyển sang microservice từng phần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nhở, ít 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truy vấn phức tạp, đặc biệt là join dữ liệu được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hệ thống nhỏ ít thay đổi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dữ liệu tập trung, dễ kiểm soát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phụ thuộc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mở rộng khi hệ thống phát triển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Một service lỗi hoặc truy vấn sai có thể ảnh hưởng hệ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triển khai các chiến lực: scaling độc lập,  CI/CD riêng, versioning database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Tight coupling là liên kết chặt chẽ, khi các thành phần trong hệ thống phụ thuộc lẫn nhau quá nhiều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92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C6B25-781C-1661-FFF0-E345633A0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F16B-3B13-5B9F-6C49-290B72C5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AC76-088D-0B14-A2F9-FDB0656D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Theo cách tổ chức database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Ý kiến phù hợp với bài toán (chat nội bộ) – Chọn: Database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độc lập về dữ liệu: dễ triển khai, bảo trì mở rộng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Tránh tình trạng ảnh hưởng lẫn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thay đổi công nghệ DB theo như cầu từng 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Cách làm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Auth: dùng Oracle: lưu thông tin người dùng: username, password, email, fullname,..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Chat: dung Oracle: lưu tin nhắn, thông tin tin nhắn, nhóm, thành viên,,,,,,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9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050C1-7A5B-B7DB-2901-A7B47FBF9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B7C4-2354-AE31-2A5F-1455E400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1F39-ED70-8B73-2C6C-0BDFC226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Theo cách chia nhỏ theo nghiệp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4.1 Subdomain (DDD – Bounded Context)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Chia theo Bounded Context dựa trên mô hình Domain-Driven Design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tương ứng một nghiệp vụ rõ ràng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lớn, nghiệp vụ phức tạp, nhiều team, cần bám sát mô hình nghiệp vụ lâu dài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Rõ ràng về phạm vi nghiệp vụ; 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Bám sát nghiệp vụ, giảm chống chéo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rộng, bảo trì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ban đầu tốn nhiều thời gian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áp dụng dự án nhỏ hoặc MVP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Đòi hỏi team có kinh nghiệm DDD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6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94E1-10C9-B04B-A4F2-5B93EEBC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324-D198-9E22-2437-FA896C7B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A777-7FBF-8E70-A64D-A2592BD7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Theo cách chia nhỏ theo nghiệp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4.2 Business Capability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Chia theo chức năng kinh doanh mà doanh nghiệp cung cấp.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bắt đầu thiết kế, hoặc tách monolith, cần dễ hiểu cho cả kỹ thuật và business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hiểu cho cả kỹ thuật và business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Nhanh xác định phạm vị dịch vụ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giải thích với stakerholder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Chưa tối ưu và kỹ thuật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bị chống chéo nếu k refine theo DDD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thiếu tính module hóa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0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7A921-0319-5DB6-221D-F7FB0040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4082-B7D8-A7DE-CB8D-4086F97B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45B8-5390-97A7-BC3E-2516C414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Theo cách chia nhỏ theo nghiệp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4.3 Workflow / Business Process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Chia theo luồng xử lý nghiệp vụ hoặc quy trình làm việc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MVP, POC, startup cần qua sản phẩm nhanh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Nhanh mapping với yêu cầu thực tế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MVP/POC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giúp team hiểu rõ quy trình nghiệp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Couping cao nếu nhiều luồng dung chung dữ liệu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mở rộng về lâu dài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trùng lặp logic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5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A9D55-052D-F3B7-64E3-CDA2FC2A6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1AE5-26DB-24F3-CEDC-B3FBE6F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3CAE-5B47-5963-662A-B53CA0DF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Theo cách chia nhỏ theo nghiệp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4.4 Transantion Boundarise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Chia theo phạm vi giao dịch để đảm bảo tính nhất quán dễ liệu trong mỗi 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giao dịch tài chính, thanh toán, thương mại điện tử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nhất quán dữ liệu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rollback phức tạp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Rõ ràng về phạm vi giao dịch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làm service lớn hơn mong muốn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phức tạp khi giao tiếp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tính module hóa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58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D9F51-E592-FFFD-8E8D-FBB0B0515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6D00-720A-4520-613E-001B8A98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8394-68D2-A60D-B1B2-EDAD2111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Theo cách chia nhỏ theo nghiệp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4.5 Entity/ Event-Driven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Chia theo Entity chính hoặc Event trong hệ thống, tập trung vào xử lý bất đồng bộ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có nhiều luống bất đồng bộ, real-time, event streaming (Kafka, Rabbit MQ)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coupling giữa service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mở rộng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xử lý bất đồng bộ, real-time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debug khi lỗi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Đòi hỏi message broker ổn định</a:t>
            </a:r>
          </a:p>
          <a:p>
            <a:pPr>
              <a:defRPr sz="1000">
                <a:latin typeface="Arial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chi phí hạ tầng</a:t>
            </a:r>
          </a:p>
          <a:p>
            <a:pPr marL="0" indent="0">
              <a:buNone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8A2C9-E5ED-F99C-637A-11EA47DA0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F2A0-7AB2-5EBE-17D4-F11F0A32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FAA3-9195-D92C-B207-152D270B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So sánh Monolith và Microservice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9AF280-8A6C-8D45-E74A-A6BFC380F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05681"/>
              </p:ext>
            </p:extLst>
          </p:nvPr>
        </p:nvGraphicFramePr>
        <p:xfrm>
          <a:off x="524934" y="2201334"/>
          <a:ext cx="767926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87">
                  <a:extLst>
                    <a:ext uri="{9D8B030D-6E8A-4147-A177-3AD203B41FA5}">
                      <a16:colId xmlns:a16="http://schemas.microsoft.com/office/drawing/2014/main" val="1459669537"/>
                    </a:ext>
                  </a:extLst>
                </a:gridCol>
                <a:gridCol w="3167697">
                  <a:extLst>
                    <a:ext uri="{9D8B030D-6E8A-4147-A177-3AD203B41FA5}">
                      <a16:colId xmlns:a16="http://schemas.microsoft.com/office/drawing/2014/main" val="1964074869"/>
                    </a:ext>
                  </a:extLst>
                </a:gridCol>
                <a:gridCol w="3327682">
                  <a:extLst>
                    <a:ext uri="{9D8B030D-6E8A-4147-A177-3AD203B41FA5}">
                      <a16:colId xmlns:a16="http://schemas.microsoft.com/office/drawing/2014/main" val="265384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Monolith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 trúc hệ thống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Mội khối duy nhất, tất cả chức năng gộp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Chia thành nhiều service nhỏ, mỗi service đảm nhận 1 chức năng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7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 khai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 toàn bộ hệ thống mỗi lần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 từng service độc lập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0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 năng mở rộng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 mở rộng từng phần, phải scale từng phần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 dàng scale từng service theo nhu cầu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6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phức tạp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 giản, dễ quản lý ban đầu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 tạp, cần quản lý giao tiếp và vận 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chịu lỗi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lỗi có thể ảnh hưởng toàn hệ thống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lỗi không ảnh hưởng đến service khác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nghệ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 chế, thường dung chung 1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 do chọn công nghệ cho từng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9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Debug &amp; Trace lỗi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 dàng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Khó, cần công cụ hỗ trợ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7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 triển &amp; bảo trì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 chia team, dễ xung đột khi làm việc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 chia team theo chức năng, phát triển song 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1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 tầng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 giản, ít yêu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 CI/CD, monitoring,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133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CFA52-A0F2-0E1B-09F3-F8854E1BF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552-43CD-2F09-93A0-8FE0869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EF20-1D8F-6BE4-1A5F-7BF19F34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Theo cách chia nhỏ theo nghiệp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So sánh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096F3A-34D1-0A1B-6F00-6FE78ECAE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17669"/>
              </p:ext>
            </p:extLst>
          </p:nvPr>
        </p:nvGraphicFramePr>
        <p:xfrm>
          <a:off x="524934" y="2509520"/>
          <a:ext cx="7755465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866">
                  <a:extLst>
                    <a:ext uri="{9D8B030D-6E8A-4147-A177-3AD203B41FA5}">
                      <a16:colId xmlns:a16="http://schemas.microsoft.com/office/drawing/2014/main" val="2264485582"/>
                    </a:ext>
                  </a:extLst>
                </a:gridCol>
                <a:gridCol w="3031067">
                  <a:extLst>
                    <a:ext uri="{9D8B030D-6E8A-4147-A177-3AD203B41FA5}">
                      <a16:colId xmlns:a16="http://schemas.microsoft.com/office/drawing/2014/main" val="3880120870"/>
                    </a:ext>
                  </a:extLst>
                </a:gridCol>
                <a:gridCol w="3166532">
                  <a:extLst>
                    <a:ext uri="{9D8B030D-6E8A-4147-A177-3AD203B41FA5}">
                      <a16:colId xmlns:a16="http://schemas.microsoft.com/office/drawing/2014/main" val="143624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Nhược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3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Subdomain (DDD)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Bám sát nghiệp vụ; Tách biệt trách nghiệm; Dễ mở rộng, bảo trì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Tốn thời gian phân tích; Yều cầu kiến thức DDD; Khó áp dụng dự án nhỏ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1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 hiểu cho kỹ thuật &amp; business; Nhanh xác định phạm 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tối ưu kỹ thuật; Dễ chống chéo; Thiếu module hóa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8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Workfrom / Business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 mapping với yêu cầu; Phù hợp MVP/POC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Coupling cao; Khó mở rộng; Trùng lặp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0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Boundaries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 bảo nhất quán dữ liệu; Giảm 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có thể quá lớn; Tăng phức tạp giao tiếp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7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 / Event-Driven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 coupling; Tăng mở rộng; Hỗ trợ 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 debug; Cần broker ổn định; Tăng chi phí hạ tầng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71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23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29D04-B1E6-2DAD-ABD8-D6037344C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62D0-8144-DDCF-285B-9502DBF6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409F-7AF6-4D74-4383-29840B3E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Theo cách chia nhỏ theo nghiệp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Ý kiến phù hợp với bài toán (chat nội bộ) – Chọn: DDD – Bounded Context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subdomain (miền nghiệp vụ): là một Bounded Context độc lập: code, DB không bị rối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từng module mà không ảnh hưởng module khác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microservice vì giúp database riêng, team tách biệt, gieo tiếp qua API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Chia subdomain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Auth: đăng ký, đăng nhập, xác thực JWT, quản lý thông tin người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Chat: gửi/ nhận tin nhắn, quản lý nhóm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Cách làm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 subdomain: 1 service độc lập: code, db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tiếp: REST API để auth và chat trao đổi dữ liệu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4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90EC2-EE68-1DF5-4B64-09A2BC5CF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9DA1-7984-86CF-FAE7-F8460FA8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B2E3-07BE-EC6A-803F-F55C27415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Theo cách xử lý lỗi – giám sát – an toàn hệ thống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5.1 Xử lý lỗi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Retry: Tự động thử lại khi lỗi nhẹ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với Exponential Backoff (tăng dần thời gian giữa các dần thử)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giới hạn số lần retry để tránh vòng lặp vô hạn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dùng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Gọi API bị lỗi tạm thời: mạng chập chờn, service quá tải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với hệ thống bên ngoài: payment, gateway, email service</a:t>
            </a:r>
          </a:p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phục hồi khi gặp lỗi tạm thời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số lượng lỗi trả về cho người dùng cuối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gây quá tải retry không giới hạn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Làm chậm hệ thống nếu retry nhiều lần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57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97485-3D19-D5F4-BC58-F25193E5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CEB-D181-016E-B7BB-A78BF7AA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4307-ECAF-B906-D94A-5A7994FC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Theo cách xử lý lỗi – giám sát – an toàn hệ thống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5.1 Xử lý lỗi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Time out: hủy request nếu quá thời gian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Nếu cấu hình time out phù hợp với từng loại service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với retry để tăng độ tin cậy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dùng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Gọi đến service khác mà không phản hồi đúng thời gian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Tranh treo luồng xử lý trong hệ thống</a:t>
            </a:r>
          </a:p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Giúp hệ thống phản hồi nhanh, không bị treo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nguy cơ lan truyền lỗi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Nếu time out quá ngắn, có thể hủy nhầm request đang xử lý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Nếu quá dài, gây lãng phí tài nguyên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07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A0E5-1A33-3E46-1F4D-C9EB942E6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65D4-7C1E-DBFA-5DA4-85286F4D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D791-52C5-1B25-F786-1AD3FBF7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Theo cách xử lý lỗi – giám sát – an toàn hệ thống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5.1 Xử lý lỗi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Circuit Breaker: ngắt gọi nếu 1 service lỗi liên tục để không gây sập hệ thống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3 trạng thái: Closed, Open, Half-Open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ở trạng thái Open, các request bị chặn ngay lập tực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dùng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Service A gọi service B nhưng B liên tục lỗi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Tránh việc A tiếp tục gọi B và gấy quá tải</a:t>
            </a:r>
          </a:p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Bảo vệ hệ thống khỏi lỗi làn truyền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Cho phéo service lỗi có thời gian phục hồi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cấu hình ngưỡng chính xác để tránh ngắt mạch sớm hoặc muộn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79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DD20F-D91E-5157-EE7C-83B8E380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1C83-B87B-D1C5-DBDD-257BA5A7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7E28-DFA9-0A23-40BF-9CE7068E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Theo cách xử lý lỗi – giám sát – an toàn hệ thống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5.1 Xử lý lỗi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Fallback: thay thế khi lỗi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kết hợp với Circuit Breaker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dung cache, mock data, hoặc service phụ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dùng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service chính không hoạt động, dung dữ liệu cache hoặc service phụ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Nếu k lấy được dữ liệu từ service sản phẩm thì hiển thị dữ liệu cũ</a:t>
            </a:r>
          </a:p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trải nghiệm người dung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tác động của lỗi đến toàn hệ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có thể không chính xác hoặc lỗi tạm thời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phức tạp trong thiết kế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2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7EA6-AD07-F452-0507-16CCBF1A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8D10-9E1B-D3EF-F9D2-667072F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3CD6-02D4-7609-CDCA-E9D2C62F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Theo cách xử lý lỗi – giám sát – an toàn hệ thống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5.2 Giám sát – logging – truy vết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Logging: ghi log tập trung  dung mô hình ELK Stack (Elasticseach + Logstask + Kibana)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Elasticsearch: lưu trữ và tìm kiếm log hiệu quả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Logstash: thu thập và xử lý log từ service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Kibana: giao diện trực quan để phân tích log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Ghi log theo định dạng chuẩn (JSON, strucred logging)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Gắn metadata (service name, request ID, timestamp,…)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Log theo cấp độ: INFO, DEBUG, WARN, ERROR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lỗi, sự cố hệ thống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Theo dõi hành vi người dung hoặc hiệu năng service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Audit và bảo mật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Tập trung hóa dữ liệu log: dễ tìm kiếm, phân tích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truy vến mạnh mẽ qua Elasticseach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trực quan qua Kibana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tài nguyên: CPU, RAM, storage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cấu hình bảo mật để tránh lộ thông tin bảo mật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scale nếu lượng log quá lớn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89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67B95-27E7-3EC0-BBCE-68EC7F88A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9A94-8BD8-AFAF-E43A-E4A11ADD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4DF2-F948-6741-B1AB-2D18CA50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Theo cách xử lý lỗi – giám sát – an toàn hệ thống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5.2 Giám sát – logging – truy vết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Tracing: theo dõi request đi qua nhiều service, để xác định bottleneck, lỗi hoặc độ trễ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Gắn trace ID và span ID vào mỗi request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ghi lại thời gian xử lý, matadata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luồng request dạng cây hoặc biều đồ thời gian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lỗi phức tạp trong hệ thống phân tán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hiệu năng từng service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SLA và tối ưu latency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rõ rang luồng request, dễ xác định điểm nghẽn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tốt với các hệ thống giám sát khác (Prometheus, Grafana)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chuẩn OpenTelemtry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tích hợp vào từng service, tang độ phức tạp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tài nguyên lưu trữ trace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gây ảnh hưởng hiệu năng nếu k cầu hình hợp lý</a:t>
            </a:r>
          </a:p>
          <a:p>
            <a:pPr marL="457200" lvl="1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Công cụ: Jaeger (do Uber phát triển), Zipkin (do Twitter phát triển)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4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4A30-BE56-7BB2-3BFB-88FCE707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0DEB-63BF-7F0E-7713-1795B545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E324-429D-13DF-CF18-C5FD33A6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 Theo cách kiểm thử - kiểm soát phiên bản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từng service hoạt động đúng logic riêng biệt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các service tương tác đúng với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hợp đồng giao tiếp giữa các service không bị phá vỡ khi thay đổi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6.1 Kiểm thử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Unit test: kiểm thử logic nội bộ từng service một cách độc lập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Chạy nhanh, dễ tự động hóa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phụ thuộc vào các service khác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kiểm thử cacgs hàm, class hoặc module riêng lẻ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các hàm xử lý nghiệp vụ, tính toán, xử lý dữ liệu trong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lỗi sớm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viết, duy trì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tin cậy cho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kiểm thử sự tương thích giữa các service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bỏ sót lỗi tích hợp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53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C8516-7133-CE6E-2699-218B9CAD9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9DD-80E7-EFDD-88C6-EB86BDBD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6300-7F59-8953-52DB-B4C2A406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 Theo cách kiểm thử - kiểm soát phiên bản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từng service hoạt động đúng logic riêng biệt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các service tương tác đúng với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hợp đồng giao tiếp giữa các service không bị phá vỡ khi thay đổi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6.1 Kiểm thử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 test: kiểm thử sự tích hợp giữa service, đảm bảo chúng gọi nhau đúng cách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toàn bộ luồng xử lý có sự tham gia của nhiều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cần nhiều môi trường giản lập hoặc thực tế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Gọi API từ service A sang service B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truy cập database, message queue hoặc các hệ thống bên ngoài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lỗi khi các service tương tác sai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hệ thống hoạt động đúng như tích hợp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Chạy chậm hơn unit test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cô lập lỗi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vào môi trường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8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D1C93-D61F-1EA7-ED3A-84BFC5719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1D23-D77F-9698-E0EE-A2DB956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C025-6753-C15E-B33B-ABC8BE87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API Gateway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request.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(routing)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(authentication)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Service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 API,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dung Kafka, RabbitMQ</a:t>
            </a:r>
          </a:p>
        </p:txBody>
      </p:sp>
    </p:spTree>
    <p:extLst>
      <p:ext uri="{BB962C8B-B14F-4D97-AF65-F5344CB8AC3E}">
        <p14:creationId xmlns:p14="http://schemas.microsoft.com/office/powerpoint/2010/main" val="2148551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8D5DD-82F4-ADD4-B82A-471406F3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89E6-E6BD-AEE8-0F2A-F53FB5DD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4A40-C7C0-1994-EE2A-81B8FB9F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 Theo cách kiểm thử - kiểm soát phiên bản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từng service hoạt động đúng logic riêng biệt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các service tương tác đúng với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hợp đồng giao tiếp giữa các service không bị phá vỡ khi thay đổi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6.1 Kiểm thử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Contract test: đảm bảo rằng các service tuân thủ hợp đồng giao tiếp (API, dữ liệu vào/ ra)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ở mức giao tiếp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kiểm tra xem service A có trả đúng dữ liệu mà servie B cần không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có nhiều team phát triển các service khác nhau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đảm bảo back compatibility giữa các phiên bản API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rủi ro khi thay đổi API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tin cậy khi triển khai độc lập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định nghĩa hợp đồng rõ rang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phức tạp khi có nhiều phiên bản hoặc nhiều bên liên quan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46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7542-8CC8-E2D3-FC01-CBA53DEF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FEC-550E-A23B-6541-3D47B9C4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A6A6-43F6-5D3F-E6B8-BDB62B1D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 Theo cách kiểm thử - kiểm soát phiên bản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6.2 Quản lý phiên bản API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tương thích ngược khi thay đổi API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Cho phép phát triển và triển khai linh hoạt các phiên bản mới mà k ảnh hướng đến hệ thống đang hoạt động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kiểm thử, giám sát, và rollback dễ dàng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phiên bản API được định danh rõ rang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tồn tại song song với nhiều phiên bản để phục vụ client khác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kết hợp với công cụ mô tả API như Swagger hoặc OpenAPI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có nhiều client sử dụng api với yêu cầu khác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thay đổi cấu trúc dữ liệu hoặc logic xử lý mà k ảnh hướng đến client cũ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Muốn duy trì ổn định hệ thống trong quá trình nâng cấp</a:t>
            </a:r>
          </a:p>
          <a:p>
            <a:pPr marL="0" indent="0">
              <a:buNone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linh hoạt và khả năng mở rộng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rủi ro khi triển khai thay đổi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kiểm thử và rollback dễ dàng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phức tạp trong quản lý và bảo trì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gây trùng lặp logic giữa các phiên bản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tài liệu rõ rang để tránh nhầm lẫn giữa các version</a:t>
            </a:r>
          </a:p>
        </p:txBody>
      </p:sp>
    </p:spTree>
    <p:extLst>
      <p:ext uri="{BB962C8B-B14F-4D97-AF65-F5344CB8AC3E}">
        <p14:creationId xmlns:p14="http://schemas.microsoft.com/office/powerpoint/2010/main" val="1391953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B9394-3267-4C81-6481-E9445179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1A-79C3-09F3-516C-0D1E263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8064-69A6-C048-FEFB-19494353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7. Theo luồng xử lý dữ liệu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7.1 Orchestration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một làm điều phối trung tâm chịu trách nhiệm kiểm soát và ra lệnh cho các service khác thực hiện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Kiểm soát luồng công việc rõ rang và có thứ tự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các quy trình nghiệp vụ phức tạp, có nhiều xử lý tuần tự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áp dụng trong các hệ thống có yêu cầu kiểm tra, giám sát, rollback</a:t>
            </a:r>
          </a:p>
          <a:p>
            <a:pPr marL="0" indent="0">
              <a:buNone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Luồng xử lý dễ hiểu, dễ theo dõi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debug và kiểm tra lỗi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thế tái sử dụng logic điều phối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Coupling cao giữa orchestrator và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mở rộng khi số lượng service quá lớn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Orchestrator có thể trở thành bottleneck hoặc single point of failure nếu k được thiết kế tốt</a:t>
            </a:r>
          </a:p>
        </p:txBody>
      </p:sp>
    </p:spTree>
    <p:extLst>
      <p:ext uri="{BB962C8B-B14F-4D97-AF65-F5344CB8AC3E}">
        <p14:creationId xmlns:p14="http://schemas.microsoft.com/office/powerpoint/2010/main" val="1164834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9DBAE-7EA3-3324-A291-504DB3397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5159-E76F-7C80-5E22-A51B34F7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D5BD-6D35-3C6F-0757-967CF2AC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7. Theo luồng xử lý dữ liệu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7.2 Choreography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Dùng mô hình Event-driven: mỗi service “tự động phản ứng” với các sự kiện liên quan, k có service trung tâm điều phối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gửi và lắng nghe sự kiện, thông qua 1 hệ thống message broker (Kafka, RabbitMQ)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hộ với hệ thống phân tán, dễ mở rộng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các service độc lập và có thể xử lý theo luồng sự kiện riêng biệt</a:t>
            </a:r>
          </a:p>
          <a:p>
            <a:pPr marL="0" indent="0">
              <a:buNone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 có điểm điều phối trung tâm, giảm bottleneck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service độc lập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k phụ thuộc trực tiếp nhau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khó,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đảm bảo thứ tự xử lý đúng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kiểm soát lỗi</a:t>
            </a:r>
          </a:p>
        </p:txBody>
      </p:sp>
    </p:spTree>
    <p:extLst>
      <p:ext uri="{BB962C8B-B14F-4D97-AF65-F5344CB8AC3E}">
        <p14:creationId xmlns:p14="http://schemas.microsoft.com/office/powerpoint/2010/main" val="3752978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76D9-2C3B-3253-A9CA-332861968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418C-8446-DB88-5D8B-5F8B9FFC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0F6B-446F-8FB7-575C-10AA5B61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V. Cách triển khai và tổ chức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8. Theo cách đóng gói CI/CD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hóa quá trình build, test, deploy từng microservice 1 cách độc lập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nhất quán trong quuy trình phát triển và triển khai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tốc độ phát hành phần mềm, giảm rủi ro khi release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trách nhiệm giữa nhóm phát triển, giúp dễ mở rộng hệ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microservice có thể cps pipeline riêng biệt hoặc dung chung tùy theo mô hình tổ chức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công cụ: Jenkins, GitHub actions, GitLab CI,….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Đóng gói service dưới dạng container (Docker) hoặc artifact (JAR, WAR,…)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chuẩn: Build -&gt; Test -&gt; Package -&gt; Deploy -&gt; Monitor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triển khai theo môi trường: Dev, Staging, Production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hóa toàn bộ quy trình, giảm lỗi thủ công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nhanh chóng, dễ rollback nếu có lỗi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linh hoạt, mỗi service có thể được cập nhật độc lập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rộng, phù hợp với kiến trúc microservice có nhiều nhóm phát triển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kiểm thử liên tục giúp phát hiện lỗi sớm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Chi phí thiết lập ban đầu cao, cần đầu tư vào hạ tầng CI/CD và cấu hình pipeline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phức tạp khi số lượng service lớn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kỹ năng DevOps cao để duy trì và tối ưu pipeline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đồng bộ version giữa các service nếu không có chiến lược rõ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Rủi ro bảo mật nếu pipeline không được kiểm soát chặt chẽ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9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EB52-EBC8-07CC-814B-AF75F535A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9A86-D5C5-6C03-D29D-29CAD269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515C-BEA9-78B2-F166-406162262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VI. Các kiểu của cấu trúc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Microservice truyền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chức năng thành các service độc lập để tăng khả năng mở rộng, phát triển song song và triển khai linh hoạt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là một tiến trình độc lập, có thể có CSDL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giữa các service thông qua: HTTP, gRPC hoặc message queue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sử dụng API Gateway để quản lý truy cập từ bên ngoài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lớn nhiều team phát triển song song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có vòng đời và logic đặc biệt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và phát triển độc lập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tổ chức lớn, nhiều nhóm phát triển song song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linh hoạt, tái sử dụng và khả năng chịu lỗi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trong giao tiếp, bảo mật và giám sát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hệ thống CI/CD và DevOps mạnh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chi phí vận hành và hạ tầng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08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E46B4-0E00-B282-39FE-92C62E6D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351F-E14F-4346-C6D8-6DC440AC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0C47-DE3E-72FA-5BC3-A35CC1EB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VI. Các kiểu của cấu trúc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Serverless Microservice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chức năng thành các service độc lập để tăng khả năng mở rộng, phát triển song song và triển khai linh hoạt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là một tiến trình độc lập, có thể có CSDL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giữa các service thông qua: HTTP, gRPC hoặc message queue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sử dụng API Gateway để quản lý truy cập từ bên ngoài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lớn nhiều team phát triển song song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có vòng đời và logic đặc biệt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và phát triển độc lập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tổ chức lớn, nhiều nhóm phát triển song song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linh hoạt, tái sử dụng và khả năng chịu lỗi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trong giao tiếp, bảo mật và giám sát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hệ thống CI/CD và DevOps mạnh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chi phí vận hành và hạ tầng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06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7E3B2-AB4C-CD74-153C-AB99D4963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6294-83C3-FFA3-D24D-C53D3D7E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ED78-3FD6-037A-8DA4-351C3ABA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VI. Các kiểu của cấu trúc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Event-Driven Microservice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linh hoạt và giảm độ phụ thuộc giữa các service bằng giao tiếp thông qua sự kiện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giao tiếp thông qua message broker: Kafka, RabbitMQ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Service phản ứng với sự kiện thay vì gọi trực tiếp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Thiếu kế hướng bất đồng bộ, phù hợp với hệ thống có nhiều tương tác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nhiều luồng xử lý song song, bất đồng bộ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xử lý sự kiện theo thời gian thực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VD: hệ thống thanh toán, tracking đơn hang, phân tích dữ liệu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scale và tính linh hoạt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coupling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hệ thống phức tạp và nhiều luồng xử lý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kiếm soát luồng dữ liệu và xử lý lỗi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phực tạp do tính bất đồng bộ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thiết kế schame sự kiện và quản lý thứ tự xử lý cẩn thận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0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5447-F2D2-1F78-9623-3560706AC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6BD1-6514-5AA9-C5AA-C0C28900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6220-DB73-970B-818A-72594439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VI. Các kiểu của cấu trúc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Domain-Oriented Microservice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theo bounded context trong Domain-Driven Design (DDD), phản ánh đúng nghiệp vụ thực tế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gắn với một domain nghiệp vụ cụ thể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giữa các service theo ngữ cảnh rõ rang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Tạch biệt dự liệu và logic theo từng domain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tài chính, bảo hiểm, quản lí chuỗi cung ứng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tổ chức cõ nghiệp vụ rõ rang và phân chia theo domain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hệ thống nghiệp vụ phức tạp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theo từng domain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rõ rang và khả năng bảo trì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hiểu sâu về DDD và kiến trúc hướng domain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ban đầu phức tạp và tốn thời gian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phát sinh trùng lặp nếu k kiểm soát tốt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24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4D2A6-71BC-16EA-AF56-33B2A9B2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A1B2-46EE-EBBA-A45D-F6178A53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FA7F-0C82-1C00-356D-0CE9A69E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VI. Các kiểu của cấu trúc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Hybrid Microservice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nhiều kiểu microservice để tận dụng ưu điểm của từng loại, phù hợp với hệ thống đa dạng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service dung REST, số khác dung event hoặc serverless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Linh hoạt trong cách triển khai và giao tiếp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Tùy biến theo nhu cầu từng module hoặc nhóm nhiệp vụ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tích hợp nhiều dịch vụ hoặc nền tảng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tổ chức cần xử lý cả tác vụ đồng bộ và bất đồng bộ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VD: nền tảng thương mai điện tử tích hợp thanh toán, kho, vận chuyển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Tối ưu hiệu năng, chi phí và khả năng mở rộng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hệ thống có nhiều loại tác vụ khác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thích nghi với thay đổi công nghệ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quản lý tổng thể hệ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chiến lược rõ rang để tránh hỗn loạn kiến trúc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đội ngũ kỹ thuật có kinh nghiệm đa nên tảng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6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BE191-938C-398A-3265-22493FD17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7733-59A8-7E94-0896-F041F0D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37CF-9920-DA8F-0736-F20E07F6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CSDL (Database per service)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DB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API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events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Service Discovery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chính: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Registry: lưu trữ thông tin về các service đang hoạt động (tên, địa chỉ, port…).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Provider: các service đăng ký thông tin của mình vào registry khi khởi động.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Consumer: các service khác truy vấn registry để tìm địa chỉ của service cần gọi.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discovery: client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discovery: client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balancer, load balancer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Eureka, Consul</a:t>
            </a:r>
          </a:p>
        </p:txBody>
      </p:sp>
    </p:spTree>
    <p:extLst>
      <p:ext uri="{BB962C8B-B14F-4D97-AF65-F5344CB8AC3E}">
        <p14:creationId xmlns:p14="http://schemas.microsoft.com/office/powerpoint/2010/main" val="20350205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C8A28-8ECF-B73C-0D5E-90EE1324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8808-C9F4-BCF5-6379-E9AA2EA3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DDC5-CC0F-A16A-ACFD-8CEEA3B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VI. Các kiểu của cấu trúc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Ghi chú: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Modular Monolith: Thiết kế hệ thống theo mô-đun rõ rang trong một khối đơn, nhằm đơn giản hóa phát triển và chuẩn bị cho việc chuyển sang microservice sau này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Một tiến trình duy nhất, chi thành các mô-đun logic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nội bộ qua hàm hoặc module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phát triển, kiểm thử và debug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cần xử lý các vấn đề phát tán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mở rộng theo chiều ngang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tận dụng được các lợi ích của kiến trúc phân tán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Startup hoặc dự án nhỏ cần phát triển nhanh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có ít người dung, ít dịch vụ phưc tạp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đầu của sản phẩm chưa cần scale lớn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Service Mesh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88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40B1-2946-E4B8-3646-019FD553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A51A-78CA-7BEE-B942-2F7C63E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2DB3-6715-824F-1D0C-F4F97249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VI. Các kiểu của cấu trúc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Ghi chú: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Service Mesh: lớp hạ tầng quản lý giao tiếp giữa các service một cách tự động, bảo mật và có thể quan sát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sidecar proxy để kiểm soát giao tiếp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logic giao tiếp khỏi logic nghiệp vụ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cường bảo mật, giám sát và quản lý traffic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cần viết them code cho các chức năng giao tiếp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 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phức tạp hệ thống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tài nguyên và chi phí vận hành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microservice đã triển khau ở quy mô lớn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quản lý traffic, bảo mật và giám sát chi tiết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VD: nên tảng SaaS, hệ thống tài chính, cloud-native apps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85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E2613-28E4-C096-438A-A4407E4C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E71F-A19C-189F-4179-6B5358B7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40EC-0037-0494-BB09-B933CB41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API Gateway (Quản lý truy cập và routing)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Làm điểm vào duy nhất cho toàn hệ thống microservice.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Đóng vai trò trung gian giữa client và các service backend, quản lý truy cập và điều phối luồng dữ liệu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pPr lvl="1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Routing: Định tuyến yêu cầu đến đúng service backend</a:t>
            </a:r>
          </a:p>
          <a:p>
            <a:pPr lvl="1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Xác thực và phân quyền: Kiểm tra token, quyền truy cập</a:t>
            </a:r>
          </a:p>
          <a:p>
            <a:pPr lvl="1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Caching: Lưu trữ tạm thời để giảm tải backend </a:t>
            </a:r>
          </a:p>
          <a:p>
            <a:pPr lvl="1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Rate limiting: Giới hạn số lượng request từ client</a:t>
            </a:r>
          </a:p>
          <a:p>
            <a:pPr lvl="1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Versioning: hỗ trợ nhiều phiên bản API</a:t>
            </a:r>
          </a:p>
          <a:p>
            <a:pPr lvl="1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balancing: Phân phối tải đều giữa các instance backend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có nhiều backend và muốn ẩn chi tiết triển khai với client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tang cường bảo mật, kiểm soát truy cập và tối ưu hiệu suất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bảo mật và kiểm soát: Giấu các service nội bộ, kiếm soát truy cập tập trung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tải cho các service backend: nhờ caching, xác thực tập trung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Hộ trợ versioning và load balancing: dễ dàng quản lý nhiều phiên bản API và phân phối tải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Điểm nghẽn tiềm ẩn: Nếu k tối ưu, API Gateway có thể trở thành bottlenck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vận hành phúc tạp cấu hình: Cần cấu hình và giám sát kỹ lưỡng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debug</a:t>
            </a:r>
          </a:p>
        </p:txBody>
      </p:sp>
    </p:spTree>
    <p:extLst>
      <p:ext uri="{BB962C8B-B14F-4D97-AF65-F5344CB8AC3E}">
        <p14:creationId xmlns:p14="http://schemas.microsoft.com/office/powerpoint/2010/main" val="3415510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9570D-2BA1-01C8-AEAE-C20791170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D782-83F0-DD5D-8511-0E55EDD5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72E3-6E8E-414D-791E-3AFC4AF6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Circuit Breaker (Ngăn lỗi lan truyền)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Ngăn không cho gọi service lỗi liên tục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Tránh làm hệ thống quả tải hoặc sập dây chuyền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tự phục hồi và ổn định của hệ thống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Một service phụ thuộc vào service khác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có nguy có cơ lỗi lan truyền giữa các 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ổn định hệ thống: Giảm thiểu tác động của lỗi cục bộ đến toàn bộ hệ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Giúp hệ thống tự phục hồi: sau 1 khoảng thời gian, circuit breaker sẽ thử lại để xem service ok chưa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cấu hình ngưỡng hợp lý: nếu sai có thể kịch hoạt quá circuit breaker sớm hoặc muôn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bỏ qua các request hợp lệ: nếu circuit breaker đang mở, các request hợp hệ cũng sẽ bị tự chối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trạng thái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Closed: Mọi request đều đc gửi đến service, nếu có lỗi vượt ngưỡng, chuyển sang trạng thái Open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Open: Ngăn k có cho gửi request đến service, Sau 1 time, chuyển sang trạng thái Half-Open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Half-Open: Cho phép một số request thử nghiệm, nếu thành công =&gt; Closed, nếu thất bại =&gt; Open</a:t>
            </a:r>
          </a:p>
        </p:txBody>
      </p:sp>
    </p:spTree>
    <p:extLst>
      <p:ext uri="{BB962C8B-B14F-4D97-AF65-F5344CB8AC3E}">
        <p14:creationId xmlns:p14="http://schemas.microsoft.com/office/powerpoint/2010/main" val="2775490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10E57-DE9B-AC31-FEDE-35BE18A5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FF51-BCEF-43AD-2D63-21A5ED7F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7E09-53D0-EFE0-8067-C46646F5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Saga (Quản lý giao dịch phân tán)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giao dịch phân tán giữa nhiều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nhất quán mà k dung đến database transation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một nhiệm vụ cần nhiều service cùng xử lý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k thể hoặc k muốn dung transation truyền thống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giao dịch phấn tán hiệu quả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linh hoạt và mở rộng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triển khai 2 mô hình: choreography và Orchestraion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Logic phức tạp, dễ sai nếu k kiểm soát tốt luồng nghiệp vụ và roll back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debug khi có nhiều rollback hoặc xử lý bất đồng bộ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thiết kế kỹ lưỡng để đảm bảo tính nhất quán cuối cùng</a:t>
            </a:r>
          </a:p>
        </p:txBody>
      </p:sp>
    </p:spTree>
    <p:extLst>
      <p:ext uri="{BB962C8B-B14F-4D97-AF65-F5344CB8AC3E}">
        <p14:creationId xmlns:p14="http://schemas.microsoft.com/office/powerpoint/2010/main" val="1479401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A728F-4742-2256-F611-CCECAEC4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D695-550D-8C3B-D879-8F26E65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ABDF-E6B7-97F3-31EE-9932CE4C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CQRS (Command Query Reponsibility Segregation – Tách đọc/ghi để tối ưu hiệu năng)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Tạch riêng phần ghi (Command) và phần đọc (Query) để tối ưu hiện năng và mở rộng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Cho phép sử dụng hai mô hình riêng biệt, phù hợp với từng mục đích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hệ thống lượng đọc và ghi k cân bằng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scale phần đọc riêng biệt để đáp ứng nhu cầu truy cập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tối ưu hóa hiệu năng cho từng loại thao tác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hệ thống có logic nghiệp vụ phức tạp ở phần ghi nhưng phần đọc lại đơn giản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Tối ưu hóa hiệu năng đọc/ ghi: có thể tối ưu riêng cho phần đọc( cache, database chuyên cho truy vấn) và phần ghi (xử lý nghiệp vụ, xác thực)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từng phần: có thể scale độc lập từng phần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Tách biệt rõ rang logic nghiệp vụ: giúp hệ thống dễ bảo trì và phát triển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phức tạp cho hệ thống: quản lý 2 mô hình dữ liệu và 2 luồng xử lý riêng biệt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đồng bộ dữ liệu: cần cơ chế đồng bộ giữa ghi/đọc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hiểu biết sâu: đội ngũ phát triển có kinh nghiệm để triển khai đúng cách</a:t>
            </a:r>
          </a:p>
        </p:txBody>
      </p:sp>
    </p:spTree>
    <p:extLst>
      <p:ext uri="{BB962C8B-B14F-4D97-AF65-F5344CB8AC3E}">
        <p14:creationId xmlns:p14="http://schemas.microsoft.com/office/powerpoint/2010/main" val="350477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2862B-ABEF-85C4-D383-90CF0A34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9108-803F-31EE-8C2D-AD1FC332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4618-8AA2-C26D-F5B1-E8139A05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5. Event Sourcing (Lưu trạng thái qua sự kiện)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Lưu trạng thái hệ thống bằng cách ghi lại chuỗi sự kiện đã xảy ra thay vì lưu trực tiếp trạng thái hiện tại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thay đổi trong hệ thống được biểu diễn bằng một sự kiện và trạng thái hiện tại có thể được tía tạo bằng cách replay các sự kiện này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audit (kiểm tra lịch sử thay đổi)và rollback(quay lại trạng thái trước đó)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khôi phục trạng thái từ lịch sử sự kiển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xây dựng hệ thống event-driven hoặc CQRS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audit và rollback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mở rộng và tích hợp event-driven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Lưu được toàn bộ lịch sử thay đổi, phục vụ phân tích và kiểm tra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hiểu và phức tạp trong quá trình phát triển, đặc biệt là xử lý logic hi replay sự kiện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tài nguyên lưu trữ sự kiện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nhập hoặc sửa lỗi trong sự kiện cũ có thể gây rắc rối</a:t>
            </a:r>
          </a:p>
        </p:txBody>
      </p:sp>
    </p:spTree>
    <p:extLst>
      <p:ext uri="{BB962C8B-B14F-4D97-AF65-F5344CB8AC3E}">
        <p14:creationId xmlns:p14="http://schemas.microsoft.com/office/powerpoint/2010/main" val="684837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2920D-A574-9ED5-006D-72E1A425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F7-7883-A070-3831-43A0102F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D417-2A2A-2EA7-5C16-51A93C09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6. Bulkhead (Cô lập lỗi giữa các phần)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Tránh lỗi lan truyền trong hệ thống để tránh lan truyền sự cố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Giới hạn tài nguyên cho từng service nhằm đảm bảo tính ổn định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có nhiều service chạy song song và có thể ảnh hướng lẫn nhau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muốn giới hạn tài nguyên (CPU, RAM,…) cho từng service để tránh tình trạng một service tiêu tốn quá nhiều tài nguyên gây ảnh hướng đến service khác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ổn định cho hệ thống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rủi ro lan truyền lỗi khi một service bị lỗi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kiểm soát và giám sat từng phần riêng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cấu hình tái nguyên hợp lý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phức tạp vận hành</a:t>
            </a:r>
          </a:p>
        </p:txBody>
      </p:sp>
    </p:spTree>
    <p:extLst>
      <p:ext uri="{BB962C8B-B14F-4D97-AF65-F5344CB8AC3E}">
        <p14:creationId xmlns:p14="http://schemas.microsoft.com/office/powerpoint/2010/main" val="2024455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6BF16-7009-6671-8BED-15B10B7E8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FEEA-117F-4B3A-BD82-8E9FD23A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F3E1-8237-D124-D137-9D5BD4CD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7. Service Discovery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Cho phép các microservice tự động tìm thấy nhau mà k cần cấu hình địa chỉ IP hoăc hostname cố định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hệ thống trên môi trường động: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Docker Swam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Cloud (AWS, GCP, Azure)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hóa việc định tuyến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Giảm lỗi cấu hình thủ công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 mở rộng: dễ them/ bớt instance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thêm thành phần trung gian: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Consul, Eureka, Zookeeper hoặc Kubernetes DNS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phức tạp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Phải xử lý các vấn đề: load balancing, health check, failover</a:t>
            </a:r>
          </a:p>
        </p:txBody>
      </p:sp>
    </p:spTree>
    <p:extLst>
      <p:ext uri="{BB962C8B-B14F-4D97-AF65-F5344CB8AC3E}">
        <p14:creationId xmlns:p14="http://schemas.microsoft.com/office/powerpoint/2010/main" val="2273910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E90BA-563B-783A-BB19-94FF7B749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2E3B-2221-1450-C54F-0CF09F31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7098-6A31-9BA5-F99A-E36AFB2E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8. Database per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microservice có CSDL riêng biệt, k chia sẻ schema hay table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muốn tách biệt domain logic rõ rang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cần triển khai độc lập từng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muốn tránh coupling dữ liệu giữa các 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tính độc lập: service có thể deloy, scale, rollback riêng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Bảo mật tốt hơn: giới hạn quyền truy cập dữ liệu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rộng: mỗi service có thể dung DB phù hợp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Khó thực hiện truy vấn liên bảng: JOIN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khi cần đồng bộ dữ liệu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Saga hoặc Event Sourcing để xử lý giao dịch phân tán</a:t>
            </a:r>
          </a:p>
        </p:txBody>
      </p:sp>
    </p:spTree>
    <p:extLst>
      <p:ext uri="{BB962C8B-B14F-4D97-AF65-F5344CB8AC3E}">
        <p14:creationId xmlns:p14="http://schemas.microsoft.com/office/powerpoint/2010/main" val="67197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D62F6-3707-B4A3-CDF8-A08DE6DA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6C2B-FB00-F443-AA8A-FAFFA2C5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3A65-D84D-DF1D-1E29-B17E14AB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Message Broker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(RabbitMQ, Kafka)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Broker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(Centralized Configuration)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cấu hình tập trung cho toàn bộ hệ thống microservices.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cập nhật cấu hình mà không cần khởi động lại service.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có thể lấy cấu hình từ một nguồn duy nhất, giúp dễ dàng kiểm soát và đồng bộ.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thay đổi cấu hình động, giúp hệ thống linh hoạt hơn khi triển khai hoặc vận hành.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Cloud Config, Consul Config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CI/CD Pipeline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build, test, deploy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(Continuous Integration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Khi push code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(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Git)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build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code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(Continuous Delivery / Continuous Deployment – Triển khai liên tục) Nếu quá trình kiểm tra thành công, hệ thống sẽ tự động triển khai code lên môi trường staging (kiểm thử) hoặc production (sản phẩm).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Delivery: Code được chuẩn bị sẵn để deploy, nhưng cần thao tác thủ công để triển khai.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Deployment: Code được triển khai hoàn toàn tự động sau khi vượt qua các bước kiểm tra.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0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51491-A262-9428-C455-70FB92A4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0CF4-E618-B771-0610-D641BB49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B681-901D-496A-BF7D-3C97871B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VII. Các mẫu thiết kế trongMicroservice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9. Logging &amp; Monitoring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Theo dõi hoạt động, hiệu năng và lỗi của hệ thống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Khi hệ thống có nhiều service cần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Debug lỗi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hiệu năng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Cảnh báo sự số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toàn bộ cảnh hệ thống: dễ phát hiện bottleneck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tin cậy: phát hiện lỗi sớm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Hỡ trợ Devv Ops/ORS: dễ tích hợp CI/CD, cảnh báo tự động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Tốn tài nguyên lư trữ và xử lý log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thiết kế log format chuẩn hóa giữa các service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Cần triển khai thêm công cụ:</a:t>
            </a:r>
          </a:p>
          <a:p>
            <a:pPr lvl="1"/>
            <a:r>
              <a:rPr lang="sv-SE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Prometheus + Grafana</a:t>
            </a:r>
          </a:p>
          <a:p>
            <a:pPr lvl="1"/>
            <a:r>
              <a:rPr lang="sv-SE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ELK Stack (Elasticsearch, Logstash, Kibana)</a:t>
            </a:r>
          </a:p>
          <a:p>
            <a:pPr lvl="1"/>
            <a:r>
              <a:rPr lang="sv-SE" sz="1400">
                <a:latin typeface="Times New Roman" panose="02020603050405020304" pitchFamily="18" charset="0"/>
                <a:cs typeface="Times New Roman" panose="02020603050405020304" pitchFamily="18" charset="0"/>
              </a:rPr>
              <a:t>Jaeger / Zipkin (tracing)</a:t>
            </a:r>
          </a:p>
        </p:txBody>
      </p:sp>
    </p:spTree>
    <p:extLst>
      <p:ext uri="{BB962C8B-B14F-4D97-AF65-F5344CB8AC3E}">
        <p14:creationId xmlns:p14="http://schemas.microsoft.com/office/powerpoint/2010/main" val="1994953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Kiến trúc Microservice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Service chính: auth-service, chat-service, api-gateway, eureka, config</a:t>
            </a:r>
            <a:endParaRPr lang="en-US"/>
          </a:p>
          <a:p>
            <a:pPr lvl="1"/>
            <a:r>
              <a:rPr lang="en-US"/>
              <a:t>Auth: quản lý xác thực, đăng nhập, đăng ký, quản lý thông tin người dung</a:t>
            </a:r>
          </a:p>
          <a:p>
            <a:pPr lvl="1"/>
            <a:r>
              <a:rPr lang="en-US"/>
              <a:t>Chat: quản lý tin nhắn, lưu trữ</a:t>
            </a:r>
          </a:p>
          <a:p>
            <a:pPr lvl="1"/>
            <a:r>
              <a:rPr lang="en-US"/>
              <a:t>Eureka: Cho phép các service đăng ký, tìm kiếm lẫn nhau</a:t>
            </a:r>
          </a:p>
          <a:p>
            <a:pPr lvl="1"/>
            <a:r>
              <a:rPr lang="en-US"/>
              <a:t>Config: quản lý cấu hình</a:t>
            </a:r>
          </a:p>
          <a:p>
            <a:pPr lvl="1"/>
            <a:r>
              <a:rPr lang="en-US"/>
              <a:t>Api-gateway: định tuyền các request đến service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1808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2. Eureka Server (</a:t>
            </a:r>
            <a:r>
              <a:rPr lang="en-US"/>
              <a:t>Eureka-</a:t>
            </a:r>
            <a:r>
              <a:t>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691982"/>
          </a:xfrm>
        </p:spPr>
        <p:txBody>
          <a:bodyPr>
            <a:normAutofit lnSpcReduction="10000"/>
          </a:bodyPr>
          <a:lstStyle/>
          <a:p>
            <a:r>
              <a:rPr lang="en-US"/>
              <a:t>Vai trò: Nơi các microservice đăng kí khi khởi động.</a:t>
            </a:r>
          </a:p>
          <a:p>
            <a:r>
              <a:rPr lang="en-US"/>
              <a:t>Cách hoạt động: </a:t>
            </a:r>
          </a:p>
          <a:p>
            <a:pPr lvl="1"/>
            <a:r>
              <a:rPr lang="en-US"/>
              <a:t>Mỗi service khác đều có annotiation @EnableEurekaClinet</a:t>
            </a:r>
          </a:p>
          <a:p>
            <a:pPr lvl="1"/>
            <a:r>
              <a:rPr lang="en-US"/>
              <a:t>Eureka tự động cập nhật trạng thái của các service</a:t>
            </a:r>
          </a:p>
          <a:p>
            <a:r>
              <a:rPr lang="en-US"/>
              <a:t>Công dụng: Giúp các service tìm thấy nhay mà k cần hardcode IP/port</a:t>
            </a:r>
          </a:p>
          <a:p>
            <a:r>
              <a:rPr lang="en-US"/>
              <a:t>Ví dụ: chat-service gọi auth-service để xác thực user. K cần biết auth chạy ở đâu, chỉ cần gọi http://auth-service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5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Config Server (Cấu hình tập trung)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691982"/>
          </a:xfrm>
        </p:spPr>
        <p:txBody>
          <a:bodyPr>
            <a:normAutofit/>
          </a:bodyPr>
          <a:lstStyle/>
          <a:p>
            <a:r>
              <a:rPr lang="en-US"/>
              <a:t>Vai trò: lưu trữ cấu hình cho tất cả service ở 1 nơi.</a:t>
            </a:r>
            <a:endParaRPr/>
          </a:p>
          <a:p>
            <a:r>
              <a:rPr lang="en-US"/>
              <a:t>Cách hoạt động:</a:t>
            </a:r>
          </a:p>
          <a:p>
            <a:pPr lvl="1"/>
            <a:r>
              <a:rPr lang="en-US"/>
              <a:t>Các service sử dụng annotation @EnableConfigServer ở server và spring.config.import =optional:configserver: ở client</a:t>
            </a:r>
            <a:endParaRPr/>
          </a:p>
          <a:p>
            <a:r>
              <a:rPr lang="en-US"/>
              <a:t>Công dụng</a:t>
            </a:r>
          </a:p>
          <a:p>
            <a:pPr lvl="1"/>
            <a:r>
              <a:rPr lang="en-US"/>
              <a:t>Dễ cấu hình</a:t>
            </a:r>
          </a:p>
          <a:p>
            <a:pPr lvl="1"/>
            <a:r>
              <a:rPr lang="en-US"/>
              <a:t>Thay đổi cấu hình k cần build lại</a:t>
            </a:r>
          </a:p>
        </p:txBody>
      </p:sp>
    </p:spTree>
    <p:extLst>
      <p:ext uri="{BB962C8B-B14F-4D97-AF65-F5344CB8AC3E}">
        <p14:creationId xmlns:p14="http://schemas.microsoft.com/office/powerpoint/2010/main" val="618313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6"/>
            <a:ext cx="8229600" cy="5800164"/>
          </a:xfrm>
        </p:spPr>
        <p:txBody>
          <a:bodyPr>
            <a:normAutofit lnSpcReduction="10000"/>
          </a:bodyPr>
          <a:lstStyle/>
          <a:p>
            <a:r>
              <a:rPr lang="en-US"/>
              <a:t>Vai trò: trung tâm định tuyển, bảo mật, logging, load balancing</a:t>
            </a:r>
            <a:endParaRPr/>
          </a:p>
          <a:p>
            <a:r>
              <a:rPr lang="en-US"/>
              <a:t>Cách hoạt động:</a:t>
            </a:r>
          </a:p>
          <a:p>
            <a:pPr lvl="1"/>
            <a:r>
              <a:rPr lang="en-US"/>
              <a:t>Cấu hình trong application</a:t>
            </a:r>
          </a:p>
          <a:p>
            <a:pPr lvl="1"/>
            <a:r>
              <a:rPr lang="en-US"/>
              <a:t>Nhận request từ client kiểm tra token, và chuyển tiếp request để service tương ứng</a:t>
            </a:r>
          </a:p>
          <a:p>
            <a:r>
              <a:rPr lang="en-US"/>
              <a:t>Công dụng: </a:t>
            </a:r>
          </a:p>
          <a:p>
            <a:pPr lvl="1"/>
            <a:r>
              <a:rPr lang="en-US"/>
              <a:t>Bảo mật tập trung.</a:t>
            </a:r>
          </a:p>
          <a:p>
            <a:pPr lvl="1"/>
            <a:r>
              <a:rPr lang="en-US"/>
              <a:t>Giấu thông tin nội bộ service</a:t>
            </a:r>
          </a:p>
          <a:p>
            <a:pPr lvl="1"/>
            <a:r>
              <a:rPr lang="en-US"/>
              <a:t>Giảm tải cho service con</a:t>
            </a:r>
          </a:p>
          <a:p>
            <a:r>
              <a:rPr lang="en-US"/>
              <a:t>Ví dụ: </a:t>
            </a:r>
          </a:p>
        </p:txBody>
      </p:sp>
    </p:spTree>
    <p:extLst>
      <p:ext uri="{BB962C8B-B14F-4D97-AF65-F5344CB8AC3E}">
        <p14:creationId xmlns:p14="http://schemas.microsoft.com/office/powerpoint/2010/main" val="4132185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Bảo mật &amp; Phân quyền với 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hoạt động:</a:t>
            </a:r>
          </a:p>
          <a:p>
            <a:pPr lvl="1"/>
            <a:r>
              <a:t>Đăng nhập → cấp token chứa username, role,...</a:t>
            </a:r>
            <a:endParaRPr lang="en-US"/>
          </a:p>
          <a:p>
            <a:pPr lvl="1"/>
            <a:r>
              <a:rPr lang="en-US"/>
              <a:t>Client gửi token</a:t>
            </a:r>
          </a:p>
          <a:p>
            <a:pPr lvl="1"/>
            <a:r>
              <a:rPr lang="en-US"/>
              <a:t>Service ktra token xác định phân quyền</a:t>
            </a:r>
            <a:endParaRPr/>
          </a:p>
          <a:p>
            <a:r>
              <a:rPr lang="en-US"/>
              <a:t>Công dụng:</a:t>
            </a:r>
          </a:p>
          <a:p>
            <a:pPr lvl="1"/>
            <a:r>
              <a:rPr lang="en-US"/>
              <a:t>Tránh phải lưu trên session</a:t>
            </a:r>
          </a:p>
          <a:p>
            <a:pPr lvl="1"/>
            <a:r>
              <a:rPr lang="en-US"/>
              <a:t>Gửi kèm mọi request để xác thực</a:t>
            </a:r>
            <a:endParaRPr/>
          </a:p>
          <a:p>
            <a:r>
              <a:t>Sử dụng @PreAuthorize và cấu hình security</a:t>
            </a:r>
          </a:p>
        </p:txBody>
      </p:sp>
    </p:spTree>
    <p:extLst>
      <p:ext uri="{BB962C8B-B14F-4D97-AF65-F5344CB8AC3E}">
        <p14:creationId xmlns:p14="http://schemas.microsoft.com/office/powerpoint/2010/main" val="1591047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Các chức năng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Auth-service</a:t>
            </a:r>
          </a:p>
          <a:p>
            <a:pPr lvl="1"/>
            <a:r>
              <a:t>Đăng ký / đăng nhập </a:t>
            </a:r>
            <a:endParaRPr lang="en-US"/>
          </a:p>
          <a:p>
            <a:pPr lvl="1"/>
            <a:r>
              <a:rPr lang="en-US"/>
              <a:t>Cập nhật user</a:t>
            </a:r>
          </a:p>
          <a:p>
            <a:pPr lvl="1"/>
            <a:r>
              <a:rPr lang="en-US"/>
              <a:t>Xóa user (role-admin)</a:t>
            </a:r>
          </a:p>
          <a:p>
            <a:pPr lvl="1"/>
            <a:r>
              <a:rPr lang="en-US"/>
              <a:t>Tìm kiếm (role-admin)</a:t>
            </a:r>
            <a:endParaRPr/>
          </a:p>
          <a:p>
            <a:r>
              <a:rPr lang="en-US"/>
              <a:t>Chat-service</a:t>
            </a:r>
          </a:p>
          <a:p>
            <a:pPr lvl="1"/>
            <a:r>
              <a:rPr lang="en-US"/>
              <a:t>Gửi tin nhắn</a:t>
            </a:r>
          </a:p>
          <a:p>
            <a:pPr lvl="1"/>
            <a:r>
              <a:rPr lang="en-US"/>
              <a:t>Xem lịch sử</a:t>
            </a:r>
          </a:p>
        </p:txBody>
      </p:sp>
    </p:spTree>
    <p:extLst>
      <p:ext uri="{BB962C8B-B14F-4D97-AF65-F5344CB8AC3E}">
        <p14:creationId xmlns:p14="http://schemas.microsoft.com/office/powerpoint/2010/main" val="2301325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 sánh 4 phương pháp chia Microservices phổ biến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49161" y="1504334"/>
          <a:ext cx="9193159" cy="443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7853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Phương pháp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Đặc điểm chính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Trường hợp dùng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Ưu điểm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Nhược điểm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853"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Subdomain (DDD)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Chia theo Bounded Context dựa trên mô hình Domain-Driven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Hệ thống lớn, nghiệp vụ phức tạp, nhiều team, cần bám sát mô hình nghiệp vụ lâu dài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Rõ ràng về phạm vi nghiệp vụ; Giảm phụ thuộc giữa service; Dễ mở rộng, bảo trì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Cần hiểu sâu nghiệp vụ; Thời gian phân tích ban đầu lâu; Đòi hỏi team có kinh nghiệm DDD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853"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Business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Chia theo chức năng nghiệp vụ mà doanh nghiệp cung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Khi bắt đầu thiết kế hoặc tách monolith, cần dễ hiểu cho cả kỹ thuật và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Dễ trình bày với stakeholder; Nhanh xác định phạm vi dịch vụ; Dễ mapping sang Subdomain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Có thể chưa tối ưu về kỹ thuật; Dễ bị chồng chéo nếu không refine theo DDD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853"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Transaction Boundaries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Chia theo phạm vi giao dịch để đảm bảo tính nhất quán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Hệ thống giao dịch tài chính, thanh toán, thương mại điện tử, nơi dữ liệu phải đồng bộ và chính xác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Đảm bảo tính nhất quán dữ liệu; Giảm rollback phức tạp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Có thể dẫn tới service lớn hơn mong muốn; Tăng độ phức tạp khi giao tiếp giữa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853"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Entity/Event-Driven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Chia theo Entity hoặc Event chính trong hệ thống, tập trung vào sự kiện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Hệ thống có nhiều luồng bất đồng bộ, realtime, event streaming (Kafka, RabbitMQ, IoT, log system)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Giảm coupling giữa service; Dễ mở rộng theo hướng sự kiện; Tăng khả năng xử lý bất đồng bộ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Arial"/>
                        </a:defRPr>
                      </a:pPr>
                      <a:r>
                        <a:t>Khó debug khi lỗi; Yêu cầu hệ thống message broker ổn định; Tăng chi phí hạ tầng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EC394-1EB0-8922-CEA5-22F9DE1F0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8467-6049-6927-C19C-F66CC0D8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3BEC-898A-B98B-C55B-D9304AB3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Monitoring &amp; Logging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phổ biến: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CPU, RAM,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Stack (Elasticsearch, Logstash, Kibana)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Logstash: thu thập và xử lý log.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Elasticsearch: lưu trữ và tìm kiếm log.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Kibana: hiển thị log và tạo dashboard.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Security Layer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hợp lệ mới được truy cập tài nguyên, và dữ liệu được bảo vệ an toàn.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– Xác thực người dùng (OAuth2)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giao thức OAuth2 để xác thực người dùng qua bên thứ ba (Google, Facebook,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xác thực, hệ thống cấp Access Token cho client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chứng minh người dùng đã đăng nhập hợp lệ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– Phân quyền truy cập (JWT)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JWT (JSON Web Token) để mã hóa thông tin phân quyền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chứa thông tin như: user_id, role, permissions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kiểm tra JWT để xác định quyền truy cập tài nguyê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1711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767FF-44AF-F0BB-82D8-7B334128F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B3EF-94CD-80CE-9778-4FEFD01C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A735-DDE2-2EBE-0356-025F5082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Microservice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 giúp phân phối lưu lượng truy cập đều giữa các instance của service, đảm bảo tính sẵn sàng và hiệu năng.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hoạt động: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request từ client và chuyển đến instance phù hợp.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tình trạng các instance để tránh gửi request đến node bị lỗi.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ở tầng Layer 4 (TCP) hoặc Layer 7 (HTTP).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phổ biến: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hoặc HAProxy: Load balancer truyền thống, cấu hình linh hoạt.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Load Balancer (AWS ELB, Azure Load Balancer): Tích hợp sẵn trong hạ tầng cloud.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Mesh (Istio, Linkerd): Load balancing thông minh trong môi trường microservices.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Lợi ích: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mở rộng (scalability).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sẵn sàng cao (high availability).</a:t>
            </a:r>
          </a:p>
          <a:p>
            <a:pPr lvl="1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Giảm thiểu downtime khi có instance gặp sự cố.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4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2EF42-2A49-2C08-86E1-8527D7813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5DBF-AB09-7E35-51A6-1FF6BCC5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MICROSERVICES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B6B9-4196-CE3D-0D7C-E1F4502F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Giao tiếp giữa các Microservice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REST API (HTTP)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đồng bộ qua HTTP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JSON hoặc XML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microservice cung cấp các endpoint RESTful (Get, Post, Put, Delete)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dung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nhỏ - vừa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dễ debug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yêu cầu phản hồi ngay lập tức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Phổ biến, dễ dùng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framework: Spring boot,…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test: Post,…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Phù thuộc vào mạng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Nếu service B chết =&gt; service A treo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tối ưu cho hệ thống lớn cần hiệu suất cao</a:t>
            </a:r>
          </a:p>
        </p:txBody>
      </p:sp>
    </p:spTree>
    <p:extLst>
      <p:ext uri="{BB962C8B-B14F-4D97-AF65-F5344CB8AC3E}">
        <p14:creationId xmlns:p14="http://schemas.microsoft.com/office/powerpoint/2010/main" val="121053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10975</Words>
  <Application>Microsoft Office PowerPoint</Application>
  <PresentationFormat>On-screen Show (4:3)</PresentationFormat>
  <Paragraphs>1282</Paragraphs>
  <Slides>67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Aptos</vt:lpstr>
      <vt:lpstr>Arial</vt:lpstr>
      <vt:lpstr>Calibri</vt:lpstr>
      <vt:lpstr>Times New Roman</vt:lpstr>
      <vt:lpstr>Office Theme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CẤU TRÚC MICROSERVICES</vt:lpstr>
      <vt:lpstr>1. Kiến trúc Microservice</vt:lpstr>
      <vt:lpstr>2. Eureka Server (Eureka-Service)</vt:lpstr>
      <vt:lpstr>3. Config Server (Cấu hình tập trung)</vt:lpstr>
      <vt:lpstr>4. API Gateway</vt:lpstr>
      <vt:lpstr>5. Bảo mật &amp; Phân quyền với JWT</vt:lpstr>
      <vt:lpstr>6. Các chức năng chính</vt:lpstr>
      <vt:lpstr>So sánh 4 phương pháp chia Microservices phổ biến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Lê Tuấn</dc:creator>
  <cp:keywords/>
  <dc:description>generated using python-pptx</dc:description>
  <cp:lastModifiedBy>LE TUAN</cp:lastModifiedBy>
  <cp:revision>17</cp:revision>
  <dcterms:created xsi:type="dcterms:W3CDTF">2013-01-27T09:14:16Z</dcterms:created>
  <dcterms:modified xsi:type="dcterms:W3CDTF">2025-08-19T07:17:18Z</dcterms:modified>
  <cp:category/>
</cp:coreProperties>
</file>