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28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E2258C1-87BA-4B33-A833-B1AD4BAE6A3E}" type="datetimeFigureOut">
              <a:rPr lang="en-US" smtClean="0"/>
              <a:t>4/2/2018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0F894CA-A894-43BA-BA11-9A1F424C6390}" type="slidenum">
              <a:rPr lang="en-US" smtClean="0"/>
              <a:t>‹#›</a:t>
            </a:fld>
            <a:endParaRPr lang="en-US"/>
          </a:p>
        </p:txBody>
      </p:sp>
    </p:spTree>
    <p:extLst>
      <p:ext uri="{BB962C8B-B14F-4D97-AF65-F5344CB8AC3E}">
        <p14:creationId xmlns:p14="http://schemas.microsoft.com/office/powerpoint/2010/main" val="2518043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2258C1-87BA-4B33-A833-B1AD4BAE6A3E}" type="datetimeFigureOut">
              <a:rPr lang="en-US" smtClean="0"/>
              <a:t>4/2/2018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0F894CA-A894-43BA-BA11-9A1F424C6390}" type="slidenum">
              <a:rPr lang="en-US" smtClean="0"/>
              <a:t>‹#›</a:t>
            </a:fld>
            <a:endParaRPr lang="en-US"/>
          </a:p>
        </p:txBody>
      </p:sp>
    </p:spTree>
    <p:extLst>
      <p:ext uri="{BB962C8B-B14F-4D97-AF65-F5344CB8AC3E}">
        <p14:creationId xmlns:p14="http://schemas.microsoft.com/office/powerpoint/2010/main" val="44831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2258C1-87BA-4B33-A833-B1AD4BAE6A3E}" type="datetimeFigureOut">
              <a:rPr lang="en-US" smtClean="0"/>
              <a:t>4/2/2018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0F894CA-A894-43BA-BA11-9A1F424C639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8757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0E2258C1-87BA-4B33-A833-B1AD4BAE6A3E}" type="datetimeFigureOut">
              <a:rPr lang="en-US" smtClean="0"/>
              <a:t>4/2/2018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0F894CA-A894-43BA-BA11-9A1F424C6390}" type="slidenum">
              <a:rPr lang="en-US" smtClean="0"/>
              <a:t>‹#›</a:t>
            </a:fld>
            <a:endParaRPr lang="en-US"/>
          </a:p>
        </p:txBody>
      </p:sp>
    </p:spTree>
    <p:extLst>
      <p:ext uri="{BB962C8B-B14F-4D97-AF65-F5344CB8AC3E}">
        <p14:creationId xmlns:p14="http://schemas.microsoft.com/office/powerpoint/2010/main" val="4075153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0E2258C1-87BA-4B33-A833-B1AD4BAE6A3E}" type="datetimeFigureOut">
              <a:rPr lang="en-US" smtClean="0"/>
              <a:t>4/2/2018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0F894CA-A894-43BA-BA11-9A1F424C639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781915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0E2258C1-87BA-4B33-A833-B1AD4BAE6A3E}" type="datetimeFigureOut">
              <a:rPr lang="en-US" smtClean="0"/>
              <a:t>4/2/2018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0F894CA-A894-43BA-BA11-9A1F424C6390}" type="slidenum">
              <a:rPr lang="en-US" smtClean="0"/>
              <a:t>‹#›</a:t>
            </a:fld>
            <a:endParaRPr lang="en-US"/>
          </a:p>
        </p:txBody>
      </p:sp>
    </p:spTree>
    <p:extLst>
      <p:ext uri="{BB962C8B-B14F-4D97-AF65-F5344CB8AC3E}">
        <p14:creationId xmlns:p14="http://schemas.microsoft.com/office/powerpoint/2010/main" val="255555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2258C1-87BA-4B33-A833-B1AD4BAE6A3E}" type="datetimeFigureOut">
              <a:rPr lang="en-US" smtClean="0"/>
              <a:t>4/2/2018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0F894CA-A894-43BA-BA11-9A1F424C6390}" type="slidenum">
              <a:rPr lang="en-US" smtClean="0"/>
              <a:t>‹#›</a:t>
            </a:fld>
            <a:endParaRPr lang="en-US"/>
          </a:p>
        </p:txBody>
      </p:sp>
    </p:spTree>
    <p:extLst>
      <p:ext uri="{BB962C8B-B14F-4D97-AF65-F5344CB8AC3E}">
        <p14:creationId xmlns:p14="http://schemas.microsoft.com/office/powerpoint/2010/main" val="2373204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2258C1-87BA-4B33-A833-B1AD4BAE6A3E}" type="datetimeFigureOut">
              <a:rPr lang="en-US" smtClean="0"/>
              <a:t>4/2/2018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0F894CA-A894-43BA-BA11-9A1F424C6390}" type="slidenum">
              <a:rPr lang="en-US" smtClean="0"/>
              <a:t>‹#›</a:t>
            </a:fld>
            <a:endParaRPr lang="en-US"/>
          </a:p>
        </p:txBody>
      </p:sp>
    </p:spTree>
    <p:extLst>
      <p:ext uri="{BB962C8B-B14F-4D97-AF65-F5344CB8AC3E}">
        <p14:creationId xmlns:p14="http://schemas.microsoft.com/office/powerpoint/2010/main" val="255629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2258C1-87BA-4B33-A833-B1AD4BAE6A3E}" type="datetimeFigureOut">
              <a:rPr lang="en-US" smtClean="0"/>
              <a:t>4/2/2018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0F894CA-A894-43BA-BA11-9A1F424C6390}" type="slidenum">
              <a:rPr lang="en-US" smtClean="0"/>
              <a:t>‹#›</a:t>
            </a:fld>
            <a:endParaRPr lang="en-US"/>
          </a:p>
        </p:txBody>
      </p:sp>
    </p:spTree>
    <p:extLst>
      <p:ext uri="{BB962C8B-B14F-4D97-AF65-F5344CB8AC3E}">
        <p14:creationId xmlns:p14="http://schemas.microsoft.com/office/powerpoint/2010/main" val="3294174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2258C1-87BA-4B33-A833-B1AD4BAE6A3E}" type="datetimeFigureOut">
              <a:rPr lang="en-US" smtClean="0"/>
              <a:t>4/2/2018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0F894CA-A894-43BA-BA11-9A1F424C6390}" type="slidenum">
              <a:rPr lang="en-US" smtClean="0"/>
              <a:t>‹#›</a:t>
            </a:fld>
            <a:endParaRPr lang="en-US"/>
          </a:p>
        </p:txBody>
      </p:sp>
    </p:spTree>
    <p:extLst>
      <p:ext uri="{BB962C8B-B14F-4D97-AF65-F5344CB8AC3E}">
        <p14:creationId xmlns:p14="http://schemas.microsoft.com/office/powerpoint/2010/main" val="2304651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E2258C1-87BA-4B33-A833-B1AD4BAE6A3E}" type="datetimeFigureOut">
              <a:rPr lang="en-US" smtClean="0"/>
              <a:t>4/2/2018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0F894CA-A894-43BA-BA11-9A1F424C6390}" type="slidenum">
              <a:rPr lang="en-US" smtClean="0"/>
              <a:t>‹#›</a:t>
            </a:fld>
            <a:endParaRPr lang="en-US"/>
          </a:p>
        </p:txBody>
      </p:sp>
    </p:spTree>
    <p:extLst>
      <p:ext uri="{BB962C8B-B14F-4D97-AF65-F5344CB8AC3E}">
        <p14:creationId xmlns:p14="http://schemas.microsoft.com/office/powerpoint/2010/main" val="3833149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2258C1-87BA-4B33-A833-B1AD4BAE6A3E}" type="datetimeFigureOut">
              <a:rPr lang="en-US" smtClean="0"/>
              <a:t>4/2/2018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0F894CA-A894-43BA-BA11-9A1F424C6390}" type="slidenum">
              <a:rPr lang="en-US" smtClean="0"/>
              <a:t>‹#›</a:t>
            </a:fld>
            <a:endParaRPr lang="en-US"/>
          </a:p>
        </p:txBody>
      </p:sp>
    </p:spTree>
    <p:extLst>
      <p:ext uri="{BB962C8B-B14F-4D97-AF65-F5344CB8AC3E}">
        <p14:creationId xmlns:p14="http://schemas.microsoft.com/office/powerpoint/2010/main" val="3517600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E2258C1-87BA-4B33-A833-B1AD4BAE6A3E}" type="datetimeFigureOut">
              <a:rPr lang="en-US" smtClean="0"/>
              <a:t>4/2/2018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0F894CA-A894-43BA-BA11-9A1F424C6390}" type="slidenum">
              <a:rPr lang="en-US" smtClean="0"/>
              <a:t>‹#›</a:t>
            </a:fld>
            <a:endParaRPr lang="en-US"/>
          </a:p>
        </p:txBody>
      </p:sp>
    </p:spTree>
    <p:extLst>
      <p:ext uri="{BB962C8B-B14F-4D97-AF65-F5344CB8AC3E}">
        <p14:creationId xmlns:p14="http://schemas.microsoft.com/office/powerpoint/2010/main" val="3005043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2258C1-87BA-4B33-A833-B1AD4BAE6A3E}" type="datetimeFigureOut">
              <a:rPr lang="en-US" smtClean="0"/>
              <a:t>4/2/2018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0F894CA-A894-43BA-BA11-9A1F424C6390}" type="slidenum">
              <a:rPr lang="en-US" smtClean="0"/>
              <a:t>‹#›</a:t>
            </a:fld>
            <a:endParaRPr lang="en-US"/>
          </a:p>
        </p:txBody>
      </p:sp>
    </p:spTree>
    <p:extLst>
      <p:ext uri="{BB962C8B-B14F-4D97-AF65-F5344CB8AC3E}">
        <p14:creationId xmlns:p14="http://schemas.microsoft.com/office/powerpoint/2010/main" val="1045344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E2258C1-87BA-4B33-A833-B1AD4BAE6A3E}" type="datetimeFigureOut">
              <a:rPr lang="en-US" smtClean="0"/>
              <a:t>4/2/2018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0F894CA-A894-43BA-BA11-9A1F424C6390}" type="slidenum">
              <a:rPr lang="en-US" smtClean="0"/>
              <a:t>‹#›</a:t>
            </a:fld>
            <a:endParaRPr lang="en-US"/>
          </a:p>
        </p:txBody>
      </p:sp>
    </p:spTree>
    <p:extLst>
      <p:ext uri="{BB962C8B-B14F-4D97-AF65-F5344CB8AC3E}">
        <p14:creationId xmlns:p14="http://schemas.microsoft.com/office/powerpoint/2010/main" val="2340263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E2258C1-87BA-4B33-A833-B1AD4BAE6A3E}" type="datetimeFigureOut">
              <a:rPr lang="en-US" smtClean="0"/>
              <a:t>4/2/2018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0F894CA-A894-43BA-BA11-9A1F424C6390}" type="slidenum">
              <a:rPr lang="en-US" smtClean="0"/>
              <a:t>‹#›</a:t>
            </a:fld>
            <a:endParaRPr lang="en-US"/>
          </a:p>
        </p:txBody>
      </p:sp>
    </p:spTree>
    <p:extLst>
      <p:ext uri="{BB962C8B-B14F-4D97-AF65-F5344CB8AC3E}">
        <p14:creationId xmlns:p14="http://schemas.microsoft.com/office/powerpoint/2010/main" val="2641866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E2258C1-87BA-4B33-A833-B1AD4BAE6A3E}" type="datetimeFigureOut">
              <a:rPr lang="en-US" smtClean="0"/>
              <a:t>4/2/2018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0F894CA-A894-43BA-BA11-9A1F424C6390}" type="slidenum">
              <a:rPr lang="en-US" smtClean="0"/>
              <a:t>‹#›</a:t>
            </a:fld>
            <a:endParaRPr lang="en-US"/>
          </a:p>
        </p:txBody>
      </p:sp>
    </p:spTree>
    <p:extLst>
      <p:ext uri="{BB962C8B-B14F-4D97-AF65-F5344CB8AC3E}">
        <p14:creationId xmlns:p14="http://schemas.microsoft.com/office/powerpoint/2010/main" val="41147012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96266" y="1197529"/>
            <a:ext cx="8915399" cy="2262781"/>
          </a:xfrm>
        </p:spPr>
        <p:txBody>
          <a:bodyPr/>
          <a:lstStyle/>
          <a:p>
            <a:pPr algn="ctr"/>
            <a:r>
              <a:rPr lang="en-US" b="1" dirty="0" smtClean="0">
                <a:solidFill>
                  <a:srgbClr val="0070C0"/>
                </a:solidFill>
                <a:latin typeface="Arial" panose="020B0604020202020204" pitchFamily="34" charset="0"/>
                <a:cs typeface="Arial" panose="020B0604020202020204" pitchFamily="34" charset="0"/>
              </a:rPr>
              <a:t>Những thay đổi mới trên phần mềm Patient info</a:t>
            </a:r>
            <a:endParaRPr lang="en-US" b="1" dirty="0">
              <a:solidFill>
                <a:srgbClr val="0070C0"/>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619093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latin typeface="Arial" panose="020B0604020202020204" pitchFamily="34" charset="0"/>
                <a:cs typeface="Arial" panose="020B0604020202020204" pitchFamily="34" charset="0"/>
              </a:rPr>
              <a:t>Mục tiêu</a:t>
            </a:r>
            <a:endParaRPr lang="en-US" dirty="0">
              <a:solidFill>
                <a:srgbClr val="0070C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446600" y="1905000"/>
            <a:ext cx="8915400" cy="3777622"/>
          </a:xfrm>
        </p:spPr>
        <p:txBody>
          <a:bodyPr>
            <a:normAutofit/>
          </a:bodyPr>
          <a:lstStyle/>
          <a:p>
            <a:r>
              <a:rPr lang="en-US" sz="2400" dirty="0" smtClean="0">
                <a:latin typeface="Arial" panose="020B0604020202020204" pitchFamily="34" charset="0"/>
                <a:cs typeface="Arial" panose="020B0604020202020204" pitchFamily="34" charset="0"/>
              </a:rPr>
              <a:t>Hiện tại, phần mềm </a:t>
            </a:r>
            <a:r>
              <a:rPr lang="en-US" sz="2400" dirty="0" err="1" smtClean="0">
                <a:latin typeface="Arial" panose="020B0604020202020204" pitchFamily="34" charset="0"/>
                <a:cs typeface="Arial" panose="020B0604020202020204" pitchFamily="34" charset="0"/>
              </a:rPr>
              <a:t>patientInfo</a:t>
            </a:r>
            <a:r>
              <a:rPr lang="en-US" sz="2400" dirty="0" smtClean="0">
                <a:latin typeface="Arial" panose="020B0604020202020204" pitchFamily="34" charset="0"/>
                <a:cs typeface="Arial" panose="020B0604020202020204" pitchFamily="34" charset="0"/>
              </a:rPr>
              <a:t> đã cơ bản đáp ứng được nhu cầu lưu trữ thông tin bệnh nhân: thông tin hành chính, phác đồ điều trị, các xét nghiệm, ghi chú…</a:t>
            </a:r>
          </a:p>
          <a:p>
            <a:r>
              <a:rPr lang="en-US" sz="2400" dirty="0" smtClean="0">
                <a:latin typeface="Arial" panose="020B0604020202020204" pitchFamily="34" charset="0"/>
                <a:cs typeface="Arial" panose="020B0604020202020204" pitchFamily="34" charset="0"/>
              </a:rPr>
              <a:t>Tuy nhiên, phần mềm còn nhiều mặt hạn chế, như việc lưu trữ thông tin về xét nghiệm, chẩn đoán, kết quả điều trị chưa được khoa học, khó theo dõi, khó thao tác.</a:t>
            </a:r>
          </a:p>
          <a:p>
            <a:r>
              <a:rPr lang="en-US" sz="2400" dirty="0" smtClean="0">
                <a:latin typeface="Arial" panose="020B0604020202020204" pitchFamily="34" charset="0"/>
                <a:cs typeface="Arial" panose="020B0604020202020204" pitchFamily="34" charset="0"/>
              </a:rPr>
              <a:t>Bản cập nhật phần mềm này sẽ giải quyết những hạn chế đó.</a:t>
            </a:r>
          </a:p>
        </p:txBody>
      </p:sp>
    </p:spTree>
    <p:extLst>
      <p:ext uri="{BB962C8B-B14F-4D97-AF65-F5344CB8AC3E}">
        <p14:creationId xmlns:p14="http://schemas.microsoft.com/office/powerpoint/2010/main" val="42210017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latin typeface="Arial" panose="020B0604020202020204" pitchFamily="34" charset="0"/>
                <a:cs typeface="Arial" panose="020B0604020202020204" pitchFamily="34" charset="0"/>
              </a:rPr>
              <a:t>Mục tiêu</a:t>
            </a:r>
            <a:endParaRPr lang="en-US" dirty="0">
              <a:solidFill>
                <a:srgbClr val="0070C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None/>
            </a:pPr>
            <a:r>
              <a:rPr lang="en-US" sz="2600" dirty="0" smtClean="0">
                <a:latin typeface="Arial" panose="020B0604020202020204" pitchFamily="34" charset="0"/>
                <a:cs typeface="Arial" panose="020B0604020202020204" pitchFamily="34" charset="0"/>
              </a:rPr>
              <a:t>3 mục tiêu chính:</a:t>
            </a:r>
          </a:p>
          <a:p>
            <a:pPr lvl="1"/>
            <a:r>
              <a:rPr lang="en-US" sz="2400" dirty="0" smtClean="0">
                <a:latin typeface="Arial" panose="020B0604020202020204" pitchFamily="34" charset="0"/>
                <a:cs typeface="Arial" panose="020B0604020202020204" pitchFamily="34" charset="0"/>
              </a:rPr>
              <a:t>1. Mở rộng lưu trữ thông tin bệnh nhân</a:t>
            </a:r>
          </a:p>
          <a:p>
            <a:pPr lvl="1"/>
            <a:r>
              <a:rPr lang="en-US" sz="2400" dirty="0" smtClean="0">
                <a:latin typeface="Arial" panose="020B0604020202020204" pitchFamily="34" charset="0"/>
                <a:cs typeface="Arial" panose="020B0604020202020204" pitchFamily="34" charset="0"/>
              </a:rPr>
              <a:t>2. Sắp xếp thông tin bệnh nhân khoa học, tiện theo dõi</a:t>
            </a:r>
          </a:p>
          <a:p>
            <a:pPr lvl="1"/>
            <a:r>
              <a:rPr lang="en-US" sz="2400" dirty="0" smtClean="0">
                <a:latin typeface="Arial" panose="020B0604020202020204" pitchFamily="34" charset="0"/>
                <a:cs typeface="Arial" panose="020B0604020202020204" pitchFamily="34" charset="0"/>
              </a:rPr>
              <a:t>3. Hỗ trợ thống kê, nghiên cứu, tìm kiếm bệnh nhân</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76787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latin typeface="Arial" panose="020B0604020202020204" pitchFamily="34" charset="0"/>
                <a:cs typeface="Arial" panose="020B0604020202020204" pitchFamily="34" charset="0"/>
              </a:rPr>
              <a:t>Giao diện mới</a:t>
            </a:r>
            <a:endParaRPr lang="en-US" dirty="0">
              <a:solidFill>
                <a:srgbClr val="0070C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943260" y="1772873"/>
            <a:ext cx="9314766" cy="4300756"/>
          </a:xfrm>
        </p:spPr>
        <p:txBody>
          <a:bodyPr>
            <a:normAutofit/>
          </a:bodyPr>
          <a:lstStyle/>
          <a:p>
            <a:r>
              <a:rPr lang="en-US" sz="2400" dirty="0" smtClean="0">
                <a:latin typeface="Arial" panose="020B0604020202020204" pitchFamily="34" charset="0"/>
                <a:cs typeface="Arial" panose="020B0604020202020204" pitchFamily="34" charset="0"/>
              </a:rPr>
              <a:t>1. Bổ sung thêm một mục dữ liệu bệnh nhân</a:t>
            </a:r>
            <a:endParaRPr lang="vi-VN"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2. Mỗi bệnh khác nhau (ICD khác nhau) sẽ có 1 mục dữ liệu nhập thông tin khác nhau</a:t>
            </a:r>
            <a:endParaRPr lang="vi-VN"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3. </a:t>
            </a:r>
            <a:r>
              <a:rPr lang="vi-VN" sz="2400" dirty="0" smtClean="0">
                <a:latin typeface="Arial" panose="020B0604020202020204" pitchFamily="34" charset="0"/>
                <a:cs typeface="Arial" panose="020B0604020202020204" pitchFamily="34" charset="0"/>
              </a:rPr>
              <a:t>Vị </a:t>
            </a:r>
            <a:r>
              <a:rPr lang="vi-VN" sz="2400" dirty="0">
                <a:latin typeface="Arial" panose="020B0604020202020204" pitchFamily="34" charset="0"/>
                <a:cs typeface="Arial" panose="020B0604020202020204" pitchFamily="34" charset="0"/>
              </a:rPr>
              <a:t>trí đặt: ngay dưới mục chẩn </a:t>
            </a:r>
            <a:r>
              <a:rPr lang="vi-VN" sz="2400" dirty="0" smtClean="0">
                <a:latin typeface="Arial" panose="020B0604020202020204" pitchFamily="34" charset="0"/>
                <a:cs typeface="Arial" panose="020B0604020202020204" pitchFamily="34" charset="0"/>
              </a:rPr>
              <a:t>đoán </a:t>
            </a:r>
            <a:r>
              <a:rPr lang="vi-VN" sz="2400" dirty="0">
                <a:latin typeface="Arial" panose="020B0604020202020204" pitchFamily="34" charset="0"/>
                <a:cs typeface="Arial" panose="020B0604020202020204" pitchFamily="34" charset="0"/>
              </a:rPr>
              <a:t>xác </a:t>
            </a:r>
            <a:r>
              <a:rPr lang="vi-VN" sz="2400" dirty="0" smtClean="0">
                <a:latin typeface="Arial" panose="020B0604020202020204" pitchFamily="34" charset="0"/>
                <a:cs typeface="Arial" panose="020B0604020202020204" pitchFamily="34" charset="0"/>
              </a:rPr>
              <a:t>định</a:t>
            </a:r>
            <a:r>
              <a:rPr lang="en-US" sz="2400" dirty="0" smtClean="0">
                <a:latin typeface="Arial" panose="020B0604020202020204" pitchFamily="34" charset="0"/>
                <a:cs typeface="Arial" panose="020B0604020202020204" pitchFamily="34" charset="0"/>
              </a:rPr>
              <a:t> </a:t>
            </a:r>
          </a:p>
          <a:p>
            <a:endParaRPr lang="en-US" sz="2400" dirty="0">
              <a:latin typeface="Arial" panose="020B0604020202020204" pitchFamily="34" charset="0"/>
              <a:cs typeface="Arial" panose="020B0604020202020204" pitchFamily="34" charset="0"/>
            </a:endParaRPr>
          </a:p>
          <a:p>
            <a:endParaRPr lang="en-US" sz="2400" dirty="0" smtClean="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4. Hỗ trợ thêm công cụ “XEM HỒ SƠ” để xem lại toàn bộ dữ liệu đã nhập qua từng lần vào viện của BN</a:t>
            </a:r>
          </a:p>
          <a:p>
            <a:endParaRPr lang="en-US" sz="2400" dirty="0">
              <a:latin typeface="Arial" panose="020B0604020202020204" pitchFamily="34" charset="0"/>
              <a:cs typeface="Arial" panose="020B0604020202020204" pitchFamily="34"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1444876282"/>
              </p:ext>
            </p:extLst>
          </p:nvPr>
        </p:nvGraphicFramePr>
        <p:xfrm>
          <a:off x="2945336" y="3836944"/>
          <a:ext cx="6492277" cy="1363663"/>
        </p:xfrm>
        <a:graphic>
          <a:graphicData uri="http://schemas.openxmlformats.org/presentationml/2006/ole">
            <mc:AlternateContent xmlns:mc="http://schemas.openxmlformats.org/markup-compatibility/2006">
              <mc:Choice xmlns:v="urn:schemas-microsoft-com:vml" Requires="v">
                <p:oleObj spid="_x0000_s2057" name="Document" r:id="rId3" imgW="5728906" imgH="1364193" progId="Word.Document.12">
                  <p:embed/>
                </p:oleObj>
              </mc:Choice>
              <mc:Fallback>
                <p:oleObj name="Document" r:id="rId3" imgW="5728906" imgH="1364193" progId="Word.Document.12">
                  <p:embed/>
                  <p:pic>
                    <p:nvPicPr>
                      <p:cNvPr id="0" name=""/>
                      <p:cNvPicPr/>
                      <p:nvPr/>
                    </p:nvPicPr>
                    <p:blipFill>
                      <a:blip r:embed="rId4"/>
                      <a:stretch>
                        <a:fillRect/>
                      </a:stretch>
                    </p:blipFill>
                    <p:spPr>
                      <a:xfrm>
                        <a:off x="2945336" y="3836944"/>
                        <a:ext cx="6492277" cy="1363663"/>
                      </a:xfrm>
                      <a:prstGeom prst="rect">
                        <a:avLst/>
                      </a:prstGeom>
                    </p:spPr>
                  </p:pic>
                </p:oleObj>
              </mc:Fallback>
            </mc:AlternateContent>
          </a:graphicData>
        </a:graphic>
      </p:graphicFrame>
    </p:spTree>
    <p:extLst>
      <p:ext uri="{BB962C8B-B14F-4D97-AF65-F5344CB8AC3E}">
        <p14:creationId xmlns:p14="http://schemas.microsoft.com/office/powerpoint/2010/main" val="18558215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latin typeface="Arial" panose="020B0604020202020204" pitchFamily="34" charset="0"/>
                <a:cs typeface="Arial" panose="020B0604020202020204" pitchFamily="34" charset="0"/>
              </a:rPr>
              <a:t>Một vài ví dụ:</a:t>
            </a:r>
            <a:endParaRPr lang="en-US" dirty="0">
              <a:solidFill>
                <a:srgbClr val="0070C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144596" y="1722539"/>
            <a:ext cx="8915400" cy="3777622"/>
          </a:xfrm>
        </p:spPr>
        <p:txBody>
          <a:bodyPr/>
          <a:lstStyle/>
          <a:p>
            <a:r>
              <a:rPr lang="en-US" dirty="0" smtClean="0">
                <a:latin typeface="Arial" panose="020B0604020202020204" pitchFamily="34" charset="0"/>
                <a:cs typeface="Arial" panose="020B0604020202020204" pitchFamily="34" charset="0"/>
              </a:rPr>
              <a:t>Bệnh rối loạn sinh tủy: </a:t>
            </a:r>
          </a:p>
          <a:p>
            <a:endParaRPr lang="en-US" dirty="0">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2"/>
          <a:stretch>
            <a:fillRect/>
          </a:stretch>
        </p:blipFill>
        <p:spPr>
          <a:xfrm>
            <a:off x="2144596" y="2157231"/>
            <a:ext cx="8223539" cy="3888281"/>
          </a:xfrm>
          <a:prstGeom prst="rect">
            <a:avLst/>
          </a:prstGeom>
        </p:spPr>
      </p:pic>
    </p:spTree>
    <p:extLst>
      <p:ext uri="{BB962C8B-B14F-4D97-AF65-F5344CB8AC3E}">
        <p14:creationId xmlns:p14="http://schemas.microsoft.com/office/powerpoint/2010/main" val="27228409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5755" y="500372"/>
            <a:ext cx="8911687" cy="1280890"/>
          </a:xfrm>
        </p:spPr>
        <p:txBody>
          <a:bodyPr/>
          <a:lstStyle/>
          <a:p>
            <a:r>
              <a:rPr lang="en-US" dirty="0" smtClean="0">
                <a:solidFill>
                  <a:srgbClr val="0070C0"/>
                </a:solidFill>
                <a:latin typeface="Arial" panose="020B0604020202020204" pitchFamily="34" charset="0"/>
                <a:cs typeface="Arial" panose="020B0604020202020204" pitchFamily="34" charset="0"/>
              </a:rPr>
              <a:t>Một vài ví dụ:</a:t>
            </a:r>
            <a:endParaRPr lang="en-US" dirty="0">
              <a:solidFill>
                <a:srgbClr val="0070C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439920" y="2062266"/>
            <a:ext cx="8915400" cy="3777622"/>
          </a:xfrm>
        </p:spPr>
        <p:txBody>
          <a:bodyPr/>
          <a:lstStyle/>
          <a:p>
            <a:r>
              <a:rPr lang="en-US" dirty="0" smtClean="0">
                <a:latin typeface="Arial" panose="020B0604020202020204" pitchFamily="34" charset="0"/>
                <a:cs typeface="Arial" panose="020B0604020202020204" pitchFamily="34" charset="0"/>
              </a:rPr>
              <a:t>Theo dõi BN ĐUTX sau ghép:</a:t>
            </a:r>
          </a:p>
          <a:p>
            <a:pPr marL="0" indent="0">
              <a:buNone/>
            </a:pP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6417947" y="219368"/>
            <a:ext cx="4965914" cy="6220349"/>
          </a:xfrm>
          <a:prstGeom prst="rect">
            <a:avLst/>
          </a:prstGeom>
        </p:spPr>
      </p:pic>
    </p:spTree>
    <p:extLst>
      <p:ext uri="{BB962C8B-B14F-4D97-AF65-F5344CB8AC3E}">
        <p14:creationId xmlns:p14="http://schemas.microsoft.com/office/powerpoint/2010/main" val="17130521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latin typeface="Arial" panose="020B0604020202020204" pitchFamily="34" charset="0"/>
                <a:cs typeface="Arial" panose="020B0604020202020204" pitchFamily="34" charset="0"/>
              </a:rPr>
              <a:t>Kết luận</a:t>
            </a:r>
            <a:endParaRPr lang="en-US" dirty="0">
              <a:solidFill>
                <a:srgbClr val="0070C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186540" y="1789651"/>
            <a:ext cx="8915400" cy="3777622"/>
          </a:xfrm>
        </p:spPr>
        <p:txBody>
          <a:bodyPr>
            <a:normAutofit/>
          </a:bodyPr>
          <a:lstStyle/>
          <a:p>
            <a:pPr marL="0" indent="0">
              <a:buNone/>
            </a:pPr>
            <a:r>
              <a:rPr lang="en-US" sz="2800" dirty="0" smtClean="0">
                <a:latin typeface="Arial" panose="020B0604020202020204" pitchFamily="34" charset="0"/>
                <a:cs typeface="Arial" panose="020B0604020202020204" pitchFamily="34" charset="0"/>
              </a:rPr>
              <a:t>Cập nhật phần mềm mới có nhiều ưu điểm mới:</a:t>
            </a:r>
            <a:endParaRPr lang="en-US" sz="26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1. Lưu trữ thông tin bệnh nhân một cách linh hoạt, khoa học</a:t>
            </a:r>
          </a:p>
          <a:p>
            <a:r>
              <a:rPr lang="en-US" sz="2400" dirty="0" smtClean="0">
                <a:latin typeface="Arial" panose="020B0604020202020204" pitchFamily="34" charset="0"/>
                <a:cs typeface="Arial" panose="020B0604020202020204" pitchFamily="34" charset="0"/>
              </a:rPr>
              <a:t>2. Tiện nâng cấp, sửa chữa, cập nhật các mã bệnh mới</a:t>
            </a:r>
          </a:p>
          <a:p>
            <a:r>
              <a:rPr lang="en-US" sz="2400" dirty="0" smtClean="0">
                <a:latin typeface="Arial" panose="020B0604020202020204" pitchFamily="34" charset="0"/>
                <a:cs typeface="Arial" panose="020B0604020202020204" pitchFamily="34" charset="0"/>
              </a:rPr>
              <a:t>3. Hỗ trợ thống kê, nghiên cứu</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215814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37</TotalTime>
  <Words>301</Words>
  <Application>Microsoft Office PowerPoint</Application>
  <PresentationFormat>Widescreen</PresentationFormat>
  <Paragraphs>27</Paragraphs>
  <Slides>7</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2" baseType="lpstr">
      <vt:lpstr>Arial</vt:lpstr>
      <vt:lpstr>Century Gothic</vt:lpstr>
      <vt:lpstr>Wingdings 3</vt:lpstr>
      <vt:lpstr>Wisp</vt:lpstr>
      <vt:lpstr>Microsoft Word Document</vt:lpstr>
      <vt:lpstr>Những thay đổi mới trên phần mềm Patient info</vt:lpstr>
      <vt:lpstr>Mục tiêu</vt:lpstr>
      <vt:lpstr>Mục tiêu</vt:lpstr>
      <vt:lpstr>Giao diện mới</vt:lpstr>
      <vt:lpstr>Một vài ví dụ:</vt:lpstr>
      <vt:lpstr>Một vài ví dụ:</vt:lpstr>
      <vt:lpstr>Kết luận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7</cp:revision>
  <dcterms:created xsi:type="dcterms:W3CDTF">2018-04-02T10:27:36Z</dcterms:created>
  <dcterms:modified xsi:type="dcterms:W3CDTF">2018-04-02T11:05:12Z</dcterms:modified>
</cp:coreProperties>
</file>